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63" r:id="rId2"/>
    <p:sldId id="657" r:id="rId3"/>
    <p:sldId id="658" r:id="rId4"/>
    <p:sldId id="634" r:id="rId5"/>
    <p:sldId id="641" r:id="rId6"/>
    <p:sldId id="642" r:id="rId7"/>
    <p:sldId id="608" r:id="rId8"/>
    <p:sldId id="609" r:id="rId9"/>
    <p:sldId id="626" r:id="rId10"/>
    <p:sldId id="610" r:id="rId11"/>
    <p:sldId id="653" r:id="rId12"/>
    <p:sldId id="654" r:id="rId13"/>
    <p:sldId id="655" r:id="rId14"/>
    <p:sldId id="656" r:id="rId15"/>
    <p:sldId id="646" r:id="rId16"/>
    <p:sldId id="647" r:id="rId17"/>
    <p:sldId id="648" r:id="rId18"/>
    <p:sldId id="649" r:id="rId19"/>
    <p:sldId id="650" r:id="rId20"/>
    <p:sldId id="651" r:id="rId21"/>
    <p:sldId id="652" r:id="rId22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1" autoAdjust="0"/>
    <p:restoredTop sz="94660"/>
  </p:normalViewPr>
  <p:slideViewPr>
    <p:cSldViewPr>
      <p:cViewPr varScale="1">
        <p:scale>
          <a:sx n="67" d="100"/>
          <a:sy n="67" d="100"/>
        </p:scale>
        <p:origin x="1290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040B6FEA-FFC1-4CED-950C-3C75026750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9EB21B54-2055-4FDF-9700-7ED9329D3E8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71A2EFD9-7816-4168-8EBB-53B0161D97C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CF3B5447-F4E5-4934-BF7A-9F07A2C67FC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9F3153E-2DCE-44E9-A561-184410E695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009D9C0E-A637-43FC-930D-7177AAB7BB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3AA3087-42B8-4716-96F7-A9AFBD5B010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63B0A8D-84D3-4FA4-8BF7-A9D4CC374A76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F7280D75-AD3B-4964-9B54-3EBADEBA447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B8FC8675-F9CB-4144-AB36-084A56A80E8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C83057C-4C65-4C24-8FC8-8DE13EDE72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E7B2890-1E1D-4789-82BE-AB941EBCA1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54A4DBB-C677-4017-AFB7-1103DE8FF9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6E7121-5827-40E7-A1F1-EF16B245BA46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96E8A8F-7A40-434E-A48B-11EAC05D26C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0811594-7570-42CF-9572-E3B1D68B7E3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EF046A9C-BCCD-4CC8-9E5D-7E017F991E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7480C9B-8734-4324-87B7-E627FCE47F6D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355FF196-48B4-4228-BF43-E68D8F4F9EF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9B1D7391-D9BD-49CC-A783-E4D0A17C50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A97D1C8F-29FA-4CD0-B1AD-36D227999C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5E4147-8435-467D-AB43-4C855FE7C21A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9DB4703-009D-4329-AC2B-F782341A9ED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1E6EA1B-A3E1-4329-9CA5-29768BAA9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EF05EEF6-FB7F-4E8B-A68C-264143BAE0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47F93A-959E-4596-BF83-6C28C5C07A25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DB63494-5EBA-4B48-9D2B-2C31997DBB3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ECEB88F8-F172-4034-A76C-CB721FFF20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56616681-A0D3-4C96-8168-C4127ABADB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3667EE3-5470-478B-BDCA-C16B757295D1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1D30CC47-F8A0-4BD9-9381-CEBB3153F41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EA96F32A-1463-47C4-AED1-CB1BCFE17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80810A28-2619-4EAC-8DEC-C5B9508BC9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ADCF93-ECFD-46BF-9946-D2C5DC52F715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A6ADFB8-473B-4E57-A899-F2AD8500979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981F2FE9-D3EA-4B41-B0D4-43CAB889DE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29FF4840-EDE1-415A-9CF0-98F7361BBB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429E33-4743-4AE1-90AB-5EB10BA44306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3ED76E6-7DB7-44DF-8FCC-1762D057400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2B36371F-5C51-4642-BFD0-2F9510504C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0A2A55A1-1020-4064-9AC5-8A3E05F69A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CC30B0-6558-49C0-A865-810F00DBE7CC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2406AE9-3899-4D39-970A-77F581FFCE8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50EE998E-E63A-4149-B45E-45C31C50CE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18478216-9BE1-45B0-B27E-03DD776C28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04948B-387C-46C2-BAE3-4F9D09F9B094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DA46937-EB43-4676-BDCB-34CFC23EF2D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8BD1D0FC-794F-4B07-959D-63460DD79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7984AEA5-B4E3-4F2F-B051-5059256410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FCFFAD-DC88-4809-B937-B941665C210A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B6F430DC-2DE2-428C-9AFD-DEBDEE2FC11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9A391998-F47D-4EF8-92A2-BD5A5A9DDD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36497270-7DC8-46CD-ACC4-42F986813C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BF8E43-0BAE-405A-8242-4B785C75AE71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4C13938B-830C-4ED3-830D-33B66DA13C3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FF3B951-F9B7-4AA2-9669-DC278CC8EB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026B0555-F003-45CD-877D-4C9DA629E6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DD253F-B853-47C9-8E32-685516532760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7007676D-68CC-4D55-ABBB-3D0D090CF9C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592B3088-8A52-4604-B066-E9ECF92453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44650CFB-48F5-4B3E-809F-8AAFE690C2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7670F0-BE5C-4D2B-BCDD-2B56F1E67CD2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E0FAAE3-12F2-4C17-A7DD-4C1EC5251EE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8A96C68E-B6CF-4A74-8D90-D480EFB108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CD1E5742-5811-4AE7-9D21-E9535F29DE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E2144E-700D-4D0E-9F49-4BEAEE8762EF}" type="slidenum">
              <a:rPr lang="en-US" altLang="en-US" sz="1200" smtClean="0"/>
              <a:pPr/>
              <a:t>21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6E015CD9-2D04-423F-A857-9E50BD535F3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DFAAC7FB-350D-47E7-9F4F-E76DF2E4AD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81D76E67-07E6-459E-8465-DEE7578F9E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093722-E25B-476F-8F2E-909AD05697C7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B88C2F69-BE94-4288-9FF4-C0ADA157EAB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CC7C12A1-574B-4DD8-B9E4-657C54B02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7EC753D6-D74F-4163-B53D-84A3BDA5B8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4507DF-5739-45F2-AF87-A236704CB65D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52AA5967-FB39-4D6B-A780-4CF1AB2EC3E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1D2334FB-DDA7-4BF9-BCFE-F26A6EA4B7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B7E63E78-AA28-4ADB-8F13-49ADDE52DB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92568C-0832-450F-8617-8B621AE3A51F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FB9EF51D-E235-4B24-9AFF-EDB99C45FD0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E8B79477-6FCF-405B-8A5D-11ECAD81B6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4F82D171-FB7E-4FD9-95B7-F707143CA0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0D0E89-21B6-4B7B-89BD-6AA00DA3952A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39FA57E1-9CD1-4803-AD8C-CEF2A7BC02D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FC7BA702-1370-4F0A-AEF5-12FE81CEC5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758D16FA-FFC0-46C0-88F8-B237251918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DE903E-F37E-432B-9728-798E22AC8C93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7FA5DAC8-D89F-40DB-8311-152F47EA41E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B4C7C18F-59B2-4F87-8140-43AEA54C17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A459E2F0-7989-4163-9685-02BE118813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4C70D0-1C21-43F8-B1E7-6E459F4BE08A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330AC50E-4729-4830-AFC9-5978A970A82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1E27971F-AB0E-4D14-A693-44E5FA41BB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5F0EDC92-064D-4770-B89E-1C5EEC164B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1329B1-5FE7-4551-A370-82244211CABB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6535709B-08AF-48DC-8EF3-5F4534E22A4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2B27FB3F-C7B2-4309-953C-A82A2E09B9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FFF08F-EE44-473F-A5E1-020DC0EA1A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1280AB-8499-467E-B3FC-DCA3AC2A8B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5661FC-31C1-43C7-B6ED-8413AFFDB8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E6A2D-248C-495B-BD1F-307414CE55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20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3DE813-C574-4AD7-9003-AD16274DB6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DC3B7C-7524-4C66-BBE2-C4664C4853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C4BF14-18F0-4CEA-8281-027ED4DA66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BCB1E-BDEA-4534-831B-AD3818D569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BACB4B-8930-440C-BC17-FDF9FEFBA7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97B4A5-CAB9-4551-A458-5E5EE750C5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660510-3BB2-4087-921B-D7DAFBB382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ECEA9-A40F-425C-B602-D9CCE010CB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004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E5DB2A-9E1C-4D63-B31E-D75E8E2050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6166B8-C0BC-4BDC-8CFE-7726B2D92F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80E938-EEAE-48C9-A70B-2B31613B65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AACA0-7626-4E62-9C2E-CB622C3F0A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893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728C54-60ED-409E-AB4A-2949A0BC62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922328-BFF5-4559-AF32-16A3830499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02EDA7-2F07-4BE6-962E-76AAF8C628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A6AE0-BAA2-4BBF-89C1-74A1D487F0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079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6B4043-BEFE-4141-B8F3-329C40ED49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7B8D97-BFDA-4B6F-AB40-0E493DCE47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17EDBE-E716-4573-B2C2-6FB6F34BB1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1DE2C-7AF0-4642-B899-30A1EA5ED8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394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2ED9A1E-CF95-44FC-99A5-0D686D809C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1B45115-3B18-4B05-B3B9-85BC6DAD78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6417410-CDED-4E28-9CB0-31C9D86D4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397F6-895B-4AC6-905B-545C92F2DB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1076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FA868EA-3686-488A-95DE-899FBC985C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13DC733-E043-44C0-A535-F1D33F2312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98B8828-AF1D-4B7D-A834-B781A9CC4F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6D7A9-A63C-43AB-A9A9-44E44B3DF2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478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686417A-DE55-4A09-A018-B8F250706D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90717F5-DED4-429A-AC7F-25AAAC5736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7AC4E60-2C17-4D32-8010-A9EEAD3EC0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282F1-0BCF-4ED6-972F-7F87F7CCFE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0081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8FE8A8-9D8A-45D3-A04B-366DA643E9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3647B4-5D6A-4040-8E3B-581704C87E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F59A40-ACDB-4181-A2FA-CAB170C524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8085B-A34D-4FC7-BEF1-03A66ACFD3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7151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0F0617-243B-4C7A-A24E-6A25E72C1A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3A8479-8587-4822-9DF5-E097F3864C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FFF1D3-3D0E-4300-A8FA-8EDA1FA519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CA4A4-43ED-476E-BFF2-407A73F31E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3800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EE6134F-5145-4142-B621-365CFBE739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7321328-4AB7-47B9-9725-038ECD9CB1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C7CDA3D-C0B4-4080-B237-75088FC7ACA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7C274D-E453-4E96-B5A0-B4728F38F3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F12443C-5758-42D9-8995-C6E90DD114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D35ED927-D5E4-48E2-BF54-49E43828EF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4D0832D-9AFB-4427-9933-382C1BCC7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78D739-0896-4665-AB20-505B026D892F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C60F5576-5DAC-4FF3-AF17-55BDC3D8B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5579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Lecture 8: Number Crunching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EB830818-AA2B-4987-BD53-977121565A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EA5D5462-EABC-4787-9983-57293182F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469493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MARS wrap-up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RISC vs. CISC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Numerical representations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Signed/Unsigned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Addition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A197BDD-7711-4FF5-84CD-2C578875B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E8453-CA4C-4B08-8098-655A7946C067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55299" name="Text Box 2">
            <a:extLst>
              <a:ext uri="{FF2B5EF4-FFF2-40B4-BE49-F238E27FC236}">
                <a16:creationId xmlns:a16="http://schemas.microsoft.com/office/drawing/2014/main" id="{027053B3-7344-44AD-BCEB-03DA807A1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448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Negative Numbers</a:t>
            </a:r>
          </a:p>
        </p:txBody>
      </p:sp>
      <p:sp>
        <p:nvSpPr>
          <p:cNvPr id="55300" name="Line 3">
            <a:extLst>
              <a:ext uri="{FF2B5EF4-FFF2-40B4-BE49-F238E27FC236}">
                <a16:creationId xmlns:a16="http://schemas.microsoft.com/office/drawing/2014/main" id="{F3F6010D-A118-456C-AEDD-7F547F255D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1" name="Text Box 4">
            <a:extLst>
              <a:ext uri="{FF2B5EF4-FFF2-40B4-BE49-F238E27FC236}">
                <a16:creationId xmlns:a16="http://schemas.microsoft.com/office/drawing/2014/main" id="{18CBD02D-1D5B-4FD1-9862-7A1BA2877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8023225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32 bits can only represent 2</a:t>
            </a:r>
            <a:r>
              <a:rPr lang="en-US" altLang="en-US" sz="2000" baseline="30000">
                <a:latin typeface="Arial" panose="020B0604020202020204" pitchFamily="34" charset="0"/>
              </a:rPr>
              <a:t>32</a:t>
            </a:r>
            <a:r>
              <a:rPr lang="en-US" altLang="en-US" sz="2000">
                <a:latin typeface="Arial" panose="020B0604020202020204" pitchFamily="34" charset="0"/>
              </a:rPr>
              <a:t> numbers – if we wish to also represent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negative numbers, we can represent 2</a:t>
            </a:r>
            <a:r>
              <a:rPr lang="en-US" altLang="en-US" sz="2000" baseline="30000">
                <a:latin typeface="Arial" panose="020B0604020202020204" pitchFamily="34" charset="0"/>
              </a:rPr>
              <a:t>31</a:t>
            </a:r>
            <a:r>
              <a:rPr lang="en-US" altLang="en-US" sz="2000">
                <a:latin typeface="Arial" panose="020B0604020202020204" pitchFamily="34" charset="0"/>
              </a:rPr>
              <a:t> positive numbers (incl zero)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and 2</a:t>
            </a:r>
            <a:r>
              <a:rPr lang="en-US" altLang="en-US" sz="2000" baseline="30000">
                <a:latin typeface="Arial" panose="020B0604020202020204" pitchFamily="34" charset="0"/>
              </a:rPr>
              <a:t>31</a:t>
            </a:r>
            <a:r>
              <a:rPr lang="en-US" altLang="en-US" sz="2000">
                <a:latin typeface="Arial" panose="020B0604020202020204" pitchFamily="34" charset="0"/>
              </a:rPr>
              <a:t> negative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0000 0000 0000 0000 0000 0000 0000 0000</a:t>
            </a:r>
            <a:r>
              <a:rPr lang="en-US" altLang="en-US" sz="2000" baseline="-25000">
                <a:latin typeface="Arial" panose="020B0604020202020204" pitchFamily="34" charset="0"/>
              </a:rPr>
              <a:t>two</a:t>
            </a:r>
            <a:r>
              <a:rPr lang="en-US" altLang="en-US" sz="2000">
                <a:latin typeface="Arial" panose="020B0604020202020204" pitchFamily="34" charset="0"/>
              </a:rPr>
              <a:t> = 0</a:t>
            </a:r>
            <a:r>
              <a:rPr lang="en-US" altLang="en-US" sz="2000" baseline="-25000">
                <a:latin typeface="Arial" panose="020B0604020202020204" pitchFamily="34" charset="0"/>
              </a:rPr>
              <a:t>ten</a:t>
            </a: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0000 0000 0000 0000 0000 0000 0000 0001</a:t>
            </a:r>
            <a:r>
              <a:rPr lang="en-US" altLang="en-US" sz="2000" baseline="-25000">
                <a:latin typeface="Arial" panose="020B0604020202020204" pitchFamily="34" charset="0"/>
              </a:rPr>
              <a:t>two</a:t>
            </a:r>
            <a:r>
              <a:rPr lang="en-US" altLang="en-US" sz="2000">
                <a:latin typeface="Arial" panose="020B0604020202020204" pitchFamily="34" charset="0"/>
              </a:rPr>
              <a:t> = 1</a:t>
            </a:r>
            <a:r>
              <a:rPr lang="en-US" altLang="en-US" sz="2000" baseline="-25000">
                <a:latin typeface="Arial" panose="020B0604020202020204" pitchFamily="34" charset="0"/>
              </a:rPr>
              <a:t>ten</a:t>
            </a:r>
            <a:r>
              <a:rPr lang="en-US" altLang="en-US" sz="20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0111 1111 1111 1111 1111 1111 1111 1111</a:t>
            </a:r>
            <a:r>
              <a:rPr lang="en-US" altLang="en-US" sz="2000" baseline="-25000">
                <a:latin typeface="Arial" panose="020B0604020202020204" pitchFamily="34" charset="0"/>
              </a:rPr>
              <a:t>two</a:t>
            </a:r>
            <a:r>
              <a:rPr lang="en-US" altLang="en-US" sz="2000">
                <a:latin typeface="Arial" panose="020B0604020202020204" pitchFamily="34" charset="0"/>
              </a:rPr>
              <a:t> = 2</a:t>
            </a:r>
            <a:r>
              <a:rPr lang="en-US" altLang="en-US" sz="2000" baseline="30000">
                <a:latin typeface="Arial" panose="020B0604020202020204" pitchFamily="34" charset="0"/>
              </a:rPr>
              <a:t>31</a:t>
            </a:r>
            <a:r>
              <a:rPr lang="en-US" altLang="en-US" sz="2000">
                <a:latin typeface="Arial" panose="020B0604020202020204" pitchFamily="34" charset="0"/>
              </a:rPr>
              <a:t>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1000 0000 0000 0000 0000 0000 0000 0000</a:t>
            </a:r>
            <a:r>
              <a:rPr lang="en-US" altLang="en-US" sz="2000" baseline="-25000">
                <a:latin typeface="Arial" panose="020B0604020202020204" pitchFamily="34" charset="0"/>
              </a:rPr>
              <a:t>two</a:t>
            </a:r>
            <a:r>
              <a:rPr lang="en-US" altLang="en-US" sz="2000">
                <a:latin typeface="Arial" panose="020B0604020202020204" pitchFamily="34" charset="0"/>
              </a:rPr>
              <a:t> = -2</a:t>
            </a:r>
            <a:r>
              <a:rPr lang="en-US" altLang="en-US" sz="2000" baseline="30000">
                <a:latin typeface="Arial" panose="020B0604020202020204" pitchFamily="34" charset="0"/>
              </a:rPr>
              <a:t>31</a:t>
            </a: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1000 0000 0000 0000 0000 0000 0000 0001</a:t>
            </a:r>
            <a:r>
              <a:rPr lang="en-US" altLang="en-US" sz="2000" baseline="-25000">
                <a:latin typeface="Arial" panose="020B0604020202020204" pitchFamily="34" charset="0"/>
              </a:rPr>
              <a:t>two</a:t>
            </a:r>
            <a:r>
              <a:rPr lang="en-US" altLang="en-US" sz="2000">
                <a:latin typeface="Arial" panose="020B0604020202020204" pitchFamily="34" charset="0"/>
              </a:rPr>
              <a:t> = -(2</a:t>
            </a:r>
            <a:r>
              <a:rPr lang="en-US" altLang="en-US" sz="2000" baseline="30000">
                <a:latin typeface="Arial" panose="020B0604020202020204" pitchFamily="34" charset="0"/>
              </a:rPr>
              <a:t>31</a:t>
            </a:r>
            <a:r>
              <a:rPr lang="en-US" altLang="en-US" sz="2000">
                <a:latin typeface="Arial" panose="020B0604020202020204" pitchFamily="34" charset="0"/>
              </a:rPr>
              <a:t> – 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1000 0000 0000 0000 0000 0000 0000 0010</a:t>
            </a:r>
            <a:r>
              <a:rPr lang="en-US" altLang="en-US" sz="2000" baseline="-25000">
                <a:latin typeface="Arial" panose="020B0604020202020204" pitchFamily="34" charset="0"/>
              </a:rPr>
              <a:t>two</a:t>
            </a:r>
            <a:r>
              <a:rPr lang="en-US" altLang="en-US" sz="2000">
                <a:latin typeface="Arial" panose="020B0604020202020204" pitchFamily="34" charset="0"/>
              </a:rPr>
              <a:t> = -(2</a:t>
            </a:r>
            <a:r>
              <a:rPr lang="en-US" altLang="en-US" sz="2000" baseline="30000">
                <a:latin typeface="Arial" panose="020B0604020202020204" pitchFamily="34" charset="0"/>
              </a:rPr>
              <a:t>31</a:t>
            </a:r>
            <a:r>
              <a:rPr lang="en-US" altLang="en-US" sz="2000">
                <a:latin typeface="Arial" panose="020B0604020202020204" pitchFamily="34" charset="0"/>
              </a:rPr>
              <a:t> – 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1111 1111 1111 1111 1111 1111 1111 1110</a:t>
            </a:r>
            <a:r>
              <a:rPr lang="en-US" altLang="en-US" sz="2000" baseline="-25000">
                <a:latin typeface="Arial" panose="020B0604020202020204" pitchFamily="34" charset="0"/>
              </a:rPr>
              <a:t>two</a:t>
            </a:r>
            <a:r>
              <a:rPr lang="en-US" altLang="en-US" sz="2000">
                <a:latin typeface="Arial" panose="020B0604020202020204" pitchFamily="34" charset="0"/>
              </a:rPr>
              <a:t> = -2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1111 1111 1111 1111 1111 1111 1111 1111</a:t>
            </a:r>
            <a:r>
              <a:rPr lang="en-US" altLang="en-US" sz="2000" baseline="-25000">
                <a:latin typeface="Arial" panose="020B0604020202020204" pitchFamily="34" charset="0"/>
              </a:rPr>
              <a:t>two</a:t>
            </a:r>
            <a:r>
              <a:rPr lang="en-US" altLang="en-US" sz="2000">
                <a:latin typeface="Arial" panose="020B0604020202020204" pitchFamily="34" charset="0"/>
              </a:rPr>
              <a:t> = -1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323F4D6-E25A-4829-8FF2-E24EC8689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C25C30-1849-4FFC-BF46-30C6351005A6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3788E24C-55DF-4650-8960-52EB161C4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162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2’s Complement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AECFB0F1-799C-4153-822A-4DFF7BEA6C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D6351CAE-D26F-4FA3-BCF9-B7C1C958E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295400"/>
            <a:ext cx="5921375" cy="27908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     0000 0000 0000 0000 0000 0000 0000 0000</a:t>
            </a:r>
            <a:r>
              <a:rPr lang="en-US" altLang="en-US" sz="1600" baseline="-25000">
                <a:latin typeface="Arial" panose="020B0604020202020204" pitchFamily="34" charset="0"/>
              </a:rPr>
              <a:t>two</a:t>
            </a:r>
            <a:r>
              <a:rPr lang="en-US" altLang="en-US" sz="1600">
                <a:latin typeface="Arial" panose="020B0604020202020204" pitchFamily="34" charset="0"/>
              </a:rPr>
              <a:t> = 0</a:t>
            </a:r>
            <a:r>
              <a:rPr lang="en-US" altLang="en-US" sz="1600" baseline="-25000">
                <a:latin typeface="Arial" panose="020B0604020202020204" pitchFamily="34" charset="0"/>
              </a:rPr>
              <a:t>ten</a:t>
            </a: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     0000 0000 0000 0000 0000 0000 0000 0001</a:t>
            </a:r>
            <a:r>
              <a:rPr lang="en-US" altLang="en-US" sz="1600" baseline="-25000">
                <a:latin typeface="Arial" panose="020B0604020202020204" pitchFamily="34" charset="0"/>
              </a:rPr>
              <a:t>two</a:t>
            </a:r>
            <a:r>
              <a:rPr lang="en-US" altLang="en-US" sz="1600">
                <a:latin typeface="Arial" panose="020B0604020202020204" pitchFamily="34" charset="0"/>
              </a:rPr>
              <a:t> = 1</a:t>
            </a:r>
            <a:r>
              <a:rPr lang="en-US" altLang="en-US" sz="1600" baseline="-25000">
                <a:latin typeface="Arial" panose="020B0604020202020204" pitchFamily="34" charset="0"/>
              </a:rPr>
              <a:t>ten</a:t>
            </a:r>
            <a:r>
              <a:rPr lang="en-US" altLang="en-US" sz="16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     0111 1111 1111 1111 1111 1111 1111 1111</a:t>
            </a:r>
            <a:r>
              <a:rPr lang="en-US" altLang="en-US" sz="1600" baseline="-25000">
                <a:latin typeface="Arial" panose="020B0604020202020204" pitchFamily="34" charset="0"/>
              </a:rPr>
              <a:t>two</a:t>
            </a:r>
            <a:r>
              <a:rPr lang="en-US" altLang="en-US" sz="1600">
                <a:latin typeface="Arial" panose="020B0604020202020204" pitchFamily="34" charset="0"/>
              </a:rPr>
              <a:t> = 2</a:t>
            </a:r>
            <a:r>
              <a:rPr lang="en-US" altLang="en-US" sz="1600" baseline="30000">
                <a:latin typeface="Arial" panose="020B0604020202020204" pitchFamily="34" charset="0"/>
              </a:rPr>
              <a:t>31</a:t>
            </a:r>
            <a:r>
              <a:rPr lang="en-US" altLang="en-US" sz="1600">
                <a:latin typeface="Arial" panose="020B0604020202020204" pitchFamily="34" charset="0"/>
              </a:rPr>
              <a:t>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     1000 0000 0000 0000 0000 0000 0000 0000</a:t>
            </a:r>
            <a:r>
              <a:rPr lang="en-US" altLang="en-US" sz="1600" baseline="-25000">
                <a:latin typeface="Arial" panose="020B0604020202020204" pitchFamily="34" charset="0"/>
              </a:rPr>
              <a:t>two</a:t>
            </a:r>
            <a:r>
              <a:rPr lang="en-US" altLang="en-US" sz="1600">
                <a:latin typeface="Arial" panose="020B0604020202020204" pitchFamily="34" charset="0"/>
              </a:rPr>
              <a:t> = -2</a:t>
            </a:r>
            <a:r>
              <a:rPr lang="en-US" altLang="en-US" sz="1600" baseline="30000">
                <a:latin typeface="Arial" panose="020B0604020202020204" pitchFamily="34" charset="0"/>
              </a:rPr>
              <a:t>31</a:t>
            </a: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     1000 0000 0000 0000 0000 0000 0000 0001</a:t>
            </a:r>
            <a:r>
              <a:rPr lang="en-US" altLang="en-US" sz="1600" baseline="-25000">
                <a:latin typeface="Arial" panose="020B0604020202020204" pitchFamily="34" charset="0"/>
              </a:rPr>
              <a:t>two</a:t>
            </a:r>
            <a:r>
              <a:rPr lang="en-US" altLang="en-US" sz="1600">
                <a:latin typeface="Arial" panose="020B0604020202020204" pitchFamily="34" charset="0"/>
              </a:rPr>
              <a:t> = -(2</a:t>
            </a:r>
            <a:r>
              <a:rPr lang="en-US" altLang="en-US" sz="1600" baseline="30000">
                <a:latin typeface="Arial" panose="020B0604020202020204" pitchFamily="34" charset="0"/>
              </a:rPr>
              <a:t>31</a:t>
            </a:r>
            <a:r>
              <a:rPr lang="en-US" altLang="en-US" sz="1600">
                <a:latin typeface="Arial" panose="020B0604020202020204" pitchFamily="34" charset="0"/>
              </a:rPr>
              <a:t> – 1)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     1000 0000 0000 0000 0000 0000 0000 0010</a:t>
            </a:r>
            <a:r>
              <a:rPr lang="en-US" altLang="en-US" sz="1600" baseline="-25000">
                <a:latin typeface="Arial" panose="020B0604020202020204" pitchFamily="34" charset="0"/>
              </a:rPr>
              <a:t>two</a:t>
            </a:r>
            <a:r>
              <a:rPr lang="en-US" altLang="en-US" sz="1600">
                <a:latin typeface="Arial" panose="020B0604020202020204" pitchFamily="34" charset="0"/>
              </a:rPr>
              <a:t> = -(2</a:t>
            </a:r>
            <a:r>
              <a:rPr lang="en-US" altLang="en-US" sz="1600" baseline="30000">
                <a:latin typeface="Arial" panose="020B0604020202020204" pitchFamily="34" charset="0"/>
              </a:rPr>
              <a:t>31</a:t>
            </a:r>
            <a:r>
              <a:rPr lang="en-US" altLang="en-US" sz="1600">
                <a:latin typeface="Arial" panose="020B0604020202020204" pitchFamily="34" charset="0"/>
              </a:rPr>
              <a:t> – 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     1111 1111 1111 1111 1111 1111 1111 1110</a:t>
            </a:r>
            <a:r>
              <a:rPr lang="en-US" altLang="en-US" sz="1600" baseline="-25000">
                <a:latin typeface="Arial" panose="020B0604020202020204" pitchFamily="34" charset="0"/>
              </a:rPr>
              <a:t>two</a:t>
            </a:r>
            <a:r>
              <a:rPr lang="en-US" altLang="en-US" sz="1600">
                <a:latin typeface="Arial" panose="020B0604020202020204" pitchFamily="34" charset="0"/>
              </a:rPr>
              <a:t> = -2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     1111 1111 1111 1111 1111 1111 1111 1111</a:t>
            </a:r>
            <a:r>
              <a:rPr lang="en-US" altLang="en-US" sz="1600" baseline="-25000">
                <a:latin typeface="Arial" panose="020B0604020202020204" pitchFamily="34" charset="0"/>
              </a:rPr>
              <a:t>two</a:t>
            </a:r>
            <a:r>
              <a:rPr lang="en-US" altLang="en-US" sz="1600">
                <a:latin typeface="Arial" panose="020B0604020202020204" pitchFamily="34" charset="0"/>
              </a:rPr>
              <a:t> = -1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22579DE9-FBC4-4E88-B353-AEDA0AF89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0225"/>
            <a:ext cx="68770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Why is this representation favorable?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Consider the sum of  1 and -2  …. we get 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Consider the sum of  2 and -1  …. we get 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This format can directly undergo addition without any conversions!</a:t>
            </a:r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id="{225AF239-5A7F-4F25-828A-D341B8CEA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867400"/>
            <a:ext cx="497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Each number represents the quantity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x</a:t>
            </a:r>
            <a:r>
              <a:rPr lang="en-US" altLang="en-US" sz="1800" baseline="-25000">
                <a:latin typeface="Arial" panose="020B0604020202020204" pitchFamily="34" charset="0"/>
              </a:rPr>
              <a:t>31</a:t>
            </a:r>
            <a:r>
              <a:rPr lang="en-US" altLang="en-US" sz="1800">
                <a:latin typeface="Arial" panose="020B0604020202020204" pitchFamily="34" charset="0"/>
              </a:rPr>
              <a:t> -2</a:t>
            </a:r>
            <a:r>
              <a:rPr lang="en-US" altLang="en-US" sz="1800" baseline="30000">
                <a:latin typeface="Arial" panose="020B0604020202020204" pitchFamily="34" charset="0"/>
              </a:rPr>
              <a:t>31</a:t>
            </a:r>
            <a:r>
              <a:rPr lang="en-US" altLang="en-US" sz="1800">
                <a:latin typeface="Arial" panose="020B0604020202020204" pitchFamily="34" charset="0"/>
              </a:rPr>
              <a:t>  +  x</a:t>
            </a:r>
            <a:r>
              <a:rPr lang="en-US" altLang="en-US" sz="1800" baseline="-25000">
                <a:latin typeface="Arial" panose="020B0604020202020204" pitchFamily="34" charset="0"/>
              </a:rPr>
              <a:t>30</a:t>
            </a:r>
            <a:r>
              <a:rPr lang="en-US" altLang="en-US" sz="1800">
                <a:latin typeface="Arial" panose="020B0604020202020204" pitchFamily="34" charset="0"/>
              </a:rPr>
              <a:t> 2</a:t>
            </a:r>
            <a:r>
              <a:rPr lang="en-US" altLang="en-US" sz="1800" baseline="30000">
                <a:latin typeface="Arial" panose="020B0604020202020204" pitchFamily="34" charset="0"/>
              </a:rPr>
              <a:t>30</a:t>
            </a:r>
            <a:r>
              <a:rPr lang="en-US" altLang="en-US" sz="1800">
                <a:latin typeface="Arial" panose="020B0604020202020204" pitchFamily="34" charset="0"/>
              </a:rPr>
              <a:t> + x</a:t>
            </a:r>
            <a:r>
              <a:rPr lang="en-US" altLang="en-US" sz="1800" baseline="-25000">
                <a:latin typeface="Arial" panose="020B0604020202020204" pitchFamily="34" charset="0"/>
              </a:rPr>
              <a:t>29</a:t>
            </a:r>
            <a:r>
              <a:rPr lang="en-US" altLang="en-US" sz="1800">
                <a:latin typeface="Arial" panose="020B0604020202020204" pitchFamily="34" charset="0"/>
              </a:rPr>
              <a:t> 2</a:t>
            </a:r>
            <a:r>
              <a:rPr lang="en-US" altLang="en-US" sz="1800" baseline="30000">
                <a:latin typeface="Arial" panose="020B0604020202020204" pitchFamily="34" charset="0"/>
              </a:rPr>
              <a:t>29</a:t>
            </a:r>
            <a:r>
              <a:rPr lang="en-US" altLang="en-US" sz="1800">
                <a:latin typeface="Arial" panose="020B0604020202020204" pitchFamily="34" charset="0"/>
              </a:rPr>
              <a:t> + … + x</a:t>
            </a:r>
            <a:r>
              <a:rPr lang="en-US" altLang="en-US" sz="1800" baseline="-25000">
                <a:latin typeface="Arial" panose="020B0604020202020204" pitchFamily="34" charset="0"/>
              </a:rPr>
              <a:t>1</a:t>
            </a:r>
            <a:r>
              <a:rPr lang="en-US" altLang="en-US" sz="1800">
                <a:latin typeface="Arial" panose="020B0604020202020204" pitchFamily="34" charset="0"/>
              </a:rPr>
              <a:t> 2</a:t>
            </a:r>
            <a:r>
              <a:rPr lang="en-US" altLang="en-US" sz="1800" baseline="30000">
                <a:latin typeface="Arial" panose="020B0604020202020204" pitchFamily="34" charset="0"/>
              </a:rPr>
              <a:t>1</a:t>
            </a:r>
            <a:r>
              <a:rPr lang="en-US" altLang="en-US" sz="1800">
                <a:latin typeface="Arial" panose="020B0604020202020204" pitchFamily="34" charset="0"/>
              </a:rPr>
              <a:t> + x</a:t>
            </a:r>
            <a:r>
              <a:rPr lang="en-US" altLang="en-US" sz="1800" baseline="-25000">
                <a:latin typeface="Arial" panose="020B0604020202020204" pitchFamily="34" charset="0"/>
              </a:rPr>
              <a:t>0</a:t>
            </a:r>
            <a:r>
              <a:rPr lang="en-US" altLang="en-US" sz="1800">
                <a:latin typeface="Arial" panose="020B0604020202020204" pitchFamily="34" charset="0"/>
              </a:rPr>
              <a:t> 2</a:t>
            </a:r>
            <a:r>
              <a:rPr lang="en-US" altLang="en-US" sz="1800" baseline="30000">
                <a:latin typeface="Arial" panose="020B0604020202020204" pitchFamily="34" charset="0"/>
              </a:rPr>
              <a:t>0</a:t>
            </a: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F3E6B84-AAE5-45AA-9797-545836C50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7F596C-FF86-43C3-B458-555CF2B05704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72C7D150-6F7F-436C-A154-C16BD34B4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162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2’s Complement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7E0D91FD-33FE-4038-ABDE-D2B1506DA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A0B2390A-B0B4-4E36-B481-0B1DBAD51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295400"/>
            <a:ext cx="5921375" cy="27908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     0000 0000 0000 0000 0000 0000 0000 0000</a:t>
            </a:r>
            <a:r>
              <a:rPr lang="en-US" altLang="en-US" sz="1600" baseline="-25000">
                <a:latin typeface="Arial" panose="020B0604020202020204" pitchFamily="34" charset="0"/>
              </a:rPr>
              <a:t>two</a:t>
            </a:r>
            <a:r>
              <a:rPr lang="en-US" altLang="en-US" sz="1600">
                <a:latin typeface="Arial" panose="020B0604020202020204" pitchFamily="34" charset="0"/>
              </a:rPr>
              <a:t> = 0</a:t>
            </a:r>
            <a:r>
              <a:rPr lang="en-US" altLang="en-US" sz="1600" baseline="-25000">
                <a:latin typeface="Arial" panose="020B0604020202020204" pitchFamily="34" charset="0"/>
              </a:rPr>
              <a:t>ten</a:t>
            </a: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     0000 0000 0000 0000 0000 0000 0000 0001</a:t>
            </a:r>
            <a:r>
              <a:rPr lang="en-US" altLang="en-US" sz="1600" baseline="-25000">
                <a:latin typeface="Arial" panose="020B0604020202020204" pitchFamily="34" charset="0"/>
              </a:rPr>
              <a:t>two</a:t>
            </a:r>
            <a:r>
              <a:rPr lang="en-US" altLang="en-US" sz="1600">
                <a:latin typeface="Arial" panose="020B0604020202020204" pitchFamily="34" charset="0"/>
              </a:rPr>
              <a:t> = 1</a:t>
            </a:r>
            <a:r>
              <a:rPr lang="en-US" altLang="en-US" sz="1600" baseline="-25000">
                <a:latin typeface="Arial" panose="020B0604020202020204" pitchFamily="34" charset="0"/>
              </a:rPr>
              <a:t>ten</a:t>
            </a:r>
            <a:r>
              <a:rPr lang="en-US" altLang="en-US" sz="16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     0111 1111 1111 1111 1111 1111 1111 1111</a:t>
            </a:r>
            <a:r>
              <a:rPr lang="en-US" altLang="en-US" sz="1600" baseline="-25000">
                <a:latin typeface="Arial" panose="020B0604020202020204" pitchFamily="34" charset="0"/>
              </a:rPr>
              <a:t>two</a:t>
            </a:r>
            <a:r>
              <a:rPr lang="en-US" altLang="en-US" sz="1600">
                <a:latin typeface="Arial" panose="020B0604020202020204" pitchFamily="34" charset="0"/>
              </a:rPr>
              <a:t> = 2</a:t>
            </a:r>
            <a:r>
              <a:rPr lang="en-US" altLang="en-US" sz="1600" baseline="30000">
                <a:latin typeface="Arial" panose="020B0604020202020204" pitchFamily="34" charset="0"/>
              </a:rPr>
              <a:t>31</a:t>
            </a:r>
            <a:r>
              <a:rPr lang="en-US" altLang="en-US" sz="1600">
                <a:latin typeface="Arial" panose="020B0604020202020204" pitchFamily="34" charset="0"/>
              </a:rPr>
              <a:t>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     1000 0000 0000 0000 0000 0000 0000 0000</a:t>
            </a:r>
            <a:r>
              <a:rPr lang="en-US" altLang="en-US" sz="1600" baseline="-25000">
                <a:latin typeface="Arial" panose="020B0604020202020204" pitchFamily="34" charset="0"/>
              </a:rPr>
              <a:t>two</a:t>
            </a:r>
            <a:r>
              <a:rPr lang="en-US" altLang="en-US" sz="1600">
                <a:latin typeface="Arial" panose="020B0604020202020204" pitchFamily="34" charset="0"/>
              </a:rPr>
              <a:t> = -2</a:t>
            </a:r>
            <a:r>
              <a:rPr lang="en-US" altLang="en-US" sz="1600" baseline="30000">
                <a:latin typeface="Arial" panose="020B0604020202020204" pitchFamily="34" charset="0"/>
              </a:rPr>
              <a:t>31</a:t>
            </a: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     1000 0000 0000 0000 0000 0000 0000 0001</a:t>
            </a:r>
            <a:r>
              <a:rPr lang="en-US" altLang="en-US" sz="1600" baseline="-25000">
                <a:latin typeface="Arial" panose="020B0604020202020204" pitchFamily="34" charset="0"/>
              </a:rPr>
              <a:t>two</a:t>
            </a:r>
            <a:r>
              <a:rPr lang="en-US" altLang="en-US" sz="1600">
                <a:latin typeface="Arial" panose="020B0604020202020204" pitchFamily="34" charset="0"/>
              </a:rPr>
              <a:t> = -(2</a:t>
            </a:r>
            <a:r>
              <a:rPr lang="en-US" altLang="en-US" sz="1600" baseline="30000">
                <a:latin typeface="Arial" panose="020B0604020202020204" pitchFamily="34" charset="0"/>
              </a:rPr>
              <a:t>31</a:t>
            </a:r>
            <a:r>
              <a:rPr lang="en-US" altLang="en-US" sz="1600">
                <a:latin typeface="Arial" panose="020B0604020202020204" pitchFamily="34" charset="0"/>
              </a:rPr>
              <a:t> – 1)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     1000 0000 0000 0000 0000 0000 0000 0010</a:t>
            </a:r>
            <a:r>
              <a:rPr lang="en-US" altLang="en-US" sz="1600" baseline="-25000">
                <a:latin typeface="Arial" panose="020B0604020202020204" pitchFamily="34" charset="0"/>
              </a:rPr>
              <a:t>two</a:t>
            </a:r>
            <a:r>
              <a:rPr lang="en-US" altLang="en-US" sz="1600">
                <a:latin typeface="Arial" panose="020B0604020202020204" pitchFamily="34" charset="0"/>
              </a:rPr>
              <a:t> = -(2</a:t>
            </a:r>
            <a:r>
              <a:rPr lang="en-US" altLang="en-US" sz="1600" baseline="30000">
                <a:latin typeface="Arial" panose="020B0604020202020204" pitchFamily="34" charset="0"/>
              </a:rPr>
              <a:t>31</a:t>
            </a:r>
            <a:r>
              <a:rPr lang="en-US" altLang="en-US" sz="1600">
                <a:latin typeface="Arial" panose="020B0604020202020204" pitchFamily="34" charset="0"/>
              </a:rPr>
              <a:t> – 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     1111 1111 1111 1111 1111 1111 1111 1110</a:t>
            </a:r>
            <a:r>
              <a:rPr lang="en-US" altLang="en-US" sz="1600" baseline="-25000">
                <a:latin typeface="Arial" panose="020B0604020202020204" pitchFamily="34" charset="0"/>
              </a:rPr>
              <a:t>two</a:t>
            </a:r>
            <a:r>
              <a:rPr lang="en-US" altLang="en-US" sz="1600">
                <a:latin typeface="Arial" panose="020B0604020202020204" pitchFamily="34" charset="0"/>
              </a:rPr>
              <a:t> = -2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     1111 1111 1111 1111 1111 1111 1111 1111</a:t>
            </a:r>
            <a:r>
              <a:rPr lang="en-US" altLang="en-US" sz="1600" baseline="-25000">
                <a:latin typeface="Arial" panose="020B0604020202020204" pitchFamily="34" charset="0"/>
              </a:rPr>
              <a:t>two</a:t>
            </a:r>
            <a:r>
              <a:rPr lang="en-US" altLang="en-US" sz="1600">
                <a:latin typeface="Arial" panose="020B0604020202020204" pitchFamily="34" charset="0"/>
              </a:rPr>
              <a:t> = -1</a:t>
            </a:r>
          </a:p>
        </p:txBody>
      </p:sp>
      <p:sp>
        <p:nvSpPr>
          <p:cNvPr id="8198" name="Text Box 5">
            <a:extLst>
              <a:ext uri="{FF2B5EF4-FFF2-40B4-BE49-F238E27FC236}">
                <a16:creationId xmlns:a16="http://schemas.microsoft.com/office/drawing/2014/main" id="{B11C67E5-D6FB-4F7B-A66C-915F8C3B9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0225"/>
            <a:ext cx="75755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Note that the sum of a number x and its inverted representation x’ always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equals  a string of 1s (-1).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x + x’ =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x’ + 1 = -x        … hence, can compute the negative of a number by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-x = x’ + 1             inverting all bits and adding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Similarly, the sum of  x and –x gives us all zeroes, with a carry of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 reality, x + (-x) = 2</a:t>
            </a:r>
            <a:r>
              <a:rPr lang="en-US" altLang="en-US" sz="1800" baseline="30000">
                <a:latin typeface="Arial" panose="020B0604020202020204" pitchFamily="34" charset="0"/>
              </a:rPr>
              <a:t>n</a:t>
            </a:r>
            <a:r>
              <a:rPr lang="en-US" altLang="en-US" sz="1800">
                <a:latin typeface="Arial" panose="020B0604020202020204" pitchFamily="34" charset="0"/>
              </a:rPr>
              <a:t>     … hence the name 2’s complement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E7C2ED2-E92F-4414-A2D2-C4E59162A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73CF54-05ED-4C9E-ACE6-3ABD4125E063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E99D3813-9D37-4F71-9E7F-B7A2DF1FD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63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59D41E5D-8AD0-452F-98E2-E342C937E4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43DF86C7-759B-4455-8376-28AF132C0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77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Compute the 32-bit 2’s complement representations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for the following decimal numbers: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5,  -5, -6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0694E00-AC30-4337-BC59-B351FE3AF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33BF6-A07E-4101-9E2B-C70F6EE87733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31610B9C-40FA-4834-AAD0-2E86DC5A0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63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B6E10F3E-FC65-4942-8D3A-6F60A8F8D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302EC9A9-247E-478B-A659-0CC20AB08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29525" cy="378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Compute the 32-bit 2’s complement representations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for the following decimal numbers: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5,  -5, -6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5:   0000 0000 0000 0000 0000 0000 0000 0101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-5:   1111  1111  1111  1111  1111  1111  1111 1011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-6:   1111  1111  1111  1111  1111  1111  1111 1010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Given -5, verify that negating and adding 1 yields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number 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6C904B2-55BA-48D1-82FE-33A83682A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54460-B236-40A2-826A-EE480D794289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06B23E87-6C6F-4779-A401-A9602078E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004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Signed / Unsigned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2F764014-0656-49D0-B346-D8A425DBE1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F239055F-96AE-416B-9FCF-F282298A8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358188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hardware recognizes two formats: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unsigned (corresponding to the C declaration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unsigned int</a:t>
            </a:r>
            <a:r>
              <a:rPr lang="en-US" altLang="en-US" sz="240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-- all numbers are positive, a 1 in the most significant 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just means it is a really large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signed (C declaration is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signed int</a:t>
            </a:r>
            <a:r>
              <a:rPr lang="en-US" altLang="en-US" sz="2400">
                <a:latin typeface="Arial" panose="020B0604020202020204" pitchFamily="34" charset="0"/>
              </a:rPr>
              <a:t>  or just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int</a:t>
            </a:r>
            <a:r>
              <a:rPr lang="en-US" altLang="en-US" sz="240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-- numbers can be +/-  , a 1 in the MSB means the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is negative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This distinction enables us to represent twice as many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numbers when we’re sure that we don’t need negatives</a:t>
            </a: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E9C91A0-E64B-4BD2-9303-4702B8794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C1282-93D2-4148-8A63-82958255D42A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99DC8F37-1B7C-43D1-9C8F-757A25F00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655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MIPS Instructions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A30C3ABD-9DE4-4C4F-BB1D-E4FC2B54D3B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CDE4625E-8011-4FE7-A1BA-2CDF5EA7D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897688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Consider a comparison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slt   $t0, $t1,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and $t1 contains the 32-bit number   1111 01…01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What gets stored in $t0?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E4038F5-7986-486D-AD4B-CF04051A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314B5-99FC-4613-A05E-E9D8AD5F16A7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0ACD4642-6B72-40A9-A15A-884D4C62F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655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MIPS Instructions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0EFA29FE-3336-4740-9FA8-8CDEBCF4C5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9C8DF09E-1C1D-454E-B30E-DE7C86F4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120063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Consider a comparison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slt   $t0, $t1,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and $t1 contains the 32-bit number   1111 01…01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What gets stored in $t0?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The result depends on whether $t1 is a signed or unsigned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number – the compiler/programmer must track this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accordingly use either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slt</a:t>
            </a:r>
            <a:r>
              <a:rPr lang="en-US" altLang="en-US" sz="2400">
                <a:latin typeface="Arial" panose="020B0604020202020204" pitchFamily="34" charset="0"/>
              </a:rPr>
              <a:t>  or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sltu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   </a:t>
            </a:r>
            <a:r>
              <a:rPr lang="en-US" altLang="en-US" sz="2400">
                <a:latin typeface="Arial" panose="020B0604020202020204" pitchFamily="34" charset="0"/>
              </a:rPr>
              <a:t>slt    $t0, $t1, $zero     stores  1 in $t0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sltu  $t0, $t1, $zero     stores  0 in $t0</a:t>
            </a: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3A1FAB1-E331-43CF-B26E-81E38B556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F727B5-CE6A-4CA4-AC75-CC0F8A94DC91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A70E2EBE-0C99-4D98-8D43-AA3CD84AE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92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Sign Extension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099F7D65-2EFF-4ACB-A7F8-1ED45F5BE8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20885135-ADB0-4F08-8D5A-583FA35B3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170863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Occasionally, 16-bit signed numbers must be converted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into 32-bit signed numbers – for example, when doing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add with an immediate operand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conversion is simple: take the most significant bit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use it to fill up the additional bits on the left – known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sign extension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So 2</a:t>
            </a:r>
            <a:r>
              <a:rPr lang="en-US" altLang="en-US" sz="2400" baseline="-25000">
                <a:latin typeface="Arial" panose="020B0604020202020204" pitchFamily="34" charset="0"/>
              </a:rPr>
              <a:t>10</a:t>
            </a:r>
            <a:r>
              <a:rPr lang="en-US" altLang="en-US" sz="2400">
                <a:latin typeface="Arial" panose="020B0604020202020204" pitchFamily="34" charset="0"/>
              </a:rPr>
              <a:t> goes from  0000 0000 0000 0010  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0000 0000 0000 0000 0000 0000 0000 0010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and -2</a:t>
            </a:r>
            <a:r>
              <a:rPr lang="en-US" altLang="en-US" sz="2400" baseline="-25000">
                <a:latin typeface="Arial" panose="020B0604020202020204" pitchFamily="34" charset="0"/>
              </a:rPr>
              <a:t>10</a:t>
            </a:r>
            <a:r>
              <a:rPr lang="en-US" altLang="en-US" sz="2400">
                <a:latin typeface="Arial" panose="020B0604020202020204" pitchFamily="34" charset="0"/>
              </a:rPr>
              <a:t> goes from 1111 1111 1111 1110  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1111 1111 1111 1111 1111 1111 1111 1110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6425DFA-2C17-41E5-949B-6C40333E6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75705F-BD30-45B2-9380-25E74829D09F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B7074814-4FF1-4179-82B3-55736A3A0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68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Alternative Representations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379B33DC-270F-43FC-A1E9-984446AFE2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032B6D22-436F-4B45-A47E-5BC01FA41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396288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following two (intuitive) representations were discarded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because they required additional conversion steps before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arithmetic could be performed on the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sign-and-magnitude: the most significant bit represents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+/-  and the remaining bits express the magnitude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one’s complement: -x is represented by inverting all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the bits of x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Both representations above suffer from two zeroes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11D9CD1-9155-4C4D-8DAF-8A03F84E1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30D8C-1256-40FA-8C9A-4CCCC985A31E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C91B9A1B-F7F6-4B1D-B941-0A35C0B09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22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Print Routine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67175584-E290-4E68-B394-0CBB741F93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281797CB-4678-4C43-B282-C6E9F6D9B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95655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.data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str:     .asciiz   “the answer is 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.text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li      $v0, 4               # load immediate; 4 is the code for print_string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la     $a0, str            #  the print_string syscall expects the string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                     #  address as the argument; la is the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                     #  to load the address of the operand (str)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syscall                     #  MARS will now invoke syscall-4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li      $v0, 1              #  syscall-1 corresponds to print_int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li      $a0, 5              #  print_int expects the integer as its argument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syscall                     #  MARS will now invoke syscall-1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8E8D3E8-22C1-4862-A431-F96F55A16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490983-7AD0-4D58-8C27-EC5F242B6AB3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164FB3C9-83F0-4E38-ADF8-FF3E4D58B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053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Addition and Subtraction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496BB414-6651-4A9B-83C7-3C17FFFAD7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BEBC48BF-E470-47C5-B49D-259BECE23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15498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Addition is similar to decimal arithmetic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For subtraction, simply add the negative number – hence,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subtract A-B involves negating B’s bits, adding 1 and A</a:t>
            </a:r>
          </a:p>
        </p:txBody>
      </p:sp>
      <p:pic>
        <p:nvPicPr>
          <p:cNvPr id="24582" name="Picture 7" descr="f03-01-9780124077263">
            <a:extLst>
              <a:ext uri="{FF2B5EF4-FFF2-40B4-BE49-F238E27FC236}">
                <a16:creationId xmlns:a16="http://schemas.microsoft.com/office/drawing/2014/main" id="{2B5D6D62-5BF4-4892-ACE5-676C03BF29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8" y="4038600"/>
            <a:ext cx="6919912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3" name="Text Box 5">
            <a:extLst>
              <a:ext uri="{FF2B5EF4-FFF2-40B4-BE49-F238E27FC236}">
                <a16:creationId xmlns:a16="http://schemas.microsoft.com/office/drawing/2014/main" id="{6F02CD13-3717-4A75-8142-FE47496C3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81501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415F0C8-680F-4067-9CB0-38E90E418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854DD5-73B4-4E34-BBA3-D3C065A7764D}" type="slidenum">
              <a:rPr lang="en-US" altLang="en-US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6F4DA909-3CC0-410A-97CC-78931ECD8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891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Overflows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785D9271-CCC6-40F9-AA9E-684DE34020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7E67C16E-5963-49C2-95EF-C744B443B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8072438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For an unsigned number, overflow happens when the last carry (1)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cannot be accommodated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For a signed number, overflow happens when the most significant 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is not the same as every bit to its left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when the sum of two positive numbers is a negative result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when the sum of two negative numbers is a positive result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The sum of a positive and negative number will never overflow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MIPS allows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addu</a:t>
            </a:r>
            <a:r>
              <a:rPr lang="en-US" altLang="en-US" sz="2000">
                <a:latin typeface="Arial" panose="020B0604020202020204" pitchFamily="34" charset="0"/>
              </a:rPr>
              <a:t> and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subu</a:t>
            </a:r>
            <a:r>
              <a:rPr lang="en-US" altLang="en-US" sz="2000">
                <a:latin typeface="Arial" panose="020B0604020202020204" pitchFamily="34" charset="0"/>
              </a:rPr>
              <a:t> instructions that work with unsigned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integers and never flag an overflow – to detect the overflow, other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instructions will have to be executed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EF49DCB-70E9-4457-87A1-7057E52B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A81CE0-E027-438C-9BDF-4B17E4D6B2BA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5143E9CC-77A0-48EB-9FFE-07FE386A6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63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5F06879D-33EA-45FF-83AE-FFF953E1ED6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76D16BBC-A5FA-413A-97AB-1DE280882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79517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Write an assembly program to prompt the user for two numbers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print the sum of the two numbers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3728DDA-F660-4B7A-86AB-E2DFCE61B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B803FC-8578-4CCC-9653-A109F9A6628C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C4E77377-F31F-4C6D-8831-361E399C8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63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6CA3627F-722A-49C5-B933-DA3E38973D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158C0CBD-7817-4E36-BDD0-4C600BC4A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43000"/>
            <a:ext cx="8535988" cy="563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                                                   .data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                                                      str1:  .</a:t>
            </a:r>
            <a:r>
              <a:rPr lang="en-US" altLang="en-US" sz="2000" dirty="0" err="1">
                <a:latin typeface="Arial" panose="020B0604020202020204" pitchFamily="34" charset="0"/>
              </a:rPr>
              <a:t>asciiz</a:t>
            </a:r>
            <a:r>
              <a:rPr lang="en-US" altLang="en-US" sz="2000" dirty="0">
                <a:latin typeface="Arial" panose="020B0604020202020204" pitchFamily="34" charset="0"/>
              </a:rPr>
              <a:t>  “Enter 2 numbers:”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.text                                                     str2:  .</a:t>
            </a:r>
            <a:r>
              <a:rPr lang="en-US" altLang="en-US" sz="2000" dirty="0" err="1">
                <a:latin typeface="Arial" panose="020B0604020202020204" pitchFamily="34" charset="0"/>
              </a:rPr>
              <a:t>asciiz</a:t>
            </a:r>
            <a:r>
              <a:rPr lang="en-US" altLang="en-US" sz="2000" dirty="0">
                <a:latin typeface="Arial" panose="020B0604020202020204" pitchFamily="34" charset="0"/>
              </a:rPr>
              <a:t>  “The sum is 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li   $v0,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la  $a0, str1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</a:t>
            </a:r>
            <a:r>
              <a:rPr lang="en-US" altLang="en-US" sz="2000" dirty="0" err="1">
                <a:latin typeface="Arial" panose="020B0604020202020204" pitchFamily="34" charset="0"/>
              </a:rPr>
              <a:t>syscall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li   $v0,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</a:t>
            </a:r>
            <a:r>
              <a:rPr lang="en-US" altLang="en-US" sz="2000" dirty="0" err="1">
                <a:latin typeface="Arial" panose="020B0604020202020204" pitchFamily="34" charset="0"/>
              </a:rPr>
              <a:t>syscall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add  $t0, $v0,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li   $v0,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</a:t>
            </a:r>
            <a:r>
              <a:rPr lang="en-US" altLang="en-US" sz="2000" dirty="0" err="1">
                <a:latin typeface="Arial" panose="020B0604020202020204" pitchFamily="34" charset="0"/>
              </a:rPr>
              <a:t>syscall</a:t>
            </a:r>
            <a:r>
              <a:rPr lang="en-US" altLang="en-US" sz="2000" dirty="0">
                <a:latin typeface="Arial" panose="020B0604020202020204" pitchFamily="34" charset="0"/>
              </a:rPr>
              <a:t>           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add  $t1, $v0, $zero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li   $v0, 4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la  $a0, str2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</a:t>
            </a:r>
            <a:r>
              <a:rPr lang="en-US" altLang="en-US" sz="2000" dirty="0" err="1">
                <a:latin typeface="Arial" panose="020B0604020202020204" pitchFamily="34" charset="0"/>
              </a:rPr>
              <a:t>syscall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li    $v0,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add  $a0, $t1, $t0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      </a:t>
            </a:r>
            <a:r>
              <a:rPr lang="en-US" altLang="en-US" sz="2000" dirty="0" err="1">
                <a:latin typeface="Arial" panose="020B0604020202020204" pitchFamily="34" charset="0"/>
              </a:rPr>
              <a:t>syscall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B6A5DF3-7672-44A2-BD05-C64073E82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1D9E54-3944-4F63-8896-3A81F354F5AD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BF47862F-87C4-4192-B6B0-C32B092EF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6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IA-32 Instruction Set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66ED48B2-CD9D-44E3-8F64-62114F957E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1E639701-A320-4B4C-9AA6-F0F182A3C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258175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Intel’s IA-32 instruction set has evolved over 20 years –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old features are preserved for software compatibility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Numerous complex instructions – complicates hardware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design (Complex Instruction Set Computer – CISC)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Instructions have different sizes, operands can be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registers or memory, only 8 general-purpose registers,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one of the operands is over-written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RISC instructions are more amenable to high performance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(clock speed and parallelism) – modern Intel processors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convert IA-32 instructions into simpler micro-operations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2141ACF1-E866-48B3-9F03-9648E540F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EFB887-0BAC-4C42-8D93-765DEF29B305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A6FDCC87-F7DE-4116-8DFA-FA9AC0EB3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399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Endian-ness</a:t>
            </a:r>
          </a:p>
        </p:txBody>
      </p:sp>
      <p:sp>
        <p:nvSpPr>
          <p:cNvPr id="47108" name="Line 3">
            <a:extLst>
              <a:ext uri="{FF2B5EF4-FFF2-40B4-BE49-F238E27FC236}">
                <a16:creationId xmlns:a16="http://schemas.microsoft.com/office/drawing/2014/main" id="{9984C90F-FC32-4977-9483-4126F731B5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9" name="Text Box 4">
            <a:extLst>
              <a:ext uri="{FF2B5EF4-FFF2-40B4-BE49-F238E27FC236}">
                <a16:creationId xmlns:a16="http://schemas.microsoft.com/office/drawing/2014/main" id="{9850B997-3BE3-4284-B11B-C6638D31F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9053513" cy="409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Two major formats for transferring values between registers and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Memory:  low address  45   7b  87  7f    high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Little-endian register: the first byte read goes in the low end of the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 Register:   7f   87  7b  45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Most-significant bit                        Least-significant bit                 (x86)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Big-endian register: the first byte read goes in the big end of the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  Register:   45  7b  87  7f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Most-significant bit                         Least-significant bit               (MIPS, IBM)</a:t>
            </a:r>
          </a:p>
        </p:txBody>
      </p:sp>
      <p:sp>
        <p:nvSpPr>
          <p:cNvPr id="47110" name="Line 5">
            <a:extLst>
              <a:ext uri="{FF2B5EF4-FFF2-40B4-BE49-F238E27FC236}">
                <a16:creationId xmlns:a16="http://schemas.microsoft.com/office/drawing/2014/main" id="{9344D85E-883E-4449-A4AA-CBAD7FE0C9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733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1" name="Line 6">
            <a:extLst>
              <a:ext uri="{FF2B5EF4-FFF2-40B4-BE49-F238E27FC236}">
                <a16:creationId xmlns:a16="http://schemas.microsoft.com/office/drawing/2014/main" id="{17AED877-7EFD-4820-920C-36F4868FB0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5257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2" name="Line 7">
            <a:extLst>
              <a:ext uri="{FF2B5EF4-FFF2-40B4-BE49-F238E27FC236}">
                <a16:creationId xmlns:a16="http://schemas.microsoft.com/office/drawing/2014/main" id="{F7EEE353-782F-4E58-AF98-21DD80CE013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91000" y="36576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3" name="Line 8">
            <a:extLst>
              <a:ext uri="{FF2B5EF4-FFF2-40B4-BE49-F238E27FC236}">
                <a16:creationId xmlns:a16="http://schemas.microsoft.com/office/drawing/2014/main" id="{D62B18ED-6F11-4E3B-A70A-6224FC7C6A5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67200" y="51816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6CD20DBB-3164-4FF1-B82E-44C7308ED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F39C0-735D-4D53-9D55-F92FDDA92DE7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49155" name="Text Box 2">
            <a:extLst>
              <a:ext uri="{FF2B5EF4-FFF2-40B4-BE49-F238E27FC236}">
                <a16:creationId xmlns:a16="http://schemas.microsoft.com/office/drawing/2014/main" id="{6646FD6B-61A3-4774-B1B7-94067C708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989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Binary Representation</a:t>
            </a:r>
          </a:p>
        </p:txBody>
      </p:sp>
      <p:sp>
        <p:nvSpPr>
          <p:cNvPr id="49156" name="Line 3">
            <a:extLst>
              <a:ext uri="{FF2B5EF4-FFF2-40B4-BE49-F238E27FC236}">
                <a16:creationId xmlns:a16="http://schemas.microsoft.com/office/drawing/2014/main" id="{DF561680-9B19-4F96-91AB-FAFB25B556E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7" name="Text Box 4">
            <a:extLst>
              <a:ext uri="{FF2B5EF4-FFF2-40B4-BE49-F238E27FC236}">
                <a16:creationId xmlns:a16="http://schemas.microsoft.com/office/drawing/2014/main" id="{2E450C01-863D-4B9D-B616-38CFA53DE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19975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binary number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01011000 00010101 00101110 11100111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represents the quantity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0 x 2</a:t>
            </a:r>
            <a:r>
              <a:rPr lang="en-US" altLang="en-US" sz="2400" baseline="30000">
                <a:latin typeface="Arial" panose="020B0604020202020204" pitchFamily="34" charset="0"/>
              </a:rPr>
              <a:t>31</a:t>
            </a:r>
            <a:r>
              <a:rPr lang="en-US" altLang="en-US" sz="2400">
                <a:latin typeface="Arial" panose="020B0604020202020204" pitchFamily="34" charset="0"/>
              </a:rPr>
              <a:t> + 1 x 2</a:t>
            </a:r>
            <a:r>
              <a:rPr lang="en-US" altLang="en-US" sz="2400" baseline="30000">
                <a:latin typeface="Arial" panose="020B0604020202020204" pitchFamily="34" charset="0"/>
              </a:rPr>
              <a:t>30</a:t>
            </a:r>
            <a:r>
              <a:rPr lang="en-US" altLang="en-US" sz="2400">
                <a:latin typeface="Arial" panose="020B0604020202020204" pitchFamily="34" charset="0"/>
              </a:rPr>
              <a:t> + 0 x 2</a:t>
            </a:r>
            <a:r>
              <a:rPr lang="en-US" altLang="en-US" sz="2400" baseline="30000">
                <a:latin typeface="Arial" panose="020B0604020202020204" pitchFamily="34" charset="0"/>
              </a:rPr>
              <a:t>29</a:t>
            </a:r>
            <a:r>
              <a:rPr lang="en-US" altLang="en-US" sz="2400">
                <a:latin typeface="Arial" panose="020B0604020202020204" pitchFamily="34" charset="0"/>
              </a:rPr>
              <a:t> + …  + 1 x 2</a:t>
            </a:r>
            <a:r>
              <a:rPr lang="en-US" altLang="en-US" sz="2400" baseline="30000">
                <a:latin typeface="Arial" panose="020B0604020202020204" pitchFamily="34" charset="0"/>
              </a:rPr>
              <a:t>0</a:t>
            </a:r>
            <a:r>
              <a:rPr lang="en-US" altLang="en-US" sz="24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32-bit word can represent  2</a:t>
            </a:r>
            <a:r>
              <a:rPr lang="en-US" altLang="en-US" sz="2400" baseline="30000">
                <a:latin typeface="Arial" panose="020B0604020202020204" pitchFamily="34" charset="0"/>
              </a:rPr>
              <a:t>32</a:t>
            </a:r>
            <a:r>
              <a:rPr lang="en-US" altLang="en-US" sz="2400">
                <a:latin typeface="Arial" panose="020B0604020202020204" pitchFamily="34" charset="0"/>
              </a:rPr>
              <a:t> numbers between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0  and  2</a:t>
            </a:r>
            <a:r>
              <a:rPr lang="en-US" altLang="en-US" sz="2400" baseline="30000">
                <a:latin typeface="Arial" panose="020B0604020202020204" pitchFamily="34" charset="0"/>
              </a:rPr>
              <a:t>32</a:t>
            </a:r>
            <a:r>
              <a:rPr lang="en-US" altLang="en-US" sz="2400">
                <a:latin typeface="Arial" panose="020B0604020202020204" pitchFamily="34" charset="0"/>
              </a:rPr>
              <a:t>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… this is known as the unsigned representation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we’re assuming that numbers are always positive</a:t>
            </a:r>
          </a:p>
        </p:txBody>
      </p:sp>
      <p:sp>
        <p:nvSpPr>
          <p:cNvPr id="49158" name="Text Box 5">
            <a:extLst>
              <a:ext uri="{FF2B5EF4-FFF2-40B4-BE49-F238E27FC236}">
                <a16:creationId xmlns:a16="http://schemas.microsoft.com/office/drawing/2014/main" id="{C33B6BF2-5B79-4428-BA1A-DA5C1F35C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667000"/>
            <a:ext cx="2271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Most significant bit</a:t>
            </a:r>
          </a:p>
        </p:txBody>
      </p:sp>
      <p:sp>
        <p:nvSpPr>
          <p:cNvPr id="49159" name="Text Box 6">
            <a:extLst>
              <a:ext uri="{FF2B5EF4-FFF2-40B4-BE49-F238E27FC236}">
                <a16:creationId xmlns:a16="http://schemas.microsoft.com/office/drawing/2014/main" id="{0D8197C0-426C-4F44-980A-CF2E8D299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667000"/>
            <a:ext cx="2343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Least significant bit</a:t>
            </a:r>
          </a:p>
        </p:txBody>
      </p:sp>
      <p:sp>
        <p:nvSpPr>
          <p:cNvPr id="49160" name="Line 7">
            <a:extLst>
              <a:ext uri="{FF2B5EF4-FFF2-40B4-BE49-F238E27FC236}">
                <a16:creationId xmlns:a16="http://schemas.microsoft.com/office/drawing/2014/main" id="{334D2FBC-B9AF-4539-9E27-6E74ABD617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2514600"/>
            <a:ext cx="53340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1" name="Line 9">
            <a:extLst>
              <a:ext uri="{FF2B5EF4-FFF2-40B4-BE49-F238E27FC236}">
                <a16:creationId xmlns:a16="http://schemas.microsoft.com/office/drawing/2014/main" id="{73752F45-52A9-4453-9684-E882A7BD9AC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91400" y="2514600"/>
            <a:ext cx="45720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6AED4EC-FE92-43AA-BE00-CC15173F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E7296-62ED-467F-A6C9-26C6D9073EE1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51203" name="Text Box 2">
            <a:extLst>
              <a:ext uri="{FF2B5EF4-FFF2-40B4-BE49-F238E27FC236}">
                <a16:creationId xmlns:a16="http://schemas.microsoft.com/office/drawing/2014/main" id="{F8EA7F16-F98B-4F0D-BDCE-ADB163097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35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ASCII  Vs.  Binary</a:t>
            </a:r>
          </a:p>
        </p:txBody>
      </p:sp>
      <p:sp>
        <p:nvSpPr>
          <p:cNvPr id="51204" name="Line 3">
            <a:extLst>
              <a:ext uri="{FF2B5EF4-FFF2-40B4-BE49-F238E27FC236}">
                <a16:creationId xmlns:a16="http://schemas.microsoft.com/office/drawing/2014/main" id="{58B935D8-1565-4A06-A22C-EE0BADD9A7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5" name="Text Box 4">
            <a:extLst>
              <a:ext uri="{FF2B5EF4-FFF2-40B4-BE49-F238E27FC236}">
                <a16:creationId xmlns:a16="http://schemas.microsoft.com/office/drawing/2014/main" id="{F97050C7-EDCD-4FD0-8F64-7A47D9D65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053388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Does it make more sense to represent a decimal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 ASCII?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Hardware to implement arithmetic would be difficult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What are the storage needs? How many bits does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take to represent the decimal number 1,000,000,000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ASCII and in binary?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C848E0-6DD1-4D58-9EF4-AA6810FFD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AEB61-C1E2-4A94-8797-CC911E814B19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53251" name="Text Box 2">
            <a:extLst>
              <a:ext uri="{FF2B5EF4-FFF2-40B4-BE49-F238E27FC236}">
                <a16:creationId xmlns:a16="http://schemas.microsoft.com/office/drawing/2014/main" id="{7D6EB048-C276-4645-B227-DC6599869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35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ASCII  Vs.  Binary</a:t>
            </a:r>
          </a:p>
        </p:txBody>
      </p:sp>
      <p:sp>
        <p:nvSpPr>
          <p:cNvPr id="53252" name="Line 3">
            <a:extLst>
              <a:ext uri="{FF2B5EF4-FFF2-40B4-BE49-F238E27FC236}">
                <a16:creationId xmlns:a16="http://schemas.microsoft.com/office/drawing/2014/main" id="{ED3487D2-3C67-4E91-8BED-EB68F19F23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3" name="Text Box 4">
            <a:extLst>
              <a:ext uri="{FF2B5EF4-FFF2-40B4-BE49-F238E27FC236}">
                <a16:creationId xmlns:a16="http://schemas.microsoft.com/office/drawing/2014/main" id="{3A379100-5287-4050-B7B5-C8AEA64C0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053388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Does it make more sense to represent a decimal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 ASCII?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Hardware to implement arithmetic would be difficult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What are the storage needs? How many bits does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take to represent the decimal number 1,000,000,000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ASCII and in binary?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In binary: 30 bits     (2</a:t>
            </a:r>
            <a:r>
              <a:rPr lang="en-US" altLang="en-US" sz="2400" baseline="30000">
                <a:latin typeface="Arial" panose="020B0604020202020204" pitchFamily="34" charset="0"/>
              </a:rPr>
              <a:t>30</a:t>
            </a:r>
            <a:r>
              <a:rPr lang="en-US" altLang="en-US" sz="2400">
                <a:latin typeface="Arial" panose="020B0604020202020204" pitchFamily="34" charset="0"/>
              </a:rPr>
              <a:t> &gt; 1 billion)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In ASCII: 10 characters, 8 bits per char  = 80 bits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46242</TotalTime>
  <Words>1846</Words>
  <Application>Microsoft Office PowerPoint</Application>
  <PresentationFormat>On-screen Show (4:3)</PresentationFormat>
  <Paragraphs>293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263</cp:revision>
  <dcterms:created xsi:type="dcterms:W3CDTF">2002-09-20T18:19:18Z</dcterms:created>
  <dcterms:modified xsi:type="dcterms:W3CDTF">2020-01-30T03:29:16Z</dcterms:modified>
</cp:coreProperties>
</file>