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3" r:id="rId2"/>
    <p:sldId id="613" r:id="rId3"/>
    <p:sldId id="614" r:id="rId4"/>
    <p:sldId id="598" r:id="rId5"/>
    <p:sldId id="615" r:id="rId6"/>
    <p:sldId id="584" r:id="rId7"/>
    <p:sldId id="583" r:id="rId8"/>
    <p:sldId id="606" r:id="rId9"/>
    <p:sldId id="607" r:id="rId10"/>
    <p:sldId id="608" r:id="rId11"/>
    <p:sldId id="609" r:id="rId12"/>
    <p:sldId id="610" r:id="rId13"/>
    <p:sldId id="611" r:id="rId14"/>
    <p:sldId id="612" r:id="rId15"/>
    <p:sldId id="601" r:id="rId16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BE65A84-18DD-4F10-87CB-D51AE74B5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086F7-C443-4118-8BFC-A832F2FB5B6D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0C8FAD-957D-4717-B911-27751D682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30F11CF-DC9B-4ACE-8736-70F9375CE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3F3992E-BF76-454A-AC01-950349DBE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27F7DB-B128-4FAB-8F1B-AF8CFDFFF6A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BD5DD90-D0E2-4DE6-AEB0-E942E0D0F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7FBE905-9E96-4EC1-8FAD-0D8B0F1BB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760217ED-64D3-4AB8-A535-C3641F1705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16D8CB-A9E7-44BE-BEF0-B5AA0790C970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C043E33-B726-433D-ADC1-AE263138B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F81F8E8-CC19-4B0D-BF28-552279EE8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CFF72AA-8B02-44BE-ABA6-06E4AA0E9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186523-CA28-46D7-B5A5-98DB2B78C0FE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70A6DCB-DB13-4FA8-ABD8-9DE194743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FC5761F-014F-46F4-BD34-AC05D2FFCC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42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50929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Control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113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1819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68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62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15000"/>
            <a:ext cx="1566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749550" cy="28448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return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8750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7129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942388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Before/after executing the jal,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values in $s0-$s7, $a0-$a3, $ra,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Arguments are copied into $a0-$a3; the jal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After the callee creates stack space, it updates the value of $sp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up stack space, and $sp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upon either the caller or the callee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519613" cy="19304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3049588" cy="43688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49910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16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(pg. 98)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306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66088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new arguments)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Read the Notes on the class webpage on this topic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721100" cy="16256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882900" cy="50165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slti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beq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addi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jr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addi     $sp, $sp,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sw        $ra,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sw        $a0,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addi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jal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lw        $a0,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lw        $ra,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addi     $sp, $sp,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mul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jr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957638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1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C244690-02C1-4F77-8170-BC1562EE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D24F7-BABB-4362-A37B-8F1A73480375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45273581-8921-49CB-B26C-1707CB07F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79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Instructions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CA1245F-7547-42CB-B5B8-EB7885F96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73324850-4B94-4123-AD27-DC16EAC83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3457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Similarly,  </a:t>
            </a:r>
            <a:r>
              <a:rPr lang="en-US" altLang="en-US" sz="2400" dirty="0" err="1">
                <a:latin typeface="Arial" panose="020B0604020202020204" pitchFamily="34" charset="0"/>
              </a:rPr>
              <a:t>bne</a:t>
            </a:r>
            <a:r>
              <a:rPr lang="en-US" altLang="en-US" sz="2400" dirty="0">
                <a:latin typeface="Arial" panose="020B0604020202020204" pitchFamily="34" charset="0"/>
              </a:rPr>
              <a:t>  and  </a:t>
            </a:r>
            <a:r>
              <a:rPr lang="en-US" altLang="en-US" sz="2400" dirty="0" err="1">
                <a:latin typeface="Arial" panose="020B0604020202020204" pitchFamily="34" charset="0"/>
              </a:rPr>
              <a:t>slt</a:t>
            </a:r>
            <a:r>
              <a:rPr lang="en-US" altLang="en-US" sz="2400" dirty="0">
                <a:latin typeface="Arial" panose="020B060402020202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$s0    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if  (i ==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g-h;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6DEAAF1-1753-4C56-AF5A-B3067E3EE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CBB5FA-7747-46F2-A32C-3BF1473F03DB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D02DC89-02E0-4ECB-B3E7-832AB564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79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FA1A44F3-56F8-4766-8223-943133599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33F3051-3FC9-4921-9A97-4514DF4D5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03457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Conditional branch: Jump to instruction L1 if register1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equals register2: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beq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register1,  register2,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Similarly,  </a:t>
            </a:r>
            <a:r>
              <a:rPr lang="en-US" altLang="en-US" sz="2400" dirty="0" err="1">
                <a:latin typeface="Arial" panose="020B0604020202020204" pitchFamily="34" charset="0"/>
              </a:rPr>
              <a:t>bne</a:t>
            </a:r>
            <a:r>
              <a:rPr lang="en-US" altLang="en-US" sz="2400" dirty="0">
                <a:latin typeface="Arial" panose="020B0604020202020204" pitchFamily="34" charset="0"/>
              </a:rPr>
              <a:t>  and  </a:t>
            </a:r>
            <a:r>
              <a:rPr lang="en-US" altLang="en-US" sz="2400" dirty="0" err="1">
                <a:latin typeface="Arial" panose="020B0604020202020204" pitchFamily="34" charset="0"/>
              </a:rPr>
              <a:t>slt</a:t>
            </a:r>
            <a:r>
              <a:rPr lang="en-US" altLang="en-US" sz="2400" dirty="0">
                <a:latin typeface="Arial" panose="020B0604020202020204" pitchFamily="34" charset="0"/>
              </a:rPr>
              <a:t> (set-on-less-than)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Unconditional branch: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j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jr</a:t>
            </a: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$s0    </a:t>
            </a:r>
            <a:r>
              <a:rPr lang="en-US" altLang="en-US" sz="2400" dirty="0">
                <a:latin typeface="Arial" panose="020B0604020202020204" pitchFamily="34" charset="0"/>
              </a:rPr>
              <a:t>(useful for big jumps and procedure returns)</a:t>
            </a: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if  (i == j)                                  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bne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$s3, $s4, Else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</a:t>
            </a:r>
            <a:r>
              <a:rPr lang="en-US" altLang="en-US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g+h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;                                 add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else                                           j       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f = g-h;                       Else:   sub   $s0, $s1,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                                         Exit: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FD999-C4A1-4363-8664-EAB7EEBEA3F1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D7BD0890-3116-41F9-A15E-C551546F1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2E570B2-548C-488D-974B-023FBAE08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D0400824-36B9-4C6C-854F-8C48AF10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60888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Values of i and k are in $s3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$s5 and base of array save[]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in $s6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B480F11-CFD4-4EF5-87B5-F5F4CE1F9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117-E5AB-4B55-99A3-C6A2A138A67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1FDE418F-243C-46CA-B261-9B9710727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7BC15A3-B273-4C9E-846F-ED949A079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B0C7867-9AD4-46D7-BF6C-D40B888A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960813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while   (save[i] ==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Values of i and k are in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and $s5 and base of array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save[] is in $s6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4681122B-FED1-4A95-8D2E-547561DFF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8250"/>
            <a:ext cx="3465513" cy="2462213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Loop: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Exit:</a:t>
            </a:r>
          </a:p>
        </p:txBody>
      </p:sp>
      <p:sp>
        <p:nvSpPr>
          <p:cNvPr id="20487" name="Text Box 5">
            <a:extLst>
              <a:ext uri="{FF2B5EF4-FFF2-40B4-BE49-F238E27FC236}">
                <a16:creationId xmlns:a16="http://schemas.microsoft.com/office/drawing/2014/main" id="{1CFF4E88-3E55-43E0-9291-8C4E5EFB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9675" y="3776663"/>
            <a:ext cx="3465513" cy="280035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sll      $t1, $s3,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    $t1, $t1, $s6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Loop:  lw      $t0,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bne    $t0, $s5, Exit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addi   $s3, $s3,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addi   $t1, $t1,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           j        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>
                <a:solidFill>
                  <a:schemeClr val="accent2"/>
                </a:solidFill>
                <a:latin typeface="Arial" panose="020B0604020202020204" pitchFamily="34" charset="0"/>
              </a:rPr>
              <a:t>Exit: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8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22007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Reg   31     : $ra           return address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9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320151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Local variables, AR, $</a:t>
            </a:r>
            <a:r>
              <a:rPr lang="en-US" altLang="en-US" sz="1600" dirty="0" err="1">
                <a:latin typeface="Arial" panose="020B0604020202020204" pitchFamily="34" charset="0"/>
              </a:rPr>
              <a:t>fp</a:t>
            </a:r>
            <a:r>
              <a:rPr lang="en-US" altLang="en-US" sz="1600" dirty="0">
                <a:latin typeface="Arial" panose="020B0604020202020204" pitchFamily="34" charset="0"/>
              </a:rPr>
              <a:t>, $</a:t>
            </a:r>
            <a:r>
              <a:rPr lang="en-US" altLang="en-US" sz="1600" dirty="0" err="1">
                <a:latin typeface="Arial" panose="020B0604020202020204" pitchFamily="34" charset="0"/>
              </a:rPr>
              <a:t>sp</a:t>
            </a:r>
            <a:endParaRPr lang="en-US" altLang="en-US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Arial" panose="020B0604020202020204" pitchFamily="34" charset="0"/>
              </a:rPr>
              <a:t> </a:t>
            </a:r>
            <a:r>
              <a:rPr lang="en-US" altLang="en-US" sz="1600" dirty="0" err="1">
                <a:latin typeface="Arial" panose="020B0604020202020204" pitchFamily="34" charset="0"/>
              </a:rPr>
              <a:t>jal</a:t>
            </a:r>
            <a:r>
              <a:rPr lang="en-US" altLang="en-US" sz="1600" dirty="0">
                <a:latin typeface="Arial" panose="020B0604020202020204" pitchFamily="34" charset="0"/>
              </a:rPr>
              <a:t> and $ra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9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313738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return control to caller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7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958138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</a:t>
            </a:r>
            <a:r>
              <a:rPr lang="en-US" altLang="en-US" sz="2000" i="1">
                <a:solidFill>
                  <a:schemeClr val="accent2"/>
                </a:solidFill>
                <a:latin typeface="Arial" panose="020B0604020202020204" pitchFamily="34" charset="0"/>
              </a:rPr>
              <a:t>program counter</a:t>
            </a:r>
            <a:r>
              <a:rPr lang="en-US" altLang="en-US" sz="2000">
                <a:latin typeface="Arial" panose="020B060402020202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procedure call is executed by invoking the jump-and-link (jal)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                   jal    NewProcedureAddress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Since jal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somewhere (in memory?) before invoking the jal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callee procedure?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44887</TotalTime>
  <Words>1491</Words>
  <Application>Microsoft Office PowerPoint</Application>
  <PresentationFormat>On-screen Show (4:3)</PresentationFormat>
  <Paragraphs>252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266</cp:revision>
  <dcterms:created xsi:type="dcterms:W3CDTF">2002-09-20T18:19:18Z</dcterms:created>
  <dcterms:modified xsi:type="dcterms:W3CDTF">2020-01-23T04:46:48Z</dcterms:modified>
</cp:coreProperties>
</file>