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3" r:id="rId2"/>
    <p:sldId id="613" r:id="rId3"/>
    <p:sldId id="614" r:id="rId4"/>
    <p:sldId id="598" r:id="rId5"/>
    <p:sldId id="615" r:id="rId6"/>
    <p:sldId id="584" r:id="rId7"/>
    <p:sldId id="583" r:id="rId8"/>
    <p:sldId id="606" r:id="rId9"/>
    <p:sldId id="607" r:id="rId10"/>
    <p:sldId id="608" r:id="rId11"/>
    <p:sldId id="609" r:id="rId12"/>
    <p:sldId id="610" r:id="rId13"/>
    <p:sldId id="611" r:id="rId14"/>
    <p:sldId id="612" r:id="rId15"/>
    <p:sldId id="601" r:id="rId16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772E3BF-42C2-4162-8C2B-5834C47B1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56ED9CA-29E0-4EB3-9000-BDCF3A1C08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F389586C-E027-436F-9391-61362D57E4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3DE9636E-2CDA-4B87-BE5F-872ABE9C3F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969EC0-3613-4D8B-A50C-910A34A1C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A2AEDC5-C7F5-4613-ABA4-C891C5296D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8F21443E-9277-43F3-B321-94B997D928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F0BCB0-3FC5-4063-AD15-F573A64F294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17DB589-DDC9-4492-A1C9-DF7CEBC4AA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26001D1-D89C-4347-8CE2-027913F963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7812D0-15EA-4BA5-92D4-F312DAE5F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0FD475-6203-4489-9FC8-012EC7D95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9A42064-7080-4EB3-9C73-2D63EE8E5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2FD93D-9C09-47DF-A65C-96AA51784302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A7D34AB-E0B9-4DAB-9733-A5943E30F3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9BC7D1F-8B54-4224-96D1-CA31824216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812E832-57D0-44BF-8AF6-4F94AF2CE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2F2B6B-D55F-4CF7-BC17-E9AFE454B9A5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5D2574C-E61C-4482-9D4E-79A77FA5FA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4C7F871-C015-4B0B-9DC1-FAFDD900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CEEB6A2-2DAF-4D1E-A5DE-A02641C0A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D3FD3A-033A-4914-8109-7FFC454865C5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F9DFAFB-8E05-410F-91BE-61C5B82BC5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D0468B5-82E0-4359-AE9F-984B52588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BEA3AD5-6961-477D-80D9-C608ADEC2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BC665-F85F-481B-9F80-C8B551358D6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C40BD0E-8D07-4992-BF69-44BCF1B0B3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D84B87-7EBB-45C2-BF69-F80F377C7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0A9697A-7759-44CB-9CE6-58389530D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52628E-0196-4462-8528-CAEF31BC8D36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50B16A5-0FC9-43BE-8C6F-6EFD7088A2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6F42FB8-C2A9-4A6B-B6A9-2412CE936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3593A67-157A-4ED7-AB53-D116DF689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8AFBE9-4BEF-499C-AA97-15BEA875B14E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F03397-5A43-4728-83BA-1827375F9A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96B600E-80E2-45A9-B26D-35A210876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0606FB2-7AE2-43B0-95B8-27EE22A15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73371-91A6-43CD-B634-D474678A7413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B17778F-95E6-4EE4-8E24-864FD7E19E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449BD6-0FD5-4ABC-8A86-DF70BABCB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BE65A84-18DD-4F10-87CB-D51AE74B52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F086F7-C443-4118-8BFC-A832F2FB5B6D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30C8FAD-957D-4717-B911-27751D682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30F11CF-DC9B-4ACE-8736-70F9375CE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3F3992E-BF76-454A-AC01-950349DBE9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27F7DB-B128-4FAB-8F1B-AF8CFDFFF6A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BD5DD90-D0E2-4DE6-AEB0-E942E0D0F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7FBE905-9E96-4EC1-8FAD-0D8B0F1B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60217ED-64D3-4AB8-A535-C3641F170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16D8CB-A9E7-44BE-BEF0-B5AA0790C970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043E33-B726-433D-ADC1-AE263138B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81F8E8-CC19-4B0D-BF28-552279EE8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F72AA-8B02-44BE-ABA6-06E4AA0E9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186523-CA28-46D7-B5A5-98DB2B78C0FE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0A6DCB-DB13-4FA8-ABD8-9DE194743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FC5761F-014F-46F4-BD34-AC05D2FF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6C658F2-F8C5-4980-B057-10B3BA0700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A9F7A7-504E-4394-AFF1-93B011E62721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5B45C3-6C70-40D9-91B3-830D4FCB3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0F09827-9AF9-479F-B1C8-AAA3C410E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9A94073-5F39-447B-9A4C-81F61D570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107189-8C2B-436A-BC84-4E28CF0C2E9E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F4D1168-777E-41D9-9DAA-15B06BE2A8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80ABE3-3296-422E-8AB0-01019476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F42D32D-D418-4728-9396-E3E861646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7335DE-07D1-42D8-8887-7F723870084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7BAFFBB-DDE0-403A-AF36-792D39747B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2AD57EA-0C9A-477E-880B-CF82F8F7E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16BC6EA-7D82-4129-A0E5-95E672E5E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CC3FE-26BA-4A16-80A5-93B910BDFA22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988F244-99F5-4BCD-AA39-71CE57677B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6FA09DC-A6B2-43E8-B3E9-2864E528E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A4541-CD0B-4425-BC88-F6164CC723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7407E-5554-4358-BEAB-8DD79612F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D20A0-EB03-45CD-AFBD-6C024840A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396-696E-4B4C-A82F-2971081B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67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864AA4-B3CE-4437-B527-F71B986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05C2B-7A28-4B13-BF62-643A2F87B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07205-69D8-4C32-A7CE-2AB8A21A5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3713-C89A-4775-8440-F9D18516B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9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E7094-BA3E-4BA2-AA5C-FA39179EF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A4370-C64C-4549-87D0-6256E37A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775596-5475-4CAF-9818-2C0213068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5993-7540-4E87-B919-1174F95E6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E3736C-FBB1-4F37-A9D4-37F362F18E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595948-8A49-4B81-AB9E-74CF0C975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68E72-DD10-42AE-A2A6-F7A2D22CD0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BE77-6992-4B3E-9EBD-E855E44AA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5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2882E5-6C7E-4168-836E-D94460745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C7F2-F868-4B5C-A285-50B108ED5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E59F4-53B5-45C9-AA6E-66CD4FBAD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DA0E-AADB-4310-B894-FB0FBDAF3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9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6B72F-25D3-416A-9592-57310967A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9C298-C9F4-4C36-A966-3738ED5E6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EAB426-B07B-45D6-9B26-3EE2C325CD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3D3C-F7D3-438E-9726-C863E6D5B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DA148C-5DEF-4106-88B7-1A90B06E3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2AAB53-8B13-4060-AC9B-CEF828219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0CB233-6DE1-4944-9230-8240095F9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8E98-6B67-40A2-A3AE-FD1521BE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2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A35198-6CFD-4353-BA9B-F057B0526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863E42-E1FC-4A04-AA65-C10E1A4AA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AD7633-5564-4E5F-B273-15AD252D0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4B0C-F27F-471A-89EB-AC4CF71CC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09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2D587E-C03F-4147-82EF-B301796A5A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234783-088D-447F-A21F-04AD07C8D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918017-3E98-4210-A655-8880F2D09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183F-C772-4CD5-AA14-4890AFC97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6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DB3660-614E-4219-8012-82E28FCBC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1E6B1D-3B72-4346-9EA3-C0418D1CA8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45B25-6D8E-4453-A21F-1C4FA08FF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F893-03D7-404A-809F-8D4D5260D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6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9A09-2F73-46E1-A03B-50E0F0DC6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AFB0CB-D112-4F77-88FC-C02CF0697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4FDB7-3172-441E-A636-CC3ACC712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7D7E-7007-4E87-ABA1-47798B4FE1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08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9B9386-AF00-49BB-8B6F-8F1D98B4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9ED865-7317-4EF6-B401-829126DFC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FA1503-C44F-44C7-AA9B-853FE6A315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95FAC1E-AFC7-44D1-BF68-B74F03D4A5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C60113-ED93-4C63-9D0C-6025D4E48C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1750E64-CD11-4381-938E-7C0B79648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D227EF0-81BF-468B-90E6-D9933917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5B126-7272-4B42-A9A8-BEA1D6056E91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17D56CBA-B1F9-43A0-9E00-81B74C2B6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642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Lecture 6: Assembly Programs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35DB3D2-7AA9-4014-BF88-2E36376F3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CA7D944-F982-40CC-B360-7AA45CE1B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50929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Control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Procedures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811BBC2-96E3-47B9-8B8F-2A065753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B52EF-CEA3-4AC4-88BB-ABB46E2F5030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10760AE9-CCFA-4C8D-B711-9E499D000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1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The Stack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2BBF2FA-546A-4101-B9CE-6678C5598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ABBF0A1-8AA7-47DA-B357-2775D64B7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1819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 register scratchpad for a procedure seems volatile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it seems to disappear every time we switch procedures –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a procedure’s values are therefore backed up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on a stack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F83A2FCC-43E7-4B99-9EAC-745B533A7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429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Proc A’s  values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7686A18-CC74-450E-BBC8-7305795A2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Proc B’s  values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EFD4FF3A-DB02-4565-8174-8CA07156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530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Proc C’s  values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2264EC8-AE12-49E0-8820-1FEFDA94F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DE21044-02D1-497E-AFE7-E100B2C2B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211513"/>
            <a:ext cx="168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High address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D443FB38-08FE-4EFC-A91D-35833F95F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0"/>
            <a:ext cx="162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Low address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A07700C-871E-4834-94B1-A44ECAB30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1566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Stack grows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this way</a:t>
            </a:r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57254267-CF00-41B6-81D0-6FC5CC2A6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867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2563BBED-2A82-489D-994A-31A1540D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749550" cy="28448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Proc 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call  Proc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call Proc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return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BA2B4FA-337C-4134-BE13-CA5900BF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7ADC8-B8D0-4B00-A02F-F197E4A6FBF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A5F6167-5B07-47EE-9D73-C02948C36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38750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Saves and Restores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2A9BB1A7-2E1F-4960-AF0F-090C70829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DCE6D95-BB07-485C-8CE1-F005F857C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5826C-043E-473D-9EA8-8F96B39B9F6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A8A31A-A417-43A7-842D-02700909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7129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Storage Management on a Call/Return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FABADB8-C779-4F1A-A0FE-CB562A08D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8BA8DF53-87DF-469E-B9FD-3B9AF3F33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942388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A new procedure must create space for all its variables on the stack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Before/after executing the jal, the caller/callee must save relevant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values in $s0-$s7, $a0-$a3, $ra, temps into the stack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Arguments are copied into $a0-$a3; the jal is executed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After the callee creates stack space, it updates the value of $sp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Once the callee finishes, it copies the return value into $v0, frees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up stack space, and $sp is incremented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On return, the caller/callee brings in stack values, ra, temps into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responsibility for copies between stack and registers may fall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upon either the caller or the callee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CAACD8A-697E-4E63-B539-369072B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62D92-93A6-4F8C-AB7B-4ACE2E981167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3751CF94-4CEE-4A43-A07B-A978DF3C5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C1158D6-EB42-4ED9-B603-267B12323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4519613" cy="1930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int  leaf_example (int g, int h, int i, int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{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int f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return f;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F8AD2F6-242E-4B85-AEBF-65B3FC113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47800"/>
            <a:ext cx="3049588" cy="43688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leaf_example: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addi      $sp,  $sp,  -12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add       $t0, $a0,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add       $t1, $a2, $a3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sub       $s0, $t0,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add       $v0, $s0,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lw         $t0,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lw         $t1,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addi      $sp, $sp,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jr           $ra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2B79E890-DF86-4EF6-96FB-FA263BB43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70325"/>
            <a:ext cx="54991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In this example, the callee took care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saving the registers it needs.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The caller took care of saving its $ra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$a0-$a3.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CC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Could have avoided using the stack altogether.</a:t>
            </a:r>
          </a:p>
        </p:txBody>
      </p:sp>
      <p:sp>
        <p:nvSpPr>
          <p:cNvPr id="18439" name="Text Box 2">
            <a:extLst>
              <a:ext uri="{FF2B5EF4-FFF2-40B4-BE49-F238E27FC236}">
                <a16:creationId xmlns:a16="http://schemas.microsoft.com/office/drawing/2014/main" id="{21D83989-B081-423E-A3D6-10750153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16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1 </a:t>
            </a: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(pg. 98)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FA692D3-6970-40FF-A912-0655E222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2F989-9990-4875-93AA-286AB7F7909F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D7A509DE-6885-4BF6-B6D2-D17BA85E7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306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Saving Conventions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EC1DCB41-0004-4B19-9F3B-9B4F6DB57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9F8DE143-1621-477C-94A5-370A861DB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66088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Caller saved: Temp registers $t0-$t9 (the callee won’t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bother saving these, so save them if you care), $ra (it’s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about to get over-written), $a0-$a3 (so you can put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new arguments)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Callee saved: $s0-$s7 (these typically contain “valuable”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Read the Notes on the class webpage on this topic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AB0E17C-3E0F-49E1-BA1D-043826B2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B1F27-3272-4A1D-A38D-2FA47AA41601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280E91E3-FA94-4D2C-BCAD-8BD819A85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1E53B6C4-78C6-43B7-A813-62916712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3721100" cy="16256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int   fact  (int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if (n &lt; 1)  return (1);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     else return (n * fact(n-1));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15880456-00CA-4BDD-B4CC-62A5356A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371600"/>
            <a:ext cx="2882900" cy="50165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fact: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slti        $t0, $a0,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beq      $t0, $zero,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addi   $v0, $zero,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jr        $ra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L1: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addi     $sp, $sp, 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sw        $ra,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sw        $a0,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addi     $a0, $a0,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jal        fact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lw        $a0,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lw        $ra,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addi     $sp, $sp,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mul      $v0, $a0, $v0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jr          $ra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408FC5EC-9E24-4A55-91EE-73CA72630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3957638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The caller saves $a0 and $ra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in its stack space.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Temp register $t0 is never saved.</a:t>
            </a:r>
          </a:p>
        </p:txBody>
      </p:sp>
      <p:sp>
        <p:nvSpPr>
          <p:cNvPr id="22535" name="Text Box 2">
            <a:extLst>
              <a:ext uri="{FF2B5EF4-FFF2-40B4-BE49-F238E27FC236}">
                <a16:creationId xmlns:a16="http://schemas.microsoft.com/office/drawing/2014/main" id="{43F32D26-776F-4B92-BAB1-01468DBDC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91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2 </a:t>
            </a: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(pg. 101)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C244690-02C1-4F77-8170-BC1562EE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D24F7-BABB-4362-A37B-8F1A73480375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45273581-8921-49CB-B26C-1707CB07F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79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Instructions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CA1245F-7547-42CB-B5B8-EB7885F96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3324850-4B94-4123-AD27-DC16EAC8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3457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Similarly,  </a:t>
            </a:r>
            <a:r>
              <a:rPr lang="en-US" altLang="en-US" sz="2400" dirty="0" err="1">
                <a:latin typeface="Arial" panose="020B0604020202020204" pitchFamily="34" charset="0"/>
              </a:rPr>
              <a:t>bne</a:t>
            </a:r>
            <a:r>
              <a:rPr lang="en-US" altLang="en-US" sz="2400" dirty="0">
                <a:latin typeface="Arial" panose="020B0604020202020204" pitchFamily="34" charset="0"/>
              </a:rPr>
              <a:t>  and  </a:t>
            </a:r>
            <a:r>
              <a:rPr lang="en-US" altLang="en-US" sz="2400" dirty="0" err="1">
                <a:latin typeface="Arial" panose="020B0604020202020204" pitchFamily="34" charset="0"/>
              </a:rPr>
              <a:t>slt</a:t>
            </a:r>
            <a:r>
              <a:rPr lang="en-US" altLang="en-US" sz="2400" dirty="0">
                <a:latin typeface="Arial" panose="020B060402020202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$s0    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if  (i == j)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f = g-h;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6DEAAF1-1753-4C56-AF5A-B3067E3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BB5FA-7747-46F2-A32C-3BF1473F03DB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D02DC89-02E0-4ECB-B3E7-832AB56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79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Instructions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FA1A44F3-56F8-4766-8223-943133599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33F3051-3FC9-4921-9A97-4514DF4D5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3457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Conditional branch: Jump to instruction L1 if register1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equals register2:     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beq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register1,  register2,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Similarly,  </a:t>
            </a:r>
            <a:r>
              <a:rPr lang="en-US" altLang="en-US" sz="2400" dirty="0" err="1">
                <a:latin typeface="Arial" panose="020B0604020202020204" pitchFamily="34" charset="0"/>
              </a:rPr>
              <a:t>bne</a:t>
            </a:r>
            <a:r>
              <a:rPr lang="en-US" altLang="en-US" sz="2400" dirty="0">
                <a:latin typeface="Arial" panose="020B0604020202020204" pitchFamily="34" charset="0"/>
              </a:rPr>
              <a:t>  and  </a:t>
            </a:r>
            <a:r>
              <a:rPr lang="en-US" altLang="en-US" sz="2400" dirty="0" err="1">
                <a:latin typeface="Arial" panose="020B0604020202020204" pitchFamily="34" charset="0"/>
              </a:rPr>
              <a:t>slt</a:t>
            </a:r>
            <a:r>
              <a:rPr lang="en-US" altLang="en-US" sz="2400" dirty="0">
                <a:latin typeface="Arial" panose="020B0604020202020204" pitchFamily="34" charset="0"/>
              </a:rPr>
              <a:t> (set-on-less-than)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Unconditional branch: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Arial" panose="020B060402020202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j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  </a:t>
            </a:r>
            <a:r>
              <a:rPr lang="en-US" altLang="en-US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jr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$s0    </a:t>
            </a:r>
            <a:r>
              <a:rPr lang="en-US" altLang="en-US" sz="2400" dirty="0">
                <a:latin typeface="Arial" panose="020B0604020202020204" pitchFamily="34" charset="0"/>
              </a:rPr>
              <a:t>(useful for big jumps and procedure returns)</a:t>
            </a: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if  (i == j)                                  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bne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$s3, $s4, Else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f = </a:t>
            </a:r>
            <a:r>
              <a:rPr lang="en-US" altLang="en-US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g+h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;                                 add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else                                           j       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f = g-h;                       Else:   sub   $s0, $s1,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                                         Exit: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FD999-C4A1-4363-8664-EAB7EEBEA3F1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7BD0890-3116-41F9-A15E-C551546F1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2E570B2-548C-488D-974B-023FBAE08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D0400824-36B9-4C6C-854F-8C48AF10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60888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Values of i and k are in $s3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$s5 and base of array save[]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in $s6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B480F11-CFD4-4EF5-87B5-F5F4CE1F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6E117-E5AB-4B55-99A3-C6A2A138A678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1FDE418F-243C-46CA-B261-9B9710727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7BC15A3-B273-4C9E-846F-ED949A079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B0C7867-9AD4-46D7-BF6C-D40B888A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960813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while   (save[i] ==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Values of i and k are in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and $s5 and base of array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save[] is in $s6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4681122B-FED1-4A95-8D2E-547561DFF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38250"/>
            <a:ext cx="3465513" cy="246221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Loop: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Exit:</a:t>
            </a:r>
          </a:p>
        </p:txBody>
      </p:sp>
      <p:sp>
        <p:nvSpPr>
          <p:cNvPr id="20487" name="Text Box 5">
            <a:extLst>
              <a:ext uri="{FF2B5EF4-FFF2-40B4-BE49-F238E27FC236}">
                <a16:creationId xmlns:a16="http://schemas.microsoft.com/office/drawing/2014/main" id="{1CFF4E88-3E55-43E0-9291-8C4E5EFB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675" y="3776663"/>
            <a:ext cx="3465513" cy="28003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sll      $t1, $s3,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    $t1, $t1, $s6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Loop:  lw      $t0,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bne    $t0, $s5, Exit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addi   $s3, $s3,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addi   $t1, $t1,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           j        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>
                <a:solidFill>
                  <a:schemeClr val="accent2"/>
                </a:solidFill>
                <a:latin typeface="Arial" panose="020B0604020202020204" pitchFamily="34" charset="0"/>
              </a:rPr>
              <a:t>Exit: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B0A333-8B3E-452F-89BC-472E1B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0E5EF-6ADC-4EA9-BAFB-FF6A9AE9414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3E486F8-1EB8-404A-ABC2-EFB025F72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Registers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5B138AB-D1E2-4622-9FA7-CAAB1CB4A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011B4027-0BF1-42BC-813F-FE9363CD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200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32 MIPS registers are partitioned as follows: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Register 0 :  $zero        always stores the constant 0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2-3   :  $v0, $v1   return values of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4-7   :  $a0-$a3   input arguments to a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8-15 :  $t0-$t7    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16-23: $s0-$s7    variables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Regs 24-25: $t8-$t9     more temporaries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   28     : $gp          global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   29     : $sp           stack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   30     : $fp            frame pointer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Reg   31     : $ra           return address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663DB25-36B9-4A89-BB08-AD6A1F30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4088B-2EAD-4689-8E92-ED06AE0F947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BA965FD-5103-4E53-A718-EBBECE02E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9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Procedures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2B1D3DE9-A447-48B9-A419-141B80737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3E17B5-162F-448B-BAE0-80D14AFD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0" y="5645150"/>
            <a:ext cx="320151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Arial" panose="020B0604020202020204" pitchFamily="34" charset="0"/>
              </a:rPr>
              <a:t> Local variables, AR, $</a:t>
            </a:r>
            <a:r>
              <a:rPr lang="en-US" altLang="en-US" sz="1600" dirty="0" err="1">
                <a:latin typeface="Arial" panose="020B0604020202020204" pitchFamily="34" charset="0"/>
              </a:rPr>
              <a:t>fp</a:t>
            </a:r>
            <a:r>
              <a:rPr lang="en-US" altLang="en-US" sz="1600" dirty="0">
                <a:latin typeface="Arial" panose="020B0604020202020204" pitchFamily="34" charset="0"/>
              </a:rPr>
              <a:t>, $</a:t>
            </a:r>
            <a:r>
              <a:rPr lang="en-US" altLang="en-US" sz="1600" dirty="0" err="1">
                <a:latin typeface="Arial" panose="020B0604020202020204" pitchFamily="34" charset="0"/>
              </a:rPr>
              <a:t>sp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Arial" panose="020B0604020202020204" pitchFamily="34" charset="0"/>
              </a:rPr>
              <a:t> Scratchpad and saves/restores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Arial" panose="020B0604020202020204" pitchFamily="34" charset="0"/>
              </a:rPr>
              <a:t> Arguments and returns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600" dirty="0">
                <a:latin typeface="Arial" panose="020B0604020202020204" pitchFamily="34" charset="0"/>
              </a:rPr>
              <a:t> </a:t>
            </a:r>
            <a:r>
              <a:rPr lang="en-US" altLang="en-US" sz="1600" dirty="0" err="1">
                <a:latin typeface="Arial" panose="020B0604020202020204" pitchFamily="34" charset="0"/>
              </a:rPr>
              <a:t>jal</a:t>
            </a:r>
            <a:r>
              <a:rPr lang="en-US" altLang="en-US" sz="1600" dirty="0">
                <a:latin typeface="Arial" panose="020B0604020202020204" pitchFamily="34" charset="0"/>
              </a:rPr>
              <a:t> and $ra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40CF1CD-F8D6-4C8A-BDE5-2DE9A29F4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DE24E-A4F1-4389-B4EB-E45A70A5021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73892FEC-3286-499A-A588-D37AF8B74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9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Procedures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2AD21BF-3F4A-41DB-B5CF-FAF07DFA9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1E0BA530-0EF6-4502-9D37-E2A6E83F7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313738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Each procedure (function, subroutine) maintains a scratchpad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register values – when another procedure is called (the callee),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new procedure takes over the scratchpad – values may have to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saved so we can safely return to the caller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parameters (arguments) are placed where the callee can see them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control is transferred to the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acquire storage resources for callee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execute the procedure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place result value where caller can access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return control to caller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A697DC-ADE0-41DB-854C-E1728B0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B9D3-7269-4AD2-9F23-B92C535EB8C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CDF2BBC6-52C4-4B90-B328-0E1879C1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7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Jump-and-Link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06EE6FC-6C15-47D4-BA88-C3011BB3E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F7FF5765-A966-49B2-8572-29AA4CFD3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958138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A special register (storage not part of the register file) maintains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address of the instruction currently being executed – this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</a:t>
            </a:r>
            <a:r>
              <a:rPr lang="en-US" altLang="en-US" sz="2000" i="1">
                <a:solidFill>
                  <a:schemeClr val="accent2"/>
                </a:solidFill>
                <a:latin typeface="Arial" panose="020B0604020202020204" pitchFamily="34" charset="0"/>
              </a:rPr>
              <a:t>program counter</a:t>
            </a:r>
            <a:r>
              <a:rPr lang="en-US" altLang="en-US" sz="2000">
                <a:latin typeface="Arial" panose="020B0604020202020204" pitchFamily="34" charset="0"/>
              </a:rPr>
              <a:t> (PC)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procedure call is executed by invoking the jump-and-link (jal)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instruction – the current PC (actually, PC+4) is saved in the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$ra and we jump to the procedure’s address (the PC is accordingly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set to this address)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            jal    NewProcedureAddress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Since jal may over-write a relevant value in $ra, it must be saved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somewhere (in memory?) before invoking the jal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How do we return control back to the caller after completing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callee procedure?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44887</TotalTime>
  <Words>1491</Words>
  <Application>Microsoft Office PowerPoint</Application>
  <PresentationFormat>On-screen Show (4:3)</PresentationFormat>
  <Paragraphs>252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266</cp:revision>
  <dcterms:created xsi:type="dcterms:W3CDTF">2002-09-20T18:19:18Z</dcterms:created>
  <dcterms:modified xsi:type="dcterms:W3CDTF">2020-01-23T04:46:48Z</dcterms:modified>
</cp:coreProperties>
</file>