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3" r:id="rId2"/>
    <p:sldId id="564" r:id="rId3"/>
    <p:sldId id="601" r:id="rId4"/>
    <p:sldId id="602" r:id="rId5"/>
    <p:sldId id="603" r:id="rId6"/>
    <p:sldId id="604" r:id="rId7"/>
    <p:sldId id="605" r:id="rId8"/>
    <p:sldId id="606" r:id="rId9"/>
    <p:sldId id="598" r:id="rId10"/>
    <p:sldId id="607" r:id="rId11"/>
    <p:sldId id="584" r:id="rId12"/>
    <p:sldId id="583" r:id="rId1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3E2DC278-498D-4A9F-8EF4-EA141BC76C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436AC565-4B88-42E8-B906-92BBAD38FA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6BB3052-F3E0-4E33-AC76-A642492081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CED5315-4323-4C7E-9DE3-B36546F640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F65709-B5FB-4935-8E2A-7AEE681AE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686D088-104F-4734-B599-15C89CB838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E59580B0-9A03-47FD-A432-46224C48CD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05D4FF-F479-4E9E-A69A-53885711960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6BE6B37-DD74-4C60-AC65-47007A763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E1080864-4769-4F03-8F2D-DF71E2C906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6250C3C-EEEB-4997-8203-2D97AB61E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FDFDCE-0F1B-42DE-8548-071AD6D95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F5BA88D-3988-4705-A597-5507502F0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5A976-55AE-4621-94C1-56C31458591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48655-8CD8-45F9-A813-882235B047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C344A5D-5F90-4EF1-9B39-4D36883D9B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B4CA6E-D7DB-43D9-A629-3F95B1822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5F674-D9AA-4986-8036-1759F102D5D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1D1C7C-4701-482D-A32E-36F5E5832A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CF36BE-D3F3-490A-AD53-352BCFD4C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4E3D06-F5EA-43B1-BBE8-84A32A8AE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8EFE6C-0F1D-4445-A82C-06EB19341874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7F362A0-FBEC-4118-A555-EE68B35FBD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C4846C4-ABC3-44B5-8516-FDAC326BC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C8951F-5955-40C1-A199-00643A94B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E10D8C-69F0-4A8A-8AA5-7F67BEC9EB6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7709C55-1149-4E5D-9B4B-1130C50763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7E5C53-057B-4464-8077-C7ED26923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C4F2A4-2602-45DF-9B2B-1ABC8780D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9B2D7-CE5B-4C06-BEF1-E1BED74CE673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27C633-DB71-4995-9A05-5F9E224FDE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FBC2925-AFBE-4F20-A43F-50EEB949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BE65A84-18DD-4F10-87CB-D51AE74B5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086F7-C443-4118-8BFC-A832F2FB5B6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0C8FAD-957D-4717-B911-27751D682B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0F11CF-DC9B-4ACE-8736-70F9375CE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3F3992E-BF76-454A-AC01-950349DBE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7F7DB-B128-4FAB-8F1B-AF8CFDFFF6A8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BD5DD90-D0E2-4DE6-AEB0-E942E0D0FF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7FBE905-9E96-4EC1-8FAD-0D8B0F1B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60217ED-64D3-4AB8-A535-C3641F17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6D8CB-A9E7-44BE-BEF0-B5AA0790C970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043E33-B726-433D-ADC1-AE263138BE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81F8E8-CC19-4B0D-BF28-552279EE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592D3-5014-4909-8AA5-E3582EAE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37A5CA-1016-4AC0-9DAF-489E79E4F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DAEE0-38E6-48C8-BB6F-8775B03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A280-064A-4D12-B7C6-FC3D9DA16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2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5818CD-435A-4D64-8C34-329FACE5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B24C5-EBEF-4889-AAC3-191270206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907AA-EB8F-43FB-8BC9-F71C14F56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F172-0A77-4AD7-A080-C6FA975AC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1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CCF372-606D-4671-A93B-460EEACB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E059F-32CE-411B-B9C1-B0D379CAA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6D5C5-B66F-4B92-A2A2-B0626A0F7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85CA-55A4-489D-8C62-90DAB33F1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37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5F04E-6D59-4688-BFA7-A597AB2B4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7BC3E-0B36-42C5-AC17-1516362C0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F4A17D-4678-4A68-B3C2-BFF834ADC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8094-94A5-422B-8458-CCE60EF34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9C1B65-C5CF-4013-A231-2E9292EF7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19544-00B0-4F10-93EF-3544192EE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CA815-1F0B-4ECC-99A5-294274063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2387-3762-43E5-AACE-DD0602522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A82D5F-59ED-4EAA-AF81-4385B0ED7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B6DAA-98FA-44BE-87FB-51FEAB3C4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FF99E-245A-4635-9F34-C15E48CD5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6E25-FA8A-4D11-A900-80048F407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86E95C-41D3-4CD4-8A65-6995691D8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596180-8444-4FE3-A612-23B911C68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CAA8A4-0DDB-4533-9875-9B213FFA8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EC77-09D1-4871-ACC5-5C7E4FD3C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6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618AB4-070C-4F43-9C6A-FB1438562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DFB974-5E3A-4B7A-8503-38AB91BB8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6D4FA3-DF45-4BAE-9C3B-25A11FDD6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7278-4A69-4821-B022-98A459A02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277EC5-1AA2-4BFD-964B-6EFDF47B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DFF57-B297-40BD-8DE5-EDBB0FCB7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A388C2-040A-4BB3-89A5-717443B3F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3940-2E4A-4530-B78F-1459DD8E2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8B550-A68E-443F-8981-143F22591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F04641-6633-428D-A9FD-27884AC2C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32E53-C699-4BDA-B9CC-1FFA20794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29ED-44DE-445D-9392-C228B809B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983486-0954-4C13-A33A-377B8E9CB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C3AD0-6C6B-4CC7-A187-5DF6DFACD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2D6D8-30F8-4CBC-AB51-58F86F79C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EAD8-7576-49C2-8550-7C29E304A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6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BF21D8-CA9E-47BA-BE9C-6D61D52CC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ED4940-78C9-4C92-947D-29D02E81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A05E34-F421-4711-B24B-5914C71A0B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FF9561-0F9A-4808-8C75-CB6AE8D7A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3C62F-824F-4166-906D-D4756CDE5D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F0DB354-8258-42E2-AC14-99D2FC2B1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A8A9FA-1217-44C6-ABE1-308BD723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8077B-AB35-41E2-87C9-1AB0E0C8CDD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DF38175-A3A7-4875-90BB-B4CC731F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4048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5: More Instructions, Procedure Calls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C4BC1E6D-5423-4062-BA71-71EA69633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21220C7-29ED-4678-B474-B07F9C4F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14932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Memory layout, numbers, control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Procedure calls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Recaps: cycle time and frequency, </a:t>
            </a:r>
            <a:r>
              <a:rPr lang="en-US" altLang="en-US" sz="2400" dirty="0" err="1">
                <a:latin typeface="Arial" panose="020B0604020202020204" pitchFamily="34" charset="0"/>
              </a:rPr>
              <a:t>addr</a:t>
            </a:r>
            <a:r>
              <a:rPr lang="en-US" altLang="en-US" sz="2400" dirty="0">
                <a:latin typeface="Arial" panose="020B0604020202020204" pitchFamily="34" charset="0"/>
              </a:rPr>
              <a:t>/value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960813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465513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465513" cy="28003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Exit: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200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9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320151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Arial" panose="020B0604020202020204" pitchFamily="34" charset="0"/>
              </a:rPr>
              <a:t> Local variables, AR, $</a:t>
            </a:r>
            <a:r>
              <a:rPr lang="en-US" altLang="en-US" sz="1600" dirty="0" err="1">
                <a:latin typeface="Arial" panose="020B0604020202020204" pitchFamily="34" charset="0"/>
              </a:rPr>
              <a:t>fp</a:t>
            </a:r>
            <a:r>
              <a:rPr lang="en-US" altLang="en-US" sz="1600" dirty="0">
                <a:latin typeface="Arial" panose="020B0604020202020204" pitchFamily="34" charset="0"/>
              </a:rPr>
              <a:t>, $</a:t>
            </a:r>
            <a:r>
              <a:rPr lang="en-US" altLang="en-US" sz="1600" dirty="0" err="1">
                <a:latin typeface="Arial" panose="020B0604020202020204" pitchFamily="34" charset="0"/>
              </a:rPr>
              <a:t>sp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Arial" panose="020B060402020202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Arial" panose="020B060402020202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jal</a:t>
            </a:r>
            <a:r>
              <a:rPr lang="en-US" altLang="en-US" sz="1600" dirty="0">
                <a:latin typeface="Arial" panose="020B060402020202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70838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   $s0, 0($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     $s1, 20($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add   $t1, $s0, $s1  #  the sum is in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</a:t>
            </a:r>
            <a:r>
              <a:rPr lang="en-US" altLang="en-US" sz="2400" dirty="0" err="1">
                <a:latin typeface="Arial" panose="020B0604020202020204" pitchFamily="34" charset="0"/>
              </a:rPr>
              <a:t>sw</a:t>
            </a:r>
            <a:r>
              <a:rPr lang="en-US" altLang="en-US" sz="2400" dirty="0">
                <a:latin typeface="Arial" panose="020B0604020202020204" pitchFamily="34" charset="0"/>
              </a:rPr>
              <a:t>     $t1, 24($</a:t>
            </a:r>
            <a:r>
              <a:rPr lang="en-US" altLang="en-US" sz="2400" dirty="0" err="1">
                <a:latin typeface="Arial" panose="020B0604020202020204" pitchFamily="34" charset="0"/>
              </a:rPr>
              <a:t>gp</a:t>
            </a:r>
            <a:r>
              <a:rPr lang="en-US" altLang="en-US" sz="2400" dirty="0">
                <a:latin typeface="Arial" panose="020B0604020202020204" pitchFamily="34" charset="0"/>
              </a:rPr>
              <a:t>)    #  $t1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24B84-3BAF-4A75-B26E-195479A7D80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F2002D3A-651F-4E4C-B0F7-FB8608B5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62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Organization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752950AC-AB13-4D09-98D0-BD6BC590A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708507B2-5506-4030-84B6-C61AB212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26293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end – variable addresses are specified relative to $fp as $sp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$gp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Dynamically allocated storage (with malloc()) is placed on the heap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F07039A2-0691-4F76-8F3E-E6BE22F0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Dynamic data (heap)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8FC095B3-1570-447D-830F-ACDC5B00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Static data (globals)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85EF0530-5C6B-467C-BBC4-C58CC6D7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Text (instructions)</a:t>
            </a:r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E01F7F72-B386-485B-BA36-C0FF4958E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9">
            <a:extLst>
              <a:ext uri="{FF2B5EF4-FFF2-40B4-BE49-F238E27FC236}">
                <a16:creationId xmlns:a16="http://schemas.microsoft.com/office/drawing/2014/main" id="{904DE6CF-AB5A-449E-97D6-596DCA3D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B247084-1911-4719-9660-B2C0E2D1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0FF46-96D8-4AF8-B22F-BCADA7FCB4A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546F55-5474-4B3F-9092-35118AF7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86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Recap – Numeric Representations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FAA7D9C2-5C1B-4E4F-8FA7-48A0C7AD7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D02FFE7B-7289-47E0-AB21-FFF4AD1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1238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Decimal        35</a:t>
            </a:r>
            <a:r>
              <a:rPr lang="en-US" altLang="en-US" sz="2400" baseline="-25000">
                <a:latin typeface="Arial" panose="020B0604020202020204" pitchFamily="34" charset="0"/>
              </a:rPr>
              <a:t>10  </a:t>
            </a:r>
            <a:r>
              <a:rPr lang="en-US" altLang="en-US" sz="2400">
                <a:latin typeface="Arial" panose="020B0604020202020204" pitchFamily="34" charset="0"/>
              </a:rPr>
              <a:t>=  3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+ 5 x 10</a:t>
            </a:r>
            <a:r>
              <a:rPr lang="en-US" altLang="en-US" sz="2400" baseline="30000">
                <a:latin typeface="Arial" panose="020B0604020202020204" pitchFamily="34" charset="0"/>
              </a:rPr>
              <a:t>0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Binary          00100011</a:t>
            </a:r>
            <a:r>
              <a:rPr lang="en-US" altLang="en-US" sz="2400" baseline="-25000">
                <a:latin typeface="Arial" panose="020B0604020202020204" pitchFamily="34" charset="0"/>
              </a:rPr>
              <a:t>2  </a:t>
            </a:r>
            <a:r>
              <a:rPr lang="en-US" altLang="en-US" sz="2400">
                <a:latin typeface="Arial" panose="020B0604020202020204" pitchFamily="34" charset="0"/>
              </a:rPr>
              <a:t>=  1 x 2</a:t>
            </a:r>
            <a:r>
              <a:rPr lang="en-US" altLang="en-US" sz="2400" baseline="30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 +  1 x 2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+  1 x 2</a:t>
            </a:r>
            <a:r>
              <a:rPr lang="en-US" altLang="en-US" sz="2400" baseline="30000">
                <a:latin typeface="Arial" panose="020B0604020202020204" pitchFamily="34" charset="0"/>
              </a:rPr>
              <a:t>0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Hexadecimal (compact representation)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0x 23    or   23</a:t>
            </a:r>
            <a:r>
              <a:rPr lang="en-US" altLang="en-US" sz="2400" baseline="-25000">
                <a:latin typeface="Arial" panose="020B0604020202020204" pitchFamily="34" charset="0"/>
              </a:rPr>
              <a:t>hex     </a:t>
            </a:r>
            <a:r>
              <a:rPr lang="en-US" altLang="en-US" sz="2400">
                <a:latin typeface="Arial" panose="020B0604020202020204" pitchFamily="34" charset="0"/>
              </a:rPr>
              <a:t>=   2 x 16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+  3 x 16</a:t>
            </a:r>
            <a:r>
              <a:rPr lang="en-US" altLang="en-US" sz="2400" baseline="30000">
                <a:latin typeface="Arial" panose="020B0604020202020204" pitchFamily="34" charset="0"/>
              </a:rPr>
              <a:t>0</a:t>
            </a:r>
            <a:endParaRPr lang="en-US" altLang="en-US" sz="2400" baseline="-25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baseline="-25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-25000">
                <a:latin typeface="Arial" panose="020B0604020202020204" pitchFamily="34" charset="0"/>
              </a:rPr>
              <a:t>             </a:t>
            </a:r>
            <a:r>
              <a:rPr lang="en-US" altLang="en-US" sz="2400">
                <a:latin typeface="Arial" panose="020B0604020202020204" pitchFamily="34" charset="0"/>
              </a:rPr>
              <a:t>0-15 (decimal)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  0-9, a-f  (hex)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79874026-F4E6-4359-ABA9-4C96FB9B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2089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0    0000     00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1    0001     01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2    0010     02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3    0011     03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A0D1D312-71A1-4537-BFE5-49351A96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0"/>
            <a:ext cx="2089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4    0100     04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5    0101     05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6    0110     06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7    0111     07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02D9B115-2555-449B-9315-99AEA044F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24400"/>
            <a:ext cx="2089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8    1000     08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9    1001     09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10    1010     0a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11    1011     0b</a:t>
            </a: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FDD3365F-4EC9-4EC7-BAD0-5A3B76C4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2089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12    1100     0c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13    1101     0d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14    1110    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15    1111     0f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B11CE-D2BE-46FD-845C-AF1B591CF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028F1F5A-B0B2-4229-B42F-BD5489E8A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D67244A7-01B4-4A4C-9862-1958395B9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EE03C6-876B-49FE-8BE5-A91B213B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59F4-793C-4EA8-A582-CA28E0F0E21E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430767EC-DFB7-466E-A48B-FF8A2DFB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56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Instruction Formats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3404102-DF66-447C-89B6-45C6DA522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CF9E968-54C9-48CB-9FB0-B9BE395B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3435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Instructions are represented as 32-bit numbers (one word),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broken into 6 fields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R-type instruction</a:t>
            </a:r>
            <a:r>
              <a:rPr lang="en-US" altLang="en-US" sz="2400">
                <a:latin typeface="Arial" panose="020B0604020202020204" pitchFamily="34" charset="0"/>
              </a:rPr>
              <a:t>            add     $t0,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000000     10001    10010    01000    00000    100000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6 bits         5 bits     5 bits     5 bits      5 bits      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op              rs           rt           rd         shamt     funct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opcode     source    source    dest    shift amt   function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I-type instruction       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lw    $t0, 32($s3)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6 bits        5 bits    5 bits         16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opcode         rs          rt            constant</a:t>
            </a:r>
            <a:endParaRPr lang="en-US" altLang="en-US" sz="2400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385449-1D00-43B1-8326-0084664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B8242-1D43-4A59-A646-3CD99CB39F24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FDFD041-568B-409E-90B3-4619A1F21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7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Logical Operations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6359E38-8E04-49AD-959A-EB10E2CA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CFDF43-0034-4E0B-9BF0-7688EEBC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38981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Logical ops          C operators      Java operators         MIPS instr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Shift Left                    &lt;&lt;                        &lt;&lt;                         sll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Shift Right                  &gt;&gt;                       &gt;&gt;&gt;                       srl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Bit-by-bit AND             &amp;                         &amp;                     and, andi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Bit-by-bit OR               |                           |                         or, ori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Bit-by-bit NOT            ~                          ~                           nor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C244690-02C1-4F77-8170-BC1562EE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D24F7-BABB-4362-A37B-8F1A7348037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5273581-8921-49CB-B26C-1707CB07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79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Instructions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CA1245F-7547-42CB-B5B8-EB7885F96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3324850-4B94-4123-AD27-DC16EAC8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3457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Similarly,  </a:t>
            </a:r>
            <a:r>
              <a:rPr lang="en-US" altLang="en-US" sz="2400" dirty="0" err="1">
                <a:latin typeface="Arial" panose="020B0604020202020204" pitchFamily="34" charset="0"/>
              </a:rPr>
              <a:t>bne</a:t>
            </a:r>
            <a:r>
              <a:rPr lang="en-US" altLang="en-US" sz="2400" dirty="0">
                <a:latin typeface="Arial" panose="020B0604020202020204" pitchFamily="34" charset="0"/>
              </a:rPr>
              <a:t>  and  </a:t>
            </a:r>
            <a:r>
              <a:rPr lang="en-US" altLang="en-US" sz="2400" dirty="0" err="1">
                <a:latin typeface="Arial" panose="020B0604020202020204" pitchFamily="34" charset="0"/>
              </a:rPr>
              <a:t>slt</a:t>
            </a:r>
            <a:r>
              <a:rPr lang="en-US" altLang="en-US" sz="2400" dirty="0">
                <a:latin typeface="Arial" panose="020B060402020202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$s0    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if  (i ==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f = g-h;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6DEAAF1-1753-4C56-AF5A-B3067E3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B5FA-7747-46F2-A32C-3BF1473F03DB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D02DC89-02E0-4ECB-B3E7-832AB56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79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A1A44F3-56F8-4766-8223-943133599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33F3051-3FC9-4921-9A97-4514DF4D5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3457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Similarly,  </a:t>
            </a:r>
            <a:r>
              <a:rPr lang="en-US" altLang="en-US" sz="2400" dirty="0" err="1">
                <a:latin typeface="Arial" panose="020B0604020202020204" pitchFamily="34" charset="0"/>
              </a:rPr>
              <a:t>bne</a:t>
            </a:r>
            <a:r>
              <a:rPr lang="en-US" altLang="en-US" sz="2400" dirty="0">
                <a:latin typeface="Arial" panose="020B0604020202020204" pitchFamily="34" charset="0"/>
              </a:rPr>
              <a:t>  and  </a:t>
            </a:r>
            <a:r>
              <a:rPr lang="en-US" altLang="en-US" sz="2400" dirty="0" err="1">
                <a:latin typeface="Arial" panose="020B0604020202020204" pitchFamily="34" charset="0"/>
              </a:rPr>
              <a:t>slt</a:t>
            </a:r>
            <a:r>
              <a:rPr lang="en-US" altLang="en-US" sz="2400" dirty="0">
                <a:latin typeface="Arial" panose="020B060402020202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$s0    </a:t>
            </a:r>
            <a:r>
              <a:rPr lang="en-US" altLang="en-US" sz="2400" dirty="0">
                <a:latin typeface="Arial" panose="020B060402020202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if  (i == j)                                  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bne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$s3, $s4,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;                                 add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else                                           j       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f = g-h;                       Else:   sub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                                   Exit: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D999-C4A1-4363-8664-EAB7EEBEA3F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7BD0890-3116-41F9-A15E-C551546F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2E570B2-548C-488D-974B-023FBAE0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0400824-36B9-4C6C-854F-8C48AF10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60888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Values of i and k are in $s3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$s5 and base of array save[]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in $s6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45259</TotalTime>
  <Words>1059</Words>
  <Application>Microsoft Office PowerPoint</Application>
  <PresentationFormat>On-screen Show (4:3)</PresentationFormat>
  <Paragraphs>190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264</cp:revision>
  <dcterms:created xsi:type="dcterms:W3CDTF">2002-09-20T18:19:18Z</dcterms:created>
  <dcterms:modified xsi:type="dcterms:W3CDTF">2020-01-20T20:43:12Z</dcterms:modified>
</cp:coreProperties>
</file>