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567" r:id="rId3"/>
    <p:sldId id="569" r:id="rId4"/>
    <p:sldId id="570" r:id="rId5"/>
    <p:sldId id="571" r:id="rId6"/>
    <p:sldId id="572" r:id="rId7"/>
    <p:sldId id="573" r:id="rId8"/>
    <p:sldId id="576" r:id="rId9"/>
    <p:sldId id="574" r:id="rId10"/>
    <p:sldId id="575" r:id="rId11"/>
    <p:sldId id="577" r:id="rId12"/>
    <p:sldId id="561" r:id="rId13"/>
    <p:sldId id="562" r:id="rId14"/>
    <p:sldId id="560" r:id="rId15"/>
    <p:sldId id="563" r:id="rId16"/>
    <p:sldId id="564" r:id="rId17"/>
    <p:sldId id="546" r:id="rId18"/>
    <p:sldId id="537" r:id="rId19"/>
    <p:sldId id="559" r:id="rId20"/>
    <p:sldId id="523" r:id="rId21"/>
    <p:sldId id="524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D336C8B-C9B0-452A-8C85-BBA3B435D3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6702D8E0-E007-427D-B3A6-8CADEBDA16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9994065-F1C6-4B13-9CA5-B3F16CBE44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86FEBF1D-D558-4623-8CB4-64029008E3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BBA1EA-6D29-4699-B9DE-FFDC294B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753875A-5763-478F-8540-43C76821DA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A01DEA3-1F05-4239-912E-738167E156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CE6825-9CBA-4A1A-B1E8-E401FDC8E6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A7629C3-3AD9-4361-9F59-5D2915E51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7E539A4-D598-436D-9266-8A00F20C6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6871185-BF4B-4C5D-A30E-EF4E83B04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8B179C-C9B4-4F57-AD9B-3649B2415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660EB67-8C88-45FC-B616-0335A6BE4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C32752-DDEC-468A-B979-0F37A635AB0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4A9451-0B53-43AA-98AD-6F3D20DE2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79C836-A08E-4D54-BD06-5F430CF74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E37ED5F-EFDB-4443-902C-6E5447FBE5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A93DFE-0E76-4F34-8956-F5CCB5F9DA7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F89B537-150D-4E4C-9806-D1A2359052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CC08AF8-E4C9-4E06-BF0B-E5E111AF5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1713113-49F5-40B2-BC58-2A9232C93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61CAE-42DA-49D5-B673-5E0EFFB4854A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953C6D2-9815-4D20-87DD-FF207BFACA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DC7382D7-D453-4EE9-86BE-BB726E0AC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D3BF88F-B639-4CE0-A392-CD365E969A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DA0CFC-DEE4-4120-A1B9-B4EB846A553D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C6BD93F8-F46E-4BFD-B2B5-EF92F1036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DA8DD85-6862-4AEC-AD1C-E98D4F25E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21CE36-DC27-431C-8779-63D47C466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364148-EB5A-40D9-8D4E-B9D8B3C2236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085E6A5-A17F-4A0D-A0C9-13A9826ECC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F16A57-A748-4AFB-9C09-BF76F3EAB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A975F00-3CDF-422C-9BE4-97034BC91C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AA3C35-268C-4592-B08B-A825D2E8C5A4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6EF5721-285A-4CB0-B270-51727E819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CB2790EE-653A-457E-83E1-B6DA28705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FF64D13A-5179-4DD3-AAF4-D84E39D4B3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4A3497-5007-4E05-9508-36BF93A9C6E9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4E86711-F8AB-4193-8A40-44245FC48B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0BDAD3A-5F79-4FF7-9925-4379B7DAE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CEB2E48-F965-4F7E-BF16-0BF9FFFDEF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71ABB3-B696-4969-8403-989FA110EAB2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6A0BBD9-B9C6-42A1-8488-391F4DBA4F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34D061D-72B5-4A37-94F2-71C3919FA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FD17BAF-5C24-4BA2-8939-5C4ECC093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3C96EA-7E1A-43A1-8DC3-FCC2687C9CE3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E10DF9E-0A22-4E59-8106-CC436939E2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996CFEC-4935-4A5D-941F-50E73C097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D3D855A-20C9-4849-868E-47EF8E045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C02533-0933-4AE4-A196-45B98BAB566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9BD674-3EF6-4235-8084-8A61365D7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A2C899C-A9CA-41DF-8573-D5CE2E744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CB64B79-8EF8-409E-909E-A3FC7DD0E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171D31-4E88-4692-A44E-0E115E5B73E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D9764B-41FE-44D8-8839-B91B5C2A41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5711E67-A1AE-4F39-AA9C-4C7781F5E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464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CD14881-BA5D-4D43-B382-628BC3AE0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0FF28-1500-4BB8-8740-C9D863F41347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6B662F8-A54D-4487-96D4-81D57027E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B53A810-C727-4AF8-9EC9-C6B32437A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9026C-05BA-4021-A888-51BB94D1A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838E24-C0BB-4EC8-97B7-94D22F6D7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B51DF-32CA-44CA-957A-850414453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A7C14-F66E-483E-B539-F9E89CA80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08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CF1016-4DB7-455D-B955-836A2D8817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2BA54-8EE4-4B46-816D-844D9F8A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245BD-4267-4B36-A222-57A0CB922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E85F-D430-48E5-8FB0-9674194EF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65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1943E-2898-4D75-8B27-ACF22F494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E6A468-2C8F-4C63-9328-F66DC41BB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A3414E-F8BC-43C0-A555-390F10E99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D88D-7471-4EC9-A405-75D08CCD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3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97BE3-F74F-49C9-92BB-8357DBF52D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26C52-F8E8-4DD9-91E0-2D625EAD0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417924-5BA8-4939-8C0F-46A88B2CF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EBD3-4775-44EB-9862-AC3229DA9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85178-8D12-4775-86EF-572051AD1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39D59C-6C0B-4128-9546-BFCF1D88C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B6C1A2-1F93-4F57-A047-4E47D8686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ED509-A04B-4B47-BC48-549855CD0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83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F505C8-D2B9-43D3-9453-A6A72AE3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185A3-AE20-4CC3-B1EC-1AE38FB0D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AF08A7-1734-45C9-959E-DC17E7F66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0093A-F30E-48D2-A8D6-4AE0604D9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26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09E904-9018-4A48-B9D8-535340892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0CD235-3663-4829-99CE-B2B622230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C167F8-9755-4DD2-9741-294A322C4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ECDE-71A3-4072-8C18-9C47DFAB9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BD8636-308F-4E21-B767-7DDA3AF61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1D13B7-EBD5-4922-BD5B-2E936AD0D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80192C-D1FE-4210-A722-4AD5852D1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66FE-1E61-4702-949A-C0B1379EC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36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CC4C03-66C9-4ABF-841C-1158778E2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A73C5-FAD7-48C0-BEBE-CBB54A0BD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8EEFA-3BAC-49E5-9F8F-DA8DCD033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9807-19A3-4236-A040-A3C1981F7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71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584A98-D03B-4204-B3E7-55899CC8A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211DEB-DA00-46E3-B9B3-DF276C338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18AB9-35D4-4C40-B7F8-8F05A4066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1ABB-F6A4-4BED-B415-6D165E6AC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0D5F30-B6BC-402E-93F4-CA91D2881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8BCC-0EA0-4760-AD8C-D7400C637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8B6F3B-F555-4A40-BBCE-A50BDB5E1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977F-7AA8-4541-8BA3-8D848B937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18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7E7E69-F0FA-488B-98FF-FD8FD6775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709FE7-78AC-4D77-B2FB-35A4CF6CB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D3CFC7-DA51-46AF-BFF2-BC06958505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A67EC7-12BC-4441-806B-EA8C87C1CB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F0C4C3-C410-4340-80BC-3E9811B019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4669F37-8FDB-48F2-9271-5F00837C6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A76FDB-DCD6-45FB-AFB4-FD322C77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44EE1-5F1C-4EDE-8543-63A9E3EE8483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CD46024-13A8-4A76-AC97-453B83ED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0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Lecture 4: MIPS Instruction Set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1F4056B-BBA8-488E-9273-A6A25B197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DEDD3EE-59C2-4762-8866-4CFA64BC2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26724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MIPS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Code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Address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8515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compiler organizes data in memory… it knows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location of every variable (saved in a table)… it can fill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the appropriate mem-address for load-store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73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Base address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624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97365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30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43915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Arial" panose="020B060402020202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a constant that is added to the register in brackets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5908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6576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3581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17EF5FD-E365-4F46-9E86-ED5C84E2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4359E-C6A0-4D5E-9242-02CA790C96A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041A7A65-74A4-48F0-8C80-7BA844703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30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Instruction Format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8CFE82D-9271-4EEA-A764-9BEB47F997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05CBBE-1208-4A4A-8CD9-A823AA2DD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43915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</a:t>
            </a:r>
            <a:r>
              <a:rPr lang="en-US" altLang="en-US" sz="2400" dirty="0" err="1">
                <a:latin typeface="Arial" panose="020B0604020202020204" pitchFamily="34" charset="0"/>
              </a:rPr>
              <a:t>sw</a:t>
            </a:r>
            <a:r>
              <a:rPr lang="en-US" altLang="en-US" sz="2400" dirty="0">
                <a:latin typeface="Arial" panose="020B060402020202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Arial" panose="020B060402020202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a constant that is added to the register in brackets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DB7F142F-E3B0-4334-9D0F-CE91793C1E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5908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2A7367FC-49AD-4DF6-9BEF-5377E56A54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434A9B63-B33C-4E21-AF92-F9CC050190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9A9EF56F-06FC-4228-89B4-4983599867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6576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4EC1BAC3-08B5-460E-A778-6F6D795AFB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3581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95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71905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  <a:r>
              <a:rPr lang="en-US" altLang="en-US" sz="2400" dirty="0" err="1">
                <a:latin typeface="Arial" panose="020B0604020202020204" pitchFamily="34" charset="0"/>
              </a:rPr>
              <a:t>addi</a:t>
            </a:r>
            <a:r>
              <a:rPr lang="en-US" altLang="en-US" sz="2400" dirty="0">
                <a:latin typeface="Arial" panose="020B0604020202020204" pitchFamily="34" charset="0"/>
              </a:rPr>
              <a:t>   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$s1, 0($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$s2, 4($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$s3, 8($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$s4, 12($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$s5, 16($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    # brings value of d[1] into register $s5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7020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70838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   $s0, 0($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   $s1, 20($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add   $t1, $s0, $s1  #  the sum is in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</a:t>
            </a:r>
            <a:r>
              <a:rPr lang="en-US" altLang="en-US" sz="2400" dirty="0" err="1">
                <a:latin typeface="Arial" panose="020B0604020202020204" pitchFamily="34" charset="0"/>
              </a:rPr>
              <a:t>sw</a:t>
            </a:r>
            <a:r>
              <a:rPr lang="en-US" altLang="en-US" sz="2400" dirty="0">
                <a:latin typeface="Arial" panose="020B0604020202020204" pitchFamily="34" charset="0"/>
              </a:rPr>
              <a:t>     $t1, 24($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#  $t1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624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26293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end – variable addresses are specified relative to $fp as $sp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$gp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Dynamically allocated storage (with malloc()) is placed on the heap</a:t>
            </a: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BB247084-1911-4719-9660-B2C0E2D1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5152B-AC0D-48AB-A650-FF11A77B318B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F4C0118-AA18-47F2-9DE1-67921ED3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386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Recap – Numeric Representations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84AC8235-84C4-4C53-B045-3CBD749567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FE2B4BD2-A0A0-44FD-9761-E292EB3C2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1238" cy="289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Decimal        35</a:t>
            </a:r>
            <a:r>
              <a:rPr lang="en-US" altLang="en-US" sz="2400" baseline="-25000">
                <a:latin typeface="Arial" panose="020B0604020202020204" pitchFamily="34" charset="0"/>
              </a:rPr>
              <a:t>10  </a:t>
            </a:r>
            <a:r>
              <a:rPr lang="en-US" altLang="en-US" sz="2400">
                <a:latin typeface="Arial" panose="020B0604020202020204" pitchFamily="34" charset="0"/>
              </a:rPr>
              <a:t>=  3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+ 5 x 10</a:t>
            </a:r>
            <a:r>
              <a:rPr lang="en-US" altLang="en-US" sz="2400" baseline="30000">
                <a:latin typeface="Arial" panose="020B0604020202020204" pitchFamily="34" charset="0"/>
              </a:rPr>
              <a:t>0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Binary          00100011</a:t>
            </a:r>
            <a:r>
              <a:rPr lang="en-US" altLang="en-US" sz="2400" baseline="-25000">
                <a:latin typeface="Arial" panose="020B0604020202020204" pitchFamily="34" charset="0"/>
              </a:rPr>
              <a:t>2  </a:t>
            </a:r>
            <a:r>
              <a:rPr lang="en-US" altLang="en-US" sz="2400">
                <a:latin typeface="Arial" panose="020B0604020202020204" pitchFamily="34" charset="0"/>
              </a:rPr>
              <a:t>=  1 x 2</a:t>
            </a:r>
            <a:r>
              <a:rPr lang="en-US" altLang="en-US" sz="2400" baseline="30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 +  1 x 2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+  1 x 2</a:t>
            </a:r>
            <a:r>
              <a:rPr lang="en-US" altLang="en-US" sz="2400" baseline="30000">
                <a:latin typeface="Arial" panose="020B0604020202020204" pitchFamily="34" charset="0"/>
              </a:rPr>
              <a:t>0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Hexadecimal (compact representation)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0x 23    or   23</a:t>
            </a:r>
            <a:r>
              <a:rPr lang="en-US" altLang="en-US" sz="2400" baseline="-25000">
                <a:latin typeface="Arial" panose="020B0604020202020204" pitchFamily="34" charset="0"/>
              </a:rPr>
              <a:t>hex     </a:t>
            </a:r>
            <a:r>
              <a:rPr lang="en-US" altLang="en-US" sz="2400">
                <a:latin typeface="Arial" panose="020B0604020202020204" pitchFamily="34" charset="0"/>
              </a:rPr>
              <a:t>=   2 x 16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+  3 x 16</a:t>
            </a:r>
            <a:r>
              <a:rPr lang="en-US" altLang="en-US" sz="2400" baseline="30000">
                <a:latin typeface="Arial" panose="020B0604020202020204" pitchFamily="34" charset="0"/>
              </a:rPr>
              <a:t>0</a:t>
            </a:r>
            <a:endParaRPr lang="en-US" altLang="en-US" sz="24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-25000">
                <a:latin typeface="Arial" panose="020B0604020202020204" pitchFamily="34" charset="0"/>
              </a:rPr>
              <a:t>             </a:t>
            </a:r>
            <a:r>
              <a:rPr lang="en-US" altLang="en-US" sz="2400">
                <a:latin typeface="Arial" panose="020B0604020202020204" pitchFamily="34" charset="0"/>
              </a:rPr>
              <a:t>0-15 (decimal)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  0-9, a-f  (hex)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D6AD822D-308B-4DB9-9DCF-EACC9EB62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0    0000     00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1    0001     01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2    0010     02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3    0011     03</a:t>
            </a: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E7830B05-15C9-4DA3-911A-9C3802FC6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4    0100     04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5    0101     05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6    0110     06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7    0111     07</a:t>
            </a:r>
          </a:p>
        </p:txBody>
      </p:sp>
      <p:sp>
        <p:nvSpPr>
          <p:cNvPr id="40968" name="Text Box 9">
            <a:extLst>
              <a:ext uri="{FF2B5EF4-FFF2-40B4-BE49-F238E27FC236}">
                <a16:creationId xmlns:a16="http://schemas.microsoft.com/office/drawing/2014/main" id="{C6C506FA-7A21-4B10-944E-2162DAF37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8    1000     08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9    1001     09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10    1010     0a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11    1011     0b</a:t>
            </a:r>
          </a:p>
        </p:txBody>
      </p:sp>
      <p:sp>
        <p:nvSpPr>
          <p:cNvPr id="40969" name="Text Box 10">
            <a:extLst>
              <a:ext uri="{FF2B5EF4-FFF2-40B4-BE49-F238E27FC236}">
                <a16:creationId xmlns:a16="http://schemas.microsoft.com/office/drawing/2014/main" id="{4DAC57ED-624E-4164-8337-3043E929A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12    1100     0c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13    1101     0d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14    1110    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15    1111     0f</a:t>
            </a:r>
          </a:p>
        </p:txBody>
      </p:sp>
      <p:sp>
        <p:nvSpPr>
          <p:cNvPr id="40970" name="Line 11">
            <a:extLst>
              <a:ext uri="{FF2B5EF4-FFF2-40B4-BE49-F238E27FC236}">
                <a16:creationId xmlns:a16="http://schemas.microsoft.com/office/drawing/2014/main" id="{75DC3EED-0FE2-4710-BA63-9F20EFC00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2">
            <a:extLst>
              <a:ext uri="{FF2B5EF4-FFF2-40B4-BE49-F238E27FC236}">
                <a16:creationId xmlns:a16="http://schemas.microsoft.com/office/drawing/2014/main" id="{67C9A4BA-36AE-4BED-ACD5-A38A421E0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13">
            <a:extLst>
              <a:ext uri="{FF2B5EF4-FFF2-40B4-BE49-F238E27FC236}">
                <a16:creationId xmlns:a16="http://schemas.microsoft.com/office/drawing/2014/main" id="{7024E281-AA5D-48E3-8E0B-EC449AF9E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72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E9CC5EB-9131-4340-BC02-A17FF33C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A7EC3-5877-473C-97B2-26A7C3781567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0609F13-F408-4D1A-8C0A-2C41A3DBE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71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Immediate Operands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CF94E5CF-3AEE-4869-BD51-837DCB736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2E049EAE-0A5F-403A-AD4E-164D487C2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477250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An instruction may require a constant as input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An immediate instruction uses a constant number as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of the inputs (instead of a register operand)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Putting a constant in a register requires addition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register $zero (a special register that always has zero in it)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-- since every instruction requires at least one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to be a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For example, putting the constant 1000 into a register: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addi   $s0, $zero, 1000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6910A-88B0-41E6-A30B-BDBCF9A05D02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DC26E704-5559-4724-8D72-255036128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Instruction Set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3247C51D-CAD9-4573-9A3A-192D0E6D1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330CB683-6564-442C-BB7A-47DFADCA6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2312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We will later discuss RISC vs CISC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EE03C6-876B-49FE-8BE5-A91B213B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6534B-9F1A-4639-86BC-F73D99C98716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51F99558-42FA-42F4-BF30-5F185145D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5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Instruction Formats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DEE80BFB-B3F8-4749-A65C-80D546349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1A16CE48-A17D-4600-8536-D7490EE4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3435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Instructions are represented as 32-bit numbers (one word),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broken into 6 fields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R-type instruction</a:t>
            </a:r>
            <a:r>
              <a:rPr lang="en-US" altLang="en-US" sz="2400">
                <a:latin typeface="Arial" panose="020B0604020202020204" pitchFamily="34" charset="0"/>
              </a:rPr>
              <a:t>            add     $t0,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000000     10001    10010    01000    00000    100000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6 bits         5 bits     5 bits     5 bits      5 bits      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op              rs           rt           rd         shamt     funct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opcode     source    source    dest    shift amt   function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I-type instruction      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lw    $t0, 32($s3)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6 bits        5 bits    5 bits         16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opcode         rs          rt            constant</a:t>
            </a:r>
            <a:endParaRPr lang="en-US" altLang="en-US" sz="2400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385449-1D00-43B1-8326-0084664F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35099D-BDE5-44CA-AB55-A9BCE9F676F9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0E74DB9F-26D6-486F-BD05-3423C7F7D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7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Logical Operations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43283400-192D-4C79-80E3-49DEB5E1FB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6EB21935-B778-4B6B-8457-A2332DC12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38981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Logical ops          C operators      Java operators         MIPS instr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Shift Left                    &lt;&lt;                        &lt;&lt;                         sll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Shift Right                  &gt;&gt;                       &gt;&gt;&gt;                       srl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Bit-by-bit AND             &amp;                         &amp;                     and, andi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Bit-by-bit OR               |                           |                         or, ori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Bit-by-bit NOT            ~                          ~                           nor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74930-DC28-479E-AE3B-A54A07CECDEE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D2CAA014-C060-4BB6-A56E-A55496D74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C72B11C-D584-4B1A-A7EA-9C41C4CBA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574571CB-2AD2-467D-A232-E500C8004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4391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a, a, d         or 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sequence needs one more (temporary) variable  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C3C197C-320C-4DD6-A44B-313B6CB2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DFDA5-4E7F-434C-8F7E-F2F5F452D92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B347E1-BED0-4FE1-B2C6-A5F53C948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87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Subtract 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0EA1E9-BA7A-4E3E-8102-290C5B879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4CFFB79-AF80-46E1-94DE-32FD463EE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915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Assembly code translation with only add and sub instructions: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2FB3A7-CE96-4FB0-8BF9-02BDA46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0808-16C4-4A8F-9B71-5C1D179823D5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CE62D1E0-72F2-433D-8006-934DCE991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87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Subtract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4B78D68-606B-4340-AB49-42127CA40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DF16AEBC-CA73-4D38-A531-A7C5BC45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9458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t0, g, h                add  f, g, h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t1,  i, j         or     sub   f, f,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sub  f,   t0, t1              sub   f, f,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Each version may produce a different result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floating-point operations are not necessarily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associative and commutative… more on this later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4950EC-B591-4F83-9D54-49D2FF7C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280B3-5C01-43AE-9826-20F62BEE979C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50A5BA4-9DC7-466B-91B6-34B0EF76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65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Operands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BC2AC38-A735-4B29-8055-BAE6E2725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03E38448-0CDC-4C7B-A7C9-423DB402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4231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 C, each “variable” is a location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 hardware, each memory access is expensive – if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variable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is accessed repeatedly, it helps to bring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variable into an on-chip scratchpad and operate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scratchpad (registers)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 simplify the instructions, we require that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instruction (add, sub) only operate on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Note: the number of operands (variables) in a C program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very large; the number of operands in assembly is fixed…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there can be only so many scratchpad registers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Registers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2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MIPS ISA has 32 registers (x86 has 8 registers)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Why not more? Why not less?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Each register is 32-bit wide  (modern 64-bit architectures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have 64-bit wide 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32-bit entity (4 bytes) is referred to as a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 make the code more readable, registers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partitioned as $s0-$s7 (C/Java variables), $t0-$t9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(temporary variables)…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963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Binary Stuff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160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 8 bits = 1 Byte, also written as 8b = 1B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1 word = 32 bits = 4B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1KB = 1024 B = 2</a:t>
            </a:r>
            <a:r>
              <a:rPr lang="en-US" altLang="en-US" sz="2400" baseline="30000" dirty="0">
                <a:latin typeface="Arial" panose="020B0604020202020204" pitchFamily="34" charset="0"/>
              </a:rPr>
              <a:t>10</a:t>
            </a:r>
            <a:r>
              <a:rPr lang="en-US" altLang="en-US" sz="2400" dirty="0">
                <a:latin typeface="Arial" panose="020B060402020202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1MB = 1024 x 1024 B = 2</a:t>
            </a:r>
            <a:r>
              <a:rPr lang="en-US" altLang="en-US" sz="2400" baseline="30000" dirty="0">
                <a:latin typeface="Arial" panose="020B0604020202020204" pitchFamily="34" charset="0"/>
              </a:rPr>
              <a:t>20</a:t>
            </a:r>
            <a:r>
              <a:rPr lang="en-US" altLang="en-US" sz="2400" dirty="0">
                <a:latin typeface="Arial" panose="020B060402020202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1GB = 1024 x 1024 x 1024 B = 2</a:t>
            </a:r>
            <a:r>
              <a:rPr lang="en-US" altLang="en-US" sz="2400" baseline="30000" dirty="0">
                <a:latin typeface="Arial" panose="020B0604020202020204" pitchFamily="34" charset="0"/>
              </a:rPr>
              <a:t>30</a:t>
            </a:r>
            <a:r>
              <a:rPr lang="en-US" altLang="en-US" sz="2400" dirty="0">
                <a:latin typeface="Arial" panose="020B060402020202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A 32-bit memory address refers to a number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0 and 2</a:t>
            </a:r>
            <a:r>
              <a:rPr lang="en-US" altLang="en-US" sz="2400" baseline="30000" dirty="0">
                <a:latin typeface="Arial" panose="020B0604020202020204" pitchFamily="34" charset="0"/>
              </a:rPr>
              <a:t>32</a:t>
            </a:r>
            <a:r>
              <a:rPr lang="en-US" altLang="en-US" sz="2400" dirty="0">
                <a:latin typeface="Arial" panose="020B0604020202020204" pitchFamily="34" charset="0"/>
              </a:rPr>
              <a:t> – 1, i.e., it identifies a byte in a 4GB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86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E72B5C-E849-4C79-BFDB-8935F299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DCA1-60D8-4EBD-8962-0C519FA8F5CB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DE8A97BF-CE8C-49E8-B9CC-D4E01F8CF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Operands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A3829A5B-7ECB-4C6C-B708-4D2FB711C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F37BB547-6262-437C-84E3-83F7B238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566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Values must be fetched from memory before (add and sub)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instructions can operate on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Load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Store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sw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How is memory-address determined?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603CFE2D-C9A1-4DF4-BE84-6FF0E52BB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B11C3A04-F9E1-4CE8-8854-35178C20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438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511CE4FC-B0AC-42A6-9487-0637E29DC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D5E86C53-94AA-4C34-8F6F-7DF541206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42D02ABC-3E66-4182-910F-DCE8142DC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962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4020C255-52EF-4046-B218-CAAA2A5B4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45970</TotalTime>
  <Words>1567</Words>
  <Application>Microsoft Office PowerPoint</Application>
  <PresentationFormat>On-screen Show (4:3)</PresentationFormat>
  <Paragraphs>289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254</cp:revision>
  <dcterms:created xsi:type="dcterms:W3CDTF">2002-09-20T18:19:18Z</dcterms:created>
  <dcterms:modified xsi:type="dcterms:W3CDTF">2020-01-17T01:17:15Z</dcterms:modified>
</cp:coreProperties>
</file>