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554" r:id="rId3"/>
    <p:sldId id="555" r:id="rId4"/>
    <p:sldId id="556" r:id="rId5"/>
    <p:sldId id="559" r:id="rId6"/>
    <p:sldId id="557" r:id="rId7"/>
    <p:sldId id="544" r:id="rId8"/>
    <p:sldId id="545" r:id="rId9"/>
    <p:sldId id="546" r:id="rId10"/>
    <p:sldId id="547" r:id="rId11"/>
    <p:sldId id="548" r:id="rId12"/>
    <p:sldId id="551" r:id="rId13"/>
    <p:sldId id="513" r:id="rId14"/>
    <p:sldId id="532" r:id="rId15"/>
    <p:sldId id="514" r:id="rId16"/>
    <p:sldId id="515" r:id="rId17"/>
    <p:sldId id="533" r:id="rId18"/>
    <p:sldId id="534" r:id="rId19"/>
    <p:sldId id="516" r:id="rId20"/>
    <p:sldId id="517" r:id="rId21"/>
    <p:sldId id="518" r:id="rId22"/>
    <p:sldId id="519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FF26320-01E1-4873-8EC0-2EEAAD59C5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D830C2-E3C7-41FA-BAAF-AEB2FF3901ED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C2FF0EA-296D-4896-8E95-E2F7EDEDF0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166AE7F-E72B-4100-A87E-08921CA7B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E981674F-CA52-44B6-82DF-1036F51B07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141AD1-320A-431E-8546-9E93E2A410B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A2A433B-B5C4-493E-93C2-5D8FB9F846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CFB2EF1-556C-4C73-9E17-ECDAE0F23A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1E78331-8102-4B12-A988-71C4E28B1A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1EF8D7-FF5E-48FD-8392-86BEC4CE72B1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F7F08BF-1EE0-42A7-B013-E05CBADDDF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7FA621C-AF7B-4971-970B-41E4DB37C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986B9B9F-740D-42D5-A2C1-4FA57A9969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9F1789-FF9F-4D9A-88B2-4299F55892A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174C843-DC9E-44EE-80DF-7A95E55F8E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7A06CE5-F7A1-40A1-A861-B4E4B5B0C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99A1CB4-894B-4BA0-9836-A8C80F1A9D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2181B9-4B47-4B85-846D-363A85A1882B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73A0652-F007-45C4-8B5C-FC113820AF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EDE82853-E1B9-450F-8F08-73E51F6F5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E8838DCA-1DC4-44A2-B7AA-689642275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3C2B32-1DE9-4C58-9E2B-E96CDD2AADF5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031FA55A-26D0-4F80-92BE-478DB5320B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01F31A9-CFD9-4B95-B495-95C03506A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27884FE-EF24-43B5-B421-FDEB6279E8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D367E0-988F-43FC-8393-A49F58424961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EFC4F4DC-B6F6-4402-9BC4-2DCE0D5E09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61491264-EE0E-46F5-868B-32933B113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80564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22505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MIPS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HW1 is due on Thursday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TA office hours have begun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11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1851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execution time reduction is 40% (max speedup of 1.66)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385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94385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touched next (spatial locality)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357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553450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benchmark suites, performance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212138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set architecture (ISA)?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6FCB2-FDDD-4425-A41A-B61789A4BD61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91CB975-CD82-4A16-9549-0958C53A3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8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Instruction Set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1D6FDE9-CCCC-4684-8D3A-B576DB29A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94DE4A8-2829-491A-8CDB-2ECA3AD4B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2312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We will later discuss RISC vs CISC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52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3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439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a, d         or 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sequence needs one more (temporary) variable  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C3C197C-320C-4DD6-A44B-313B6CB2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EEFBF-7FDB-48F6-9E04-45455C0A9E72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069EBCC6-8242-4592-8E16-9CCDCA7B9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Subtract 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3934B2A8-2F78-4670-A1BB-58A40A2F1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982D8F12-ED1A-415C-B19E-B5F2C2EB9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915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Assembly code translation with only add and sub instructions: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34265-D88E-4844-B437-1957D45F8559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C313F72F-1CD4-48A0-9EB7-384FCF3C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Subtract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BCD3CA70-E79B-4AE5-AAAC-5408B8683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A75EFB5B-F70C-4060-910D-43934173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94588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associative and commutative… more on this later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98ADD-01D2-47C6-A26D-0A09E6C43954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6F5B402-2AA0-43EA-8347-38DD5B71A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65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Operands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A4AAB01A-36D9-4110-AF14-1B95951FA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1B838813-7649-415F-82B9-DD23C3449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231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variable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there can be only so many scratchpad registers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046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57726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clock cycle time x number of instrs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Number of instrs: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architecture implementation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B345E-0310-400C-912A-030F8CD7C359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FBB68534-E389-4566-8D1F-5DC9D60DD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Registers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5AD2326D-3645-4AFB-A134-CBEA01244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3F933D0-A951-4FE2-9C9F-EA442174C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2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register is 32-bit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(temporary variables)…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EFA9F8-1620-46C7-AFCA-80771584A7CF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3CF3EE29-A987-479C-90B2-41CB7BCCB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Operands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4B9CB9F7-C5F6-4594-9084-C862BED8E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95CC147A-8544-492C-BF67-B1CBF0476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566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lw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sw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How is memory-address determined?</a:t>
            </a:r>
          </a:p>
        </p:txBody>
      </p:sp>
      <p:sp>
        <p:nvSpPr>
          <p:cNvPr id="51206" name="Rectangle 5">
            <a:extLst>
              <a:ext uri="{FF2B5EF4-FFF2-40B4-BE49-F238E27FC236}">
                <a16:creationId xmlns:a16="http://schemas.microsoft.com/office/drawing/2014/main" id="{947B873B-D0FA-41A6-ACEB-27C83BD33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5B47E0CB-3B75-442D-93D7-179BEE3F3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51208" name="Line 8">
            <a:extLst>
              <a:ext uri="{FF2B5EF4-FFF2-40B4-BE49-F238E27FC236}">
                <a16:creationId xmlns:a16="http://schemas.microsoft.com/office/drawing/2014/main" id="{002A9962-D962-4B2E-BCAC-B06F8F2332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5787B3A6-108F-49E6-8A7F-B35D07788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51210" name="Rectangle 10">
            <a:extLst>
              <a:ext uri="{FF2B5EF4-FFF2-40B4-BE49-F238E27FC236}">
                <a16:creationId xmlns:a16="http://schemas.microsoft.com/office/drawing/2014/main" id="{040AC7D0-62ED-4A52-9AAE-34D212CA4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51211" name="Line 12">
            <a:extLst>
              <a:ext uri="{FF2B5EF4-FFF2-40B4-BE49-F238E27FC236}">
                <a16:creationId xmlns:a16="http://schemas.microsoft.com/office/drawing/2014/main" id="{D3B26491-3348-40A7-AC78-F8F317C0E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BBC9C-DCE2-4772-AE35-FB93E57B6C59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F703BB1C-D56C-47BD-8B16-9DE365FE9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Memory Address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E0FF7AE-8655-4DAD-A750-5606B3BCC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F69FA559-EECC-4530-ADAD-A3FCDB60C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851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int  a, b, c, d[10]</a:t>
            </a:r>
          </a:p>
        </p:txBody>
      </p:sp>
      <p:sp>
        <p:nvSpPr>
          <p:cNvPr id="53254" name="Rectangle 5">
            <a:extLst>
              <a:ext uri="{FF2B5EF4-FFF2-40B4-BE49-F238E27FC236}">
                <a16:creationId xmlns:a16="http://schemas.microsoft.com/office/drawing/2014/main" id="{E348F09D-5C49-4EE6-A139-3E4979C47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55" name="Rectangle 6">
            <a:extLst>
              <a:ext uri="{FF2B5EF4-FFF2-40B4-BE49-F238E27FC236}">
                <a16:creationId xmlns:a16="http://schemas.microsoft.com/office/drawing/2014/main" id="{D2A6666E-0F7E-42D0-8425-3E3609632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56" name="Rectangle 7">
            <a:extLst>
              <a:ext uri="{FF2B5EF4-FFF2-40B4-BE49-F238E27FC236}">
                <a16:creationId xmlns:a16="http://schemas.microsoft.com/office/drawing/2014/main" id="{E4F42C99-C595-4ED1-846D-442AC8866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57" name="Rectangle 8">
            <a:extLst>
              <a:ext uri="{FF2B5EF4-FFF2-40B4-BE49-F238E27FC236}">
                <a16:creationId xmlns:a16="http://schemas.microsoft.com/office/drawing/2014/main" id="{FABF7C4F-76E2-4F5E-BDB6-5A9A3B335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58" name="Rectangle 9">
            <a:extLst>
              <a:ext uri="{FF2B5EF4-FFF2-40B4-BE49-F238E27FC236}">
                <a16:creationId xmlns:a16="http://schemas.microsoft.com/office/drawing/2014/main" id="{38448AFC-5DE2-4FBC-805F-205D87C2F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59" name="Rectangle 10">
            <a:extLst>
              <a:ext uri="{FF2B5EF4-FFF2-40B4-BE49-F238E27FC236}">
                <a16:creationId xmlns:a16="http://schemas.microsoft.com/office/drawing/2014/main" id="{8EA97B25-0627-49DE-B558-13AE011F2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0" name="Rectangle 11">
            <a:extLst>
              <a:ext uri="{FF2B5EF4-FFF2-40B4-BE49-F238E27FC236}">
                <a16:creationId xmlns:a16="http://schemas.microsoft.com/office/drawing/2014/main" id="{6918A509-2BC3-4A8B-8924-598B1CAAF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1" name="Rectangle 12">
            <a:extLst>
              <a:ext uri="{FF2B5EF4-FFF2-40B4-BE49-F238E27FC236}">
                <a16:creationId xmlns:a16="http://schemas.microsoft.com/office/drawing/2014/main" id="{662BD717-04DC-4E11-856B-0067425A6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2" name="Rectangle 13">
            <a:extLst>
              <a:ext uri="{FF2B5EF4-FFF2-40B4-BE49-F238E27FC236}">
                <a16:creationId xmlns:a16="http://schemas.microsoft.com/office/drawing/2014/main" id="{6AAFB059-2885-47E2-806A-E0B9CAAF7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3" name="Rectangle 14">
            <a:extLst>
              <a:ext uri="{FF2B5EF4-FFF2-40B4-BE49-F238E27FC236}">
                <a16:creationId xmlns:a16="http://schemas.microsoft.com/office/drawing/2014/main" id="{738B122A-4D32-4592-80B3-29DB4D2A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4" name="Rectangle 15">
            <a:extLst>
              <a:ext uri="{FF2B5EF4-FFF2-40B4-BE49-F238E27FC236}">
                <a16:creationId xmlns:a16="http://schemas.microsoft.com/office/drawing/2014/main" id="{A5BB2AA1-C2D0-4F7C-A65B-2C0EA9B14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5" name="Rectangle 16">
            <a:extLst>
              <a:ext uri="{FF2B5EF4-FFF2-40B4-BE49-F238E27FC236}">
                <a16:creationId xmlns:a16="http://schemas.microsoft.com/office/drawing/2014/main" id="{280AC615-9814-4E30-BC9A-A6CA80340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6" name="Rectangle 17">
            <a:extLst>
              <a:ext uri="{FF2B5EF4-FFF2-40B4-BE49-F238E27FC236}">
                <a16:creationId xmlns:a16="http://schemas.microsoft.com/office/drawing/2014/main" id="{275E9278-1091-4B54-BB3C-4293702E9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7" name="Rectangle 18">
            <a:extLst>
              <a:ext uri="{FF2B5EF4-FFF2-40B4-BE49-F238E27FC236}">
                <a16:creationId xmlns:a16="http://schemas.microsoft.com/office/drawing/2014/main" id="{E42EF242-CAE0-4982-83B0-981BF5BE4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8" name="Rectangle 19">
            <a:extLst>
              <a:ext uri="{FF2B5EF4-FFF2-40B4-BE49-F238E27FC236}">
                <a16:creationId xmlns:a16="http://schemas.microsoft.com/office/drawing/2014/main" id="{8BBE0B4F-5BFB-46D7-8B8C-FB3144195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69" name="Rectangle 20">
            <a:extLst>
              <a:ext uri="{FF2B5EF4-FFF2-40B4-BE49-F238E27FC236}">
                <a16:creationId xmlns:a16="http://schemas.microsoft.com/office/drawing/2014/main" id="{CC5F1CF4-B6F9-4C97-82AC-204B3DB9B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0" name="Rectangle 21">
            <a:extLst>
              <a:ext uri="{FF2B5EF4-FFF2-40B4-BE49-F238E27FC236}">
                <a16:creationId xmlns:a16="http://schemas.microsoft.com/office/drawing/2014/main" id="{52FBC201-8F24-48A3-B9C8-9DB5016C0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1" name="Rectangle 22">
            <a:extLst>
              <a:ext uri="{FF2B5EF4-FFF2-40B4-BE49-F238E27FC236}">
                <a16:creationId xmlns:a16="http://schemas.microsoft.com/office/drawing/2014/main" id="{A76B1F17-5EF8-4A33-A233-E24D9477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2" name="Rectangle 23">
            <a:extLst>
              <a:ext uri="{FF2B5EF4-FFF2-40B4-BE49-F238E27FC236}">
                <a16:creationId xmlns:a16="http://schemas.microsoft.com/office/drawing/2014/main" id="{265EBD1A-CA98-4B08-A848-5ADE43EA6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3" name="Rectangle 24">
            <a:extLst>
              <a:ext uri="{FF2B5EF4-FFF2-40B4-BE49-F238E27FC236}">
                <a16:creationId xmlns:a16="http://schemas.microsoft.com/office/drawing/2014/main" id="{50A0AEAD-8E51-4BAF-8B06-1F75A0AF2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4" name="Rectangle 25">
            <a:extLst>
              <a:ext uri="{FF2B5EF4-FFF2-40B4-BE49-F238E27FC236}">
                <a16:creationId xmlns:a16="http://schemas.microsoft.com/office/drawing/2014/main" id="{1020DA1F-91BE-49D1-A7B8-ED5258A65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5" name="Rectangle 26">
            <a:extLst>
              <a:ext uri="{FF2B5EF4-FFF2-40B4-BE49-F238E27FC236}">
                <a16:creationId xmlns:a16="http://schemas.microsoft.com/office/drawing/2014/main" id="{EC77FBF9-F02A-4D5C-9EF7-1639CAA75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6" name="Rectangle 27">
            <a:extLst>
              <a:ext uri="{FF2B5EF4-FFF2-40B4-BE49-F238E27FC236}">
                <a16:creationId xmlns:a16="http://schemas.microsoft.com/office/drawing/2014/main" id="{095FB1D6-D676-4E9F-8802-38B6B826A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7" name="Rectangle 28">
            <a:extLst>
              <a:ext uri="{FF2B5EF4-FFF2-40B4-BE49-F238E27FC236}">
                <a16:creationId xmlns:a16="http://schemas.microsoft.com/office/drawing/2014/main" id="{FEE8DC79-42F6-4F15-BB6C-9C54D588C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8" name="Rectangle 29">
            <a:extLst>
              <a:ext uri="{FF2B5EF4-FFF2-40B4-BE49-F238E27FC236}">
                <a16:creationId xmlns:a16="http://schemas.microsoft.com/office/drawing/2014/main" id="{BED720F7-C231-4BB2-BAED-AA86E239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79" name="Rectangle 30">
            <a:extLst>
              <a:ext uri="{FF2B5EF4-FFF2-40B4-BE49-F238E27FC236}">
                <a16:creationId xmlns:a16="http://schemas.microsoft.com/office/drawing/2014/main" id="{04405934-4338-4FC6-BF83-EF56D89FF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0" name="Rectangle 31">
            <a:extLst>
              <a:ext uri="{FF2B5EF4-FFF2-40B4-BE49-F238E27FC236}">
                <a16:creationId xmlns:a16="http://schemas.microsoft.com/office/drawing/2014/main" id="{53DF41EA-99E2-4B85-9BC3-3CBFF0995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1" name="Rectangle 32">
            <a:extLst>
              <a:ext uri="{FF2B5EF4-FFF2-40B4-BE49-F238E27FC236}">
                <a16:creationId xmlns:a16="http://schemas.microsoft.com/office/drawing/2014/main" id="{EA7F3E3A-AEDA-4608-BD30-94D4E5AA5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2" name="Rectangle 33">
            <a:extLst>
              <a:ext uri="{FF2B5EF4-FFF2-40B4-BE49-F238E27FC236}">
                <a16:creationId xmlns:a16="http://schemas.microsoft.com/office/drawing/2014/main" id="{79DB4556-02AA-4F54-9900-C968BA2BA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3" name="Rectangle 34">
            <a:extLst>
              <a:ext uri="{FF2B5EF4-FFF2-40B4-BE49-F238E27FC236}">
                <a16:creationId xmlns:a16="http://schemas.microsoft.com/office/drawing/2014/main" id="{B149EEE0-6B3F-45B5-888A-65FD7A3D5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4" name="Rectangle 35">
            <a:extLst>
              <a:ext uri="{FF2B5EF4-FFF2-40B4-BE49-F238E27FC236}">
                <a16:creationId xmlns:a16="http://schemas.microsoft.com/office/drawing/2014/main" id="{4196175B-E9C2-41B8-9C0B-2687370F6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5" name="Rectangle 36">
            <a:extLst>
              <a:ext uri="{FF2B5EF4-FFF2-40B4-BE49-F238E27FC236}">
                <a16:creationId xmlns:a16="http://schemas.microsoft.com/office/drawing/2014/main" id="{5CD11BFA-57AB-4CCF-A88C-62F7F02DB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6" name="Rectangle 37">
            <a:extLst>
              <a:ext uri="{FF2B5EF4-FFF2-40B4-BE49-F238E27FC236}">
                <a16:creationId xmlns:a16="http://schemas.microsoft.com/office/drawing/2014/main" id="{87F3FB8E-37C0-4C21-9D79-7DB2717C4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7" name="Rectangle 38">
            <a:extLst>
              <a:ext uri="{FF2B5EF4-FFF2-40B4-BE49-F238E27FC236}">
                <a16:creationId xmlns:a16="http://schemas.microsoft.com/office/drawing/2014/main" id="{4648A67A-610D-417C-8415-9E4A8D438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8" name="Rectangle 39">
            <a:extLst>
              <a:ext uri="{FF2B5EF4-FFF2-40B4-BE49-F238E27FC236}">
                <a16:creationId xmlns:a16="http://schemas.microsoft.com/office/drawing/2014/main" id="{61B01EB5-70E2-450E-9D07-8DD73013F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89" name="Rectangle 40">
            <a:extLst>
              <a:ext uri="{FF2B5EF4-FFF2-40B4-BE49-F238E27FC236}">
                <a16:creationId xmlns:a16="http://schemas.microsoft.com/office/drawing/2014/main" id="{6B3C3938-BF82-4943-AEB7-B144D29BA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0" name="Rectangle 41">
            <a:extLst>
              <a:ext uri="{FF2B5EF4-FFF2-40B4-BE49-F238E27FC236}">
                <a16:creationId xmlns:a16="http://schemas.microsoft.com/office/drawing/2014/main" id="{CDD0C569-4214-4EEC-BF77-DB76063A0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1" name="Rectangle 42">
            <a:extLst>
              <a:ext uri="{FF2B5EF4-FFF2-40B4-BE49-F238E27FC236}">
                <a16:creationId xmlns:a16="http://schemas.microsoft.com/office/drawing/2014/main" id="{B521674A-BBC3-48F1-B5E7-93773897D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2" name="Rectangle 43">
            <a:extLst>
              <a:ext uri="{FF2B5EF4-FFF2-40B4-BE49-F238E27FC236}">
                <a16:creationId xmlns:a16="http://schemas.microsoft.com/office/drawing/2014/main" id="{FF36E8AD-672A-463D-A0AD-ACB30B811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3" name="Rectangle 44">
            <a:extLst>
              <a:ext uri="{FF2B5EF4-FFF2-40B4-BE49-F238E27FC236}">
                <a16:creationId xmlns:a16="http://schemas.microsoft.com/office/drawing/2014/main" id="{937C2392-C9D7-49AD-B016-2B75D58A8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4" name="Rectangle 45">
            <a:extLst>
              <a:ext uri="{FF2B5EF4-FFF2-40B4-BE49-F238E27FC236}">
                <a16:creationId xmlns:a16="http://schemas.microsoft.com/office/drawing/2014/main" id="{C3AFC867-648D-4D0B-8DE7-D21A77074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5" name="Rectangle 46">
            <a:extLst>
              <a:ext uri="{FF2B5EF4-FFF2-40B4-BE49-F238E27FC236}">
                <a16:creationId xmlns:a16="http://schemas.microsoft.com/office/drawing/2014/main" id="{A598C58B-3C19-4286-BF14-40012D7A8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6" name="Rectangle 47">
            <a:extLst>
              <a:ext uri="{FF2B5EF4-FFF2-40B4-BE49-F238E27FC236}">
                <a16:creationId xmlns:a16="http://schemas.microsoft.com/office/drawing/2014/main" id="{6962F39A-C935-408C-BEAB-136109D7B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7" name="Rectangle 48">
            <a:extLst>
              <a:ext uri="{FF2B5EF4-FFF2-40B4-BE49-F238E27FC236}">
                <a16:creationId xmlns:a16="http://schemas.microsoft.com/office/drawing/2014/main" id="{9ACE11C2-B707-4E41-A563-E2EC3F764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8" name="Rectangle 49">
            <a:extLst>
              <a:ext uri="{FF2B5EF4-FFF2-40B4-BE49-F238E27FC236}">
                <a16:creationId xmlns:a16="http://schemas.microsoft.com/office/drawing/2014/main" id="{47A0E8C3-F861-4809-9DF6-C8FACA4FC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299" name="Rectangle 50">
            <a:extLst>
              <a:ext uri="{FF2B5EF4-FFF2-40B4-BE49-F238E27FC236}">
                <a16:creationId xmlns:a16="http://schemas.microsoft.com/office/drawing/2014/main" id="{726B9E91-8B8B-4C2D-9FCF-82689B8CC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0" name="Rectangle 51">
            <a:extLst>
              <a:ext uri="{FF2B5EF4-FFF2-40B4-BE49-F238E27FC236}">
                <a16:creationId xmlns:a16="http://schemas.microsoft.com/office/drawing/2014/main" id="{F8704EFB-7F7B-4F6C-B761-6DB819AFF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1" name="Rectangle 52">
            <a:extLst>
              <a:ext uri="{FF2B5EF4-FFF2-40B4-BE49-F238E27FC236}">
                <a16:creationId xmlns:a16="http://schemas.microsoft.com/office/drawing/2014/main" id="{091EB7F6-474C-4FE0-AC6D-4ADE8BEFE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2" name="Rectangle 53">
            <a:extLst>
              <a:ext uri="{FF2B5EF4-FFF2-40B4-BE49-F238E27FC236}">
                <a16:creationId xmlns:a16="http://schemas.microsoft.com/office/drawing/2014/main" id="{2951F453-DAF2-4D8E-9556-0187266D7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3" name="Rectangle 54">
            <a:extLst>
              <a:ext uri="{FF2B5EF4-FFF2-40B4-BE49-F238E27FC236}">
                <a16:creationId xmlns:a16="http://schemas.microsoft.com/office/drawing/2014/main" id="{EBA89F87-462C-47E9-A6FF-3325B7F7D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4" name="Rectangle 55">
            <a:extLst>
              <a:ext uri="{FF2B5EF4-FFF2-40B4-BE49-F238E27FC236}">
                <a16:creationId xmlns:a16="http://schemas.microsoft.com/office/drawing/2014/main" id="{299CC632-FAAB-491D-B8E7-5BE29D88D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5" name="Rectangle 56">
            <a:extLst>
              <a:ext uri="{FF2B5EF4-FFF2-40B4-BE49-F238E27FC236}">
                <a16:creationId xmlns:a16="http://schemas.microsoft.com/office/drawing/2014/main" id="{6A175FE4-1772-45A8-9A42-0DF99A83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6" name="Rectangle 57">
            <a:extLst>
              <a:ext uri="{FF2B5EF4-FFF2-40B4-BE49-F238E27FC236}">
                <a16:creationId xmlns:a16="http://schemas.microsoft.com/office/drawing/2014/main" id="{131EC62B-3079-4762-A8B6-EF615C1F3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7" name="Rectangle 58">
            <a:extLst>
              <a:ext uri="{FF2B5EF4-FFF2-40B4-BE49-F238E27FC236}">
                <a16:creationId xmlns:a16="http://schemas.microsoft.com/office/drawing/2014/main" id="{0B3147F3-C37E-4FD1-813E-51C698C9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8" name="Rectangle 59">
            <a:extLst>
              <a:ext uri="{FF2B5EF4-FFF2-40B4-BE49-F238E27FC236}">
                <a16:creationId xmlns:a16="http://schemas.microsoft.com/office/drawing/2014/main" id="{BB219A6B-62D5-46A5-A906-4A49A0223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09" name="Rectangle 60">
            <a:extLst>
              <a:ext uri="{FF2B5EF4-FFF2-40B4-BE49-F238E27FC236}">
                <a16:creationId xmlns:a16="http://schemas.microsoft.com/office/drawing/2014/main" id="{85D889BC-BEB4-4BC4-BCAB-0CDDB9C15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0" name="Rectangle 61">
            <a:extLst>
              <a:ext uri="{FF2B5EF4-FFF2-40B4-BE49-F238E27FC236}">
                <a16:creationId xmlns:a16="http://schemas.microsoft.com/office/drawing/2014/main" id="{D4C44B4C-125B-455A-8185-8887A5C4A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1" name="Rectangle 62">
            <a:extLst>
              <a:ext uri="{FF2B5EF4-FFF2-40B4-BE49-F238E27FC236}">
                <a16:creationId xmlns:a16="http://schemas.microsoft.com/office/drawing/2014/main" id="{BD939E9E-57D9-45CF-A12D-049F7EC79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2" name="Rectangle 63">
            <a:extLst>
              <a:ext uri="{FF2B5EF4-FFF2-40B4-BE49-F238E27FC236}">
                <a16:creationId xmlns:a16="http://schemas.microsoft.com/office/drawing/2014/main" id="{EC9E3CB4-C75B-4436-AD4F-8B09445AC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3" name="Rectangle 64">
            <a:extLst>
              <a:ext uri="{FF2B5EF4-FFF2-40B4-BE49-F238E27FC236}">
                <a16:creationId xmlns:a16="http://schemas.microsoft.com/office/drawing/2014/main" id="{A8994113-EABE-4CBF-8A1D-8B8096653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4" name="Rectangle 65">
            <a:extLst>
              <a:ext uri="{FF2B5EF4-FFF2-40B4-BE49-F238E27FC236}">
                <a16:creationId xmlns:a16="http://schemas.microsoft.com/office/drawing/2014/main" id="{CC28C078-B1B6-4EEB-A161-2CB6B0DF6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5" name="Rectangle 66">
            <a:extLst>
              <a:ext uri="{FF2B5EF4-FFF2-40B4-BE49-F238E27FC236}">
                <a16:creationId xmlns:a16="http://schemas.microsoft.com/office/drawing/2014/main" id="{951F35C7-1D17-438F-8E53-E315E4A52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6" name="Rectangle 67">
            <a:extLst>
              <a:ext uri="{FF2B5EF4-FFF2-40B4-BE49-F238E27FC236}">
                <a16:creationId xmlns:a16="http://schemas.microsoft.com/office/drawing/2014/main" id="{9B2168D5-5245-40EE-8AAC-F7C2105EE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7" name="Rectangle 68">
            <a:extLst>
              <a:ext uri="{FF2B5EF4-FFF2-40B4-BE49-F238E27FC236}">
                <a16:creationId xmlns:a16="http://schemas.microsoft.com/office/drawing/2014/main" id="{3388B6CE-284A-40CA-BDC5-6404B812C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8" name="Rectangle 69">
            <a:extLst>
              <a:ext uri="{FF2B5EF4-FFF2-40B4-BE49-F238E27FC236}">
                <a16:creationId xmlns:a16="http://schemas.microsoft.com/office/drawing/2014/main" id="{A6BB6B12-8901-45B5-ADC3-A0712A9E0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19" name="Rectangle 70">
            <a:extLst>
              <a:ext uri="{FF2B5EF4-FFF2-40B4-BE49-F238E27FC236}">
                <a16:creationId xmlns:a16="http://schemas.microsoft.com/office/drawing/2014/main" id="{1FAC488F-9114-4E96-807E-F5554D22A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0" name="Rectangle 71">
            <a:extLst>
              <a:ext uri="{FF2B5EF4-FFF2-40B4-BE49-F238E27FC236}">
                <a16:creationId xmlns:a16="http://schemas.microsoft.com/office/drawing/2014/main" id="{2EFF553D-EB68-4A42-9011-EAA2B85DA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1" name="Rectangle 72">
            <a:extLst>
              <a:ext uri="{FF2B5EF4-FFF2-40B4-BE49-F238E27FC236}">
                <a16:creationId xmlns:a16="http://schemas.microsoft.com/office/drawing/2014/main" id="{293CDAC4-120B-4C1E-AA51-BBE9A062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2" name="Rectangle 73">
            <a:extLst>
              <a:ext uri="{FF2B5EF4-FFF2-40B4-BE49-F238E27FC236}">
                <a16:creationId xmlns:a16="http://schemas.microsoft.com/office/drawing/2014/main" id="{ED9CE21C-7299-4B73-98B5-045BC517E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3" name="Rectangle 74">
            <a:extLst>
              <a:ext uri="{FF2B5EF4-FFF2-40B4-BE49-F238E27FC236}">
                <a16:creationId xmlns:a16="http://schemas.microsoft.com/office/drawing/2014/main" id="{04A927F6-4CD4-4583-9709-BD6A2F227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4" name="Rectangle 75">
            <a:extLst>
              <a:ext uri="{FF2B5EF4-FFF2-40B4-BE49-F238E27FC236}">
                <a16:creationId xmlns:a16="http://schemas.microsoft.com/office/drawing/2014/main" id="{EA70DCD3-42B4-457F-9418-F9EC05204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5" name="Rectangle 76">
            <a:extLst>
              <a:ext uri="{FF2B5EF4-FFF2-40B4-BE49-F238E27FC236}">
                <a16:creationId xmlns:a16="http://schemas.microsoft.com/office/drawing/2014/main" id="{9B838B61-3373-446D-9A74-D3E82E702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6" name="Rectangle 77">
            <a:extLst>
              <a:ext uri="{FF2B5EF4-FFF2-40B4-BE49-F238E27FC236}">
                <a16:creationId xmlns:a16="http://schemas.microsoft.com/office/drawing/2014/main" id="{BFD7ACD3-C553-44A0-8292-F9479FAF9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7" name="Rectangle 78">
            <a:extLst>
              <a:ext uri="{FF2B5EF4-FFF2-40B4-BE49-F238E27FC236}">
                <a16:creationId xmlns:a16="http://schemas.microsoft.com/office/drawing/2014/main" id="{C9B2520C-DE85-43A0-B9AE-F33F9757E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8" name="Rectangle 79">
            <a:extLst>
              <a:ext uri="{FF2B5EF4-FFF2-40B4-BE49-F238E27FC236}">
                <a16:creationId xmlns:a16="http://schemas.microsoft.com/office/drawing/2014/main" id="{8EEAB0A2-2B82-45A9-AF8B-F29F71C52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29" name="Rectangle 80">
            <a:extLst>
              <a:ext uri="{FF2B5EF4-FFF2-40B4-BE49-F238E27FC236}">
                <a16:creationId xmlns:a16="http://schemas.microsoft.com/office/drawing/2014/main" id="{B4FA6B9D-CBEB-4338-B199-792240085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0" name="Rectangle 81">
            <a:extLst>
              <a:ext uri="{FF2B5EF4-FFF2-40B4-BE49-F238E27FC236}">
                <a16:creationId xmlns:a16="http://schemas.microsoft.com/office/drawing/2014/main" id="{9EB5F714-4D22-4EE5-ABCE-B2098675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1" name="Rectangle 82">
            <a:extLst>
              <a:ext uri="{FF2B5EF4-FFF2-40B4-BE49-F238E27FC236}">
                <a16:creationId xmlns:a16="http://schemas.microsoft.com/office/drawing/2014/main" id="{B0D7DD35-CD71-4D0C-903E-ECA4BF2AE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2" name="Rectangle 83">
            <a:extLst>
              <a:ext uri="{FF2B5EF4-FFF2-40B4-BE49-F238E27FC236}">
                <a16:creationId xmlns:a16="http://schemas.microsoft.com/office/drawing/2014/main" id="{C71D546C-1EEA-4A56-B171-9F7C87D2B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3" name="Rectangle 84">
            <a:extLst>
              <a:ext uri="{FF2B5EF4-FFF2-40B4-BE49-F238E27FC236}">
                <a16:creationId xmlns:a16="http://schemas.microsoft.com/office/drawing/2014/main" id="{64307562-FA93-4EEA-A170-D3C27515C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4" name="Rectangle 85">
            <a:extLst>
              <a:ext uri="{FF2B5EF4-FFF2-40B4-BE49-F238E27FC236}">
                <a16:creationId xmlns:a16="http://schemas.microsoft.com/office/drawing/2014/main" id="{26668D4C-5B71-4369-9B27-BEE8D1C9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5" name="Rectangle 86">
            <a:extLst>
              <a:ext uri="{FF2B5EF4-FFF2-40B4-BE49-F238E27FC236}">
                <a16:creationId xmlns:a16="http://schemas.microsoft.com/office/drawing/2014/main" id="{FD553288-1869-4ED3-B61A-EF6E513D1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6" name="Rectangle 87">
            <a:extLst>
              <a:ext uri="{FF2B5EF4-FFF2-40B4-BE49-F238E27FC236}">
                <a16:creationId xmlns:a16="http://schemas.microsoft.com/office/drawing/2014/main" id="{64CB575A-5F00-4963-8C0E-B2990C5E3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7" name="Rectangle 88">
            <a:extLst>
              <a:ext uri="{FF2B5EF4-FFF2-40B4-BE49-F238E27FC236}">
                <a16:creationId xmlns:a16="http://schemas.microsoft.com/office/drawing/2014/main" id="{0A6D9676-09A6-45FA-BE8D-2424230C3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8" name="Rectangle 89">
            <a:extLst>
              <a:ext uri="{FF2B5EF4-FFF2-40B4-BE49-F238E27FC236}">
                <a16:creationId xmlns:a16="http://schemas.microsoft.com/office/drawing/2014/main" id="{D566AC86-D596-4703-9E1F-6C84B3DF5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39" name="Rectangle 90">
            <a:extLst>
              <a:ext uri="{FF2B5EF4-FFF2-40B4-BE49-F238E27FC236}">
                <a16:creationId xmlns:a16="http://schemas.microsoft.com/office/drawing/2014/main" id="{F1E2CAD6-2D1C-47BB-9283-CDB40B29C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0" name="Rectangle 91">
            <a:extLst>
              <a:ext uri="{FF2B5EF4-FFF2-40B4-BE49-F238E27FC236}">
                <a16:creationId xmlns:a16="http://schemas.microsoft.com/office/drawing/2014/main" id="{D8F15819-12C5-48C8-97A1-166E139C5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1" name="Rectangle 92">
            <a:extLst>
              <a:ext uri="{FF2B5EF4-FFF2-40B4-BE49-F238E27FC236}">
                <a16:creationId xmlns:a16="http://schemas.microsoft.com/office/drawing/2014/main" id="{7AB8FE49-BF1C-4939-B0A6-07D1E2639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2" name="Rectangle 93">
            <a:extLst>
              <a:ext uri="{FF2B5EF4-FFF2-40B4-BE49-F238E27FC236}">
                <a16:creationId xmlns:a16="http://schemas.microsoft.com/office/drawing/2014/main" id="{BEAEBBAD-B4A1-4819-ADA4-16B3DAA0B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3" name="Rectangle 94">
            <a:extLst>
              <a:ext uri="{FF2B5EF4-FFF2-40B4-BE49-F238E27FC236}">
                <a16:creationId xmlns:a16="http://schemas.microsoft.com/office/drawing/2014/main" id="{4BCBE0D2-B939-48B4-81E3-85A913697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4" name="Rectangle 95">
            <a:extLst>
              <a:ext uri="{FF2B5EF4-FFF2-40B4-BE49-F238E27FC236}">
                <a16:creationId xmlns:a16="http://schemas.microsoft.com/office/drawing/2014/main" id="{035CB822-B413-404A-95A0-955E46931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5" name="Rectangle 96">
            <a:extLst>
              <a:ext uri="{FF2B5EF4-FFF2-40B4-BE49-F238E27FC236}">
                <a16:creationId xmlns:a16="http://schemas.microsoft.com/office/drawing/2014/main" id="{DBE35AB2-CF0A-407C-87B3-2351F9AF2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6" name="Rectangle 97">
            <a:extLst>
              <a:ext uri="{FF2B5EF4-FFF2-40B4-BE49-F238E27FC236}">
                <a16:creationId xmlns:a16="http://schemas.microsoft.com/office/drawing/2014/main" id="{D331D4EB-174C-45D5-A76C-F20AFE608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7" name="Rectangle 98">
            <a:extLst>
              <a:ext uri="{FF2B5EF4-FFF2-40B4-BE49-F238E27FC236}">
                <a16:creationId xmlns:a16="http://schemas.microsoft.com/office/drawing/2014/main" id="{8B487B18-BF9B-4B70-B6FE-1CD662E1B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8" name="Rectangle 99">
            <a:extLst>
              <a:ext uri="{FF2B5EF4-FFF2-40B4-BE49-F238E27FC236}">
                <a16:creationId xmlns:a16="http://schemas.microsoft.com/office/drawing/2014/main" id="{5B7D6F1A-408B-41D8-94CE-66876EBCC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49" name="Rectangle 100">
            <a:extLst>
              <a:ext uri="{FF2B5EF4-FFF2-40B4-BE49-F238E27FC236}">
                <a16:creationId xmlns:a16="http://schemas.microsoft.com/office/drawing/2014/main" id="{9736663B-E729-44ED-A8F5-9A819A628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53350" name="Text Box 101">
            <a:extLst>
              <a:ext uri="{FF2B5EF4-FFF2-40B4-BE49-F238E27FC236}">
                <a16:creationId xmlns:a16="http://schemas.microsoft.com/office/drawing/2014/main" id="{1DA4E5AE-7965-4B19-BF29-C7F428BC1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53351" name="Line 102">
            <a:extLst>
              <a:ext uri="{FF2B5EF4-FFF2-40B4-BE49-F238E27FC236}">
                <a16:creationId xmlns:a16="http://schemas.microsoft.com/office/drawing/2014/main" id="{4A750B8D-900E-4699-ADDB-8716CE6015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2" name="Line 103">
            <a:extLst>
              <a:ext uri="{FF2B5EF4-FFF2-40B4-BE49-F238E27FC236}">
                <a16:creationId xmlns:a16="http://schemas.microsoft.com/office/drawing/2014/main" id="{58EE8859-9E52-408B-928F-0013FD8DBC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3" name="Line 104">
            <a:extLst>
              <a:ext uri="{FF2B5EF4-FFF2-40B4-BE49-F238E27FC236}">
                <a16:creationId xmlns:a16="http://schemas.microsoft.com/office/drawing/2014/main" id="{E5C9582E-EDA8-434F-8913-9C0B9C77BA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4" name="Line 105">
            <a:extLst>
              <a:ext uri="{FF2B5EF4-FFF2-40B4-BE49-F238E27FC236}">
                <a16:creationId xmlns:a16="http://schemas.microsoft.com/office/drawing/2014/main" id="{7034E0BA-C377-4A18-AF34-91A549E222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5" name="Line 106">
            <a:extLst>
              <a:ext uri="{FF2B5EF4-FFF2-40B4-BE49-F238E27FC236}">
                <a16:creationId xmlns:a16="http://schemas.microsoft.com/office/drawing/2014/main" id="{1C07E438-7175-4888-B355-1E0C1A06CC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6" name="Line 107">
            <a:extLst>
              <a:ext uri="{FF2B5EF4-FFF2-40B4-BE49-F238E27FC236}">
                <a16:creationId xmlns:a16="http://schemas.microsoft.com/office/drawing/2014/main" id="{1330EDE1-0839-41BC-9ACC-8834AE35CB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7" name="Line 108">
            <a:extLst>
              <a:ext uri="{FF2B5EF4-FFF2-40B4-BE49-F238E27FC236}">
                <a16:creationId xmlns:a16="http://schemas.microsoft.com/office/drawing/2014/main" id="{1D1F8D3D-515C-4A2D-8543-75857428F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58" name="Text Box 109">
            <a:extLst>
              <a:ext uri="{FF2B5EF4-FFF2-40B4-BE49-F238E27FC236}">
                <a16:creationId xmlns:a16="http://schemas.microsoft.com/office/drawing/2014/main" id="{65C47562-AE37-446C-93D7-597E22AEF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53359" name="Line 110">
            <a:extLst>
              <a:ext uri="{FF2B5EF4-FFF2-40B4-BE49-F238E27FC236}">
                <a16:creationId xmlns:a16="http://schemas.microsoft.com/office/drawing/2014/main" id="{C3CCD04A-6939-4678-A652-A503E48E9E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60" name="Text Box 112">
            <a:extLst>
              <a:ext uri="{FF2B5EF4-FFF2-40B4-BE49-F238E27FC236}">
                <a16:creationId xmlns:a16="http://schemas.microsoft.com/office/drawing/2014/main" id="{42E8DAE9-C5E5-43FA-8FB0-CC5D9B1BF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73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Base address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6645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Execution time = clock cycle time x number of instrs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1.5 GHz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6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88206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Dynamic power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activity x capacitance x voltage</a:t>
            </a:r>
            <a:r>
              <a:rPr lang="en-US" altLang="en-US" sz="2400" baseline="30000"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Leakage power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Arial" panose="020B060402020202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9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675688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leakage power.  Does the program consume less energy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Turbo boost mode when the frequency is increased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94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758238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1 GHz processor takes 100 seconds to execute a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leakage power.  Does the program consume less energy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 Turbo boost mode when the frequency is increased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78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48663" cy="30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Arial" panose="020B0604020202020204" pitchFamily="34" charset="0"/>
              </a:rPr>
              <a:t>The key is coming up with a collection of relevant programs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63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364538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The 2006 version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The SPEC rating specifies how much faster a system is,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a baseline machine – a system with SPEC rating 600 is 1.5 times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Note that this rating incorporates the behavior of all 29 programs – this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  may not necessarily predict performance for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Arial" panose="020B060402020202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43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518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of each program is multiplied and the N</a:t>
            </a:r>
            <a:r>
              <a:rPr lang="en-US" altLang="en-US" sz="2400" baseline="30000">
                <a:latin typeface="Arial" panose="020B0604020202020204" pitchFamily="34" charset="0"/>
              </a:rPr>
              <a:t>th</a:t>
            </a:r>
            <a:r>
              <a:rPr lang="en-US" altLang="en-US" sz="2400">
                <a:latin typeface="Arial" panose="020B060402020202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programs are weighted to balance priorities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47764</TotalTime>
  <Words>1740</Words>
  <Application>Microsoft Office PowerPoint</Application>
  <PresentationFormat>On-screen Show (4:3)</PresentationFormat>
  <Paragraphs>304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Wingdings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257</cp:revision>
  <dcterms:created xsi:type="dcterms:W3CDTF">2002-09-20T18:19:18Z</dcterms:created>
  <dcterms:modified xsi:type="dcterms:W3CDTF">2020-01-14T00:35:34Z</dcterms:modified>
</cp:coreProperties>
</file>