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3" r:id="rId2"/>
    <p:sldId id="528" r:id="rId3"/>
    <p:sldId id="503" r:id="rId4"/>
    <p:sldId id="504" r:id="rId5"/>
    <p:sldId id="505" r:id="rId6"/>
    <p:sldId id="507" r:id="rId7"/>
    <p:sldId id="508" r:id="rId8"/>
    <p:sldId id="519" r:id="rId9"/>
    <p:sldId id="510" r:id="rId10"/>
    <p:sldId id="520" r:id="rId11"/>
    <p:sldId id="521" r:id="rId12"/>
    <p:sldId id="540" r:id="rId13"/>
    <p:sldId id="541" r:id="rId14"/>
    <p:sldId id="542" r:id="rId15"/>
    <p:sldId id="551" r:id="rId16"/>
    <p:sldId id="543" r:id="rId17"/>
    <p:sldId id="544" r:id="rId18"/>
    <p:sldId id="545" r:id="rId19"/>
    <p:sldId id="546" r:id="rId20"/>
    <p:sldId id="558" r:id="rId21"/>
    <p:sldId id="556" r:id="rId22"/>
    <p:sldId id="557" r:id="rId2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1E6CEFF8-A89B-4736-ABCA-F9C3F6899B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30A4744C-179B-4802-A984-C9EE947C6F8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C87E2EC7-8333-4CA8-B91B-92795238795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4A2BA5B5-202E-4ECC-BA57-6EDCB8B392E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57AEFF-8265-46F2-B357-CEE79AFBAE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7131F55-798F-4782-82D9-6551DFAFD3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2E3893CF-B07D-451D-BBAC-B633C424C3B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5521DAE-3BAC-460B-AAC9-D5E9BC21B36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9A1AEB7-57A8-4187-A25B-DC4E0EB8E8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5719D187-FFB6-4F04-8BB8-FB89C06093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44C483B-73CE-453C-9285-862A89D442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841785-3224-41DC-9908-0F1A3B45BD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E56001-BB15-41FC-8343-2C79138749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3375BE-0674-4D45-AD39-22BDFB383BE3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89C0566-1946-4E9D-8676-11F42635BC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2CF40CC-C22C-4EBF-B776-903631B297F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FE8979E-0BCB-432C-903D-BEEBE95C1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86FC62-D5FE-43D2-9B60-402622583402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202B858-4F41-4104-A76C-EE1DB9F0D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FC6A14DC-FAA2-4F2A-980D-52A4933705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A5FE651-C72F-458B-8875-A71B8C074C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83AB79-B84A-4232-B91A-996498810EA3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0FA1169-6561-475E-9677-FFBF4FFFD9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4B2239E1-2AC5-49C8-8D61-6DD61C767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AFAD7B0C-B6FF-4FE1-B2F4-B79FD8D22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00C391-11E6-4B29-AD54-71241C42C682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7BB0215-C33F-4BA1-870C-7F403029452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F667FDD-D006-460F-B0AD-73F788037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DCABC4B-3EBB-41C4-B189-4E7F67211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7D312F-719C-4881-B915-CD32CDAFDC5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9E77F2B-94EA-4952-A529-3969AB4D26C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5FFAFB9-00E6-4F14-BC07-5229AC552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36040CD-1B62-4803-B032-378C8E2A0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58D57B-743A-405B-AE7E-B3DF1249A3FB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1831C60-2050-45F2-B4CD-E27B4529BFB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4C64CD8-D1C1-4992-988D-7ACE7C621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35AFD7A-D3FF-4254-80EC-0B6A30F7A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85EB9-0CF9-46D0-85AD-3FA2DA068B8A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5FBC653-BAD7-4C09-864B-87F3C36858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2FCF20B-B5BB-4A8A-B9DF-46D33F544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960D401-AC06-427D-A0F5-630B0AE3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14C482-A9FC-4A1C-A69C-C1F3378592CF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E0BE54-81E1-406D-997A-7C06B52A016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9C9DCEF-C32A-4801-9CE6-09E69AB4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370899F-6BBC-4DD7-A5C1-2D644B83E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ACF47D-FDF6-450C-B6A2-FF92DC808C17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AC73CB-2806-4804-9255-CD38FEE7AC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21B2C8A-806E-4DA1-8A6E-F9C1C0EAB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B46F35F1-0A5C-4417-9FFE-D667DF3ACA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7509EC-E7A0-4B9A-B512-B2CC6B2C02B7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685631D-3C48-4130-90CF-D89A8DCD13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B62BCCF-F30F-45FE-A49B-F6B5EF4DCA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D87739F-0821-443E-B608-FE75116F4D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93F947-4696-4153-A1E6-F50F58F78D2C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C6FE2D6-3C4F-4CA4-9AF4-4D4738AEF9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2F8BAAF-A4D4-4A21-88A4-E4BB1F77A5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E4B46-F725-4009-9CBD-6241CF7C2C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02D9D3-E85D-4902-9878-DD8757E19DE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B3858A7-0282-401A-8295-6957CDE399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97A003B-6DD1-4283-8659-2F170D42C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2806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C498C39-F256-4E33-82B5-9849603EDD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2A886D-A743-4015-83B5-FCC3B02BD124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2945941-F710-4A89-9F2B-52B3EECBF2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2132C1A-8E43-49FD-A299-8FDF1B5A86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76D8B452-5A4F-495D-8737-FF0FF0278D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BC2BA8-9C65-41AE-BA7E-351DD9ED784F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DF5D19A-9A0B-4BE7-ADB4-72BE5B821DE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0CF6C1D-6D47-428B-AF95-B9B0B6A95D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9176A048-EA00-498E-82BB-F2F72A9EEB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E7A2E1-FAAD-4F54-8173-55B70FBF8EAD}" type="slidenum">
              <a:rPr lang="en-US" altLang="en-US" sz="1200" smtClean="0"/>
              <a:pPr/>
              <a:t>22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24F7DE7B-63EA-4730-B2EA-DB958D2862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7846CD9D-8424-41EE-AACE-82B855973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7AAFC2A-9996-49AC-AAE7-6FCEF80596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0F616-4B0E-4650-BEE2-EF18C3FAED1D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7203991-BE0C-44C4-BC9B-441022F1F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63E70CB-5D0D-46A6-9468-5567BA230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EAB45B34-2EC6-4317-891D-4C9C4B18BB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CDFEB4-C045-4E41-98D2-EFA454002EE6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CDE9364-B2D2-4526-B00C-30AFF9688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6D266A6-FD6A-43EE-87BF-669D1041E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9D6D4A2-CE50-4596-9B9B-2B3775829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3075EF-62A5-41B5-9BF8-196D88ADA736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4A3059D-B15A-494D-8C1F-E08A73A36C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43C4C2F8-5B23-43EE-804C-0031505C3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45D14F77-C11F-4E83-9693-E492AB7404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26FBE7-969F-4308-BB07-DF2E6B0EB1CB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A90EF04-3A8E-44F5-982B-01B2183FA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E4DA69C-3405-4765-9D2E-E8839F063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A9DC3E3-1216-4584-AEE2-E9698A71D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795F1C-AD79-409C-88B9-2479DB7F7CB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ED39CC5D-7AE9-4DAE-8D5E-85E9B704D5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C8BC46F-E892-4BE0-9BB4-5166AF456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F18F96C-3124-42BA-AAC7-3ED206120B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29B8D0-70D8-4CBB-8B9F-B315A5FAFB39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7EE35B5-FD4C-48D1-9438-A78927EFCA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1479F7C-22C1-4C5D-9472-05D0CD7D4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569C43A4-8C67-4041-B882-29EEEB70A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9AC239-D083-42D0-A5BD-B8869460A24F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9BCBE7E-5C9B-4D60-B4A5-4956EBC25C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8B12B5-51AE-4C8D-8C91-2FD2E7746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3D91AC-1254-485E-980D-A59FA3F44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5EAB93-52C9-494D-A601-75A4F3C357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6A5669-A27B-41E5-9FD0-22D638639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B1CC1-2C5F-4AC8-824E-7BA0FED76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83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55FCA4-DFD5-4A18-8CE8-61EC9085C5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20824F-C14E-4757-95A8-27DAC4A1BA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92158-A3DC-48F6-8349-AB631D5FA7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18D7-75B0-4389-86D7-ED82E6D65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18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10B781-A9B7-422C-BBDA-99425225B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05A84D-22DD-42B6-B0A9-732DC56EE8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65913F-DDAC-45FA-9836-47E3DFBC1D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B8E7-B488-4C72-83A5-25B91EB86C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5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19EE18-46CD-432B-80C8-C781C4ABE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050780-9C73-420E-B760-DAE452247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E7063D-766C-4171-9622-2CB1614308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EAA1-E3F3-42FE-88BB-ECF49832FC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24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764B94-C12A-4CAF-B1CF-FE18945AE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D473DC-C872-4EFE-B625-CE3E23B81B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19594D-1253-4378-B9D5-EC544B2F66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0345-52C2-4E1A-81E1-7C30971DD4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52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BBBBAE-4A6C-4C30-A9C9-BF69426230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AEE75-F7DB-48ED-9E20-DFC878E3B4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6896EA-59B4-4EAB-A676-49C55077D7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EC4D0-4F76-4E31-874A-98E7F45AA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9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F0317D-5139-4994-9775-C7E141F8B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3FAE1F-F1BB-47A1-9007-05977E444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7F669B-469D-492E-8390-399AD1DFBF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4CF6B-9FC2-4B99-9CF9-B628660135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89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41B541-E2B9-4E07-A9D9-AE1D3377E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58F49F-5CFC-45BF-8572-7EB4208F5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8F7D13F-0371-4BA0-AE28-8C3EFBA35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C4A38-849C-47F5-879D-2725720337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26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4AE288-3693-4FF4-8569-5CE7CB171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F0EA6E-36D0-4C5A-97BA-27B0C2785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EDA511-F658-4D5B-9123-B1418A305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BDFA-872D-40BF-B094-5B0ED93BD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5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AF75A9-0D69-4B6A-889D-D37F671FB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5FCFC7-F2D2-4612-A5F6-38687FCA2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DC0897-D2D5-442C-94D0-9BE83B49C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FE9EF-6FE0-416E-A47B-645DF504E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21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D54A94-4818-486A-907F-77080B2EB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68682B-D592-4A80-BC65-79CEC621E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5B851A-D7C0-4B5D-8B60-D93E24DA9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5DA7E-3170-4F46-95C8-3555FA7893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73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E17B88-2A85-4819-A17D-A0E813AC8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47FF1C-E181-48F7-BD7D-910D9DDE5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08BD832-B552-47C8-B7FD-57AE10E806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8F8C7B-1B0C-4BF9-84C3-3689E3D7FB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0F8A6D-0126-46BC-BDC2-91B70C492F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7C2AB0A2-D659-4207-9E74-EC69FE1FAA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F6DAB88-4095-432A-B99E-11DE24EC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02DC3-4FDD-4E65-9BCE-EC715E494DD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89A6BE1D-C69A-4827-9965-8DA3A0464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640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Lecture 2: Performance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BE54A26A-E3A1-407A-A30E-FF25A06627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8DA3BB6D-0B8E-4EB6-A49A-761925906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34356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Technology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Performance trends and equations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Reminders: YouTube videos, canvas, and class webpage: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http://www.cs.utah.edu/~rajeev/cs3810/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Apply to be a CS tutor: </a:t>
            </a:r>
            <a:r>
              <a:rPr lang="en-US" sz="2400" u="sng" dirty="0"/>
              <a:t>https://www.cs.utah.edu/tutor-app/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4B7EB4-B6FF-4948-A9F8-1841F125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CACF6-2412-4DD8-A655-7D0EF53339D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BEB93C03-FD36-4E0B-96A9-946C9B3E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959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Processor Technology Trends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A0DC37FE-89F4-4DD8-8822-70A68E8CC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C7CC046-3149-43F7-80A5-4154550D7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57157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Shrinking of transistor sizes: 250nm (1997)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  130nm (2002)  70nm (2008)  35nm (2014) 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   2019, start of transition from 14nm to 10nm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Transistor density increases by 35% per year and die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increases by 10-20% per year… functionality improvements!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Transistor speed improves linearly with size (complex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equation involving voltages, resistances, capacitances)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Wire delays do not scale down at the same rate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transistor delays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7BEA882-75A9-4118-AC6B-AE788D34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DBC6A-9FE5-4A4D-8FBF-8DDB3E769D3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383ED0A7-C09D-49FF-8886-D402152D6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77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and I/O Technology Trends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5E542E4B-890C-4AB0-8D2E-1B4E197996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B9C64D87-B824-44F7-A840-AFD23E2BD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867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DRAM density increases by 40-60% per year, latency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reduced by 33% in 10 years (the memory wall!),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improves twice as fast as latency decreases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Disk density improves by 100% every year, latency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improvement similar to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Networks: primary focus on bandwidth; 10Mb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100Mb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 10 years; 100Mb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1Gb in 5 years</a:t>
            </a: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28F456-6A71-49BE-8570-D4F34F23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63597-B55D-48C9-A056-2073F73F2EFE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8B8F9AF-8CF1-4589-873C-8C4D00EAA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27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Performance Metrics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8BE77606-1F2F-42BE-AA03-320F67DC9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5FEA614-D84D-436A-925D-531E5C364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27988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Possible measures: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response time – time elapsed between start and end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of a program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throughput – amount of work done in a fixed time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two measures are usually linked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A faster processor will improve both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More processors will likely only improve throughput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Some policies will improve throughput and worsen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response time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What influences performance?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9EC16F-B5A2-453D-BEC1-25D4DDD1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51E62-C644-4945-9B31-50D84F08CC19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ACD7905-B464-46AD-A1DC-3929EE1B8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81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Execution Time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D649DB-4B39-435C-9437-53FF84F3A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4C5A0C9C-E240-46B7-8B89-8D63D012C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93038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Consider a system X executing a fixed workload 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Performance</a:t>
            </a:r>
            <a:r>
              <a:rPr lang="en-US" altLang="en-US" sz="2400" baseline="-25000">
                <a:latin typeface="Arial" panose="020B0604020202020204" pitchFamily="34" charset="0"/>
              </a:rPr>
              <a:t>X</a:t>
            </a:r>
            <a:r>
              <a:rPr lang="en-US" altLang="en-US" sz="2400">
                <a:latin typeface="Arial" panose="020B0604020202020204" pitchFamily="34" charset="0"/>
              </a:rPr>
              <a:t> = 1 / Execution time</a:t>
            </a:r>
            <a:r>
              <a:rPr lang="en-US" altLang="en-US" sz="2400" baseline="-25000">
                <a:latin typeface="Arial" panose="020B0604020202020204" pitchFamily="34" charset="0"/>
              </a:rPr>
              <a:t>X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Execution time = response time =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- Note that this includes time to execute the workload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as well as time spent by the operating system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co-ordinating various events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The UNIX “time” command breaks up the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as user and system time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47F15F6-D5A4-463E-B34B-9D2A7AF6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78304-B5C2-43DC-861E-E57A77F0139D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D9EC2E-6E94-4BA2-91B3-721863BB8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76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Speedup and Improvement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908A1234-A7F7-496F-9B53-66A6EA6A2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C9DD5C29-5ECA-4378-A5EA-29A4EA43D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543925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System X executes a program in 10 seconds,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executes the same program in 15 seconds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System X is 1.5 times faster than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speedup of system X over system Y is 1.5  (the ratio)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= perf X / perf Y  =  exectime Y / exectime 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performance improvement of X over Y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1.5 -1 = 0.5 = 50% = (perf X – perf Y) / perf Y = speedup - 1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execution time reduction for system X, compared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Y is (15-10) / 15  = 33%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The execution time increase for Y, compared to X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(15-10) / 10 = 50%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44F1A2-270F-4C01-B5D0-D199E0F0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05B45-7C09-4D37-A5B3-C71D7D41FACD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42911A5-94C7-40F0-9D32-810B90D5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11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 Primer on Clocks and Cycles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AEF295F-F965-409B-99A2-A28E48723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7B2E4E-0155-4EA2-94E0-FCA7AB9F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E7CE5-C7F7-4026-8873-D7E1B7B03153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524E1D59-A33E-4BE3-BF70-63DED46D2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942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Performance Equation - I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2D69182-71F4-4132-B9F1-1A298258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7B90BF1-F6F6-40AB-BA46-1F39F0F8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7405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CPU execution time = CPU clock cycles  x  Clock cycle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Clock cycle time =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If a processor has a frequency of 3 GHz, the clock ticks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 billion times in a second – as we’ll soon see, with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clock tick, one or more/less instructions may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If a program runs for 10 seconds on a 3 GHz processor,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how many clock cycles did it run for?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If a program runs for 2 billion clock cycles on a 1.5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processor, what is the execution time in seconds?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DCCB977-20CB-4752-83FA-B261CAE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E9F2-77EA-4D11-A043-7635DC1C7C0A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596A3C6-3697-4298-8C5E-6DBF5960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0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Performance Equation - II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9399082-ADB8-42D2-9C27-5256BDA44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D1FF41E-3BC7-4651-A8BD-AA9402AC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68997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CPU clock cycles = number of instrs  x  avg clock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                   per instruction (CPI)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Substituting in previous equation,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Execution time = clock cycle time x number of instrs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If a 2 GHz processor graduates an instruction every third cycle,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how many instructions are there in a program that runs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10 seconds?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17DBFC4-A6ED-47B6-82F3-BAB1FD64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4A307-FD1B-4AFA-845F-7C69973A6956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16D44125-4573-4D8B-A3F8-745B5110A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046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Factors Influencing Performance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D0E6B1D2-279F-49A1-81F0-0F8753FCF3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302FD6CA-F9D8-42EF-A37D-A1B7FDF4B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577263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Execution time = clock cycle time x number of instrs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Clock cycle time: manufacturing process (how fast is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transistor), how much work gets done in each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(more on this later)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Number of instrs: the quality of the compiler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instruction set architecture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CPI: the nature of each instruction and the quality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architecture implementation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B60822-C490-4BD2-89B9-F7A232E5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E72E1-4A15-4562-9619-178C28F988F9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1E989CB9-43B9-43AA-909E-E0E42924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CF4EF2D3-BA1E-4873-A51D-600CF8B9AE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F4906C30-7504-4AD6-9B6E-0EE546309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66457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Execution time = clock cycle time x number of instrs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Which of the following two systems is better?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program is converted into 4 billion MIPS instructions by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compiler ; the MIPS processor is implemented such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each instruction completes in an average of 1.5 cycles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the clock speed is 1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same program is converted into 2 billion x86 instructions;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the x86 processor is implemented such that each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completes in an average of 6 cycles and the clock speed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1.5 GHz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79F68CB-0DAA-42FB-B0D3-752D0148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B22E-4480-4C4B-AB71-829C798BC11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BFD45C6-AFDB-4CFD-A3CE-9A986C396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9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Important Trends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16913447-9012-4BA2-8325-B2856D3F9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F2E3DE9-FA3E-4E9D-8980-C90DAC908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767155"/>
            <a:ext cx="854496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Running out of ideas to improve single thread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Power wall makes it harder to add complex features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Power wall makes it harder to increase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Additional performance provided by: more cores, occasional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spikes in frequency, accelerators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265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6D9225-C209-4904-A802-C32382F1CB29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C4329EFF-AC76-4CC5-94BA-5BB7845F3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6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Power and Energy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C254E148-C7A8-4E50-899C-9FD1F0DDDB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148D6D23-138C-4BED-BB7E-097131F4F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882063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Total power = dynamic power + leakage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Dynamic power </a:t>
            </a: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>
                <a:latin typeface="Arial" panose="020B0604020202020204" pitchFamily="34" charset="0"/>
              </a:rPr>
              <a:t> activity x capacitance x voltage</a:t>
            </a:r>
            <a:r>
              <a:rPr lang="en-US" altLang="en-US" sz="2400" baseline="30000">
                <a:latin typeface="Arial" panose="020B0604020202020204" pitchFamily="34" charset="0"/>
              </a:rPr>
              <a:t>2</a:t>
            </a:r>
            <a:r>
              <a:rPr lang="en-US" altLang="en-US" sz="2400">
                <a:latin typeface="Arial" panose="020B0604020202020204" pitchFamily="34" charset="0"/>
              </a:rPr>
              <a:t> x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Leakage power </a:t>
            </a: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>
                <a:latin typeface="Arial" panose="020B0604020202020204" pitchFamily="34" charset="0"/>
              </a:rPr>
              <a:t> voltage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Energy  =  power  x 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(joules)     (watts)     (sec)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AD808-7269-4453-AB4F-5B4D67676200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AF7F76C9-B0D6-4249-8F0E-E243FC641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94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Problem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5633BF81-68DF-45D8-8D60-48FBB57DF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D06CCA63-0A0B-49F4-8FEA-92BCBD8AC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675688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1 GHz processor takes 100 seconds to execute a program,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leakage power.  Does the program consume less energy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 Turbo boost mode when the frequency is increased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7D151C-0CA3-43E0-8345-2DB97F03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E8CC-A654-4E82-B50E-F163A9B34888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F3867A3F-BCE4-4865-9B8D-1D50111E4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94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Problem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32C09967-8C81-4C74-8EAA-98D7DB465E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BE65665D-3AE9-47C6-9776-FCCE5B34D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758238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1 GHz processor takes 100 seconds to execute a program,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leakage power.  Does the program consume less energy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 Turbo boost mode when the frequency is increased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Normal mode energy = 100 W x 100 s = 10,000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Turbo mode energy = (70 x 1.2 + 30) x 100/1.2 = 9,500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Note: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Frequency only impacts dynamic power, not leakage power.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We assume that the program’s CPI is unchanged when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frequency is changed, i.e., exec time varies linearly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with cycle time.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56A2C0D-E8D4-46B0-A0C1-480C930A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55086-66C8-4195-8D08-FB2A83DFCCA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11E5E89-C348-41F2-9635-53326B388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9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Important Trends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B62D0DD-3F1A-47A4-AAA0-C2A9FCF99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8388" name="Text Box 4">
            <a:extLst>
              <a:ext uri="{FF2B5EF4-FFF2-40B4-BE49-F238E27FC236}">
                <a16:creationId xmlns:a16="http://schemas.microsoft.com/office/drawing/2014/main" id="{06020CAA-7264-41F8-98C3-F33D47461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431213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/>
              <a:t> Historical contributions to performance: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/>
              <a:t> Better processes (faster devices) ~20%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/>
              <a:t> Better circuits/pipelines ~15%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/>
              <a:t> Better organization/architecture ~15%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In the future, bullet-2 will help little and bullet-1 will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eventually disappear!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              </a:t>
            </a:r>
            <a:r>
              <a:rPr lang="en-US" altLang="en-US" sz="2000" dirty="0"/>
              <a:t>Pentium   P-Pro    P-II     P-III      P-4       Itanium  Montecito</a:t>
            </a: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Year                 1993        95        97       99      2000        2002     2005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Transistors        3.1M      5.5M   7.5M   9.5M    42M        300M    1720M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Clock Speed     60M      200M  300M   500M   1500M    800M    1800M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81D39A4D-47CA-4D3E-A9A3-270FE24929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5105400"/>
            <a:ext cx="0" cy="9144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 Box 6">
            <a:extLst>
              <a:ext uri="{FF2B5EF4-FFF2-40B4-BE49-F238E27FC236}">
                <a16:creationId xmlns:a16="http://schemas.microsoft.com/office/drawing/2014/main" id="{3C4E9571-60FA-46D6-9C67-3261BBCAB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43600"/>
            <a:ext cx="36528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At this point, adding transistors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to a core yields little benefit</a:t>
            </a:r>
          </a:p>
        </p:txBody>
      </p:sp>
      <p:sp>
        <p:nvSpPr>
          <p:cNvPr id="28680" name="Text Box 7">
            <a:extLst>
              <a:ext uri="{FF2B5EF4-FFF2-40B4-BE49-F238E27FC236}">
                <a16:creationId xmlns:a16="http://schemas.microsoft.com/office/drawing/2014/main" id="{2616CAA8-1896-4D60-A721-A2DB74352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943600"/>
            <a:ext cx="2640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Moore’s Law in action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39088AB9-AFFE-45B8-B950-9E46F0A7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7E62-9687-420B-A0E7-E22F3CE6EE5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A33D9A3-2555-453C-A656-5639DF951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580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What Does This Mean to a Programmer?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3094716-39EB-49AF-BCA6-55803BDAA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0436" name="Text Box 4">
            <a:extLst>
              <a:ext uri="{FF2B5EF4-FFF2-40B4-BE49-F238E27FC236}">
                <a16:creationId xmlns:a16="http://schemas.microsoft.com/office/drawing/2014/main" id="{06A455D9-5253-4A67-B643-628FCCC1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3" y="1524000"/>
            <a:ext cx="8215312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000" dirty="0"/>
              <a:t> </a:t>
            </a:r>
            <a:r>
              <a:rPr lang="en-US" altLang="en-US" sz="2400" dirty="0"/>
              <a:t>Today, one can expect only a 20% annual improvement;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/>
              <a:t>  the improvement is even lower if the program is not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/>
              <a:t>  multi-threaded</a:t>
            </a:r>
          </a:p>
          <a:p>
            <a:pPr eaLnBrk="1" hangingPunct="1">
              <a:buClr>
                <a:srgbClr val="CC0000"/>
              </a:buClr>
              <a:defRPr/>
            </a:pPr>
            <a:endParaRPr lang="en-US" altLang="en-US" sz="2000" dirty="0"/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/>
              <a:t>A program needs many threads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/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/>
              <a:t>The threads need efficient synchronization and</a:t>
            </a:r>
          </a:p>
          <a:p>
            <a:pPr lvl="1" eaLnBrk="1" hangingPunct="1">
              <a:buClr>
                <a:srgbClr val="CC0000"/>
              </a:buClr>
              <a:defRPr/>
            </a:pPr>
            <a:r>
              <a:rPr lang="en-US" altLang="en-US" sz="2400" dirty="0"/>
              <a:t>    communication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/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/>
              <a:t>Data placement in the memory hierarchy is important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/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/>
              <a:t>Accelerators should be used when possible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7312B-194E-4776-995B-01BA4742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919E4-B3A5-4433-A35A-BCE5B2E05F1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C6FB359-A444-4D52-8ADC-48B5F800B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024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Challenges for Hardware Designers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C053DDB-EA56-40F3-8386-B07AA28F1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2D3AE7B7-ACF6-4AB1-9AFF-48BBC0C11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12888"/>
            <a:ext cx="7483475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 Find efficient ways to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improve single-thread performance and energy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improve data sharing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boost programmer productivity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manage the memory system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build accelerators for important kernels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provide security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909F643F-BCB1-454C-A4BD-CC17083A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18404-9BE7-4202-950B-B9B7DBE96AEA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49C18321-50B1-48EA-9894-3DE9A25A2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2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The HW/SW Interface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1CF7727C-F693-4CB4-87D5-7C4B52EEC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C134C7D6-0C41-4131-96E8-5D0DB4E13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209800"/>
            <a:ext cx="1201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Compiler</a:t>
            </a: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A705B554-FAC5-4DBB-8702-ACD10E0EB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667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2DD9673C-B05E-42F9-ADA1-705E591A8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1816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A8F051E5-7655-4610-8556-47BC7F628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9400"/>
            <a:ext cx="236855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lw     $15, 0($2)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add   $16, $15, $14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add   $17, $15, $13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lw     $18, 0($12)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lw     $19, 0($17)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add   $20, $18, $19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sw    $20, 0($16)</a:t>
            </a:r>
          </a:p>
        </p:txBody>
      </p:sp>
      <p:sp>
        <p:nvSpPr>
          <p:cNvPr id="34825" name="Text Box 8">
            <a:extLst>
              <a:ext uri="{FF2B5EF4-FFF2-40B4-BE49-F238E27FC236}">
                <a16:creationId xmlns:a16="http://schemas.microsoft.com/office/drawing/2014/main" id="{B11FFBAE-F48A-4340-8DFE-3E80070A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76400"/>
            <a:ext cx="1631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a[i] = b[i] + c;</a:t>
            </a:r>
          </a:p>
        </p:txBody>
      </p:sp>
      <p:sp>
        <p:nvSpPr>
          <p:cNvPr id="34826" name="Text Box 9">
            <a:extLst>
              <a:ext uri="{FF2B5EF4-FFF2-40B4-BE49-F238E27FC236}">
                <a16:creationId xmlns:a16="http://schemas.microsoft.com/office/drawing/2014/main" id="{6398AB97-AFA3-42F1-A62C-3F905653F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638800"/>
            <a:ext cx="1285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Hardware</a:t>
            </a:r>
          </a:p>
        </p:txBody>
      </p:sp>
      <p:sp>
        <p:nvSpPr>
          <p:cNvPr id="34827" name="Text Box 10">
            <a:extLst>
              <a:ext uri="{FF2B5EF4-FFF2-40B4-BE49-F238E27FC236}">
                <a16:creationId xmlns:a16="http://schemas.microsoft.com/office/drawing/2014/main" id="{420C65B4-2A5A-4490-A71B-7DAF94CF6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429000"/>
            <a:ext cx="21859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Systems software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(OS, compiler)</a:t>
            </a:r>
          </a:p>
        </p:txBody>
      </p:sp>
      <p:sp>
        <p:nvSpPr>
          <p:cNvPr id="34828" name="Text Box 11">
            <a:extLst>
              <a:ext uri="{FF2B5EF4-FFF2-40B4-BE49-F238E27FC236}">
                <a16:creationId xmlns:a16="http://schemas.microsoft.com/office/drawing/2014/main" id="{57AF18EA-426B-4000-A929-E72EE4F22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752600"/>
            <a:ext cx="2457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Application software</a:t>
            </a:r>
          </a:p>
        </p:txBody>
      </p:sp>
      <p:sp>
        <p:nvSpPr>
          <p:cNvPr id="34829" name="Line 12">
            <a:extLst>
              <a:ext uri="{FF2B5EF4-FFF2-40B4-BE49-F238E27FC236}">
                <a16:creationId xmlns:a16="http://schemas.microsoft.com/office/drawing/2014/main" id="{23A56523-AA10-48A2-9ECA-415B1EBDA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133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3">
            <a:extLst>
              <a:ext uri="{FF2B5EF4-FFF2-40B4-BE49-F238E27FC236}">
                <a16:creationId xmlns:a16="http://schemas.microsoft.com/office/drawing/2014/main" id="{9FFE4D39-6A96-4812-BABF-1E2E10C67D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4">
            <a:extLst>
              <a:ext uri="{FF2B5EF4-FFF2-40B4-BE49-F238E27FC236}">
                <a16:creationId xmlns:a16="http://schemas.microsoft.com/office/drawing/2014/main" id="{D283379D-D5DE-4525-8E12-93E8DBE46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105400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Assembler</a:t>
            </a:r>
          </a:p>
        </p:txBody>
      </p:sp>
      <p:sp>
        <p:nvSpPr>
          <p:cNvPr id="34832" name="Text Box 15">
            <a:extLst>
              <a:ext uri="{FF2B5EF4-FFF2-40B4-BE49-F238E27FC236}">
                <a16:creationId xmlns:a16="http://schemas.microsoft.com/office/drawing/2014/main" id="{DEB642F6-8158-41E3-9A3D-FF672E4A4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715000"/>
            <a:ext cx="23034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000000101100000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110100000100010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…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D29D52-3813-48B9-9624-E40586A1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4CB22-88A5-4E74-99E5-8835D3AB7865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0B14CA7E-F92E-40EB-B556-6A8EE7837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7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Computer Components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A1FFB407-69CA-4BDE-811F-436680758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605982B7-3790-4694-89F5-F158E53ED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6" y="1600200"/>
            <a:ext cx="87148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Input/output devices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Secondary storage: non-volatile, slower, cheaper (HDD/SSD)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Primary storage: volatile, faster, costlier (RAM)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CPU/processor (</a:t>
            </a:r>
            <a:r>
              <a:rPr lang="en-US" altLang="en-US" sz="2400" dirty="0" err="1">
                <a:latin typeface="Arial" panose="020B0604020202020204" pitchFamily="34" charset="0"/>
              </a:rPr>
              <a:t>datapath</a:t>
            </a:r>
            <a:r>
              <a:rPr lang="en-US" altLang="en-US" sz="2400" dirty="0">
                <a:latin typeface="Arial" panose="020B0604020202020204" pitchFamily="34" charset="0"/>
              </a:rPr>
              <a:t> and control)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98C0CA-A81F-4D59-8E60-C486A31E7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72B6B-C68B-48FB-9B2F-CF39D669AE87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64CF082D-56C4-4313-9442-44DA4EBBF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4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Wafers and Dies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42FC26BE-F196-4E5B-843E-E2E8C0CD1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8917" name="Picture 6" descr="f01-13-9780124077263">
            <a:extLst>
              <a:ext uri="{FF2B5EF4-FFF2-40B4-BE49-F238E27FC236}">
                <a16:creationId xmlns:a16="http://schemas.microsoft.com/office/drawing/2014/main" id="{5BB3162C-211D-4D20-BE51-D8F3119A2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97013"/>
            <a:ext cx="46799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8" name="TextBox 6">
            <a:extLst>
              <a:ext uri="{FF2B5EF4-FFF2-40B4-BE49-F238E27FC236}">
                <a16:creationId xmlns:a16="http://schemas.microsoft.com/office/drawing/2014/main" id="{3B14588C-E563-4172-8ADA-494F914D7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6200775"/>
            <a:ext cx="17256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DFB99F1-ACCC-4DDA-89FF-E0E08A13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F9D95-E79B-428A-936A-C5962A6FCA9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745BEF7A-0AB9-494F-88E8-322DC5764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33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Manufacturing Process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2D4BBB64-85DF-4D2D-85A6-AA4E9650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E09F882-9FB8-4F31-99B1-5584C51B2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69263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Silicon wafers undergo many processing steps so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different parts of the wafer behave as insulators,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conductors, and transistors (switches)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Multiple metal layers on the silicon enable connections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between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wafer is chopped into many dies – the size of the die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determines yield and cost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44305</TotalTime>
  <Words>1586</Words>
  <Application>Microsoft Office PowerPoint</Application>
  <PresentationFormat>On-screen Show (4:3)</PresentationFormat>
  <Paragraphs>291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254</cp:revision>
  <dcterms:created xsi:type="dcterms:W3CDTF">2002-09-20T18:19:18Z</dcterms:created>
  <dcterms:modified xsi:type="dcterms:W3CDTF">2020-01-08T20:33:47Z</dcterms:modified>
</cp:coreProperties>
</file>