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3" r:id="rId2"/>
    <p:sldId id="500" r:id="rId3"/>
    <p:sldId id="526" r:id="rId4"/>
    <p:sldId id="517" r:id="rId5"/>
    <p:sldId id="501" r:id="rId6"/>
    <p:sldId id="524" r:id="rId7"/>
    <p:sldId id="525" r:id="rId8"/>
    <p:sldId id="498" r:id="rId9"/>
    <p:sldId id="499" r:id="rId10"/>
    <p:sldId id="518" r:id="rId11"/>
    <p:sldId id="527" r:id="rId12"/>
    <p:sldId id="522" r:id="rId13"/>
    <p:sldId id="523" r:id="rId14"/>
    <p:sldId id="528" r:id="rId15"/>
    <p:sldId id="503" r:id="rId16"/>
    <p:sldId id="504" r:id="rId17"/>
    <p:sldId id="505" r:id="rId18"/>
    <p:sldId id="507" r:id="rId19"/>
    <p:sldId id="508" r:id="rId20"/>
    <p:sldId id="519" r:id="rId21"/>
    <p:sldId id="510" r:id="rId22"/>
    <p:sldId id="520" r:id="rId23"/>
    <p:sldId id="521" r:id="rId24"/>
    <p:sldId id="511" r:id="rId25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67" d="100"/>
          <a:sy n="67" d="100"/>
        </p:scale>
        <p:origin x="11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7AAFC2A-9996-49AC-AAE7-6FCEF8059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0F616-4B0E-4650-BEE2-EF18C3FAED1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7203991-BE0C-44C4-BC9B-441022F1F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63E70CB-5D0D-46A6-9468-5567BA230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AB45B34-2EC6-4317-891D-4C9C4B18B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DFEB4-C045-4E41-98D2-EFA454002EE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CDE9364-B2D2-4526-B00C-30AFF9688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6D266A6-FD6A-43EE-87BF-669D1041E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D6D4A2-CE50-4596-9B9B-2B3775829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3075EF-62A5-41B5-9BF8-196D88ADA736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4A3059D-B15A-494D-8C1F-E08A73A3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3C4C2F8-5B23-43EE-804C-0031505C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45D14F77-C11F-4E83-9693-E492AB740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26FBE7-969F-4308-BB07-DF2E6B0EB1CB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A90EF04-3A8E-44F5-982B-01B2183FA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E4DA69C-3405-4765-9D2E-E8839F063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A9DC3E3-1216-4584-AEE2-E9698A71D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795F1C-AD79-409C-88B9-2479DB7F7CB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D39CC5D-7AE9-4DAE-8D5E-85E9B704D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C8BC46F-E892-4BE0-9BB4-5166AF456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F18F96C-3124-42BA-AAC7-3ED206120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29B8D0-70D8-4CBB-8B9F-B315A5FAFB39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7EE35B5-FD4C-48D1-9438-A78927EFC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1479F7C-22C1-4C5D-9472-05D0CD7D4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69C43A4-8C67-4041-B882-29EEEB70A8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AC239-D083-42D0-A5BD-B8869460A24F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9BCBE7E-5C9B-4D60-B4A5-4956EBC25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C8B12B5-51AE-4C8D-8C91-2FD2E7746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FE8979E-0BCB-432C-903D-BEEBE95C1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86FC62-D5FE-43D2-9B60-402622583402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202B858-4F41-4104-A76C-EE1DB9F0D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C6A14DC-FAA2-4F2A-980D-52A493370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A5FE651-C72F-458B-8875-A71B8C074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83AB79-B84A-4232-B91A-996498810EA3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FA1169-6561-475E-9677-FFBF4FFFD9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B2239E1-2AC5-49C8-8D61-6DD61C767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861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638333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92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51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What contributes to this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92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21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859631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Dyn power  </a:t>
            </a:r>
            <a:r>
              <a:rPr lang="en-US" altLang="en-US" sz="2400">
                <a:latin typeface="Symbol" panose="05050102010706020507" pitchFamily="18" charset="2"/>
              </a:rPr>
              <a:t>a </a:t>
            </a:r>
            <a:r>
              <a:rPr lang="en-US" altLang="en-US" sz="2400">
                <a:latin typeface="Arial" panose="020B0604020202020204" pitchFamily="34" charset="0"/>
              </a:rPr>
              <a:t> activity x capacitance x voltage</a:t>
            </a:r>
            <a:r>
              <a:rPr lang="en-US" altLang="en-US" sz="2400" baseline="30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383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1339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Increasing frequency led to power wall in early 2000s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Frequency has stagnated since then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7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854496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6A2C0D-E8D4-46B0-A0C1-480C930A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5086-66C8-4195-8D08-FB2A83DFCCA8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911E5E89-C348-41F2-9635-53326B38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79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Important Trends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B62D0DD-3F1A-47A4-AAA0-C2A9FCF9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8388" name="Text Box 4">
            <a:extLst>
              <a:ext uri="{FF2B5EF4-FFF2-40B4-BE49-F238E27FC236}">
                <a16:creationId xmlns:a16="http://schemas.microsoft.com/office/drawing/2014/main" id="{06020CAA-7264-41F8-98C3-F33D4746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312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400" dirty="0"/>
              <a:t> Historical contributions to performance: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/>
              <a:t> Better processes (faster devices) ~20%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/>
              <a:t> Better circuits/pipelines ~15%</a:t>
            </a:r>
          </a:p>
          <a:p>
            <a:pPr marL="914400" lvl="1" indent="-457200" eaLnBrk="1" hangingPunct="1">
              <a:buClr>
                <a:schemeClr val="accent2"/>
              </a:buClr>
              <a:buFont typeface="+mj-lt"/>
              <a:buAutoNum type="arabicPeriod"/>
              <a:defRPr/>
            </a:pPr>
            <a:r>
              <a:rPr lang="en-US" altLang="en-US" sz="2400" dirty="0"/>
              <a:t> Better organization/architecture ~15%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In the future, bullet-2 will help little and bullet-1 will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eventually disappear!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             </a:t>
            </a:r>
            <a:r>
              <a:rPr lang="en-US" altLang="en-US" sz="2000" dirty="0"/>
              <a:t>Pentium   P-Pro    P-II     P-III      P-4       Itanium  Montecito</a:t>
            </a:r>
            <a:endParaRPr lang="en-US" altLang="en-US" sz="2400" dirty="0"/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Year                 1993        95        97       99      2000        2002     2005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Transistors        3.1M      5.5M   7.5M   9.5M    42M        300M    1720M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Clock Speed     60M      200M  300M   500M   1500M    800M    1800M</a:t>
            </a:r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81D39A4D-47CA-4D3E-A9A3-270FE2492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105400"/>
            <a:ext cx="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3C4E9571-60FA-46D6-9C67-3261BBCA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43600"/>
            <a:ext cx="365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At this point, adding transistors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   to a core yields little benefit</a:t>
            </a: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2616CAA8-1896-4D60-A721-A2DB743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264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</a:rPr>
              <a:t>Moore’s Law in 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39088AB9-AFFE-45B8-B950-9E46F0A7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7E62-9687-420B-A0E7-E22F3CE6EE5A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FA33D9A3-2555-453C-A656-5639DF95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580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What Does This Mean to a Programmer?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43094716-39EB-49AF-BCA6-55803BDA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436" name="Text Box 4">
            <a:extLst>
              <a:ext uri="{FF2B5EF4-FFF2-40B4-BE49-F238E27FC236}">
                <a16:creationId xmlns:a16="http://schemas.microsoft.com/office/drawing/2014/main" id="{06A455D9-5253-4A67-B643-628FCCC12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524000"/>
            <a:ext cx="8215312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CC0000"/>
              </a:buClr>
              <a:buFontTx/>
              <a:buChar char="•"/>
              <a:defRPr/>
            </a:pPr>
            <a:r>
              <a:rPr lang="en-US" altLang="en-US" sz="2000" dirty="0"/>
              <a:t> </a:t>
            </a:r>
            <a:r>
              <a:rPr lang="en-US" altLang="en-US" sz="2400" dirty="0"/>
              <a:t>Today, one can expect only a 20% annual improvement;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/>
              <a:t>  the improvement is even lower if the program is not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altLang="en-US" sz="2400" dirty="0"/>
              <a:t>  multi-threaded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altLang="en-US" sz="2000" dirty="0"/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 program needs many threads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The threads need efficient synchronization and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altLang="en-US" sz="2400" dirty="0"/>
              <a:t>    communication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Data placement in the memory hierarchy is important</a:t>
            </a:r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marL="800100" lvl="1" indent="-342900" eaLnBrk="1" hangingPunct="1"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Accelerators should be used when possible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7312B-194E-4776-995B-01BA4742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919E4-B3A5-4433-A35A-BCE5B2E05F1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BC6FB359-A444-4D52-8ADC-48B5F800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902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Challenges for Hardware Designers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7C053DDB-EA56-40F3-8386-B07AA28F1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D3AE7B7-ACF6-4AB1-9AFF-48BBC0C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12888"/>
            <a:ext cx="7483475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 Find efficient ways to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improve single-thread performance and energy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improve data sharing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boost programmer productivity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manage the memory system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build accelerators for important kernels</a:t>
            </a: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Arial" panose="020B0604020202020204" pitchFamily="34" charset="0"/>
              </a:rPr>
              <a:t> provide security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09F643F-BCB1-454C-A4BD-CC17083A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18404-9BE7-4202-950B-B9B7DBE96AEA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49C18321-50B1-48EA-9894-3DE9A25A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32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The HW/SW Interface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1CF7727C-F693-4CB4-87D5-7C4B52EEC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C134C7D6-0C41-4131-96E8-5D0DB4E13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09800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id="{A705B554-FAC5-4DBB-8702-ACD10E0EB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6670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6">
            <a:extLst>
              <a:ext uri="{FF2B5EF4-FFF2-40B4-BE49-F238E27FC236}">
                <a16:creationId xmlns:a16="http://schemas.microsoft.com/office/drawing/2014/main" id="{2DD9673C-B05E-42F9-ADA1-705E591A8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1816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7">
            <a:extLst>
              <a:ext uri="{FF2B5EF4-FFF2-40B4-BE49-F238E27FC236}">
                <a16:creationId xmlns:a16="http://schemas.microsoft.com/office/drawing/2014/main" id="{A8F051E5-7655-4610-8556-47BC7F62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19400"/>
            <a:ext cx="23685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lw     $15, 0($2)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add   $16, $15, $14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add   $17, $15, $13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lw     $18, 0($12)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lw     $19, 0($17)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add   $20, $18, $19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sw    $20, 0($16)</a:t>
            </a:r>
          </a:p>
        </p:txBody>
      </p:sp>
      <p:sp>
        <p:nvSpPr>
          <p:cNvPr id="34825" name="Text Box 8">
            <a:extLst>
              <a:ext uri="{FF2B5EF4-FFF2-40B4-BE49-F238E27FC236}">
                <a16:creationId xmlns:a16="http://schemas.microsoft.com/office/drawing/2014/main" id="{B11FFBAE-F48A-4340-8DFE-3E80070A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1631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a[i] = b[i] + c;</a:t>
            </a:r>
          </a:p>
        </p:txBody>
      </p:sp>
      <p:sp>
        <p:nvSpPr>
          <p:cNvPr id="34826" name="Text Box 9">
            <a:extLst>
              <a:ext uri="{FF2B5EF4-FFF2-40B4-BE49-F238E27FC236}">
                <a16:creationId xmlns:a16="http://schemas.microsoft.com/office/drawing/2014/main" id="{6398AB97-AFA3-42F1-A62C-3F90565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Hardware</a:t>
            </a:r>
          </a:p>
        </p:txBody>
      </p:sp>
      <p:sp>
        <p:nvSpPr>
          <p:cNvPr id="34827" name="Text Box 10">
            <a:extLst>
              <a:ext uri="{FF2B5EF4-FFF2-40B4-BE49-F238E27FC236}">
                <a16:creationId xmlns:a16="http://schemas.microsoft.com/office/drawing/2014/main" id="{420C65B4-2A5A-4490-A71B-7DAF94CF6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29000"/>
            <a:ext cx="218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Systems software</a:t>
            </a:r>
          </a:p>
          <a:p>
            <a:pPr algn="ctr"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(OS, compiler)</a:t>
            </a:r>
          </a:p>
        </p:txBody>
      </p:sp>
      <p:sp>
        <p:nvSpPr>
          <p:cNvPr id="34828" name="Text Box 11">
            <a:extLst>
              <a:ext uri="{FF2B5EF4-FFF2-40B4-BE49-F238E27FC236}">
                <a16:creationId xmlns:a16="http://schemas.microsoft.com/office/drawing/2014/main" id="{57AF18EA-426B-4000-A929-E72EE4F2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Application software</a:t>
            </a:r>
          </a:p>
        </p:txBody>
      </p:sp>
      <p:sp>
        <p:nvSpPr>
          <p:cNvPr id="34829" name="Line 12">
            <a:extLst>
              <a:ext uri="{FF2B5EF4-FFF2-40B4-BE49-F238E27FC236}">
                <a16:creationId xmlns:a16="http://schemas.microsoft.com/office/drawing/2014/main" id="{23A56523-AA10-48A2-9ECA-415B1EBDA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3">
            <a:extLst>
              <a:ext uri="{FF2B5EF4-FFF2-40B4-BE49-F238E27FC236}">
                <a16:creationId xmlns:a16="http://schemas.microsoft.com/office/drawing/2014/main" id="{9FFE4D39-6A96-4812-BABF-1E2E10C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14">
            <a:extLst>
              <a:ext uri="{FF2B5EF4-FFF2-40B4-BE49-F238E27FC236}">
                <a16:creationId xmlns:a16="http://schemas.microsoft.com/office/drawing/2014/main" id="{D283379D-D5DE-4525-8E12-93E8DBE4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1384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Assembler</a:t>
            </a:r>
          </a:p>
        </p:txBody>
      </p:sp>
      <p:sp>
        <p:nvSpPr>
          <p:cNvPr id="34832" name="Text Box 15">
            <a:extLst>
              <a:ext uri="{FF2B5EF4-FFF2-40B4-BE49-F238E27FC236}">
                <a16:creationId xmlns:a16="http://schemas.microsoft.com/office/drawing/2014/main" id="{DEB642F6-8158-41E3-9A3D-FF672E4A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230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000000101100000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110100000100010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…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D29D52-3813-48B9-9624-E40586A1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4CB22-88A5-4E74-99E5-8835D3AB7865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B14CA7E-F92E-40EB-B556-6A8EE7837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7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Computer Components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A1FFB407-69CA-4BDE-811F-436680758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605982B7-3790-4694-89F5-F158E53ED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" y="1600200"/>
            <a:ext cx="871488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Input/output devices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Secondary storage: non-volatile, slower, cheaper (HDD/SSD)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Primary storage: volatile, faster, costlier (RAM)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CPU/processor (</a:t>
            </a:r>
            <a:r>
              <a:rPr lang="en-US" altLang="en-US" sz="2400" dirty="0" err="1">
                <a:latin typeface="Arial" panose="020B0604020202020204" pitchFamily="34" charset="0"/>
              </a:rPr>
              <a:t>datapath</a:t>
            </a:r>
            <a:r>
              <a:rPr lang="en-US" altLang="en-US" sz="2400" dirty="0">
                <a:latin typeface="Arial" panose="020B0604020202020204" pitchFamily="34" charset="0"/>
              </a:rPr>
              <a:t> and control)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0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98C0CA-A81F-4D59-8E60-C486A31E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72B6B-C68B-48FB-9B2F-CF39D669AE87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64CF082D-56C4-4313-9442-44DA4EBB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84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Wafers and Dies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42FC26BE-F196-4E5B-843E-E2E8C0CD1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6" descr="f01-13-9780124077263">
            <a:extLst>
              <a:ext uri="{FF2B5EF4-FFF2-40B4-BE49-F238E27FC236}">
                <a16:creationId xmlns:a16="http://schemas.microsoft.com/office/drawing/2014/main" id="{5BB3162C-211D-4D20-BE51-D8F3119A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7013"/>
            <a:ext cx="46799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Box 6">
            <a:extLst>
              <a:ext uri="{FF2B5EF4-FFF2-40B4-BE49-F238E27FC236}">
                <a16:creationId xmlns:a16="http://schemas.microsoft.com/office/drawing/2014/main" id="{3B14588C-E563-4172-8ADA-494F914D7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200775"/>
            <a:ext cx="172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FB99F1-ACCC-4DDA-89FF-E0E08A13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F9D95-E79B-428A-936A-C5962A6FCA9A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45BEF7A-0AB9-494F-88E8-322DC5764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33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Manufacturing Process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2D4BBB64-85DF-4D2D-85A6-AA4E96508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7E09F882-9FB8-4F31-99B1-5584C51B2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692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Silicon wafers undergo many processing steps so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different parts of the wafer behave as insulators,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conductors, and transistors (switches)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Multiple metal layers on the silicon enable connections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between transistors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The wafer is chopped into many dies – the size of the die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determines yield and cost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4B7EB4-B6FF-4948-A9F8-1841F125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ACF6-2412-4DD8-A655-7D0EF53339D8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BEB93C03-FD36-4E0B-96A9-946C9B3E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595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Processor Technology Trends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A0DC37FE-89F4-4DD8-8822-70A68E8CC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2C7CC046-3149-43F7-80A5-4154550D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57157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Shrinking of transistor sizes: 250nm (1997) 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 130nm (2002)  70nm (2008)  35nm (2014) 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  2019, start of transition from 14nm to 10nm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Transistor density increases by 35% per year and die size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increases by 10-20% per year… functionality improvements!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Transistor speed improves linearly with size (complex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equation involving voltages, resistances, capacitances)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Wire delays do not scale down at the same rate 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transistor delays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7BEA882-75A9-4118-AC6B-AE788D34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DBC6A-9FE5-4A4D-8FBF-8DDB3E769D3B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83ED0A7-C09D-49FF-8886-D402152D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67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Memory and I/O Technology Trends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5E542E4B-890C-4AB0-8D2E-1B4E19799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B9C64D87-B824-44F7-A840-AFD23E2B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867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DRAM density increases by 40-60% per year, latency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reduced by 33% in 10 years (the memory wall!), bandwidth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improves twice as fast as latency decreases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Disk density improves by 100% every year, latency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improvement similar to DRAM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Networks: primary focus on bandwidth; 10Mb </a:t>
            </a:r>
            <a:r>
              <a:rPr lang="en-US" altLang="en-US" sz="2400">
                <a:latin typeface="Arial" panose="020B0604020202020204" pitchFamily="34" charset="0"/>
                <a:sym typeface="Wingdings" panose="05000000000000000000" pitchFamily="2" charset="2"/>
              </a:rPr>
              <a:t> 100Mb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in 10 years; 100Mb </a:t>
            </a:r>
            <a:r>
              <a:rPr lang="en-US" altLang="en-US" sz="2400">
                <a:latin typeface="Arial" panose="020B0604020202020204" pitchFamily="34" charset="0"/>
                <a:sym typeface="Wingdings" panose="05000000000000000000" pitchFamily="2" charset="2"/>
              </a:rPr>
              <a:t> 1Gb in 5 years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47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084888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Topics: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http://www.cs.utah.edu/~rajeev/cs3810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0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303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3638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Embarrassing if you are a BS in CS/CE and can’t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make sense of the following terms: DRAM, pipelining,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cache hierarchies, I/O,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Embarrassing if you are a BS in CS/CE and can’t decide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which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4.7 GHz AMD Ryzen 9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Will knowledge of the hardware help you write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and more secure programs?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8031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12138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9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9937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Arial" panose="020B060402020202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Further, can use accelerators to get an additional 100x.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5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8137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 Reliability and Security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63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772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See class web-page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http://www.cs.utah.edu/~rajeev/cs3810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TAs and office hours: TBA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Most communication on Canvas; email me directly to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up office hours, or meet me right after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Patterson and Hennessy, 5</a:t>
            </a:r>
            <a:r>
              <a:rPr lang="en-US" altLang="en-US" sz="2400" baseline="30000" dirty="0">
                <a:latin typeface="Arial" panose="020B0604020202020204" pitchFamily="34" charset="0"/>
              </a:rPr>
              <a:t>th</a:t>
            </a:r>
            <a:r>
              <a:rPr lang="en-US" altLang="en-US" sz="2400" dirty="0">
                <a:latin typeface="Arial" panose="020B0604020202020204" pitchFamily="34" charset="0"/>
              </a:rPr>
              <a:t> edition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905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807945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30% midterm, 40% final, 30%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~10 assignments – you may skip one; assignments due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at the start of class (upload on Canvas)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Exams are open-book and open-notes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 Screencast YouTube videos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44821</TotalTime>
  <Words>1267</Words>
  <Application>Microsoft Office PowerPoint</Application>
  <PresentationFormat>On-screen Show (4:3)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259</cp:revision>
  <dcterms:created xsi:type="dcterms:W3CDTF">2002-09-20T18:19:18Z</dcterms:created>
  <dcterms:modified xsi:type="dcterms:W3CDTF">2020-01-06T19:45:10Z</dcterms:modified>
</cp:coreProperties>
</file>