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72" r:id="rId3"/>
  </p:sldMasterIdLst>
  <p:notesMasterIdLst>
    <p:notesMasterId r:id="rId39"/>
  </p:notesMasterIdLst>
  <p:sldIdLst>
    <p:sldId id="306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455" r:id="rId12"/>
    <p:sldId id="344" r:id="rId13"/>
    <p:sldId id="440" r:id="rId14"/>
    <p:sldId id="441" r:id="rId15"/>
    <p:sldId id="437" r:id="rId16"/>
    <p:sldId id="452" r:id="rId17"/>
    <p:sldId id="453" r:id="rId18"/>
    <p:sldId id="326" r:id="rId19"/>
    <p:sldId id="365" r:id="rId20"/>
    <p:sldId id="327" r:id="rId21"/>
    <p:sldId id="329" r:id="rId22"/>
    <p:sldId id="444" r:id="rId23"/>
    <p:sldId id="456" r:id="rId24"/>
    <p:sldId id="457" r:id="rId25"/>
    <p:sldId id="343" r:id="rId26"/>
    <p:sldId id="364" r:id="rId27"/>
    <p:sldId id="458" r:id="rId28"/>
    <p:sldId id="459" r:id="rId29"/>
    <p:sldId id="420" r:id="rId30"/>
    <p:sldId id="460" r:id="rId31"/>
    <p:sldId id="413" r:id="rId32"/>
    <p:sldId id="426" r:id="rId33"/>
    <p:sldId id="421" r:id="rId34"/>
    <p:sldId id="454" r:id="rId35"/>
    <p:sldId id="461" r:id="rId36"/>
    <p:sldId id="350" r:id="rId37"/>
    <p:sldId id="42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79A"/>
    <a:srgbClr val="EDB6BA"/>
    <a:srgbClr val="EDB6FE"/>
    <a:srgbClr val="FFA6E2"/>
    <a:srgbClr val="0432FF"/>
    <a:srgbClr val="F8CBAD"/>
    <a:srgbClr val="FFD4E2"/>
    <a:srgbClr val="8FAADC"/>
    <a:srgbClr val="82EBF7"/>
    <a:srgbClr val="D4B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/>
    <p:restoredTop sz="64438"/>
  </p:normalViewPr>
  <p:slideViewPr>
    <p:cSldViewPr snapToGrid="0" snapToObjects="1">
      <p:cViewPr>
        <p:scale>
          <a:sx n="112" d="100"/>
          <a:sy n="112" d="100"/>
        </p:scale>
        <p:origin x="1680" y="-108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3928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A0155-9D7F-6445-A428-3BB892882B95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1F5B-DCC3-C94F-9E0A-A4366F55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Transcript:</a:t>
            </a:r>
          </a:p>
          <a:p>
            <a:r>
              <a:rPr lang="en-US" dirty="0" smtClean="0"/>
              <a:t>Thank</a:t>
            </a:r>
            <a:r>
              <a:rPr lang="en-US" baseline="0" dirty="0" smtClean="0"/>
              <a:t> you for the introduction, Eike and thank you all for making it through yesterday’s</a:t>
            </a:r>
          </a:p>
          <a:p>
            <a:r>
              <a:rPr lang="en-US" baseline="0" dirty="0" smtClean="0"/>
              <a:t>rump session and the early morning security checks!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Today, I will be talking about a new </a:t>
            </a:r>
          </a:p>
          <a:p>
            <a:r>
              <a:rPr lang="en-US" baseline="0" dirty="0" smtClean="0"/>
              <a:t>definitional framework “Public-seed Pseudorandom Permutations” which is </a:t>
            </a:r>
          </a:p>
          <a:p>
            <a:r>
              <a:rPr lang="en-US" baseline="0" dirty="0" smtClean="0"/>
              <a:t>joint work with Stefano </a:t>
            </a:r>
            <a:r>
              <a:rPr lang="en-US" baseline="0" dirty="0" err="1" smtClean="0"/>
              <a:t>Tessaro</a:t>
            </a:r>
            <a:r>
              <a:rPr lang="en-US" baseline="0" dirty="0" smtClean="0"/>
              <a:t> at UCSB.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06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So, the plan of my talk is to define the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security first then discuss the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constructions of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and its applications. Then I will conclude with some open questions.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81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baseline="0" dirty="0" smtClean="0"/>
              <a:t>observation is that, as in the complexity theoretic treatment of hash functions, </a:t>
            </a:r>
          </a:p>
          <a:p>
            <a:r>
              <a:rPr lang="en-US" baseline="0" dirty="0" smtClean="0"/>
              <a:t>we need to extend permutations with a seed to define non-trivial security notions.</a:t>
            </a:r>
          </a:p>
          <a:p>
            <a:endParaRPr lang="en-US" dirty="0" smtClean="0"/>
          </a:p>
          <a:p>
            <a:r>
              <a:rPr lang="en-US" baseline="0" dirty="0" smtClean="0"/>
              <a:t>So now, our basic object is a seeded permutation P which is a tuple of </a:t>
            </a:r>
          </a:p>
          <a:p>
            <a:r>
              <a:rPr lang="en-US" baseline="0" dirty="0" smtClean="0"/>
              <a:t>three efficient algorithms Gen, </a:t>
            </a:r>
            <a:r>
              <a:rPr lang="en-US" baseline="0" dirty="0" err="1" smtClean="0"/>
              <a:t>pi,pi</a:t>
            </a:r>
            <a:r>
              <a:rPr lang="en-US" baseline="0" dirty="0" smtClean="0"/>
              <a:t>^-1 where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Gen takes the security parameter 1^\lambda and outputs a random seed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\pi is the forward evaluation algorithm that takes in x and s and outputs 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\pi^-1 is the backward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 algorithm.</a:t>
            </a:r>
            <a:br>
              <a:rPr lang="en-US" baseline="0" dirty="0" smtClean="0"/>
            </a:b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Throughout this talk, for notational convenience,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 will address to \pi with seed s as \</a:t>
            </a:r>
            <a:r>
              <a:rPr lang="en-US" baseline="0" dirty="0" err="1" smtClean="0"/>
              <a:t>pi_s</a:t>
            </a:r>
            <a:r>
              <a:rPr lang="en-US" baseline="0" dirty="0" smtClean="0"/>
              <a:t> instead.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74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the seed</a:t>
            </a:r>
            <a:r>
              <a:rPr lang="en-US" baseline="0" dirty="0" smtClean="0"/>
              <a:t> is secret, t</a:t>
            </a:r>
            <a:r>
              <a:rPr lang="en-US" dirty="0" smtClean="0"/>
              <a:t>he</a:t>
            </a:r>
            <a:r>
              <a:rPr lang="en-US" baseline="0" dirty="0" smtClean="0"/>
              <a:t> traditional security notion for seeded permutations is that of a pseudorandom permutation, </a:t>
            </a:r>
          </a:p>
          <a:p>
            <a:r>
              <a:rPr lang="en-US" baseline="0" dirty="0" smtClean="0"/>
              <a:t>where an efficient distinguisher D cannot distinguish if it has been given access to</a:t>
            </a:r>
          </a:p>
          <a:p>
            <a:r>
              <a:rPr lang="en-US" baseline="0" dirty="0" smtClean="0"/>
              <a:t>the permutation P under a random seed (as in the left world) or a random permutation \rho and its inverse (on the right).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here the seed is kept secret! </a:t>
            </a:r>
          </a:p>
          <a:p>
            <a:r>
              <a:rPr lang="en-US" baseline="0" dirty="0" smtClean="0"/>
              <a:t>and if we give the seed to D, then clearly the notion of PRP breaks down completely.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informally, to define security when the seed is public, which is what we care about. </a:t>
            </a:r>
          </a:p>
          <a:p>
            <a:r>
              <a:rPr lang="en-US" baseline="0" dirty="0" smtClean="0"/>
              <a:t>we tear the distinguisher into two stages: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first stage adversary plays the PRP game with the secret seed</a:t>
            </a:r>
          </a:p>
          <a:p>
            <a:r>
              <a:rPr lang="en-US" baseline="0" dirty="0" smtClean="0"/>
              <a:t>and the second stage adversary gets the seed but has no access to the oracle,</a:t>
            </a:r>
          </a:p>
          <a:p>
            <a:r>
              <a:rPr lang="en-US" baseline="0" dirty="0" smtClean="0"/>
              <a:t>and we allow some limited information flow between the stages.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paradigm for defining security was first used in the UCE framework.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49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UCE is a two-stage</a:t>
            </a:r>
            <a:r>
              <a:rPr lang="en-US" baseline="0" dirty="0" smtClean="0"/>
              <a:t> </a:t>
            </a:r>
            <a:r>
              <a:rPr lang="en-US" dirty="0" smtClean="0"/>
              <a:t>security</a:t>
            </a:r>
            <a:r>
              <a:rPr lang="en-US" baseline="0" dirty="0" smtClean="0"/>
              <a:t> notion for seeded hash functions.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first stage adversary called the source is given oracle access to either </a:t>
            </a:r>
          </a:p>
          <a:p>
            <a:r>
              <a:rPr lang="en-US" baseline="0" dirty="0" smtClean="0"/>
              <a:t>the hash function under a random seed s or a truly random function. </a:t>
            </a:r>
          </a:p>
          <a:p>
            <a:r>
              <a:rPr lang="en-US" baseline="0" dirty="0" smtClean="0"/>
              <a:t>After making multiple queries to the oracle, S passes some leakage to </a:t>
            </a:r>
          </a:p>
          <a:p>
            <a:r>
              <a:rPr lang="en-US" baseline="0" dirty="0" smtClean="0"/>
              <a:t>the second stage adversary called the distinguisher which in addition </a:t>
            </a:r>
          </a:p>
          <a:p>
            <a:r>
              <a:rPr lang="en-US" baseline="0" dirty="0" smtClean="0"/>
              <a:t>learns the seed s and outputs a bit.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UCE expects that these two worlds be indistinguishable in the eyes of (S,D).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07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define the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security, we are going to adopt the same paradigm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except that S is given oracle access to a seeded permutation instead of the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seeded hash function, hence we need to handle both forward and inverse queries.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Respectively, S has access to a random permutation and its inverse instead of the random function on the right. </a:t>
            </a:r>
          </a:p>
          <a:p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the second stage proceeds as before where D gets the leakage and seed and outputs a bit. </a:t>
            </a:r>
          </a:p>
          <a:p>
            <a:r>
              <a:rPr lang="en-US" baseline="0" dirty="0" smtClean="0"/>
              <a:t>We say P is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-secure if for all efficient S and D, the left and the right worlds are indistinguishable.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6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Unfortunately, we cannot achieve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security against all sources and distinguishers.</a:t>
            </a:r>
          </a:p>
          <a:p>
            <a:r>
              <a:rPr lang="en-US" baseline="0" dirty="0" smtClean="0"/>
              <a:t>Because there exists this source which makes a forward query, denoted by the plus sign,</a:t>
            </a:r>
          </a:p>
          <a:p>
            <a:r>
              <a:rPr lang="en-US" baseline="0" dirty="0" smtClean="0"/>
              <a:t>on a fixed input 0^n and outputs the response y as it’s leakage. </a:t>
            </a:r>
          </a:p>
          <a:p>
            <a:r>
              <a:rPr lang="en-US" baseline="0" dirty="0" smtClean="0"/>
              <a:t>Then D receiving y and s outputs 1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y is the image of 0^n under \</a:t>
            </a:r>
            <a:r>
              <a:rPr lang="en-US" baseline="0" dirty="0" err="1" smtClean="0"/>
              <a:t>pi_s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left case, D always outputs 1. In the right case, the response y is uniformly distributed and </a:t>
            </a:r>
          </a:p>
          <a:p>
            <a:r>
              <a:rPr lang="en-US" baseline="0" dirty="0" smtClean="0"/>
              <a:t>is independent of the seed. So, D outputs 1 with prob. 1/2^n,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(S,D) distinguish the above worlds and </a:t>
            </a:r>
          </a:p>
          <a:p>
            <a:r>
              <a:rPr lang="en-US" baseline="0" dirty="0" smtClean="0"/>
              <a:t>hence we cannot expect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security against all sources.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highlight the arrows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83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Therefore</a:t>
            </a:r>
            <a:r>
              <a:rPr lang="en-US" baseline="0" dirty="0" smtClean="0"/>
              <a:t> t</a:t>
            </a:r>
            <a:r>
              <a:rPr lang="en-US" dirty="0" smtClean="0"/>
              <a:t>o obtain</a:t>
            </a:r>
            <a:r>
              <a:rPr lang="en-US" baseline="0" dirty="0" smtClean="0"/>
              <a:t> meaningful security notions, we need to restrict the set of sources.</a:t>
            </a:r>
            <a:endParaRPr lang="en-US" baseline="0" dirty="0"/>
          </a:p>
          <a:p>
            <a:r>
              <a:rPr lang="en-US" baseline="0" dirty="0" smtClean="0"/>
              <a:t>The seeded permutation P is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[S]-secure, for a class S of sources, </a:t>
            </a:r>
          </a:p>
          <a:p>
            <a:r>
              <a:rPr lang="en-US" baseline="0" dirty="0" smtClean="0"/>
              <a:t>if now for all sources only in the class calligraphic S and all efficient D, </a:t>
            </a:r>
          </a:p>
          <a:p>
            <a:r>
              <a:rPr lang="en-US" baseline="0" dirty="0" smtClean="0"/>
              <a:t>the left and right worlds are indistinguishable.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in particular that a different source class is going to give rise to a different security notion.</a:t>
            </a:r>
          </a:p>
          <a:p>
            <a:r>
              <a:rPr lang="en-US" baseline="0" dirty="0" smtClean="0"/>
              <a:t>Therefore,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is a family of notions.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4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In particular we introduce</a:t>
                </a:r>
                <a:r>
                  <a:rPr lang="en-US" baseline="0" dirty="0" smtClean="0"/>
                  <a:t> two very important classes of sources namely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 smtClean="0"/>
                  <a:t>unpredictable and reset-secure sources. These restrictions also exist in the UCE framework.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Both these restrictions model, in different ways, the fact that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charset="0"/>
                      </a:rPr>
                      <m:t>𝐷</m:t>
                    </m:r>
                  </m:oMath>
                </a14:m>
                <a:r>
                  <a:rPr lang="en-US" sz="1200" dirty="0" smtClean="0"/>
                  <a:t> cannot predict the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queries made by the sources.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Note that this ability of D to predict that sources</a:t>
                </a:r>
                <a:r>
                  <a:rPr lang="en-US" sz="1200" baseline="0" dirty="0" smtClean="0"/>
                  <a:t> queried on 0^n</a:t>
                </a:r>
                <a:endParaRPr lang="en-US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is what made the</a:t>
                </a:r>
                <a:r>
                  <a:rPr lang="en-US" sz="1200" baseline="0" dirty="0" smtClean="0"/>
                  <a:t> previous attack work.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aseline="0" dirty="0" smtClean="0"/>
                  <a:t>Moreover, sup is a subset of </a:t>
                </a:r>
                <a:r>
                  <a:rPr lang="en-US" sz="1200" baseline="0" dirty="0" err="1" smtClean="0"/>
                  <a:t>srs</a:t>
                </a:r>
                <a:r>
                  <a:rPr lang="en-US" sz="1200" baseline="0" dirty="0" smtClean="0"/>
                  <a:t> and hence </a:t>
                </a:r>
                <a:r>
                  <a:rPr lang="en-US" sz="1200" baseline="0" dirty="0" err="1" smtClean="0"/>
                  <a:t>psPRP</a:t>
                </a:r>
                <a:r>
                  <a:rPr lang="en-US" sz="1200" baseline="0" dirty="0" smtClean="0"/>
                  <a:t> for reset-sources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aseline="0" dirty="0" smtClean="0"/>
                  <a:t>is a stronger assumption!</a:t>
                </a:r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In particular we introduce</a:t>
                </a:r>
                <a:r>
                  <a:rPr lang="en-US" baseline="0" dirty="0" smtClean="0"/>
                  <a:t> two very important classes of sources namely unpredictable and reset-secure sources. </a:t>
                </a:r>
                <a:r>
                  <a:rPr lang="en-US" sz="1200" dirty="0" smtClean="0"/>
                  <a:t>Both restrictions model, in different ways, the fact that </a:t>
                </a:r>
                <a:r>
                  <a:rPr lang="en-US" sz="1200" i="0" dirty="0" smtClean="0">
                    <a:latin typeface="Cambria Math" charset="0"/>
                  </a:rPr>
                  <a:t>𝐷</a:t>
                </a:r>
                <a:r>
                  <a:rPr lang="en-US" sz="1200" dirty="0" smtClean="0"/>
                  <a:t> cannot predict the queries made by the </a:t>
                </a:r>
                <a:r>
                  <a:rPr lang="en-US" sz="1200" dirty="0" smtClean="0"/>
                  <a:t>sources.</a:t>
                </a:r>
                <a:endParaRPr lang="en-US" sz="12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66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me define unpredictability first.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say that S having oracle access to a random permutation \rho and \rho^-1</a:t>
            </a:r>
          </a:p>
          <a:p>
            <a:r>
              <a:rPr lang="en-US" baseline="0" dirty="0" smtClean="0"/>
              <a:t>is unpredictable if a predictor </a:t>
            </a:r>
            <a:r>
              <a:rPr lang="en-US" baseline="0" dirty="0" smtClean="0"/>
              <a:t>A </a:t>
            </a:r>
            <a:r>
              <a:rPr lang="en-US" baseline="0" dirty="0" smtClean="0"/>
              <a:t>receiving some leakage from S and having access</a:t>
            </a:r>
          </a:p>
          <a:p>
            <a:r>
              <a:rPr lang="en-US" baseline="0" dirty="0" smtClean="0"/>
              <a:t>to the random permutation \rho and \rho^-1 cannot predict any</a:t>
            </a:r>
          </a:p>
          <a:p>
            <a:r>
              <a:rPr lang="en-US" baseline="0" dirty="0" smtClean="0"/>
              <a:t>of S’s queries or its inverse. This is captured by this game!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Here, </a:t>
            </a:r>
            <a:r>
              <a:rPr lang="en-US" baseline="0" dirty="0" smtClean="0"/>
              <a:t>A </a:t>
            </a:r>
            <a:r>
              <a:rPr lang="en-US" baseline="0" dirty="0" smtClean="0"/>
              <a:t>can either be computationally unbounded or bounded which gives two different notions:</a:t>
            </a:r>
          </a:p>
          <a:p>
            <a:r>
              <a:rPr lang="en-US" baseline="0" dirty="0" smtClean="0"/>
              <a:t>statistically and computationally unpredictable sources respectively </a:t>
            </a:r>
          </a:p>
          <a:p>
            <a:r>
              <a:rPr lang="en-US" baseline="0" dirty="0" smtClean="0"/>
              <a:t>where the statistical case is the stronger restriction.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Furthermore, we can adapt a technique due to </a:t>
            </a:r>
            <a:r>
              <a:rPr lang="en-US" baseline="0" dirty="0" err="1" smtClean="0"/>
              <a:t>Bruzka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Farshim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Mittlebach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and show that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security corresponding to the computational notion </a:t>
            </a:r>
          </a:p>
          <a:p>
            <a:r>
              <a:rPr lang="en-US" baseline="0" dirty="0" smtClean="0"/>
              <a:t>cannot be achieved if </a:t>
            </a:r>
            <a:r>
              <a:rPr lang="en-US" baseline="0" dirty="0" err="1" smtClean="0"/>
              <a:t>iO</a:t>
            </a:r>
            <a:r>
              <a:rPr lang="en-US" baseline="0" dirty="0" smtClean="0"/>
              <a:t> exists. Hence, we focus only on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for statistical unpredictability.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32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Reset-security is an indistinguishability</a:t>
            </a:r>
            <a:r>
              <a:rPr lang="en-US" baseline="0" dirty="0" smtClean="0"/>
              <a:t> </a:t>
            </a:r>
            <a:r>
              <a:rPr lang="en-US" dirty="0" smtClean="0"/>
              <a:t>based notion</a:t>
            </a:r>
            <a:r>
              <a:rPr lang="en-US" baseline="0" dirty="0" smtClean="0"/>
              <a:t> where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 queries rho\rho^-1, outputs a leakage L to the reset adversary which gets access </a:t>
            </a:r>
          </a:p>
          <a:p>
            <a:r>
              <a:rPr lang="en-US" baseline="0" dirty="0" smtClean="0"/>
              <a:t>to the same oracle \rho\rho^-1 in the left world. However in the right world, </a:t>
            </a:r>
          </a:p>
          <a:p>
            <a:r>
              <a:rPr lang="en-US" baseline="0" dirty="0" smtClean="0"/>
              <a:t>S and R interact with independent permutations.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say that source S is reset-secure if the two world are indistinguishable in the eyes of 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before, there are two notion, statistical and computational. The computational </a:t>
            </a:r>
          </a:p>
          <a:p>
            <a:r>
              <a:rPr lang="en-US" baseline="0" dirty="0" smtClean="0"/>
              <a:t>notion doesn't make sense if </a:t>
            </a:r>
            <a:r>
              <a:rPr lang="en-US" baseline="0" dirty="0" err="1" smtClean="0"/>
              <a:t>iO</a:t>
            </a:r>
            <a:r>
              <a:rPr lang="en-US" baseline="0" dirty="0" smtClean="0"/>
              <a:t> exists and hence we only focus on the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for statistical reset-sources.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7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Transcript: </a:t>
            </a:r>
          </a:p>
          <a:p>
            <a:r>
              <a:rPr lang="en-US" dirty="0" smtClean="0"/>
              <a:t>The traditional approach to build cryptographic schemes, especially in symmetric cryptography,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is to base them on simpler building blocks. These are typically a block cipher like AES </a:t>
            </a:r>
          </a:p>
          <a:p>
            <a:r>
              <a:rPr lang="en-US" baseline="0" dirty="0" smtClean="0"/>
              <a:t>or a hash function like SHA-3.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 paradigm has been very successful in practice and hence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 cryptographers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been recently asking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question: whether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exists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simple building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 which suffices for all symmetric cryptography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5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So, so far we have seen two new security assumptions for permutations called </a:t>
            </a:r>
          </a:p>
          <a:p>
            <a:r>
              <a:rPr lang="en-US" baseline="0" dirty="0" err="1" smtClean="0"/>
              <a:t>psPRP</a:t>
            </a:r>
            <a:r>
              <a:rPr lang="en-US" baseline="0" dirty="0" smtClean="0"/>
              <a:t>  for reset sources and unpredictable sources where reset-secure is </a:t>
            </a:r>
          </a:p>
          <a:p>
            <a:r>
              <a:rPr lang="en-US" baseline="0" dirty="0" smtClean="0"/>
              <a:t>strictly the stronger assumption.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assumptions are mirror images of the UCE notions </a:t>
            </a:r>
          </a:p>
          <a:p>
            <a:r>
              <a:rPr lang="en-US" baseline="0" dirty="0" smtClean="0"/>
              <a:t>against reset-secure and unpredictable sources, which are </a:t>
            </a:r>
          </a:p>
          <a:p>
            <a:r>
              <a:rPr lang="en-US" baseline="0" dirty="0" smtClean="0"/>
              <a:t>analogously defined.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Infact</a:t>
            </a:r>
            <a:r>
              <a:rPr lang="en-US" baseline="0" dirty="0" smtClean="0"/>
              <a:t>, these were the central assumptions in the UCE theory and a lot of applications follow from them. </a:t>
            </a:r>
          </a:p>
          <a:p>
            <a:r>
              <a:rPr lang="en-US" baseline="0" dirty="0" smtClean="0"/>
              <a:t>A natural </a:t>
            </a:r>
            <a:r>
              <a:rPr lang="en-US" baseline="0" dirty="0" err="1" smtClean="0"/>
              <a:t>question,therefore</a:t>
            </a:r>
            <a:r>
              <a:rPr lang="en-US" baseline="0" dirty="0" smtClean="0"/>
              <a:t>, is to investigate if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, mirror images of UCEs, also play such a central role. </a:t>
            </a:r>
          </a:p>
          <a:p>
            <a:r>
              <a:rPr lang="en-US" baseline="0" dirty="0" smtClean="0"/>
              <a:t>We show that, </a:t>
            </a:r>
            <a:r>
              <a:rPr lang="en-US" baseline="0" dirty="0" err="1" smtClean="0"/>
              <a:t>infact</a:t>
            </a:r>
            <a:r>
              <a:rPr lang="en-US" baseline="0" dirty="0" smtClean="0"/>
              <a:t>, they do as we will see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22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62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now</a:t>
            </a:r>
            <a:r>
              <a:rPr lang="en-US" baseline="0" dirty="0" smtClean="0"/>
              <a:t> we come back to the two fundamental questions</a:t>
            </a:r>
          </a:p>
          <a:p>
            <a:r>
              <a:rPr lang="en-US" baseline="0" dirty="0" smtClean="0"/>
              <a:t>Can we get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at all and are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even useful which is where our </a:t>
            </a:r>
          </a:p>
          <a:p>
            <a:r>
              <a:rPr lang="en-US" baseline="0" dirty="0" smtClean="0"/>
              <a:t>main technical contribution lies.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address the first question, we provide both standard model constructions of </a:t>
            </a:r>
            <a:r>
              <a:rPr lang="en-US" baseline="0" dirty="0" err="1" smtClean="0"/>
              <a:t>psPRPs</a:t>
            </a:r>
            <a:endParaRPr lang="en-US" baseline="0" dirty="0" smtClean="0"/>
          </a:p>
          <a:p>
            <a:r>
              <a:rPr lang="en-US" baseline="0" dirty="0" smtClean="0"/>
              <a:t>From UCEs and practical instantiations, which we prove secure in ideal models.</a:t>
            </a:r>
          </a:p>
          <a:p>
            <a:r>
              <a:rPr lang="en-US" baseline="0" dirty="0" smtClean="0"/>
              <a:t>For the other question, first we provide constructions of UCEs which </a:t>
            </a:r>
          </a:p>
          <a:p>
            <a:r>
              <a:rPr lang="en-US" baseline="0" dirty="0" smtClean="0"/>
              <a:t>allow us to recover all applications of the UCE framework and as a direct application of our notions, </a:t>
            </a:r>
          </a:p>
          <a:p>
            <a:r>
              <a:rPr lang="en-US" baseline="0" dirty="0" smtClean="0"/>
              <a:t>we are going to study garbling based on fixed-key BC.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particular, we will first focus on these discussing these two because these reductions</a:t>
            </a:r>
          </a:p>
          <a:p>
            <a:r>
              <a:rPr lang="en-US" baseline="0" dirty="0" smtClean="0"/>
              <a:t>between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and UCE have a common technical denominator which is a </a:t>
            </a:r>
          </a:p>
          <a:p>
            <a:r>
              <a:rPr lang="en-US" baseline="0" dirty="0" smtClean="0"/>
              <a:t>new and restricted notion of </a:t>
            </a:r>
            <a:r>
              <a:rPr lang="en-US" baseline="0" dirty="0" err="1" smtClean="0"/>
              <a:t>indifferentiability</a:t>
            </a:r>
            <a:r>
              <a:rPr lang="en-US" baseline="0" dirty="0" smtClean="0"/>
              <a:t> -- CP-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indiff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7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A</a:t>
            </a:r>
            <a:r>
              <a:rPr lang="en-US" b="0" baseline="0" dirty="0" smtClean="0"/>
              <a:t> special case of the</a:t>
            </a:r>
            <a:r>
              <a:rPr lang="en-US" b="0" dirty="0" smtClean="0"/>
              <a:t> traditional notion</a:t>
            </a:r>
            <a:r>
              <a:rPr lang="en-US" b="0" baseline="0" dirty="0" smtClean="0"/>
              <a:t> of </a:t>
            </a:r>
            <a:r>
              <a:rPr lang="en-US" b="0" baseline="0" dirty="0" err="1" smtClean="0"/>
              <a:t>i</a:t>
            </a:r>
            <a:r>
              <a:rPr lang="en-US" b="0" dirty="0" err="1" smtClean="0"/>
              <a:t>ndifferentiability</a:t>
            </a:r>
            <a:r>
              <a:rPr lang="en-US" b="0" baseline="0" dirty="0" smtClean="0"/>
              <a:t> considers a construction C </a:t>
            </a:r>
          </a:p>
          <a:p>
            <a:r>
              <a:rPr lang="en-US" b="0" baseline="0" dirty="0" smtClean="0"/>
              <a:t>that uses RP as its primitive, where RP implements a random permutation \rho,\rho^-1.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want C[RP] to behave like a RO and we want this in a setting where we </a:t>
            </a:r>
          </a:p>
          <a:p>
            <a:r>
              <a:rPr lang="en-US" b="0" baseline="0" dirty="0" smtClean="0"/>
              <a:t>have A that can query the construction C and the primitive RP. However, this doesn’t make sense</a:t>
            </a:r>
          </a:p>
          <a:p>
            <a:r>
              <a:rPr lang="en-US" b="0" baseline="0" dirty="0" smtClean="0"/>
              <a:t>as there is no RP on the right hand side. Hence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 requires that there exist a Sim. implementing</a:t>
            </a:r>
          </a:p>
          <a:p>
            <a:r>
              <a:rPr lang="en-US" b="0" baseline="0" dirty="0" smtClean="0"/>
              <a:t>RP, that makes these two worlds indistinguishable. This is the classical notion of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restrict the notion even further by asking the adversary to make all of </a:t>
            </a:r>
          </a:p>
          <a:p>
            <a:r>
              <a:rPr lang="en-US" b="0" baseline="0" dirty="0" smtClean="0"/>
              <a:t>its queries to the construction before making its queries to the primitive RP. </a:t>
            </a:r>
          </a:p>
          <a:p>
            <a:r>
              <a:rPr lang="en-US" b="0" dirty="0" smtClean="0"/>
              <a:t>We</a:t>
            </a:r>
            <a:r>
              <a:rPr lang="en-US" b="0" baseline="0" dirty="0" smtClean="0"/>
              <a:t> say C is CP-</a:t>
            </a:r>
            <a:r>
              <a:rPr lang="en-US" b="0" baseline="0" dirty="0" err="1" smtClean="0"/>
              <a:t>seq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 from RO if these worlds are indistinguishable.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It is easy to see that full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 implies CP-</a:t>
            </a:r>
            <a:r>
              <a:rPr lang="en-US" b="0" baseline="0" dirty="0" err="1" smtClean="0"/>
              <a:t>seq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Furthermore, if adversary is restricted to make all its primitive queries </a:t>
            </a:r>
          </a:p>
          <a:p>
            <a:r>
              <a:rPr lang="en-US" b="0" baseline="0" dirty="0" smtClean="0"/>
              <a:t>before its construction queries that is the reverse ordering, then this notion is called seq.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 notion </a:t>
            </a:r>
          </a:p>
          <a:p>
            <a:r>
              <a:rPr lang="en-US" b="0" baseline="0" dirty="0" smtClean="0"/>
              <a:t>which is incomparable to CP-</a:t>
            </a:r>
            <a:r>
              <a:rPr lang="en-US" b="0" baseline="0" dirty="0" err="1" smtClean="0"/>
              <a:t>seq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.</a:t>
            </a:r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CP-</a:t>
            </a:r>
            <a:r>
              <a:rPr lang="en-US" b="0" dirty="0" err="1" smtClean="0"/>
              <a:t>seq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 is an indistinguishability based two-stage security notion that asks for indistinguishability between permutation based construction C and the RO.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 In the left world, the first stage dis A_1 queries the construction C. In the second stage, A_2 receives some state information and access the Primitive \rho. We refer to this system as RP for notational convenience.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In the right world, A_1 queries the random oracle RO and in the second stage A_2 queries a Sim which needs to simulate the primitive \rho and has access to RO.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say that C[RP] is CP-</a:t>
            </a:r>
            <a:r>
              <a:rPr lang="en-US" b="0" baseline="0" dirty="0" err="1" smtClean="0"/>
              <a:t>seq</a:t>
            </a:r>
            <a:r>
              <a:rPr lang="en-US" b="0" baseline="0" dirty="0" smtClean="0"/>
              <a:t>-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 from RO, if there exists an efficient Sim such that A_2 cannot distinguish the left and the right world. Note here, that all queries to the construction C have to be made </a:t>
            </a:r>
          </a:p>
          <a:p>
            <a:r>
              <a:rPr lang="en-US" b="0" baseline="0" dirty="0" smtClean="0"/>
              <a:t>before the first query to the </a:t>
            </a:r>
            <a:r>
              <a:rPr lang="en-US" b="0" baseline="0" dirty="0" err="1" smtClean="0"/>
              <a:t>primtiive</a:t>
            </a:r>
            <a:r>
              <a:rPr lang="en-US" b="0" baseline="0" dirty="0" smtClean="0"/>
              <a:t> \rho.</a:t>
            </a:r>
          </a:p>
          <a:p>
            <a:r>
              <a:rPr lang="en-US" b="0" baseline="0" dirty="0" smtClean="0"/>
              <a:t>Hence, the name CP-</a:t>
            </a:r>
            <a:r>
              <a:rPr lang="en-US" b="0" baseline="0" dirty="0" err="1" smtClean="0"/>
              <a:t>seq.indiff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If we remove these restriction on the ordering of queries then we recover the full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 notion by Maurer Renner and </a:t>
            </a:r>
            <a:r>
              <a:rPr lang="en-US" b="0" baseline="0" dirty="0" err="1" smtClean="0"/>
              <a:t>Holenstein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Infact</a:t>
            </a:r>
            <a:r>
              <a:rPr lang="en-US" b="0" baseline="0" dirty="0" smtClean="0"/>
              <a:t>, full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 implies CP-</a:t>
            </a:r>
            <a:r>
              <a:rPr lang="en-US" b="0" baseline="0" dirty="0" err="1" smtClean="0"/>
              <a:t>seq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. The reverse ordering of queries has also been studied and is known in the literature as seq.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. which is incomparable to CP-seq.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Next we discuss our main reduction theorem which transforms a </a:t>
            </a:r>
            <a:r>
              <a:rPr lang="en-US" b="0" baseline="0" dirty="0" err="1" smtClean="0"/>
              <a:t>psPRPs</a:t>
            </a:r>
            <a:r>
              <a:rPr lang="en-US" b="0" baseline="0" dirty="0" smtClean="0"/>
              <a:t> into a UCE via CP-seq.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 constructions.</a:t>
            </a:r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b="0" baseline="0" dirty="0" smtClean="0"/>
              <a:t>&lt;And many more places: remove clicks them from C to rho&gt;</a:t>
            </a:r>
          </a:p>
          <a:p>
            <a:r>
              <a:rPr lang="en-US" b="0" baseline="0" dirty="0" smtClean="0"/>
              <a:t>&lt;remove green freehand drawing&gt;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68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let's first</a:t>
            </a:r>
            <a:r>
              <a:rPr lang="en-US" baseline="0" dirty="0" smtClean="0"/>
              <a:t> look at how to construct UCEs from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using CP-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indiff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r>
              <a:rPr lang="en-US" baseline="0" dirty="0" smtClean="0"/>
              <a:t>Given a permutation based construction C which is CP-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indiff</a:t>
            </a:r>
            <a:r>
              <a:rPr lang="en-US" baseline="0" dirty="0" smtClean="0"/>
              <a:t> from RO </a:t>
            </a:r>
          </a:p>
          <a:p>
            <a:r>
              <a:rPr lang="en-US" baseline="0" dirty="0" smtClean="0"/>
              <a:t>then on instantiating the RP in C with a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-reset-secure permutation P, we get the construction C[P]</a:t>
            </a:r>
          </a:p>
          <a:p>
            <a:r>
              <a:rPr lang="en-US" baseline="0" dirty="0" smtClean="0"/>
              <a:t>which is a UCE for reset-secure sources.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similar result was proved in a follow-up paper </a:t>
            </a:r>
          </a:p>
          <a:p>
            <a:r>
              <a:rPr lang="en-US" baseline="0" dirty="0" smtClean="0"/>
              <a:t>by the UCE author but they required full </a:t>
            </a:r>
            <a:r>
              <a:rPr lang="en-US" baseline="0" dirty="0" err="1" smtClean="0"/>
              <a:t>indifferentiability</a:t>
            </a:r>
            <a:r>
              <a:rPr lang="en-US" baseline="0" dirty="0" smtClean="0"/>
              <a:t> for </a:t>
            </a:r>
          </a:p>
          <a:p>
            <a:r>
              <a:rPr lang="en-US" baseline="0" dirty="0" smtClean="0"/>
              <a:t>this theorem to go through and their theorem was in the </a:t>
            </a:r>
          </a:p>
          <a:p>
            <a:r>
              <a:rPr lang="en-US" baseline="0" dirty="0" smtClean="0"/>
              <a:t>context of domain extension of FIL UCE to VIL UCE.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an immediate corollary we get that a permutation-based </a:t>
            </a:r>
          </a:p>
          <a:p>
            <a:r>
              <a:rPr lang="en-US" baseline="0" dirty="0" err="1" smtClean="0"/>
              <a:t>indifferentiable</a:t>
            </a:r>
            <a:r>
              <a:rPr lang="en-US" baseline="0" dirty="0" smtClean="0"/>
              <a:t> hash-function now transforms a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into a UCE. </a:t>
            </a:r>
          </a:p>
          <a:p>
            <a:r>
              <a:rPr lang="en-US" baseline="0" dirty="0" smtClean="0"/>
              <a:t>And this is good because, we know there are a lot of such hash functions. </a:t>
            </a:r>
          </a:p>
          <a:p>
            <a:r>
              <a:rPr lang="en-US" baseline="0" dirty="0" smtClean="0"/>
              <a:t>And one such example is the sponge construction.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93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the sponge construction which is the basis of the SHA3 standard.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result by </a:t>
            </a:r>
            <a:r>
              <a:rPr lang="en-US" baseline="0" dirty="0" err="1" smtClean="0"/>
              <a:t>Bertoni</a:t>
            </a:r>
            <a:r>
              <a:rPr lang="en-US" baseline="0" dirty="0" smtClean="0"/>
              <a:t> et. al. establishes the </a:t>
            </a:r>
            <a:r>
              <a:rPr lang="en-US" baseline="0" dirty="0" err="1" smtClean="0"/>
              <a:t>indifferentiability</a:t>
            </a:r>
            <a:r>
              <a:rPr lang="en-US" baseline="0" dirty="0" smtClean="0"/>
              <a:t> of the sponge construction.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Moreover as an immediate corollary of their theorem, we can see that Sponge is also CP-seq. </a:t>
            </a:r>
            <a:r>
              <a:rPr lang="en-US" baseline="0" dirty="0" err="1" smtClean="0"/>
              <a:t>indiff</a:t>
            </a:r>
            <a:r>
              <a:rPr lang="en-US" baseline="0" dirty="0" smtClean="0"/>
              <a:t> from RO.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Therefore, if we instantiate the random permutation \rho with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for reset-sources, we have that Sponge[P] is UCE for reset-secure.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now validates the sponge-paradigm for UCE applications, which is a great result.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06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since we rely only on CP-seq. </a:t>
            </a:r>
            <a:r>
              <a:rPr lang="en-US" baseline="0" dirty="0" err="1" smtClean="0"/>
              <a:t>indiff</a:t>
            </a:r>
            <a:r>
              <a:rPr lang="en-US" baseline="0" dirty="0" smtClean="0"/>
              <a:t>. for transforming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into UCEs,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ask if there exist simpler constructions for this task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that probably are not fully </a:t>
            </a:r>
            <a:r>
              <a:rPr lang="en-US" baseline="0" dirty="0" err="1" smtClean="0"/>
              <a:t>indifferentiable</a:t>
            </a:r>
            <a:r>
              <a:rPr lang="en-US" baseline="0" dirty="0" smtClean="0"/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paper, we propose one such construction: the Chop construction,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which takes an n-bit string as input and takes the image under the permutation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truncates the output to r-bits. This chop construction is not fully </a:t>
            </a:r>
            <a:r>
              <a:rPr lang="en-US" baseline="0" dirty="0" err="1" smtClean="0"/>
              <a:t>indifferentiable</a:t>
            </a:r>
            <a:r>
              <a:rPr lang="en-US" baseline="0" dirty="0" smtClean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we prove that the Chop construction is CP-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indiff</a:t>
            </a:r>
            <a:r>
              <a:rPr lang="en-US" baseline="0" dirty="0" smtClean="0"/>
              <a:t> from a RF (which implements a function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sampled randomly from the set of n-bit to r-bits functions) and hence suffices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obtain UCE for reset-source if RP is instantiated with a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for reset-sources.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Infact</a:t>
            </a:r>
            <a:r>
              <a:rPr lang="en-US" baseline="0" dirty="0" smtClean="0"/>
              <a:t> there is more to this construction: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show in the paper that it has a special property that allows us to obtain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UCE for </a:t>
            </a:r>
            <a:r>
              <a:rPr lang="en-US" baseline="0" dirty="0" err="1" smtClean="0"/>
              <a:t>unpred</a:t>
            </a:r>
            <a:r>
              <a:rPr lang="en-US" baseline="0" dirty="0" smtClean="0"/>
              <a:t> sources from a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unpred</a:t>
            </a:r>
            <a:r>
              <a:rPr lang="en-US" baseline="0" dirty="0" smtClean="0"/>
              <a:t> sources,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which is the weaker assumption. Sure, we get something weaker in terms of UCE too but it is sufficient for many applications.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Furthermore, Chop is an FIL function and to get VIL function,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one can use domain-extension techniques from previous work.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we address</a:t>
            </a:r>
            <a:r>
              <a:rPr lang="en-US" baseline="0" dirty="0" smtClean="0"/>
              <a:t> the question of constructing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from UCEs. </a:t>
            </a:r>
          </a:p>
          <a:p>
            <a:r>
              <a:rPr lang="en-US" baseline="0" dirty="0" smtClean="0"/>
              <a:t>We note a similar reduction applies here as well.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 is given a RO-based construction C which is CP-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indiff</a:t>
            </a:r>
            <a:r>
              <a:rPr lang="en-US" baseline="0" dirty="0" smtClean="0"/>
              <a:t> from a RP and H being a UCE for reset-sources</a:t>
            </a:r>
          </a:p>
          <a:p>
            <a:r>
              <a:rPr lang="en-US" baseline="0" dirty="0" smtClean="0"/>
              <a:t>then on instantiating RO with H in C, we get a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for reset-sources.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an immediate corollary we get that a hash-function based</a:t>
            </a:r>
          </a:p>
          <a:p>
            <a:r>
              <a:rPr lang="en-US" baseline="0" dirty="0" err="1" smtClean="0"/>
              <a:t>indifferentiable</a:t>
            </a:r>
            <a:r>
              <a:rPr lang="en-US" baseline="0" dirty="0" smtClean="0"/>
              <a:t> permutation now transforms a UCE into a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such construction is the </a:t>
            </a:r>
            <a:r>
              <a:rPr lang="en-US" baseline="0" dirty="0" err="1" smtClean="0"/>
              <a:t>Feistel</a:t>
            </a:r>
            <a:r>
              <a:rPr lang="en-US" baseline="0" dirty="0" smtClean="0"/>
              <a:t> construction.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1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There has been a long line of work addressing the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 of </a:t>
            </a:r>
            <a:r>
              <a:rPr lang="en-US" b="0" baseline="0" dirty="0" err="1" smtClean="0"/>
              <a:t>Feistel</a:t>
            </a:r>
            <a:r>
              <a:rPr lang="en-US" b="0" baseline="0" dirty="0" smtClean="0"/>
              <a:t>. </a:t>
            </a:r>
          </a:p>
          <a:p>
            <a:r>
              <a:rPr lang="en-US" b="0" baseline="0" dirty="0" smtClean="0"/>
              <a:t>The state of the art is that 8-rounds are sufficient for achieving full </a:t>
            </a:r>
            <a:r>
              <a:rPr lang="en-US" b="0" baseline="0" dirty="0" err="1" smtClean="0"/>
              <a:t>indifferentiability</a:t>
            </a:r>
            <a:r>
              <a:rPr lang="en-US" b="0" baseline="0" dirty="0" smtClean="0"/>
              <a:t> </a:t>
            </a:r>
          </a:p>
          <a:p>
            <a:r>
              <a:rPr lang="en-US" b="0" baseline="0" dirty="0" smtClean="0"/>
              <a:t>and at least 6-round are required.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Therefore, an 8-round </a:t>
            </a:r>
            <a:r>
              <a:rPr lang="en-US" b="0" baseline="0" dirty="0" err="1" smtClean="0"/>
              <a:t>Feistel</a:t>
            </a:r>
            <a:r>
              <a:rPr lang="en-US" b="0" baseline="0" dirty="0" smtClean="0"/>
              <a:t> is sufficient to transforms a reset-secure UCE </a:t>
            </a:r>
          </a:p>
          <a:p>
            <a:r>
              <a:rPr lang="en-US" b="0" baseline="0" dirty="0" smtClean="0"/>
              <a:t>into a reset-secure </a:t>
            </a:r>
            <a:r>
              <a:rPr lang="en-US" b="0" baseline="0" dirty="0" err="1" smtClean="0"/>
              <a:t>psPRP</a:t>
            </a:r>
            <a:r>
              <a:rPr lang="en-US" b="0" baseline="0" dirty="0" smtClean="0"/>
              <a:t>.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And this is good news because </a:t>
            </a:r>
            <a:r>
              <a:rPr lang="en-US" b="0" baseline="0" dirty="0" err="1" smtClean="0"/>
              <a:t>psPRPs</a:t>
            </a:r>
            <a:r>
              <a:rPr lang="en-US" b="0" baseline="0" dirty="0" smtClean="0"/>
              <a:t> exist in the standard model if UCEs exist.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84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But since, we rely only on CP-seq.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. We ask if a lower round number suffices for UCE to </a:t>
            </a:r>
            <a:r>
              <a:rPr lang="en-US" b="0" baseline="0" dirty="0" err="1" smtClean="0"/>
              <a:t>psPRP</a:t>
            </a:r>
            <a:r>
              <a:rPr lang="en-US" b="0" baseline="0" dirty="0" smtClean="0"/>
              <a:t> transformation?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We show that 5 is sufficient because CP-</a:t>
            </a:r>
            <a:r>
              <a:rPr lang="en-US" b="0" baseline="0" dirty="0" err="1" smtClean="0"/>
              <a:t>seq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indiff</a:t>
            </a:r>
            <a:r>
              <a:rPr lang="en-US" b="0" baseline="0" dirty="0" smtClean="0"/>
              <a:t> is achieved already at 5-rounds.</a:t>
            </a:r>
          </a:p>
          <a:p>
            <a:r>
              <a:rPr lang="en-US" b="0" baseline="0" dirty="0" smtClean="0"/>
              <a:t> </a:t>
            </a:r>
          </a:p>
          <a:p>
            <a:r>
              <a:rPr lang="en-US" b="0" baseline="0" dirty="0" smtClean="0"/>
              <a:t>Hence, as a corollary we have that 5-round </a:t>
            </a:r>
            <a:r>
              <a:rPr lang="en-US" b="0" baseline="0" dirty="0" err="1" smtClean="0"/>
              <a:t>Feistel</a:t>
            </a:r>
            <a:r>
              <a:rPr lang="en-US" b="0" baseline="0" dirty="0" smtClean="0"/>
              <a:t> transforms a </a:t>
            </a:r>
          </a:p>
          <a:p>
            <a:r>
              <a:rPr lang="en-US" b="0" baseline="0" dirty="0" smtClean="0"/>
              <a:t>UCE for reset-sources into a </a:t>
            </a:r>
            <a:r>
              <a:rPr lang="en-US" b="0" baseline="0" dirty="0" err="1" smtClean="0"/>
              <a:t>psPRP</a:t>
            </a:r>
            <a:r>
              <a:rPr lang="en-US" b="0" baseline="0" dirty="0" smtClean="0"/>
              <a:t> for reset-sources!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2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Transcript:</a:t>
            </a:r>
          </a:p>
          <a:p>
            <a:r>
              <a:rPr lang="en-US" dirty="0" smtClean="0"/>
              <a:t>There has been a recent trend</a:t>
            </a:r>
            <a:r>
              <a:rPr lang="en-US" baseline="0" dirty="0" smtClean="0"/>
              <a:t> of using a (seedless) permutation as the building block.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cite a few examples, there are constructions of hash functions like Keccak, </a:t>
            </a:r>
          </a:p>
          <a:p>
            <a:r>
              <a:rPr lang="en-US" baseline="0" dirty="0" smtClean="0"/>
              <a:t>a variant of which is the SHA-3 standard, and of authenticated encryption schemes, </a:t>
            </a:r>
          </a:p>
          <a:p>
            <a:r>
              <a:rPr lang="en-US" baseline="0" dirty="0" smtClean="0"/>
              <a:t>PRFs, compression functions which use the permutation \pi as their core component where \pi</a:t>
            </a:r>
          </a:p>
          <a:p>
            <a:r>
              <a:rPr lang="en-US" baseline="0" dirty="0" smtClean="0"/>
              <a:t>is an efficiently computable, efficiently invertible,  one—one map.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8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Feistel</a:t>
            </a:r>
            <a:r>
              <a:rPr lang="en-US" dirty="0" smtClean="0"/>
              <a:t> result is the most technically involved</a:t>
            </a:r>
            <a:r>
              <a:rPr lang="en-US" baseline="0" dirty="0" smtClean="0"/>
              <a:t> </a:t>
            </a:r>
            <a:r>
              <a:rPr lang="en-US" dirty="0" smtClean="0"/>
              <a:t>result of the paper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However, I won</a:t>
            </a:r>
            <a:r>
              <a:rPr lang="fr-FR" baseline="0" dirty="0" smtClean="0"/>
              <a:t>’</a:t>
            </a:r>
            <a:r>
              <a:rPr lang="en-US" baseline="0" dirty="0" smtClean="0"/>
              <a:t>t be able to go in further details but I invite you to look into the paper.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people working on </a:t>
            </a:r>
            <a:r>
              <a:rPr lang="en-US" baseline="0" dirty="0" err="1" smtClean="0"/>
              <a:t>indiff</a:t>
            </a:r>
            <a:r>
              <a:rPr lang="en-US" baseline="0" dirty="0" smtClean="0"/>
              <a:t>. of </a:t>
            </a:r>
            <a:r>
              <a:rPr lang="en-US" baseline="0" dirty="0" err="1" smtClean="0"/>
              <a:t>Feistel</a:t>
            </a:r>
            <a:r>
              <a:rPr lang="en-US" baseline="0" dirty="0" smtClean="0"/>
              <a:t>, our Sim relies on the chain completion techniques </a:t>
            </a:r>
          </a:p>
          <a:p>
            <a:r>
              <a:rPr lang="en-US" baseline="0" dirty="0" smtClean="0"/>
              <a:t>in previous work but we have to develop new completion techniques to get </a:t>
            </a:r>
          </a:p>
          <a:p>
            <a:r>
              <a:rPr lang="en-US" baseline="0" dirty="0" smtClean="0"/>
              <a:t>away with a low round number and in the process we heavily exploit the fact </a:t>
            </a:r>
          </a:p>
          <a:p>
            <a:r>
              <a:rPr lang="en-US" baseline="0" dirty="0" smtClean="0"/>
              <a:t>that distinguisher cannot make any construction queries after making a primitive query.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Moreover, an interesting open question is if 4-rounds suffices for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-security.</a:t>
            </a:r>
          </a:p>
          <a:p>
            <a:r>
              <a:rPr lang="en-US" baseline="0" dirty="0" smtClean="0"/>
              <a:t>We know that 4-rounds are necessary due to </a:t>
            </a:r>
            <a:r>
              <a:rPr lang="en-US" baseline="0" dirty="0" err="1" smtClean="0"/>
              <a:t>LubyRackoff’s</a:t>
            </a:r>
            <a:r>
              <a:rPr lang="en-US" baseline="0" dirty="0" smtClean="0"/>
              <a:t> result.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6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 far we have seen how to instantiate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Feistel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But this is probably not how we are going to come up with candidates for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in practice.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practice, for example, we would like to use a block-cipher. A natural way</a:t>
            </a:r>
          </a:p>
          <a:p>
            <a:r>
              <a:rPr lang="en-US" baseline="0" dirty="0" smtClean="0"/>
              <a:t>natural way to obtain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from BC is using the key of the BC as the seed of the permutation.</a:t>
            </a:r>
          </a:p>
          <a:p>
            <a:r>
              <a:rPr lang="en-US" baseline="0" dirty="0" smtClean="0"/>
              <a:t>We validate this construction to be a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in the IC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Another primitive that we start from are these practical constructions of permutations</a:t>
            </a:r>
          </a:p>
          <a:p>
            <a:r>
              <a:rPr lang="en-US" baseline="0" dirty="0" smtClean="0"/>
              <a:t>like the Keccak permutation. Unfortunately, they don’t have a seed. </a:t>
            </a:r>
          </a:p>
          <a:p>
            <a:r>
              <a:rPr lang="en-US" baseline="0" dirty="0" smtClean="0"/>
              <a:t>We show that the natural way to seed such permutations i.e. via the </a:t>
            </a:r>
          </a:p>
          <a:p>
            <a:r>
              <a:rPr lang="en-US" baseline="0" dirty="0" smtClean="0"/>
              <a:t>EM cipher is a another good way to get a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but in the RP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we can validate these constructions only in ideal models due to the lack of standard model </a:t>
            </a:r>
          </a:p>
          <a:p>
            <a:r>
              <a:rPr lang="en-US" baseline="0" dirty="0" smtClean="0"/>
              <a:t>assumptions on BC and \pi.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an immediate application of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, we study the important problem of efficient garbling which has applications as far as MPC.</a:t>
            </a:r>
          </a:p>
          <a:p>
            <a:r>
              <a:rPr lang="en-US" baseline="0" dirty="0" smtClean="0"/>
              <a:t>More concretely, we focus on the permutation based construction by </a:t>
            </a:r>
          </a:p>
          <a:p>
            <a:r>
              <a:rPr lang="en-US" baseline="0" dirty="0" err="1" smtClean="0"/>
              <a:t>Bellare</a:t>
            </a:r>
            <a:r>
              <a:rPr lang="en-US" baseline="0" dirty="0" smtClean="0"/>
              <a:t>, Hoang, </a:t>
            </a:r>
            <a:r>
              <a:rPr lang="en-US" baseline="0" dirty="0" err="1" smtClean="0"/>
              <a:t>Keelveedhi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Rogaway</a:t>
            </a:r>
            <a:r>
              <a:rPr lang="en-US" baseline="0" dirty="0" smtClean="0"/>
              <a:t> 13.</a:t>
            </a:r>
          </a:p>
          <a:p>
            <a:r>
              <a:rPr lang="en-US" baseline="0" dirty="0" smtClean="0"/>
              <a:t>Their schemes are very fast as they make calls only a fixed-key BC</a:t>
            </a:r>
          </a:p>
          <a:p>
            <a:r>
              <a:rPr lang="en-US" baseline="0" dirty="0" smtClean="0"/>
              <a:t>but unfortunately they prove them secure in RP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show that if instead of using a fixed-key AES, one uses a </a:t>
            </a:r>
            <a:r>
              <a:rPr lang="en-US" baseline="0" dirty="0" err="1" smtClean="0"/>
              <a:t>psPRP</a:t>
            </a:r>
            <a:r>
              <a:rPr lang="en-US" baseline="0" dirty="0" smtClean="0"/>
              <a:t> by picking a seed at random</a:t>
            </a:r>
          </a:p>
          <a:p>
            <a:r>
              <a:rPr lang="en-US" baseline="0" dirty="0" smtClean="0"/>
              <a:t>for every garbling, we get a garbling scheme which is secure in the standard model</a:t>
            </a:r>
          </a:p>
          <a:p>
            <a:r>
              <a:rPr lang="en-US" baseline="0" dirty="0" smtClean="0"/>
              <a:t>and is almost as efficient as BHKR.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shows that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are </a:t>
            </a:r>
          </a:p>
          <a:p>
            <a:r>
              <a:rPr lang="en-US" baseline="0" dirty="0" smtClean="0"/>
              <a:t>useful beyond just recovering the applications of UCEs.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51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61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conclusion,</a:t>
            </a:r>
            <a:r>
              <a:rPr lang="en-US" baseline="0" dirty="0" smtClean="0"/>
              <a:t> in this work we introduce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a definitional framework that </a:t>
            </a:r>
          </a:p>
          <a:p>
            <a:r>
              <a:rPr lang="en-US" baseline="0" dirty="0" smtClean="0"/>
              <a:t>proposes the first standard model assumptions on permutations. On the technical front,</a:t>
            </a:r>
          </a:p>
          <a:p>
            <a:r>
              <a:rPr lang="en-US" baseline="0" dirty="0" smtClean="0"/>
              <a:t>we show that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are feasible notion and that they imply</a:t>
            </a:r>
          </a:p>
          <a:p>
            <a:r>
              <a:rPr lang="en-US" baseline="0" dirty="0" smtClean="0"/>
              <a:t>a lot of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23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there are many open questions: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investigating if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can enable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PRNGs or authenticated </a:t>
            </a:r>
            <a:r>
              <a:rPr lang="en-US" baseline="0" dirty="0" err="1" smtClean="0"/>
              <a:t>encyption</a:t>
            </a:r>
            <a:r>
              <a:rPr lang="en-US" baseline="0" dirty="0" smtClean="0"/>
              <a:t> schemes in the standard model.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more concrete question is to resolve the round complexity of </a:t>
            </a:r>
            <a:r>
              <a:rPr lang="en-US" baseline="0" dirty="0" err="1" smtClean="0"/>
              <a:t>Feistel</a:t>
            </a:r>
            <a:r>
              <a:rPr lang="en-US" baseline="0" dirty="0" smtClean="0"/>
              <a:t> for constructing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psPRPs</a:t>
            </a:r>
            <a:r>
              <a:rPr lang="en-US" baseline="0" dirty="0" smtClean="0"/>
              <a:t>. We showed that 5 is sufficient.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paper we show that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and UCEs follow from a general paradigm of public seed </a:t>
            </a:r>
            <a:r>
              <a:rPr lang="en-US" baseline="0" dirty="0" err="1" smtClean="0"/>
              <a:t>pseudorandomness</a:t>
            </a:r>
            <a:r>
              <a:rPr lang="en-US" baseline="0" dirty="0" smtClean="0"/>
              <a:t>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which allows to extend any ideal </a:t>
            </a:r>
            <a:r>
              <a:rPr lang="en-US" baseline="0" dirty="0" err="1" smtClean="0"/>
              <a:t>primtives</a:t>
            </a:r>
            <a:r>
              <a:rPr lang="en-US" baseline="0" dirty="0" smtClean="0"/>
              <a:t> with a seed and hence define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standard model assumptions for them. Another </a:t>
            </a:r>
            <a:r>
              <a:rPr lang="en-US" baseline="0" dirty="0" err="1" smtClean="0"/>
              <a:t>primtiive</a:t>
            </a:r>
            <a:r>
              <a:rPr lang="en-US" baseline="0" dirty="0" smtClean="0"/>
              <a:t> would be a public-seed ideal cipher. </a:t>
            </a:r>
          </a:p>
          <a:p>
            <a:r>
              <a:rPr lang="en-US" dirty="0" smtClean="0"/>
              <a:t>Exploring applications</a:t>
            </a:r>
            <a:r>
              <a:rPr lang="en-US" baseline="0" dirty="0" smtClean="0"/>
              <a:t> of this primitive is another direction.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psPRP</a:t>
            </a:r>
            <a:r>
              <a:rPr lang="en-US" dirty="0" smtClean="0"/>
              <a:t> is a strong notion so the obvious question</a:t>
            </a:r>
            <a:r>
              <a:rPr lang="en-US" baseline="0" dirty="0" smtClean="0"/>
              <a:t> is of defining simpler </a:t>
            </a:r>
          </a:p>
          <a:p>
            <a:r>
              <a:rPr lang="en-US" baseline="0" dirty="0" smtClean="0"/>
              <a:t>assumptions on permutations that say suffice to prove CR of SHA3.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1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Permutations in recent times have seen many applications and therefore prominent cryptographers like,</a:t>
            </a:r>
          </a:p>
          <a:p>
            <a:r>
              <a:rPr lang="en-US" baseline="0" dirty="0" smtClean="0"/>
              <a:t>John </a:t>
            </a:r>
            <a:r>
              <a:rPr lang="en-US" baseline="0" dirty="0" err="1" smtClean="0"/>
              <a:t>Daemen</a:t>
            </a:r>
            <a:r>
              <a:rPr lang="en-US" baseline="0" dirty="0" smtClean="0"/>
              <a:t> have gone on to call them as the Swiss Army Knives of cryptography.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6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Transcript:</a:t>
            </a:r>
            <a:r>
              <a:rPr lang="en-US" baseline="0" dirty="0" smtClean="0"/>
              <a:t> There are 2 ways in which these permutations arise in practice: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First is via </a:t>
            </a:r>
            <a:r>
              <a:rPr lang="en-US" baseline="0" dirty="0" err="1" smtClean="0"/>
              <a:t>adhoc</a:t>
            </a:r>
            <a:r>
              <a:rPr lang="en-US" baseline="0" dirty="0" smtClean="0"/>
              <a:t> designs, constructed to withstand application-specific cryptanalysis. </a:t>
            </a:r>
            <a:br>
              <a:rPr lang="en-US" baseline="0" dirty="0" smtClean="0"/>
            </a:br>
            <a:r>
              <a:rPr lang="en-US" baseline="0" dirty="0" smtClean="0"/>
              <a:t>This approach is taken in constructions like Keccak and </a:t>
            </a:r>
            <a:r>
              <a:rPr lang="en-US" baseline="0" dirty="0" err="1" smtClean="0"/>
              <a:t>Norx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Second is to use an already existing block cipher like AES and fix the key to say 0. </a:t>
            </a:r>
            <a:br>
              <a:rPr lang="en-US" baseline="0" dirty="0" smtClean="0"/>
            </a:br>
            <a:r>
              <a:rPr lang="en-US" baseline="0" dirty="0" smtClean="0"/>
              <a:t>This approach is used to build faster hash functions and fast garbling schemes.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92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Permutations are great in practice but what about their theoretical foundations.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theory, for a construction C using a permutation \pi, we would ideally like to prove a theorem like this:</a:t>
            </a:r>
          </a:p>
          <a:p>
            <a:r>
              <a:rPr lang="en-US" baseline="0" dirty="0" smtClean="0"/>
              <a:t>If \pi satisfies some notion X, C[\pi] satisfies some security property Y.</a:t>
            </a:r>
          </a:p>
          <a:p>
            <a:r>
              <a:rPr lang="en-US" baseline="0" dirty="0" smtClean="0"/>
              <a:t>So, the question is what notion X for the underlying permutation </a:t>
            </a:r>
          </a:p>
          <a:p>
            <a:r>
              <a:rPr lang="en-US" baseline="0" dirty="0" smtClean="0"/>
              <a:t>suffices for proving something non-trivial like CR of Keccak?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no-standard models proofs for any permutation-based construction and</a:t>
            </a:r>
          </a:p>
          <a:p>
            <a:r>
              <a:rPr lang="en-US" baseline="0" dirty="0" smtClean="0"/>
              <a:t>the only known approach is to use the RP model where the permutation \pi is </a:t>
            </a:r>
          </a:p>
          <a:p>
            <a:r>
              <a:rPr lang="en-US" baseline="0" dirty="0" smtClean="0"/>
              <a:t>modelled as a random permutation and the adversary is given only oracle access </a:t>
            </a:r>
          </a:p>
          <a:p>
            <a:r>
              <a:rPr lang="en-US" baseline="0" dirty="0" smtClean="0"/>
              <a:t>but to both \pi and \pi^-1.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However</a:t>
            </a:r>
            <a:r>
              <a:rPr lang="en-US" dirty="0" smtClean="0"/>
              <a:t>,</a:t>
            </a:r>
            <a:r>
              <a:rPr lang="en-US" baseline="0" dirty="0" smtClean="0"/>
              <a:t> r</a:t>
            </a:r>
            <a:r>
              <a:rPr lang="en-US" dirty="0" smtClean="0"/>
              <a:t>andom</a:t>
            </a:r>
            <a:r>
              <a:rPr lang="en-US" baseline="0" dirty="0" smtClean="0"/>
              <a:t> permutations</a:t>
            </a:r>
            <a:r>
              <a:rPr lang="en-US" dirty="0" smtClean="0"/>
              <a:t> are ideal objects and they cannot</a:t>
            </a:r>
            <a:r>
              <a:rPr lang="en-US" baseline="0" dirty="0" smtClean="0"/>
              <a:t> be instantiated.</a:t>
            </a:r>
          </a:p>
          <a:p>
            <a:r>
              <a:rPr lang="en-US" baseline="0" dirty="0" smtClean="0"/>
              <a:t>And, such i</a:t>
            </a:r>
            <a:r>
              <a:rPr lang="en-US" dirty="0" smtClean="0"/>
              <a:t>deal model proofs are only</a:t>
            </a:r>
            <a:r>
              <a:rPr lang="en-US" baseline="0" dirty="0" smtClean="0"/>
              <a:t> useful to give </a:t>
            </a:r>
            <a:r>
              <a:rPr lang="en-US" dirty="0" smtClean="0"/>
              <a:t>security</a:t>
            </a:r>
            <a:r>
              <a:rPr lang="en-US" baseline="0" dirty="0" smtClean="0"/>
              <a:t> guarantee </a:t>
            </a:r>
            <a:r>
              <a:rPr lang="en-US" dirty="0" smtClean="0"/>
              <a:t>against generic</a:t>
            </a:r>
            <a:r>
              <a:rPr lang="en-US" baseline="0" dirty="0" smtClean="0"/>
              <a:t> attacks </a:t>
            </a:r>
          </a:p>
          <a:p>
            <a:r>
              <a:rPr lang="en-US" baseline="0" dirty="0" smtClean="0"/>
              <a:t>where we hope that the adversary doesn't exploit implementation specific vulnerabilities.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this situation is in stark contrast to the case of hash functions where even </a:t>
            </a:r>
          </a:p>
          <a:p>
            <a:r>
              <a:rPr lang="en-US" baseline="0" dirty="0" smtClean="0"/>
              <a:t>though RO model is popular we have an good understanding of plausible </a:t>
            </a:r>
          </a:p>
          <a:p>
            <a:r>
              <a:rPr lang="en-US" baseline="0" dirty="0" smtClean="0"/>
              <a:t>standard model security assumptions that can be satisfied by good hash functions. </a:t>
            </a:r>
          </a:p>
          <a:p>
            <a:r>
              <a:rPr lang="en-US" baseline="0" dirty="0" smtClean="0"/>
              <a:t>In contrast, for permutations, we don’t know of any such properties.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question is therefore what kind of cryptographic hardness can we expect from a permutation:</a:t>
            </a:r>
          </a:p>
          <a:p>
            <a:r>
              <a:rPr lang="en-US" baseline="0" dirty="0" smtClean="0"/>
              <a:t>Note that we cannot expect basic things like one-</a:t>
            </a:r>
            <a:r>
              <a:rPr lang="en-US" baseline="0" dirty="0" err="1" smtClean="0"/>
              <a:t>wayness</a:t>
            </a:r>
            <a:r>
              <a:rPr lang="en-US" baseline="0" dirty="0" smtClean="0"/>
              <a:t>, compression, pseudo-randomness </a:t>
            </a:r>
          </a:p>
          <a:p>
            <a:r>
              <a:rPr lang="en-US" baseline="0" dirty="0" smtClean="0"/>
              <a:t>from permutations.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in this work, we propose the first plausible standard model security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assumptions on this useful building block permutations and show that it is very useful.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More concretely, we provide a definitional framework -- public-seed pseudorandom permutations,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psPRPs</a:t>
            </a:r>
            <a:r>
              <a:rPr lang="en-US" baseline="0" dirty="0" smtClean="0"/>
              <a:t> for short.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addition we address the two fundamental questions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that any new framework should address: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1. Is the notion even feasible i.e. can we get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at all?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2. and if it so, are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even useful.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Our definitions are only a conceptual contribution as they can be easily adapted from the UCE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framework. However, we show that the notion is feasible and has interesting applications,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which is where our main technical contribution lies.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Before moving forward, I would like to give you a teaser of how we resolve these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this work, we show that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imply a lot of applications.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recover some of these applications by constructing UCE hash functions which are known to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imply them from previous works. In particular, we construct UCEs from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via existing practical constructions like the Sponge construction.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also investigate applications that can be instantiated directly from </a:t>
            </a:r>
            <a:r>
              <a:rPr lang="en-US" baseline="0" dirty="0" err="1" smtClean="0"/>
              <a:t>psPRPs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one application we consider efficient-garbling from fixed-key BC.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FF0000"/>
                </a:solidFill>
              </a:rPr>
              <a:t>And btw UCEs also imply </a:t>
            </a:r>
            <a:r>
              <a:rPr lang="en-US" baseline="0" dirty="0" err="1" smtClean="0">
                <a:solidFill>
                  <a:srgbClr val="FF0000"/>
                </a:solidFill>
              </a:rPr>
              <a:t>psPRPs</a:t>
            </a:r>
            <a:r>
              <a:rPr lang="en-US" baseline="0" dirty="0" smtClean="0">
                <a:solidFill>
                  <a:srgbClr val="FF0000"/>
                </a:solidFill>
              </a:rPr>
              <a:t> via the </a:t>
            </a:r>
            <a:r>
              <a:rPr lang="en-US" baseline="0" dirty="0" err="1" smtClean="0">
                <a:solidFill>
                  <a:srgbClr val="FF0000"/>
                </a:solidFill>
              </a:rPr>
              <a:t>Feistel</a:t>
            </a:r>
            <a:r>
              <a:rPr lang="en-US" baseline="0" dirty="0" smtClean="0">
                <a:solidFill>
                  <a:srgbClr val="FF0000"/>
                </a:solidFill>
              </a:rPr>
              <a:t> construction implying </a:t>
            </a:r>
            <a:r>
              <a:rPr lang="en-US" baseline="0" dirty="0" err="1" smtClean="0">
                <a:solidFill>
                  <a:srgbClr val="FF0000"/>
                </a:solidFill>
              </a:rPr>
              <a:t>psPRPs</a:t>
            </a:r>
            <a:r>
              <a:rPr lang="en-US" baseline="0" dirty="0" smtClean="0">
                <a:solidFill>
                  <a:srgbClr val="FF0000"/>
                </a:solidFill>
              </a:rPr>
              <a:t> exist.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1F5B-DCC3-C94F-9E0A-A4366F55CF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tik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96000" y="291600"/>
            <a:ext cx="7886700" cy="645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0A97-1EC8-504A-A8FE-77158C4F4909}" type="datetime1">
              <a:rPr lang="en-SG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774A-C181-F646-B3D4-B7C0B2661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A709-A083-3E4F-8451-91F41B49AFFA}" type="datetime1">
              <a:rPr lang="en-SG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774A-C181-F646-B3D4-B7C0B2661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F83F-3744-F242-BF61-77A9E4954724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774A-C181-F646-B3D4-B7C0B2661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0382-A0FF-3949-98FF-4C4EB13C07CE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774A-C181-F646-B3D4-B7C0B2661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DAD8-EC1F-6340-A7E0-C592327DA128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E985-BDCA-434F-9215-A5C18C18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8CA1-F0BD-9C49-A24F-CF5FCBFC1843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E985-BDCA-434F-9215-A5C18C18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52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01F2-49E3-5E47-80DB-01C573D4817E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E985-BDCA-434F-9215-A5C18C18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71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CF03-A2CE-FC41-B56F-2199F0142038}" type="datetime1">
              <a:rPr lang="en-SG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E985-BDCA-434F-9215-A5C18C18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9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CD16-9CD6-5E40-BB33-39BB13663A14}" type="datetime1">
              <a:rPr lang="en-SG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E985-BDCA-434F-9215-A5C18C18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9B67-A21B-1040-A3F5-5715F9D58790}" type="datetime1">
              <a:rPr lang="en-SG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E985-BDCA-434F-9215-A5C18C18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1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ik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291158"/>
            <a:ext cx="7772400" cy="668212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rgbClr val="0432F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4142-7688-FF4E-84F6-A3FD017189E4}" type="datetime1">
              <a:rPr lang="en-SG" smtClean="0"/>
              <a:t>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E985-BDCA-434F-9215-A5C18C18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85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E7B1-19F5-004E-914E-69FCB131CF9F}" type="datetime1">
              <a:rPr lang="en-SG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E985-BDCA-434F-9215-A5C18C18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4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4B7C-32C8-E24F-9991-BC85BAC8D229}" type="datetime1">
              <a:rPr lang="en-SG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E985-BDCA-434F-9215-A5C18C18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7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0BDE-9D97-5841-964A-F75069024AB4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E985-BDCA-434F-9215-A5C18C18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A01A-4223-4040-8A77-FCF9F2AB72DA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E985-BDCA-434F-9215-A5C18C18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38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1572-99A5-4A48-9DF6-857CD94EBD12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96A-49D7-D94C-93CD-07527E25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9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D210-7396-3C45-99A4-0A9319BF2B26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96A-49D7-D94C-93CD-07527E25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10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1E7D-B5A6-9940-BEAE-223704155D73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96A-49D7-D94C-93CD-07527E25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D425-E292-8B45-9FC8-E93A32E11664}" type="datetime1">
              <a:rPr lang="en-SG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96A-49D7-D94C-93CD-07527E25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73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E420-3152-8246-83BE-47088C6948B1}" type="datetime1">
              <a:rPr lang="en-SG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96A-49D7-D94C-93CD-07527E25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2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17B9-0153-0F4B-BA0E-3879A68E7F60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774A-C181-F646-B3D4-B7C0B26617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95288" y="291158"/>
            <a:ext cx="7772400" cy="668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0E14-2376-7646-82FB-3486607C2582}" type="datetime1">
              <a:rPr lang="en-SG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96A-49D7-D94C-93CD-07527E25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10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7C70-01EA-A14A-80AB-335076DC6792}" type="datetime1">
              <a:rPr lang="en-SG" smtClean="0"/>
              <a:t>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96A-49D7-D94C-93CD-07527E25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17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0FCC-F9B1-724C-9368-2AA91A3C46A0}" type="datetime1">
              <a:rPr lang="en-SG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96A-49D7-D94C-93CD-07527E25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42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ECBF-E08E-F045-9CE1-D83CDB98E735}" type="datetime1">
              <a:rPr lang="en-SG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96A-49D7-D94C-93CD-07527E25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36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73B5-8F5F-9A41-BFFF-608FE716A984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96A-49D7-D94C-93CD-07527E25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72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A60C-93CB-A446-99AD-CE505474F43E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496A-49D7-D94C-93CD-07527E25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1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285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17B9-0153-0F4B-BA0E-3879A68E7F60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774A-C181-F646-B3D4-B7C0B26617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62100"/>
            <a:ext cx="3886200" cy="461486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62100"/>
            <a:ext cx="3886200" cy="461486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11941"/>
            <a:ext cx="7886700" cy="1317812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34723"/>
            <a:ext cx="7886700" cy="8431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2C1E-544C-9849-9DFF-7FDFEAEF2A3B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774A-C181-F646-B3D4-B7C0B2661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5425-B995-6D48-A30C-EFBD1C81F831}" type="datetime1">
              <a:rPr lang="en-SG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774A-C181-F646-B3D4-B7C0B2661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57F5-819B-6245-A37A-F15854337735}" type="datetime1">
              <a:rPr lang="en-SG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774A-C181-F646-B3D4-B7C0B2661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8542-7DD7-9E44-B2A9-3BF6E2E07D3A}" type="datetime1">
              <a:rPr lang="en-SG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774A-C181-F646-B3D4-B7C0B2661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1902-29E2-D142-BEF3-643FD1AB01B0}" type="datetime1">
              <a:rPr lang="en-SG" smtClean="0"/>
              <a:t>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774A-C181-F646-B3D4-B7C0B2661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1600"/>
            <a:ext cx="7886700" cy="645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1FCE-D153-234B-B49F-377035FEF0E2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1774A-C181-F646-B3D4-B7C0B2661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8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1" r:id="rId2"/>
    <p:sldLayoutId id="2147483662" r:id="rId3"/>
    <p:sldLayoutId id="2147483696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432FF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9" userDrawn="1">
          <p15:clr>
            <a:srgbClr val="F26B43"/>
          </p15:clr>
        </p15:guide>
        <p15:guide id="2" orient="horz" pos="5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3A3FB-ED5D-E04A-9662-FF2D2F8F12FB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BE985-BDCA-434F-9215-A5C18C18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0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32DF-9618-EA43-9173-B7F1771D5834}" type="datetime1">
              <a:rPr lang="en-SG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Public-seed Pseudorandom Permutations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496A-49D7-D94C-93CD-07527E250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00.png"/><Relationship Id="rId4" Type="http://schemas.openxmlformats.org/officeDocument/2006/relationships/image" Target="../media/image611.png"/><Relationship Id="rId5" Type="http://schemas.openxmlformats.org/officeDocument/2006/relationships/image" Target="../media/image620.png"/><Relationship Id="rId6" Type="http://schemas.openxmlformats.org/officeDocument/2006/relationships/image" Target="../media/image651.png"/><Relationship Id="rId7" Type="http://schemas.openxmlformats.org/officeDocument/2006/relationships/image" Target="../media/image660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4" Type="http://schemas.openxmlformats.org/officeDocument/2006/relationships/image" Target="../media/image330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370.png"/><Relationship Id="rId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91.png"/><Relationship Id="rId15" Type="http://schemas.openxmlformats.org/officeDocument/2006/relationships/image" Target="../media/image66.tiff"/><Relationship Id="rId16" Type="http://schemas.openxmlformats.org/officeDocument/2006/relationships/image" Target="../media/image67.tiff"/><Relationship Id="rId17" Type="http://schemas.openxmlformats.org/officeDocument/2006/relationships/image" Target="../media/image68.tiff"/><Relationship Id="rId18" Type="http://schemas.openxmlformats.org/officeDocument/2006/relationships/image" Target="../media/image87.png"/><Relationship Id="rId19" Type="http://schemas.openxmlformats.org/officeDocument/2006/relationships/image" Target="../media/image88.png"/><Relationship Id="rId20" Type="http://schemas.openxmlformats.org/officeDocument/2006/relationships/image" Target="../media/image93.png"/><Relationship Id="rId21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91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1.png"/><Relationship Id="rId18" Type="http://schemas.openxmlformats.org/officeDocument/2006/relationships/image" Target="../media/image951.png"/><Relationship Id="rId19" Type="http://schemas.openxmlformats.org/officeDocument/2006/relationships/image" Target="../media/image96.png"/><Relationship Id="rId20" Type="http://schemas.openxmlformats.org/officeDocument/2006/relationships/image" Target="../media/image97.png"/><Relationship Id="rId21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5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23" Type="http://schemas.openxmlformats.org/officeDocument/2006/relationships/image" Target="../media/image1010.png"/><Relationship Id="rId28" Type="http://schemas.openxmlformats.org/officeDocument/2006/relationships/image" Target="../media/image112.png"/><Relationship Id="rId29" Type="http://schemas.openxmlformats.org/officeDocument/2006/relationships/image" Target="../media/image99.png"/><Relationship Id="rId30" Type="http://schemas.openxmlformats.org/officeDocument/2006/relationships/image" Target="../media/image106.png"/><Relationship Id="rId31" Type="http://schemas.openxmlformats.org/officeDocument/2006/relationships/image" Target="../media/image107.png"/><Relationship Id="rId32" Type="http://schemas.openxmlformats.org/officeDocument/2006/relationships/image" Target="../media/image108.png"/><Relationship Id="rId33" Type="http://schemas.openxmlformats.org/officeDocument/2006/relationships/image" Target="../media/image113.png"/><Relationship Id="rId34" Type="http://schemas.openxmlformats.org/officeDocument/2006/relationships/image" Target="../media/image109.png"/><Relationship Id="rId12" Type="http://schemas.openxmlformats.org/officeDocument/2006/relationships/image" Target="../media/image990.png"/><Relationship Id="rId35" Type="http://schemas.openxmlformats.org/officeDocument/2006/relationships/image" Target="../media/image110.png"/><Relationship Id="rId14" Type="http://schemas.openxmlformats.org/officeDocument/2006/relationships/image" Target="../media/image91.png"/><Relationship Id="rId15" Type="http://schemas.openxmlformats.org/officeDocument/2006/relationships/image" Target="../media/image88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1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ng"/><Relationship Id="rId14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1.png"/><Relationship Id="rId4" Type="http://schemas.openxmlformats.org/officeDocument/2006/relationships/image" Target="../media/image116.png"/><Relationship Id="rId5" Type="http://schemas.openxmlformats.org/officeDocument/2006/relationships/image" Target="../media/image801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14.png"/><Relationship Id="rId6" Type="http://schemas.openxmlformats.org/officeDocument/2006/relationships/image" Target="../media/image129.png"/><Relationship Id="rId7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0.png"/><Relationship Id="rId12" Type="http://schemas.openxmlformats.org/officeDocument/2006/relationships/image" Target="../media/image581.png"/><Relationship Id="rId13" Type="http://schemas.openxmlformats.org/officeDocument/2006/relationships/image" Target="../media/image131.png"/><Relationship Id="rId14" Type="http://schemas.openxmlformats.org/officeDocument/2006/relationships/image" Target="../media/image132.png"/><Relationship Id="rId15" Type="http://schemas.openxmlformats.org/officeDocument/2006/relationships/image" Target="../media/image133.png"/><Relationship Id="rId16" Type="http://schemas.openxmlformats.org/officeDocument/2006/relationships/image" Target="../media/image1270.png"/><Relationship Id="rId17" Type="http://schemas.openxmlformats.org/officeDocument/2006/relationships/image" Target="../media/image1280.png"/><Relationship Id="rId18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70.png"/><Relationship Id="rId4" Type="http://schemas.openxmlformats.org/officeDocument/2006/relationships/image" Target="../media/image1180.png"/><Relationship Id="rId5" Type="http://schemas.openxmlformats.org/officeDocument/2006/relationships/image" Target="../media/image1190.png"/><Relationship Id="rId6" Type="http://schemas.openxmlformats.org/officeDocument/2006/relationships/image" Target="../media/image1200.png"/><Relationship Id="rId7" Type="http://schemas.openxmlformats.org/officeDocument/2006/relationships/image" Target="../media/image128.png"/><Relationship Id="rId8" Type="http://schemas.openxmlformats.org/officeDocument/2006/relationships/image" Target="../media/image1220.png"/><Relationship Id="rId9" Type="http://schemas.openxmlformats.org/officeDocument/2006/relationships/image" Target="../media/image1230.png"/><Relationship Id="rId10" Type="http://schemas.openxmlformats.org/officeDocument/2006/relationships/image" Target="../media/image1281.png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70.png"/><Relationship Id="rId21" Type="http://schemas.openxmlformats.org/officeDocument/2006/relationships/image" Target="../media/image1140.png"/><Relationship Id="rId22" Type="http://schemas.openxmlformats.org/officeDocument/2006/relationships/image" Target="../media/image1153.png"/><Relationship Id="rId23" Type="http://schemas.openxmlformats.org/officeDocument/2006/relationships/image" Target="../media/image1323.png"/><Relationship Id="rId24" Type="http://schemas.openxmlformats.org/officeDocument/2006/relationships/image" Target="../media/image740.png"/><Relationship Id="rId25" Type="http://schemas.openxmlformats.org/officeDocument/2006/relationships/image" Target="../media/image1172.png"/><Relationship Id="rId27" Type="http://schemas.openxmlformats.org/officeDocument/2006/relationships/image" Target="../media/image780.png"/><Relationship Id="rId28" Type="http://schemas.openxmlformats.org/officeDocument/2006/relationships/image" Target="../media/image1191.png"/><Relationship Id="rId29" Type="http://schemas.openxmlformats.org/officeDocument/2006/relationships/image" Target="../media/image1331.png"/><Relationship Id="rId30" Type="http://schemas.openxmlformats.org/officeDocument/2006/relationships/image" Target="../media/image1300.png"/><Relationship Id="rId31" Type="http://schemas.openxmlformats.org/officeDocument/2006/relationships/image" Target="../media/image1312.png"/><Relationship Id="rId32" Type="http://schemas.openxmlformats.org/officeDocument/2006/relationships/image" Target="../media/image1320.png"/><Relationship Id="rId33" Type="http://schemas.openxmlformats.org/officeDocument/2006/relationships/image" Target="../media/image1330.png"/><Relationship Id="rId34" Type="http://schemas.openxmlformats.org/officeDocument/2006/relationships/image" Target="../media/image1340.png"/><Relationship Id="rId12" Type="http://schemas.openxmlformats.org/officeDocument/2006/relationships/image" Target="../media/image581.png"/><Relationship Id="rId13" Type="http://schemas.openxmlformats.org/officeDocument/2006/relationships/image" Target="../media/image135.png"/><Relationship Id="rId14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16" Type="http://schemas.openxmlformats.org/officeDocument/2006/relationships/image" Target="../media/image761.png"/><Relationship Id="rId17" Type="http://schemas.openxmlformats.org/officeDocument/2006/relationships/image" Target="../media/image1112.png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50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NULL"/><Relationship Id="rId12" Type="http://schemas.openxmlformats.org/officeDocument/2006/relationships/image" Target="../media/image311.png"/><Relationship Id="rId13" Type="http://schemas.openxmlformats.org/officeDocument/2006/relationships/image" Target="../media/image411.png"/><Relationship Id="rId14" Type="http://schemas.openxmlformats.org/officeDocument/2006/relationships/image" Target="../media/image512.png"/><Relationship Id="rId15" Type="http://schemas.openxmlformats.org/officeDocument/2006/relationships/image" Target="NUL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2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1.png"/><Relationship Id="rId4" Type="http://schemas.openxmlformats.org/officeDocument/2006/relationships/image" Target="../media/image1322.png"/><Relationship Id="rId5" Type="http://schemas.openxmlformats.org/officeDocument/2006/relationships/image" Target="../media/image1350.png"/><Relationship Id="rId6" Type="http://schemas.openxmlformats.org/officeDocument/2006/relationships/image" Target="../media/image1360.png"/><Relationship Id="rId7" Type="http://schemas.openxmlformats.org/officeDocument/2006/relationships/image" Target="../media/image135.jp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7" Type="http://schemas.openxmlformats.org/officeDocument/2006/relationships/image" Target="../media/image1321.png"/><Relationship Id="rId28" Type="http://schemas.openxmlformats.org/officeDocument/2006/relationships/image" Target="../media/image1210.png"/><Relationship Id="rId29" Type="http://schemas.openxmlformats.org/officeDocument/2006/relationships/image" Target="../media/image1221.png"/><Relationship Id="rId30" Type="http://schemas.openxmlformats.org/officeDocument/2006/relationships/image" Target="../media/image156.png"/><Relationship Id="rId31" Type="http://schemas.openxmlformats.org/officeDocument/2006/relationships/image" Target="../media/image157.png"/><Relationship Id="rId32" Type="http://schemas.openxmlformats.org/officeDocument/2006/relationships/image" Target="../media/image158.png"/><Relationship Id="rId10" Type="http://schemas.openxmlformats.org/officeDocument/2006/relationships/image" Target="../media/image149.png"/><Relationship Id="rId11" Type="http://schemas.openxmlformats.org/officeDocument/2006/relationships/image" Target="../media/image150.png"/><Relationship Id="rId12" Type="http://schemas.openxmlformats.org/officeDocument/2006/relationships/image" Target="../media/image151.png"/><Relationship Id="rId13" Type="http://schemas.openxmlformats.org/officeDocument/2006/relationships/image" Target="../media/image152.png"/><Relationship Id="rId14" Type="http://schemas.openxmlformats.org/officeDocument/2006/relationships/image" Target="../media/image153.png"/><Relationship Id="rId15" Type="http://schemas.openxmlformats.org/officeDocument/2006/relationships/image" Target="../media/image154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33" Type="http://schemas.openxmlformats.org/officeDocument/2006/relationships/image" Target="../media/image1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4" Type="http://schemas.openxmlformats.org/officeDocument/2006/relationships/image" Target="../media/image161.png"/><Relationship Id="rId5" Type="http://schemas.openxmlformats.org/officeDocument/2006/relationships/image" Target="../media/image141.png"/><Relationship Id="rId6" Type="http://schemas.openxmlformats.org/officeDocument/2006/relationships/image" Target="../media/image163.png"/><Relationship Id="rId10" Type="http://schemas.openxmlformats.org/officeDocument/2006/relationships/image" Target="../media/image164.png"/><Relationship Id="rId8" Type="http://schemas.openxmlformats.org/officeDocument/2006/relationships/image" Target="../media/image1152.png"/><Relationship Id="rId9" Type="http://schemas.openxmlformats.org/officeDocument/2006/relationships/image" Target="../media/image1631.png"/><Relationship Id="rId11" Type="http://schemas.openxmlformats.org/officeDocument/2006/relationships/image" Target="../media/image165.png"/><Relationship Id="rId1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410.png"/><Relationship Id="rId21" Type="http://schemas.openxmlformats.org/officeDocument/2006/relationships/image" Target="../media/image1421.png"/><Relationship Id="rId22" Type="http://schemas.openxmlformats.org/officeDocument/2006/relationships/image" Target="../media/image1430.png"/><Relationship Id="rId23" Type="http://schemas.openxmlformats.org/officeDocument/2006/relationships/image" Target="../media/image162.png"/><Relationship Id="rId24" Type="http://schemas.microsoft.com/office/2007/relationships/hdphoto" Target="../media/hdphoto5.wdp"/><Relationship Id="rId10" Type="http://schemas.openxmlformats.org/officeDocument/2006/relationships/image" Target="../media/image880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1370.png"/><Relationship Id="rId14" Type="http://schemas.openxmlformats.org/officeDocument/2006/relationships/image" Target="../media/image92.png"/><Relationship Id="rId15" Type="http://schemas.openxmlformats.org/officeDocument/2006/relationships/image" Target="../media/image1381.png"/><Relationship Id="rId16" Type="http://schemas.openxmlformats.org/officeDocument/2006/relationships/image" Target="../media/image1392.png"/><Relationship Id="rId17" Type="http://schemas.openxmlformats.org/officeDocument/2006/relationships/image" Target="../media/image950.png"/><Relationship Id="rId18" Type="http://schemas.openxmlformats.org/officeDocument/2006/relationships/image" Target="../media/image960.png"/><Relationship Id="rId19" Type="http://schemas.openxmlformats.org/officeDocument/2006/relationships/image" Target="../media/image9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image" Target="../media/image169.png"/><Relationship Id="rId6" Type="http://schemas.openxmlformats.org/officeDocument/2006/relationships/image" Target="../media/image170.png"/><Relationship Id="rId8" Type="http://schemas.openxmlformats.org/officeDocument/2006/relationships/image" Target="../media/image86.png"/><Relationship Id="rId9" Type="http://schemas.openxmlformats.org/officeDocument/2006/relationships/image" Target="../media/image870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50.png"/><Relationship Id="rId12" Type="http://schemas.openxmlformats.org/officeDocument/2006/relationships/image" Target="../media/image171.png"/><Relationship Id="rId13" Type="http://schemas.microsoft.com/office/2007/relationships/hdphoto" Target="../media/hdphoto6.wdp"/><Relationship Id="rId14" Type="http://schemas.openxmlformats.org/officeDocument/2006/relationships/image" Target="../media/image181.png"/><Relationship Id="rId15" Type="http://schemas.openxmlformats.org/officeDocument/2006/relationships/image" Target="../media/image182.png"/><Relationship Id="rId16" Type="http://schemas.openxmlformats.org/officeDocument/2006/relationships/image" Target="../media/image183.png"/><Relationship Id="rId17" Type="http://schemas.openxmlformats.org/officeDocument/2006/relationships/image" Target="../media/image184.png"/><Relationship Id="rId18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image" Target="../media/image178.png"/><Relationship Id="rId10" Type="http://schemas.openxmlformats.org/officeDocument/2006/relationships/image" Target="../media/image179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81.png"/><Relationship Id="rId12" Type="http://schemas.openxmlformats.org/officeDocument/2006/relationships/image" Target="../media/image1591.png"/><Relationship Id="rId13" Type="http://schemas.openxmlformats.org/officeDocument/2006/relationships/image" Target="../media/image1601.png"/><Relationship Id="rId14" Type="http://schemas.openxmlformats.org/officeDocument/2006/relationships/image" Target="../media/image1610.png"/><Relationship Id="rId15" Type="http://schemas.openxmlformats.org/officeDocument/2006/relationships/image" Target="../media/image186.png"/><Relationship Id="rId16" Type="http://schemas.openxmlformats.org/officeDocument/2006/relationships/image" Target="../media/image187.png"/><Relationship Id="rId17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01.png"/><Relationship Id="rId4" Type="http://schemas.openxmlformats.org/officeDocument/2006/relationships/image" Target="../media/image1511.png"/><Relationship Id="rId5" Type="http://schemas.openxmlformats.org/officeDocument/2006/relationships/image" Target="../media/image1522.png"/><Relationship Id="rId6" Type="http://schemas.openxmlformats.org/officeDocument/2006/relationships/image" Target="../media/image1532.png"/><Relationship Id="rId7" Type="http://schemas.openxmlformats.org/officeDocument/2006/relationships/image" Target="../media/image1542.png"/><Relationship Id="rId8" Type="http://schemas.openxmlformats.org/officeDocument/2006/relationships/image" Target="../media/image1552.png"/><Relationship Id="rId9" Type="http://schemas.openxmlformats.org/officeDocument/2006/relationships/image" Target="../media/image1561.png"/><Relationship Id="rId10" Type="http://schemas.openxmlformats.org/officeDocument/2006/relationships/image" Target="../media/image1571.png"/></Relationships>
</file>

<file path=ppt/slides/_rels/slide2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580.png"/><Relationship Id="rId40" Type="http://schemas.openxmlformats.org/officeDocument/2006/relationships/image" Target="../media/image1590.png"/><Relationship Id="rId41" Type="http://schemas.openxmlformats.org/officeDocument/2006/relationships/image" Target="../media/image1600.png"/><Relationship Id="rId42" Type="http://schemas.openxmlformats.org/officeDocument/2006/relationships/image" Target="../media/image182.gif"/><Relationship Id="rId30" Type="http://schemas.openxmlformats.org/officeDocument/2006/relationships/image" Target="../media/image1490.png"/><Relationship Id="rId31" Type="http://schemas.openxmlformats.org/officeDocument/2006/relationships/image" Target="../media/image1500.png"/><Relationship Id="rId32" Type="http://schemas.openxmlformats.org/officeDocument/2006/relationships/image" Target="../media/image1510.png"/><Relationship Id="rId33" Type="http://schemas.openxmlformats.org/officeDocument/2006/relationships/image" Target="../media/image1521.png"/><Relationship Id="rId34" Type="http://schemas.openxmlformats.org/officeDocument/2006/relationships/image" Target="../media/image1531.png"/><Relationship Id="rId12" Type="http://schemas.openxmlformats.org/officeDocument/2006/relationships/image" Target="NULL"/><Relationship Id="rId36" Type="http://schemas.openxmlformats.org/officeDocument/2006/relationships/image" Target="../media/image1551.png"/><Relationship Id="rId13" Type="http://schemas.openxmlformats.org/officeDocument/2006/relationships/image" Target="NULL"/><Relationship Id="rId14" Type="http://schemas.openxmlformats.org/officeDocument/2006/relationships/image" Target="NULL"/><Relationship Id="rId15" Type="http://schemas.openxmlformats.org/officeDocument/2006/relationships/image" Target="NULL"/><Relationship Id="rId16" Type="http://schemas.openxmlformats.org/officeDocument/2006/relationships/image" Target="NULL"/><Relationship Id="rId17" Type="http://schemas.openxmlformats.org/officeDocument/2006/relationships/image" Target="NULL"/><Relationship Id="rId19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1.jpg"/><Relationship Id="rId4" Type="http://schemas.openxmlformats.org/officeDocument/2006/relationships/image" Target="../media/image1480.png"/><Relationship Id="rId5" Type="http://schemas.openxmlformats.org/officeDocument/2006/relationships/image" Target="../media/image1620.png"/><Relationship Id="rId35" Type="http://schemas.openxmlformats.org/officeDocument/2006/relationships/image" Target="../media/image1541.png"/><Relationship Id="rId37" Type="http://schemas.openxmlformats.org/officeDocument/2006/relationships/image" Target="../media/image1560.png"/><Relationship Id="rId38" Type="http://schemas.openxmlformats.org/officeDocument/2006/relationships/image" Target="../media/image15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4" Type="http://schemas.openxmlformats.org/officeDocument/2006/relationships/image" Target="../media/image193.png"/><Relationship Id="rId5" Type="http://schemas.openxmlformats.org/officeDocument/2006/relationships/image" Target="../media/image18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51" Type="http://schemas.openxmlformats.org/officeDocument/2006/relationships/image" Target="../media/image55.png"/><Relationship Id="rId52" Type="http://schemas.openxmlformats.org/officeDocument/2006/relationships/image" Target="../media/image86.png"/><Relationship Id="rId53" Type="http://schemas.openxmlformats.org/officeDocument/2006/relationships/image" Target="../media/image56.png"/><Relationship Id="rId54" Type="http://schemas.openxmlformats.org/officeDocument/2006/relationships/image" Target="../media/image57.png"/><Relationship Id="rId55" Type="http://schemas.openxmlformats.org/officeDocument/2006/relationships/image" Target="../media/image89.png"/><Relationship Id="rId56" Type="http://schemas.openxmlformats.org/officeDocument/2006/relationships/image" Target="../media/image90.png"/><Relationship Id="rId57" Type="http://schemas.openxmlformats.org/officeDocument/2006/relationships/image" Target="../media/image53.png"/><Relationship Id="rId58" Type="http://schemas.openxmlformats.org/officeDocument/2006/relationships/image" Target="../media/image92.png"/><Relationship Id="rId59" Type="http://schemas.openxmlformats.org/officeDocument/2006/relationships/image" Target="../media/image54.png"/><Relationship Id="rId40" Type="http://schemas.openxmlformats.org/officeDocument/2006/relationships/image" Target="../media/image191.png"/><Relationship Id="rId41" Type="http://schemas.openxmlformats.org/officeDocument/2006/relationships/image" Target="../media/image45.png"/><Relationship Id="rId42" Type="http://schemas.openxmlformats.org/officeDocument/2006/relationships/image" Target="../media/image46.png"/><Relationship Id="rId43" Type="http://schemas.openxmlformats.org/officeDocument/2006/relationships/image" Target="../media/image47.png"/><Relationship Id="rId44" Type="http://schemas.openxmlformats.org/officeDocument/2006/relationships/image" Target="../media/image48.png"/><Relationship Id="rId46" Type="http://schemas.openxmlformats.org/officeDocument/2006/relationships/image" Target="../media/image50.png"/><Relationship Id="rId48" Type="http://schemas.openxmlformats.org/officeDocument/2006/relationships/image" Target="../media/image52.png"/><Relationship Id="rId4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30" Type="http://schemas.openxmlformats.org/officeDocument/2006/relationships/image" Target="../media/image34.png"/><Relationship Id="rId31" Type="http://schemas.openxmlformats.org/officeDocument/2006/relationships/image" Target="../media/image35.png"/><Relationship Id="rId32" Type="http://schemas.openxmlformats.org/officeDocument/2006/relationships/image" Target="../media/image36.png"/><Relationship Id="rId33" Type="http://schemas.openxmlformats.org/officeDocument/2006/relationships/image" Target="../media/image37.png"/><Relationship Id="rId34" Type="http://schemas.openxmlformats.org/officeDocument/2006/relationships/image" Target="../media/image38.png"/><Relationship Id="rId35" Type="http://schemas.openxmlformats.org/officeDocument/2006/relationships/image" Target="../media/image39.png"/><Relationship Id="rId36" Type="http://schemas.openxmlformats.org/officeDocument/2006/relationships/image" Target="../media/image40.png"/><Relationship Id="rId37" Type="http://schemas.openxmlformats.org/officeDocument/2006/relationships/image" Target="../media/image41.png"/><Relationship Id="rId38" Type="http://schemas.openxmlformats.org/officeDocument/2006/relationships/image" Target="../media/image42.png"/><Relationship Id="rId39" Type="http://schemas.openxmlformats.org/officeDocument/2006/relationships/image" Target="../media/image43.png"/><Relationship Id="rId20" Type="http://schemas.openxmlformats.org/officeDocument/2006/relationships/image" Target="../media/image241.png"/><Relationship Id="rId21" Type="http://schemas.openxmlformats.org/officeDocument/2006/relationships/image" Target="../media/image251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Relationship Id="rId60" Type="http://schemas.openxmlformats.org/officeDocument/2006/relationships/image" Target="../media/image24.png"/><Relationship Id="rId61" Type="http://schemas.openxmlformats.org/officeDocument/2006/relationships/image" Target="../media/image25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4" Type="http://schemas.openxmlformats.org/officeDocument/2006/relationships/image" Target="NULL"/><Relationship Id="rId15" Type="http://schemas.openxmlformats.org/officeDocument/2006/relationships/image" Target="NULL"/><Relationship Id="rId16" Type="http://schemas.openxmlformats.org/officeDocument/2006/relationships/image" Target="NULL"/><Relationship Id="rId17" Type="http://schemas.openxmlformats.org/officeDocument/2006/relationships/image" Target="NULL"/><Relationship Id="rId18" Type="http://schemas.openxmlformats.org/officeDocument/2006/relationships/image" Target="../media/image1660.png"/><Relationship Id="rId19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1.jpg"/><Relationship Id="rId5" Type="http://schemas.openxmlformats.org/officeDocument/2006/relationships/image" Target="../media/image1630.png"/><Relationship Id="rId6" Type="http://schemas.openxmlformats.org/officeDocument/2006/relationships/image" Target="../media/image1500.png"/><Relationship Id="rId7" Type="http://schemas.openxmlformats.org/officeDocument/2006/relationships/image" Target="../media/image1640.png"/><Relationship Id="rId8" Type="http://schemas.openxmlformats.org/officeDocument/2006/relationships/image" Target="../media/image1521.png"/><Relationship Id="rId9" Type="http://schemas.openxmlformats.org/officeDocument/2006/relationships/image" Target="../media/image1650.png"/><Relationship Id="rId10" Type="http://schemas.openxmlformats.org/officeDocument/2006/relationships/image" Target="../media/image1661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8.png"/><Relationship Id="rId12" Type="http://schemas.openxmlformats.org/officeDocument/2006/relationships/image" Target="../media/image1960.png"/><Relationship Id="rId13" Type="http://schemas.openxmlformats.org/officeDocument/2006/relationships/image" Target="../media/image1970.png"/><Relationship Id="rId14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70.png"/><Relationship Id="rId4" Type="http://schemas.openxmlformats.org/officeDocument/2006/relationships/image" Target="../media/image1680.png"/><Relationship Id="rId5" Type="http://schemas.openxmlformats.org/officeDocument/2006/relationships/image" Target="../media/image194.png"/><Relationship Id="rId6" Type="http://schemas.openxmlformats.org/officeDocument/2006/relationships/image" Target="../media/image195.png"/><Relationship Id="rId7" Type="http://schemas.openxmlformats.org/officeDocument/2006/relationships/image" Target="../media/image196.png"/><Relationship Id="rId8" Type="http://schemas.openxmlformats.org/officeDocument/2006/relationships/image" Target="../media/image1550.png"/><Relationship Id="rId9" Type="http://schemas.openxmlformats.org/officeDocument/2006/relationships/image" Target="../media/image1690.png"/><Relationship Id="rId10" Type="http://schemas.openxmlformats.org/officeDocument/2006/relationships/image" Target="../media/image188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5.png"/><Relationship Id="rId12" Type="http://schemas.openxmlformats.org/officeDocument/2006/relationships/image" Target="../media/image206.png"/><Relationship Id="rId13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9.png"/><Relationship Id="rId4" Type="http://schemas.openxmlformats.org/officeDocument/2006/relationships/image" Target="../media/image200.png"/><Relationship Id="rId5" Type="http://schemas.openxmlformats.org/officeDocument/2006/relationships/image" Target="../media/image201.png"/><Relationship Id="rId6" Type="http://schemas.openxmlformats.org/officeDocument/2006/relationships/image" Target="../media/image190.png"/><Relationship Id="rId7" Type="http://schemas.microsoft.com/office/2007/relationships/hdphoto" Target="../media/hdphoto7.wdp"/><Relationship Id="rId8" Type="http://schemas.openxmlformats.org/officeDocument/2006/relationships/image" Target="../media/image197.png"/><Relationship Id="rId9" Type="http://schemas.microsoft.com/office/2007/relationships/hdphoto" Target="../media/hdphoto8.wdp"/><Relationship Id="rId10" Type="http://schemas.openxmlformats.org/officeDocument/2006/relationships/image" Target="../media/image20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4" Type="http://schemas.openxmlformats.org/officeDocument/2006/relationships/image" Target="../media/image188.png"/><Relationship Id="rId5" Type="http://schemas.openxmlformats.org/officeDocument/2006/relationships/image" Target="../media/image203.png"/><Relationship Id="rId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microsoft.com/office/2007/relationships/hdphoto" Target="../media/hdphoto3.wdp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7" Type="http://schemas.openxmlformats.org/officeDocument/2006/relationships/image" Target="../media/image580.png"/><Relationship Id="rId10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5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0.png"/><Relationship Id="rId4" Type="http://schemas.openxmlformats.org/officeDocument/2006/relationships/image" Target="NULL"/><Relationship Id="rId5" Type="http://schemas.openxmlformats.org/officeDocument/2006/relationships/image" Target="../media/image61.png"/><Relationship Id="rId6" Type="http://schemas.openxmlformats.org/officeDocument/2006/relationships/image" Target="NULL"/><Relationship Id="rId7" Type="http://schemas.openxmlformats.org/officeDocument/2006/relationships/image" Target="../media/image62.png"/><Relationship Id="rId8" Type="http://schemas.openxmlformats.org/officeDocument/2006/relationships/image" Target="../media/image52.tiff"/><Relationship Id="rId56" Type="http://schemas.openxmlformats.org/officeDocument/2006/relationships/image" Target="../media/image90.png"/><Relationship Id="rId52" Type="http://schemas.openxmlformats.org/officeDocument/2006/relationships/image" Target="../media/image86.png"/><Relationship Id="rId55" Type="http://schemas.openxmlformats.org/officeDocument/2006/relationships/image" Target="../media/image89.png"/><Relationship Id="rId57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4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388" y="1535758"/>
            <a:ext cx="7772400" cy="719688"/>
          </a:xfrm>
        </p:spPr>
        <p:txBody>
          <a:bodyPr/>
          <a:lstStyle/>
          <a:p>
            <a:pPr algn="ctr"/>
            <a:r>
              <a:rPr lang="en-US" sz="4400" dirty="0" smtClean="0">
                <a:latin typeface="Calibri" charset="0"/>
                <a:ea typeface="Calibri" charset="0"/>
                <a:cs typeface="Calibri" charset="0"/>
              </a:rPr>
              <a:t>Public-seed Pseudorandom Permutations</a:t>
            </a:r>
            <a:endParaRPr lang="en-US" sz="4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9600" y="3263899"/>
            <a:ext cx="17094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Pratik </a:t>
            </a:r>
            <a:r>
              <a:rPr lang="en-US" sz="2600" b="1" dirty="0" err="1" smtClean="0">
                <a:solidFill>
                  <a:srgbClr val="FF0000"/>
                </a:solidFill>
                <a:latin typeface="Calibri Light" charset="0"/>
                <a:ea typeface="Calibri Light" charset="0"/>
                <a:cs typeface="Calibri Light" charset="0"/>
              </a:rPr>
              <a:t>Soni</a:t>
            </a:r>
            <a:endParaRPr lang="en-US" sz="2600" b="1" dirty="0">
              <a:solidFill>
                <a:srgbClr val="FF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8100" y="3263898"/>
            <a:ext cx="241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 Light" charset="0"/>
                <a:ea typeface="Calibri Light" charset="0"/>
                <a:cs typeface="Calibri Light" charset="0"/>
              </a:rPr>
              <a:t>Stefano </a:t>
            </a:r>
            <a:r>
              <a:rPr lang="en-US" sz="2600" dirty="0" err="1" smtClean="0">
                <a:latin typeface="Calibri Light" charset="0"/>
                <a:ea typeface="Calibri Light" charset="0"/>
                <a:cs typeface="Calibri Light" charset="0"/>
              </a:rPr>
              <a:t>Tessaro</a:t>
            </a:r>
            <a:endParaRPr lang="en-US" sz="2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6709" y="3719953"/>
            <a:ext cx="259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UC Santa Barbara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2653" y="3719953"/>
            <a:ext cx="25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UC Santa Barbara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1825" y="4964847"/>
            <a:ext cx="30575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EUROCRYPT 2017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035" y="0"/>
            <a:ext cx="12165496" cy="7394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95288" y="1263737"/>
            <a:ext cx="6265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Definitions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Constructions &amp; Applications</a:t>
            </a:r>
          </a:p>
          <a:p>
            <a:pPr marL="342900" indent="-342900">
              <a:buFont typeface="+mj-lt"/>
              <a:buAutoNum type="arabicPeriod"/>
            </a:pPr>
            <a:endParaRPr lang="en-US" sz="32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Conclusions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510363" y="1796902"/>
            <a:ext cx="21690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3051" y="8482807"/>
            <a:ext cx="2635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Co-related input hash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Functions (CIH)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6367" y="1428405"/>
                <a:ext cx="27525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𝐺𝑒𝑛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367" y="1428405"/>
                <a:ext cx="275254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47503" y="2771538"/>
                <a:ext cx="1041997" cy="110724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𝐺𝑒𝑛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03" y="2771538"/>
                <a:ext cx="1041997" cy="11072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69" idx="3"/>
            <a:endCxn id="14" idx="1"/>
          </p:cNvCxnSpPr>
          <p:nvPr/>
        </p:nvCxnSpPr>
        <p:spPr>
          <a:xfrm>
            <a:off x="869900" y="3321583"/>
            <a:ext cx="277603" cy="357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63838" y="3094405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838" y="3094405"/>
                <a:ext cx="42639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67638" y="3099274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638" y="3099274"/>
                <a:ext cx="990977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6640" y="1518581"/>
                <a:ext cx="2559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charset="0"/>
                        </a:rPr>
                        <m:t> :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40" y="1518581"/>
                <a:ext cx="255929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952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 flipV="1">
            <a:off x="796866" y="1211636"/>
            <a:ext cx="2137019" cy="982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3632878" y="2769824"/>
                <a:ext cx="1041997" cy="1115670"/>
              </a:xfrm>
              <a:prstGeom prst="rect">
                <a:avLst/>
              </a:prstGeom>
              <a:solidFill>
                <a:srgbClr val="EDB6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878" y="2769824"/>
                <a:ext cx="1041997" cy="11156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/>
          <p:cNvCxnSpPr>
            <a:stCxn id="14" idx="3"/>
            <a:endCxn id="70" idx="1"/>
          </p:cNvCxnSpPr>
          <p:nvPr/>
        </p:nvCxnSpPr>
        <p:spPr>
          <a:xfrm flipV="1">
            <a:off x="2189500" y="3312927"/>
            <a:ext cx="256943" cy="1223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91216" y="3082094"/>
                <a:ext cx="578684" cy="47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16" y="3082094"/>
                <a:ext cx="578684" cy="4789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446443" y="3082094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43" y="3082094"/>
                <a:ext cx="402546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97914" y="4014363"/>
            <a:ext cx="2791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Seed </a:t>
            </a:r>
          </a:p>
          <a:p>
            <a:pPr algn="ctr"/>
            <a:r>
              <a:rPr lang="en-US" sz="2200" b="1" dirty="0" smtClean="0"/>
              <a:t>generation 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977722" y="3089540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722" y="3089540"/>
                <a:ext cx="430374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936062" y="3083945"/>
                <a:ext cx="11918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062" y="3083945"/>
                <a:ext cx="1191801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6646557" y="2789702"/>
                <a:ext cx="1041997" cy="1115670"/>
              </a:xfrm>
              <a:prstGeom prst="rect">
                <a:avLst/>
              </a:prstGeom>
              <a:solidFill>
                <a:srgbClr val="EDB6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𝜋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557" y="2789702"/>
                <a:ext cx="1041997" cy="111567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>
            <a:off x="2928972" y="2645623"/>
            <a:ext cx="0" cy="19389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904255" y="2662952"/>
            <a:ext cx="0" cy="192157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137094" y="4010936"/>
            <a:ext cx="227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Forward </a:t>
            </a:r>
            <a:br>
              <a:rPr lang="en-US" sz="2200" b="1" dirty="0"/>
            </a:br>
            <a:r>
              <a:rPr lang="en-US" sz="2200" b="1" dirty="0"/>
              <a:t>evaluation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998841" y="4010936"/>
            <a:ext cx="2271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Backward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/>
              <a:t>evaluation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0" y="247805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0" y="482501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769651" y="1866579"/>
            <a:ext cx="3500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Efficient</a:t>
            </a:r>
            <a:r>
              <a:rPr lang="en-US" dirty="0" smtClean="0">
                <a:solidFill>
                  <a:srgbClr val="FF0000"/>
                </a:solidFill>
              </a:rPr>
              <a:t> (poly-time) algorithms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2813393" y="5904906"/>
                <a:ext cx="383316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∀</m:t>
                    </m:r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 :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393" y="5904906"/>
                <a:ext cx="3833164" cy="509178"/>
              </a:xfrm>
              <a:prstGeom prst="rect">
                <a:avLst/>
              </a:prstGeom>
              <a:blipFill rotWithShape="0">
                <a:blip r:embed="rId14"/>
                <a:stretch>
                  <a:fillRect l="-2548" t="-4819" b="-2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813393" y="5263350"/>
                <a:ext cx="3626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 :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393" y="5263350"/>
                <a:ext cx="3626448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2694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95288" y="412030"/>
            <a:ext cx="825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We consider seeded permutations</a:t>
            </a:r>
            <a:endParaRPr lang="en-US" sz="2800" b="1" dirty="0">
              <a:solidFill>
                <a:srgbClr val="0432FF"/>
              </a:solidFill>
              <a:ea typeface="Arial" charset="0"/>
              <a:cs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34469" y="3325162"/>
            <a:ext cx="277603" cy="357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654069" y="3325161"/>
            <a:ext cx="256943" cy="357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69900" y="3321583"/>
            <a:ext cx="277603" cy="357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189500" y="3321582"/>
            <a:ext cx="256943" cy="357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331841" y="3363915"/>
            <a:ext cx="277603" cy="357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651441" y="3363914"/>
            <a:ext cx="256943" cy="357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3522821" y="1535430"/>
            <a:ext cx="1001289" cy="215524"/>
          </a:xfrm>
          <a:prstGeom prst="rightArrow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20" grpId="0"/>
      <p:bldP spid="21" grpId="0"/>
      <p:bldP spid="60" grpId="0" animBg="1"/>
      <p:bldP spid="69" grpId="0"/>
      <p:bldP spid="70" grpId="0"/>
      <p:bldP spid="11" grpId="0"/>
      <p:bldP spid="84" grpId="0"/>
      <p:bldP spid="85" grpId="0"/>
      <p:bldP spid="86" grpId="0" animBg="1"/>
      <p:bldP spid="89" grpId="0"/>
      <p:bldP spid="90" grpId="0"/>
      <p:bldP spid="93" grpId="0"/>
      <p:bldP spid="104" grpId="0"/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3762222" y="3144791"/>
                <a:ext cx="1135591" cy="102654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222" y="3144791"/>
                <a:ext cx="1135591" cy="102654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69767" y="1005902"/>
                <a:ext cx="1738232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Gen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767" y="1005902"/>
                <a:ext cx="1738232" cy="386644"/>
              </a:xfrm>
              <a:prstGeom prst="rect">
                <a:avLst/>
              </a:prstGeom>
              <a:blipFill rotWithShape="0">
                <a:blip r:embed="rId4"/>
                <a:stretch>
                  <a:fillRect l="-2105" t="-1587" r="-5965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54156" y="1464367"/>
                <a:ext cx="1453637" cy="1262676"/>
              </a:xfrm>
              <a:prstGeom prst="rect">
                <a:avLst/>
              </a:prstGeom>
              <a:solidFill>
                <a:srgbClr val="EDB6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/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400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156" y="1464367"/>
                <a:ext cx="1453637" cy="12626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>
            <a:endCxn id="39" idx="0"/>
          </p:cNvCxnSpPr>
          <p:nvPr/>
        </p:nvCxnSpPr>
        <p:spPr>
          <a:xfrm flipH="1">
            <a:off x="2359153" y="3984245"/>
            <a:ext cx="1716192" cy="1225748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4229707" y="3122102"/>
            <a:ext cx="292492" cy="1065591"/>
          </a:xfrm>
          <a:custGeom>
            <a:avLst/>
            <a:gdLst>
              <a:gd name="connsiteX0" fmla="*/ 158967 w 292492"/>
              <a:gd name="connsiteY0" fmla="*/ 9543 h 1035995"/>
              <a:gd name="connsiteX1" fmla="*/ 146088 w 292492"/>
              <a:gd name="connsiteY1" fmla="*/ 52473 h 1035995"/>
              <a:gd name="connsiteX2" fmla="*/ 124623 w 292492"/>
              <a:gd name="connsiteY2" fmla="*/ 82524 h 1035995"/>
              <a:gd name="connsiteX3" fmla="*/ 120330 w 292492"/>
              <a:gd name="connsiteY3" fmla="*/ 129746 h 1035995"/>
              <a:gd name="connsiteX4" fmla="*/ 107451 w 292492"/>
              <a:gd name="connsiteY4" fmla="*/ 164090 h 1035995"/>
              <a:gd name="connsiteX5" fmla="*/ 128916 w 292492"/>
              <a:gd name="connsiteY5" fmla="*/ 168383 h 1035995"/>
              <a:gd name="connsiteX6" fmla="*/ 90279 w 292492"/>
              <a:gd name="connsiteY6" fmla="*/ 280000 h 1035995"/>
              <a:gd name="connsiteX7" fmla="*/ 81693 w 292492"/>
              <a:gd name="connsiteY7" fmla="*/ 305758 h 1035995"/>
              <a:gd name="connsiteX8" fmla="*/ 68815 w 292492"/>
              <a:gd name="connsiteY8" fmla="*/ 348687 h 1035995"/>
              <a:gd name="connsiteX9" fmla="*/ 47350 w 292492"/>
              <a:gd name="connsiteY9" fmla="*/ 383031 h 1035995"/>
              <a:gd name="connsiteX10" fmla="*/ 60229 w 292492"/>
              <a:gd name="connsiteY10" fmla="*/ 456011 h 1035995"/>
              <a:gd name="connsiteX11" fmla="*/ 68815 w 292492"/>
              <a:gd name="connsiteY11" fmla="*/ 490355 h 1035995"/>
              <a:gd name="connsiteX12" fmla="*/ 60229 w 292492"/>
              <a:gd name="connsiteY12" fmla="*/ 571921 h 1035995"/>
              <a:gd name="connsiteX13" fmla="*/ 43057 w 292492"/>
              <a:gd name="connsiteY13" fmla="*/ 623436 h 1035995"/>
              <a:gd name="connsiteX14" fmla="*/ 38764 w 292492"/>
              <a:gd name="connsiteY14" fmla="*/ 636315 h 1035995"/>
              <a:gd name="connsiteX15" fmla="*/ 34471 w 292492"/>
              <a:gd name="connsiteY15" fmla="*/ 649194 h 1035995"/>
              <a:gd name="connsiteX16" fmla="*/ 25885 w 292492"/>
              <a:gd name="connsiteY16" fmla="*/ 687831 h 1035995"/>
              <a:gd name="connsiteX17" fmla="*/ 21592 w 292492"/>
              <a:gd name="connsiteY17" fmla="*/ 722174 h 1035995"/>
              <a:gd name="connsiteX18" fmla="*/ 8713 w 292492"/>
              <a:gd name="connsiteY18" fmla="*/ 747932 h 1035995"/>
              <a:gd name="connsiteX19" fmla="*/ 4420 w 292492"/>
              <a:gd name="connsiteY19" fmla="*/ 760811 h 1035995"/>
              <a:gd name="connsiteX20" fmla="*/ 127 w 292492"/>
              <a:gd name="connsiteY20" fmla="*/ 799448 h 1035995"/>
              <a:gd name="connsiteX21" fmla="*/ 8713 w 292492"/>
              <a:gd name="connsiteY21" fmla="*/ 825205 h 1035995"/>
              <a:gd name="connsiteX22" fmla="*/ 17299 w 292492"/>
              <a:gd name="connsiteY22" fmla="*/ 876721 h 1035995"/>
              <a:gd name="connsiteX23" fmla="*/ 25885 w 292492"/>
              <a:gd name="connsiteY23" fmla="*/ 915358 h 1035995"/>
              <a:gd name="connsiteX24" fmla="*/ 21592 w 292492"/>
              <a:gd name="connsiteY24" fmla="*/ 979752 h 1035995"/>
              <a:gd name="connsiteX25" fmla="*/ 25885 w 292492"/>
              <a:gd name="connsiteY25" fmla="*/ 1031267 h 1035995"/>
              <a:gd name="connsiteX26" fmla="*/ 90279 w 292492"/>
              <a:gd name="connsiteY26" fmla="*/ 1026974 h 1035995"/>
              <a:gd name="connsiteX27" fmla="*/ 94572 w 292492"/>
              <a:gd name="connsiteY27" fmla="*/ 812327 h 1035995"/>
              <a:gd name="connsiteX28" fmla="*/ 124623 w 292492"/>
              <a:gd name="connsiteY28" fmla="*/ 799448 h 1035995"/>
              <a:gd name="connsiteX29" fmla="*/ 163260 w 292492"/>
              <a:gd name="connsiteY29" fmla="*/ 765104 h 1035995"/>
              <a:gd name="connsiteX30" fmla="*/ 158967 w 292492"/>
              <a:gd name="connsiteY30" fmla="*/ 705003 h 1035995"/>
              <a:gd name="connsiteX31" fmla="*/ 163260 w 292492"/>
              <a:gd name="connsiteY31" fmla="*/ 692124 h 1035995"/>
              <a:gd name="connsiteX32" fmla="*/ 180432 w 292492"/>
              <a:gd name="connsiteY32" fmla="*/ 614850 h 1035995"/>
              <a:gd name="connsiteX33" fmla="*/ 206189 w 292492"/>
              <a:gd name="connsiteY33" fmla="*/ 520405 h 1035995"/>
              <a:gd name="connsiteX34" fmla="*/ 189017 w 292492"/>
              <a:gd name="connsiteY34" fmla="*/ 468890 h 1035995"/>
              <a:gd name="connsiteX35" fmla="*/ 197603 w 292492"/>
              <a:gd name="connsiteY35" fmla="*/ 331515 h 1035995"/>
              <a:gd name="connsiteX36" fmla="*/ 223361 w 292492"/>
              <a:gd name="connsiteY36" fmla="*/ 280000 h 1035995"/>
              <a:gd name="connsiteX37" fmla="*/ 236240 w 292492"/>
              <a:gd name="connsiteY37" fmla="*/ 245656 h 1035995"/>
              <a:gd name="connsiteX38" fmla="*/ 249119 w 292492"/>
              <a:gd name="connsiteY38" fmla="*/ 237070 h 1035995"/>
              <a:gd name="connsiteX39" fmla="*/ 279170 w 292492"/>
              <a:gd name="connsiteY39" fmla="*/ 211312 h 1035995"/>
              <a:gd name="connsiteX40" fmla="*/ 287755 w 292492"/>
              <a:gd name="connsiteY40" fmla="*/ 194141 h 1035995"/>
              <a:gd name="connsiteX41" fmla="*/ 292048 w 292492"/>
              <a:gd name="connsiteY41" fmla="*/ 181262 h 1035995"/>
              <a:gd name="connsiteX42" fmla="*/ 270584 w 292492"/>
              <a:gd name="connsiteY42" fmla="*/ 155504 h 1035995"/>
              <a:gd name="connsiteX43" fmla="*/ 261998 w 292492"/>
              <a:gd name="connsiteY43" fmla="*/ 129746 h 1035995"/>
              <a:gd name="connsiteX44" fmla="*/ 244826 w 292492"/>
              <a:gd name="connsiteY44" fmla="*/ 91110 h 1035995"/>
              <a:gd name="connsiteX45" fmla="*/ 240533 w 292492"/>
              <a:gd name="connsiteY45" fmla="*/ 65352 h 1035995"/>
              <a:gd name="connsiteX46" fmla="*/ 236240 w 292492"/>
              <a:gd name="connsiteY46" fmla="*/ 43887 h 1035995"/>
              <a:gd name="connsiteX47" fmla="*/ 231947 w 292492"/>
              <a:gd name="connsiteY47" fmla="*/ 5250 h 1035995"/>
              <a:gd name="connsiteX48" fmla="*/ 158967 w 292492"/>
              <a:gd name="connsiteY48" fmla="*/ 9543 h 103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92492" h="1035995">
                <a:moveTo>
                  <a:pt x="158967" y="9543"/>
                </a:moveTo>
                <a:cubicBezTo>
                  <a:pt x="144657" y="17414"/>
                  <a:pt x="152449" y="38955"/>
                  <a:pt x="146088" y="52473"/>
                </a:cubicBezTo>
                <a:cubicBezTo>
                  <a:pt x="140846" y="63611"/>
                  <a:pt x="128516" y="70846"/>
                  <a:pt x="124623" y="82524"/>
                </a:cubicBezTo>
                <a:cubicBezTo>
                  <a:pt x="119625" y="97518"/>
                  <a:pt x="123586" y="114279"/>
                  <a:pt x="120330" y="129746"/>
                </a:cubicBezTo>
                <a:cubicBezTo>
                  <a:pt x="117811" y="141710"/>
                  <a:pt x="111744" y="152642"/>
                  <a:pt x="107451" y="164090"/>
                </a:cubicBezTo>
                <a:cubicBezTo>
                  <a:pt x="114606" y="165521"/>
                  <a:pt x="123756" y="163223"/>
                  <a:pt x="128916" y="168383"/>
                </a:cubicBezTo>
                <a:cubicBezTo>
                  <a:pt x="173457" y="212924"/>
                  <a:pt x="120913" y="237584"/>
                  <a:pt x="90279" y="280000"/>
                </a:cubicBezTo>
                <a:cubicBezTo>
                  <a:pt x="87417" y="288586"/>
                  <a:pt x="84293" y="297089"/>
                  <a:pt x="81693" y="305758"/>
                </a:cubicBezTo>
                <a:cubicBezTo>
                  <a:pt x="77400" y="320068"/>
                  <a:pt x="74882" y="335035"/>
                  <a:pt x="68815" y="348687"/>
                </a:cubicBezTo>
                <a:cubicBezTo>
                  <a:pt x="63332" y="361024"/>
                  <a:pt x="54505" y="371583"/>
                  <a:pt x="47350" y="383031"/>
                </a:cubicBezTo>
                <a:cubicBezTo>
                  <a:pt x="51643" y="407358"/>
                  <a:pt x="55384" y="431788"/>
                  <a:pt x="60229" y="456011"/>
                </a:cubicBezTo>
                <a:cubicBezTo>
                  <a:pt x="62543" y="467582"/>
                  <a:pt x="68279" y="478567"/>
                  <a:pt x="68815" y="490355"/>
                </a:cubicBezTo>
                <a:cubicBezTo>
                  <a:pt x="69396" y="503139"/>
                  <a:pt x="66501" y="550595"/>
                  <a:pt x="60229" y="571921"/>
                </a:cubicBezTo>
                <a:cubicBezTo>
                  <a:pt x="55122" y="589286"/>
                  <a:pt x="48781" y="606264"/>
                  <a:pt x="43057" y="623436"/>
                </a:cubicBezTo>
                <a:lnTo>
                  <a:pt x="38764" y="636315"/>
                </a:lnTo>
                <a:cubicBezTo>
                  <a:pt x="37333" y="640608"/>
                  <a:pt x="35453" y="644777"/>
                  <a:pt x="34471" y="649194"/>
                </a:cubicBezTo>
                <a:cubicBezTo>
                  <a:pt x="31609" y="662073"/>
                  <a:pt x="28178" y="674839"/>
                  <a:pt x="25885" y="687831"/>
                </a:cubicBezTo>
                <a:cubicBezTo>
                  <a:pt x="23880" y="699192"/>
                  <a:pt x="24761" y="711081"/>
                  <a:pt x="21592" y="722174"/>
                </a:cubicBezTo>
                <a:cubicBezTo>
                  <a:pt x="18955" y="731404"/>
                  <a:pt x="12612" y="739160"/>
                  <a:pt x="8713" y="747932"/>
                </a:cubicBezTo>
                <a:cubicBezTo>
                  <a:pt x="6875" y="752067"/>
                  <a:pt x="5851" y="756518"/>
                  <a:pt x="4420" y="760811"/>
                </a:cubicBezTo>
                <a:cubicBezTo>
                  <a:pt x="2989" y="773690"/>
                  <a:pt x="-735" y="786518"/>
                  <a:pt x="127" y="799448"/>
                </a:cubicBezTo>
                <a:cubicBezTo>
                  <a:pt x="729" y="808478"/>
                  <a:pt x="8713" y="825205"/>
                  <a:pt x="8713" y="825205"/>
                </a:cubicBezTo>
                <a:cubicBezTo>
                  <a:pt x="11136" y="842167"/>
                  <a:pt x="13114" y="859981"/>
                  <a:pt x="17299" y="876721"/>
                </a:cubicBezTo>
                <a:cubicBezTo>
                  <a:pt x="27867" y="918995"/>
                  <a:pt x="14072" y="844479"/>
                  <a:pt x="25885" y="915358"/>
                </a:cubicBezTo>
                <a:cubicBezTo>
                  <a:pt x="24454" y="936823"/>
                  <a:pt x="21592" y="958240"/>
                  <a:pt x="21592" y="979752"/>
                </a:cubicBezTo>
                <a:cubicBezTo>
                  <a:pt x="21592" y="996983"/>
                  <a:pt x="11686" y="1021505"/>
                  <a:pt x="25885" y="1031267"/>
                </a:cubicBezTo>
                <a:cubicBezTo>
                  <a:pt x="43612" y="1043454"/>
                  <a:pt x="68814" y="1028405"/>
                  <a:pt x="90279" y="1026974"/>
                </a:cubicBezTo>
                <a:cubicBezTo>
                  <a:pt x="91710" y="955425"/>
                  <a:pt x="83891" y="883089"/>
                  <a:pt x="94572" y="812327"/>
                </a:cubicBezTo>
                <a:cubicBezTo>
                  <a:pt x="96199" y="801551"/>
                  <a:pt x="115985" y="806093"/>
                  <a:pt x="124623" y="799448"/>
                </a:cubicBezTo>
                <a:cubicBezTo>
                  <a:pt x="179496" y="757238"/>
                  <a:pt x="128889" y="776561"/>
                  <a:pt x="163260" y="765104"/>
                </a:cubicBezTo>
                <a:cubicBezTo>
                  <a:pt x="161829" y="745070"/>
                  <a:pt x="158967" y="725088"/>
                  <a:pt x="158967" y="705003"/>
                </a:cubicBezTo>
                <a:cubicBezTo>
                  <a:pt x="158967" y="700478"/>
                  <a:pt x="162212" y="696526"/>
                  <a:pt x="163260" y="692124"/>
                </a:cubicBezTo>
                <a:cubicBezTo>
                  <a:pt x="169372" y="666455"/>
                  <a:pt x="173680" y="640358"/>
                  <a:pt x="180432" y="614850"/>
                </a:cubicBezTo>
                <a:cubicBezTo>
                  <a:pt x="210748" y="500322"/>
                  <a:pt x="195683" y="583444"/>
                  <a:pt x="206189" y="520405"/>
                </a:cubicBezTo>
                <a:cubicBezTo>
                  <a:pt x="200465" y="503233"/>
                  <a:pt x="193407" y="486450"/>
                  <a:pt x="189017" y="468890"/>
                </a:cubicBezTo>
                <a:cubicBezTo>
                  <a:pt x="178288" y="425976"/>
                  <a:pt x="189721" y="368673"/>
                  <a:pt x="197603" y="331515"/>
                </a:cubicBezTo>
                <a:cubicBezTo>
                  <a:pt x="210461" y="270901"/>
                  <a:pt x="209304" y="310925"/>
                  <a:pt x="223361" y="280000"/>
                </a:cubicBezTo>
                <a:cubicBezTo>
                  <a:pt x="228420" y="268869"/>
                  <a:pt x="229950" y="256140"/>
                  <a:pt x="236240" y="245656"/>
                </a:cubicBezTo>
                <a:cubicBezTo>
                  <a:pt x="238895" y="241232"/>
                  <a:pt x="245090" y="240293"/>
                  <a:pt x="249119" y="237070"/>
                </a:cubicBezTo>
                <a:cubicBezTo>
                  <a:pt x="259421" y="228828"/>
                  <a:pt x="269153" y="219898"/>
                  <a:pt x="279170" y="211312"/>
                </a:cubicBezTo>
                <a:cubicBezTo>
                  <a:pt x="282032" y="205588"/>
                  <a:pt x="285234" y="200023"/>
                  <a:pt x="287755" y="194141"/>
                </a:cubicBezTo>
                <a:cubicBezTo>
                  <a:pt x="289538" y="189982"/>
                  <a:pt x="293886" y="185397"/>
                  <a:pt x="292048" y="181262"/>
                </a:cubicBezTo>
                <a:cubicBezTo>
                  <a:pt x="287509" y="171049"/>
                  <a:pt x="277739" y="164090"/>
                  <a:pt x="270584" y="155504"/>
                </a:cubicBezTo>
                <a:cubicBezTo>
                  <a:pt x="267722" y="146918"/>
                  <a:pt x="265359" y="138149"/>
                  <a:pt x="261998" y="129746"/>
                </a:cubicBezTo>
                <a:cubicBezTo>
                  <a:pt x="256764" y="116661"/>
                  <a:pt x="249283" y="104480"/>
                  <a:pt x="244826" y="91110"/>
                </a:cubicBezTo>
                <a:cubicBezTo>
                  <a:pt x="242073" y="82852"/>
                  <a:pt x="242090" y="73916"/>
                  <a:pt x="240533" y="65352"/>
                </a:cubicBezTo>
                <a:cubicBezTo>
                  <a:pt x="239228" y="58173"/>
                  <a:pt x="237272" y="51110"/>
                  <a:pt x="236240" y="43887"/>
                </a:cubicBezTo>
                <a:cubicBezTo>
                  <a:pt x="234407" y="31059"/>
                  <a:pt x="243059" y="11917"/>
                  <a:pt x="231947" y="5250"/>
                </a:cubicBezTo>
                <a:cubicBezTo>
                  <a:pt x="214768" y="-5057"/>
                  <a:pt x="173277" y="1672"/>
                  <a:pt x="158967" y="954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05610" y="1023214"/>
                <a:ext cx="19545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Perms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610" y="1023214"/>
                <a:ext cx="195450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438" r="-531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856047" y="1461766"/>
                <a:ext cx="1453637" cy="12626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47" y="1461766"/>
                <a:ext cx="1453637" cy="12626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endCxn id="16" idx="0"/>
          </p:cNvCxnSpPr>
          <p:nvPr/>
        </p:nvCxnSpPr>
        <p:spPr>
          <a:xfrm>
            <a:off x="4302693" y="1005902"/>
            <a:ext cx="27325" cy="2138889"/>
          </a:xfrm>
          <a:prstGeom prst="line">
            <a:avLst/>
          </a:prstGeom>
          <a:ln w="28575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75344" y="1779692"/>
                <a:ext cx="467898" cy="67710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344" y="1779692"/>
                <a:ext cx="467898" cy="67710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141172" y="5209993"/>
            <a:ext cx="243596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Stage 1: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Oracle access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Secret seed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523377" y="5209993"/>
            <a:ext cx="267519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Stage 2: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Learns seed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No oracle access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06927" y="1897349"/>
            <a:ext cx="757416" cy="422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240932" y="944563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urved Connector 50"/>
          <p:cNvCxnSpPr>
            <a:stCxn id="49" idx="2"/>
            <a:endCxn id="16" idx="1"/>
          </p:cNvCxnSpPr>
          <p:nvPr/>
        </p:nvCxnSpPr>
        <p:spPr>
          <a:xfrm rot="10800000" flipH="1" flipV="1">
            <a:off x="1240932" y="1218882"/>
            <a:ext cx="2521290" cy="2439181"/>
          </a:xfrm>
          <a:prstGeom prst="curvedConnector3">
            <a:avLst>
              <a:gd name="adj1" fmla="val -906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48" idx="0"/>
          </p:cNvCxnSpPr>
          <p:nvPr/>
        </p:nvCxnSpPr>
        <p:spPr>
          <a:xfrm>
            <a:off x="4795115" y="3913632"/>
            <a:ext cx="2065860" cy="1296361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532" y="545649"/>
            <a:ext cx="8426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a typeface="Arial" charset="0"/>
                <a:cs typeface="Arial" charset="0"/>
              </a:rPr>
              <a:t>Traditional security notion if seed is secret: </a:t>
            </a:r>
            <a:r>
              <a:rPr lang="en-US" sz="2200" u="sng" dirty="0" smtClean="0">
                <a:ea typeface="Arial" charset="0"/>
                <a:cs typeface="Arial" charset="0"/>
              </a:rPr>
              <a:t>Pseudorandom Permutation</a:t>
            </a:r>
            <a:endParaRPr lang="en-US" sz="2200" u="sng" dirty="0">
              <a:ea typeface="Arial" charset="0"/>
              <a:cs typeface="Arial" charset="0"/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3906927" y="5369036"/>
            <a:ext cx="1455725" cy="3950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697919" y="5665512"/>
            <a:ext cx="17193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ea typeface="Arial" charset="0"/>
                <a:cs typeface="Arial" charset="0"/>
              </a:rPr>
              <a:t>Limited information flow</a:t>
            </a:r>
            <a:endParaRPr lang="en-US" sz="2200" dirty="0">
              <a:ea typeface="Arial" charset="0"/>
              <a:cs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65711" y="3654897"/>
            <a:ext cx="551543" cy="1"/>
          </a:xfrm>
          <a:prstGeom prst="straightConnector1">
            <a:avLst/>
          </a:prstGeom>
          <a:ln w="15875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857884" y="2849475"/>
            <a:ext cx="654495" cy="476418"/>
          </a:xfrm>
          <a:prstGeom prst="straightConnector1">
            <a:avLst/>
          </a:prstGeom>
          <a:ln w="15875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8494914">
            <a:off x="3349802" y="2586179"/>
            <a:ext cx="47149" cy="826343"/>
          </a:xfrm>
          <a:prstGeom prst="straightConnector1">
            <a:avLst/>
          </a:prstGeom>
          <a:ln w="15875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44658" y="2849475"/>
            <a:ext cx="654495" cy="476418"/>
          </a:xfrm>
          <a:prstGeom prst="straightConnector1">
            <a:avLst/>
          </a:prstGeom>
          <a:ln w="15875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3105086" flipH="1">
            <a:off x="5260086" y="2586179"/>
            <a:ext cx="47149" cy="826343"/>
          </a:xfrm>
          <a:prstGeom prst="straightConnector1">
            <a:avLst/>
          </a:prstGeom>
          <a:ln w="15875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99669" y="3493283"/>
                <a:ext cx="5594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0/1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69" y="3493283"/>
                <a:ext cx="55944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3187" r="-14286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4" grpId="0" animBg="1"/>
      <p:bldP spid="52" grpId="0" animBg="1"/>
      <p:bldP spid="31" grpId="0"/>
      <p:bldP spid="32" grpId="0" animBg="1"/>
      <p:bldP spid="45" grpId="0" animBg="1"/>
      <p:bldP spid="39" grpId="0" animBg="1"/>
      <p:bldP spid="48" grpId="0" animBg="1"/>
      <p:bldP spid="49" grpId="0" animBg="1"/>
      <p:bldP spid="70" grpId="0" animBg="1"/>
      <p:bldP spid="7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89269" y="1327010"/>
                <a:ext cx="22679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Funcs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269" y="1327010"/>
                <a:ext cx="226799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570" r="-430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859590" y="941962"/>
                <a:ext cx="1453637" cy="1262676"/>
              </a:xfrm>
              <a:prstGeom prst="rect">
                <a:avLst/>
              </a:prstGeom>
              <a:solidFill>
                <a:srgbClr val="F8CB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590" y="941962"/>
                <a:ext cx="1453637" cy="12626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8971" y="934576"/>
                <a:ext cx="1738232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Gen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71" y="934576"/>
                <a:ext cx="1738232" cy="386644"/>
              </a:xfrm>
              <a:prstGeom prst="rect">
                <a:avLst/>
              </a:prstGeom>
              <a:blipFill rotWithShape="0">
                <a:blip r:embed="rId5"/>
                <a:stretch>
                  <a:fillRect l="-1754" t="-1563" r="-6316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57699" y="944563"/>
                <a:ext cx="1453637" cy="12626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99" y="944563"/>
                <a:ext cx="1453637" cy="12626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861427" y="2329671"/>
            <a:ext cx="928664" cy="476418"/>
            <a:chOff x="2754812" y="2795925"/>
            <a:chExt cx="928664" cy="47641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2754812" y="2795925"/>
              <a:ext cx="654495" cy="476418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8494914">
              <a:off x="3246730" y="2532629"/>
              <a:ext cx="47149" cy="826343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flipH="1">
            <a:off x="4874032" y="2329671"/>
            <a:ext cx="928664" cy="476418"/>
            <a:chOff x="2754812" y="2795925"/>
            <a:chExt cx="928664" cy="476418"/>
          </a:xfrm>
        </p:grpSpPr>
        <p:cxnSp>
          <p:nvCxnSpPr>
            <p:cNvPr id="40" name="Straight Arrow Connector 39"/>
            <p:cNvCxnSpPr/>
            <p:nvPr/>
          </p:nvCxnSpPr>
          <p:spPr>
            <a:xfrm flipH="1" flipV="1">
              <a:off x="2754812" y="2795925"/>
              <a:ext cx="654495" cy="476418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8494914">
              <a:off x="3246730" y="2532629"/>
              <a:ext cx="47149" cy="826343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395288" y="291158"/>
            <a:ext cx="7772400" cy="668212"/>
          </a:xfrm>
        </p:spPr>
        <p:txBody>
          <a:bodyPr/>
          <a:lstStyle/>
          <a:p>
            <a:r>
              <a:rPr lang="en-US" dirty="0" smtClean="0"/>
              <a:t>UCE security</a:t>
            </a:r>
            <a:endParaRPr lang="en-US" sz="2000" b="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65765" y="2624987"/>
            <a:ext cx="2687510" cy="1026545"/>
            <a:chOff x="3762222" y="3144791"/>
            <a:chExt cx="2687510" cy="1026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>
                <a:xfrm>
                  <a:off x="3762222" y="3144791"/>
                  <a:ext cx="1135591" cy="1026545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𝑆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2222" y="3144791"/>
                  <a:ext cx="1135591" cy="1026545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4906249" y="3310077"/>
              <a:ext cx="1543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ea typeface="Arial" charset="0"/>
                  <a:cs typeface="Arial" charset="0"/>
                </a:rPr>
                <a:t>source</a:t>
              </a:r>
              <a:endParaRPr lang="en-US" sz="2400" b="1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06236" y="3624225"/>
            <a:ext cx="439415" cy="925242"/>
            <a:chOff x="4302693" y="4144029"/>
            <a:chExt cx="439415" cy="92524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338454" y="4144029"/>
              <a:ext cx="14113" cy="925242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02693" y="4453776"/>
                  <a:ext cx="4394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𝐿</m:t>
                        </m:r>
                      </m:oMath>
                    </m:oMathPara>
                  </a14:m>
                  <a:endParaRPr lang="en-US" sz="24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93" y="4453776"/>
                  <a:ext cx="439415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Connector 33"/>
          <p:cNvCxnSpPr/>
          <p:nvPr/>
        </p:nvCxnSpPr>
        <p:spPr>
          <a:xfrm>
            <a:off x="3394431" y="3958125"/>
            <a:ext cx="256994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55366" y="4799027"/>
                <a:ext cx="20743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𝐺𝑒𝑛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66" y="4799027"/>
                <a:ext cx="2074350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788314" y="4549467"/>
            <a:ext cx="3261860" cy="1266613"/>
            <a:chOff x="3784771" y="5069271"/>
            <a:chExt cx="3261860" cy="1266613"/>
          </a:xfrm>
        </p:grpSpPr>
        <p:sp>
          <p:nvSpPr>
            <p:cNvPr id="35" name="TextBox 34"/>
            <p:cNvSpPr txBox="1"/>
            <p:nvPr/>
          </p:nvSpPr>
          <p:spPr>
            <a:xfrm>
              <a:off x="4920362" y="5874219"/>
              <a:ext cx="2126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alibri" charset="0"/>
                  <a:ea typeface="Calibri" charset="0"/>
                  <a:cs typeface="Calibri" charset="0"/>
                </a:rPr>
                <a:t>distinguisher</a:t>
              </a:r>
              <a:endParaRPr lang="en-US"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/>
                <p:cNvSpPr/>
                <p:nvPr/>
              </p:nvSpPr>
              <p:spPr>
                <a:xfrm>
                  <a:off x="3784771" y="5069271"/>
                  <a:ext cx="1135591" cy="1026545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6" name="Rounded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771" y="5069271"/>
                  <a:ext cx="1135591" cy="102654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>
            <a:stCxn id="36" idx="3"/>
          </p:cNvCxnSpPr>
          <p:nvPr/>
        </p:nvCxnSpPr>
        <p:spPr>
          <a:xfrm flipV="1">
            <a:off x="4923905" y="5062739"/>
            <a:ext cx="551543" cy="1"/>
          </a:xfrm>
          <a:prstGeom prst="straightConnector1">
            <a:avLst/>
          </a:prstGeom>
          <a:ln w="15875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91216" y="5397877"/>
            <a:ext cx="2928683" cy="1257136"/>
            <a:chOff x="6116012" y="63185"/>
            <a:chExt cx="2964137" cy="129703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5"/>
            <a:srcRect l="16194" t="14223" r="19705" b="19171"/>
            <a:stretch/>
          </p:blipFill>
          <p:spPr>
            <a:xfrm>
              <a:off x="6116012" y="70331"/>
              <a:ext cx="830450" cy="96870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72374" y="63185"/>
              <a:ext cx="778608" cy="97585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182175" y="63185"/>
              <a:ext cx="654486" cy="98063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167218" y="999809"/>
              <a:ext cx="830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FF0000"/>
                  </a:solidFill>
                </a:rPr>
                <a:t>B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ellare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94193" y="1010920"/>
              <a:ext cx="8304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Hoang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843206" y="1010920"/>
              <a:ext cx="1236943" cy="3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FF0000"/>
                  </a:solidFill>
                </a:rPr>
                <a:t>Keelveedhi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79865" y="4878073"/>
                <a:ext cx="5594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0/1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865" y="4878073"/>
                <a:ext cx="559449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11957" r="-14130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4085949" y="4086846"/>
            <a:ext cx="0" cy="46262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828192" y="4048767"/>
                <a:ext cx="222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92" y="4048767"/>
                <a:ext cx="22281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18919" r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548971" y="959370"/>
                <a:ext cx="1738232" cy="38664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Gen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71" y="959370"/>
                <a:ext cx="1738232" cy="386644"/>
              </a:xfrm>
              <a:prstGeom prst="rect">
                <a:avLst/>
              </a:prstGeom>
              <a:blipFill rotWithShape="0">
                <a:blip r:embed="rId20"/>
                <a:stretch>
                  <a:fillRect l="-1754" t="-1563" r="-6316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118617" y="1794358"/>
                <a:ext cx="467898" cy="67710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617" y="1794358"/>
                <a:ext cx="467898" cy="67710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5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" grpId="0"/>
      <p:bldP spid="14" grpId="0" animBg="1"/>
      <p:bldP spid="57" grpId="0"/>
      <p:bldP spid="67" grpId="0"/>
      <p:bldP spid="68" grpId="0" animBg="1"/>
      <p:bldP spid="68" grpId="1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36050" y="5813048"/>
            <a:ext cx="2223539" cy="4609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289" y="5794054"/>
                <a:ext cx="8317638" cy="954107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ea typeface="Arial" charset="0"/>
                    <a:cs typeface="Arial" charset="0"/>
                  </a:rPr>
                  <a:t>is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𝑝𝑠𝑃𝑅𝑃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-secure</a:t>
                </a:r>
                <a:r>
                  <a:rPr lang="en-US" sz="28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800" dirty="0" smtClean="0">
                    <a:ea typeface="Arial" charset="0"/>
                    <a:cs typeface="Arial" charset="0"/>
                  </a:rPr>
                  <a:t>if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ea typeface="Arial" charset="0"/>
                    <a:cs typeface="Arial" charset="0"/>
                  </a:rPr>
                  <a:t>PPT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800" dirty="0" smtClean="0">
                    <a:ea typeface="Arial" charset="0"/>
                    <a:cs typeface="Arial" charset="0"/>
                  </a:rPr>
                  <a:t>, left and right are indistinguishable.</a:t>
                </a:r>
                <a:endParaRPr lang="en-US" sz="2800" dirty="0"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9" y="5794054"/>
                <a:ext cx="8317638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6173" b="-14815"/>
                </a:stretch>
              </a:blipFill>
              <a:ln w="317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861427" y="2329671"/>
            <a:ext cx="928664" cy="476418"/>
            <a:chOff x="2754812" y="2795925"/>
            <a:chExt cx="928664" cy="476418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2754812" y="2795925"/>
              <a:ext cx="654495" cy="476418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8494914">
              <a:off x="3246730" y="2532629"/>
              <a:ext cx="47149" cy="826343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flipH="1">
            <a:off x="4874032" y="2329671"/>
            <a:ext cx="928664" cy="476418"/>
            <a:chOff x="2754812" y="2795925"/>
            <a:chExt cx="928664" cy="476418"/>
          </a:xfrm>
        </p:grpSpPr>
        <p:cxnSp>
          <p:nvCxnSpPr>
            <p:cNvPr id="40" name="Straight Arrow Connector 39"/>
            <p:cNvCxnSpPr/>
            <p:nvPr/>
          </p:nvCxnSpPr>
          <p:spPr>
            <a:xfrm flipH="1" flipV="1">
              <a:off x="2754812" y="2795925"/>
              <a:ext cx="654495" cy="476418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8494914">
              <a:off x="3246730" y="2532629"/>
              <a:ext cx="47149" cy="826343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3765765" y="2624987"/>
                <a:ext cx="1135591" cy="102654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222" y="3144791"/>
                <a:ext cx="1135591" cy="1026545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4306236" y="3624225"/>
            <a:ext cx="439415" cy="925242"/>
            <a:chOff x="4302693" y="4144029"/>
            <a:chExt cx="439415" cy="92524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338454" y="4144029"/>
              <a:ext cx="14113" cy="925242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02693" y="4453776"/>
                  <a:ext cx="4394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𝐿</m:t>
                        </m:r>
                      </m:oMath>
                    </m:oMathPara>
                  </a14:m>
                  <a:endParaRPr lang="en-US" sz="24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93" y="4453776"/>
                  <a:ext cx="439415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Connector 33"/>
          <p:cNvCxnSpPr/>
          <p:nvPr/>
        </p:nvCxnSpPr>
        <p:spPr>
          <a:xfrm>
            <a:off x="3394431" y="3958125"/>
            <a:ext cx="256994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3788314" y="4549467"/>
                <a:ext cx="1135591" cy="102654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771" y="5069271"/>
                <a:ext cx="1135591" cy="102654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36" idx="3"/>
          </p:cNvCxnSpPr>
          <p:nvPr/>
        </p:nvCxnSpPr>
        <p:spPr>
          <a:xfrm flipV="1">
            <a:off x="4923905" y="5062739"/>
            <a:ext cx="551543" cy="1"/>
          </a:xfrm>
          <a:prstGeom prst="straightConnector1">
            <a:avLst/>
          </a:prstGeom>
          <a:ln w="15875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79865" y="4878073"/>
                <a:ext cx="5594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0/1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865" y="4878073"/>
                <a:ext cx="559449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1957" r="-14130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>
            <a:off x="4085949" y="4086846"/>
            <a:ext cx="0" cy="46262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828192" y="4048767"/>
                <a:ext cx="222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92" y="4048767"/>
                <a:ext cx="22281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8919" r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6139314" y="2770648"/>
            <a:ext cx="268228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a typeface="Arial" charset="0"/>
                <a:cs typeface="Arial" charset="0"/>
              </a:rPr>
              <a:t>Makes forward and backward queries!</a:t>
            </a:r>
            <a:endParaRPr lang="en-US" sz="2400" dirty="0"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8971" y="934576"/>
                <a:ext cx="1738232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Gen</m:t>
                      </m:r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71" y="934576"/>
                <a:ext cx="1738232" cy="386644"/>
              </a:xfrm>
              <a:prstGeom prst="rect">
                <a:avLst/>
              </a:prstGeom>
              <a:blipFill rotWithShape="0">
                <a:blip r:embed="rId17"/>
                <a:stretch>
                  <a:fillRect l="-1754" t="-1563" r="-6316" b="-32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395288" y="291158"/>
            <a:ext cx="7772400" cy="668212"/>
          </a:xfrm>
        </p:spPr>
        <p:txBody>
          <a:bodyPr/>
          <a:lstStyle/>
          <a:p>
            <a:r>
              <a:rPr lang="en-US" dirty="0" err="1" smtClean="0"/>
              <a:t>psPRP</a:t>
            </a:r>
            <a:r>
              <a:rPr lang="en-US" dirty="0" smtClean="0"/>
              <a:t> security</a:t>
            </a:r>
            <a:endParaRPr lang="en-US" sz="2000" b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456568" y="950969"/>
                <a:ext cx="1453637" cy="1262676"/>
              </a:xfrm>
              <a:prstGeom prst="rect">
                <a:avLst/>
              </a:prstGeom>
              <a:solidFill>
                <a:srgbClr val="EDB6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𝒔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sSubSup>
                        <m:sSub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𝝅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𝒔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568" y="950969"/>
                <a:ext cx="1453637" cy="126267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428663" y="1263390"/>
                <a:ext cx="20769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charset="0"/>
                        </a:rPr>
                        <m:t>𝝆</m:t>
                      </m:r>
                      <m:r>
                        <a:rPr lang="en-US" sz="2400" b="1" i="1" smtClean="0">
                          <a:latin typeface="Cambria Math" charset="0"/>
                        </a:rPr>
                        <m:t>←</m:t>
                      </m:r>
                      <m:r>
                        <a:rPr lang="en-US" sz="2400" b="1" i="0" smtClean="0">
                          <a:latin typeface="Cambria Math" charset="0"/>
                        </a:rPr>
                        <m:t>𝐏𝐞𝐫𝐦𝐬</m:t>
                      </m:r>
                      <m:r>
                        <a:rPr lang="en-US" sz="2400" b="1" i="1" smtClean="0">
                          <a:latin typeface="Cambria Math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663" y="1263390"/>
                <a:ext cx="2076915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3226" r="-4985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96065" y="3133500"/>
                <a:ext cx="27747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=(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𝐺𝑒𝑛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65" y="3133500"/>
                <a:ext cx="2774734" cy="43088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859589" y="939431"/>
                <a:ext cx="1453637" cy="12626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𝝆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𝝆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589" y="939431"/>
                <a:ext cx="1453637" cy="1262676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52" idx="1"/>
            <a:endCxn id="16" idx="3"/>
          </p:cNvCxnSpPr>
          <p:nvPr/>
        </p:nvCxnSpPr>
        <p:spPr>
          <a:xfrm flipH="1" flipV="1">
            <a:off x="4901356" y="3138260"/>
            <a:ext cx="1237958" cy="47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87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57" grpId="0"/>
      <p:bldP spid="67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148201" y="2329671"/>
            <a:ext cx="937151" cy="574822"/>
            <a:chOff x="5148201" y="2329671"/>
            <a:chExt cx="937151" cy="574822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5148201" y="2329671"/>
              <a:ext cx="654495" cy="476418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5431740" y="2473606"/>
                  <a:ext cx="65361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charset="0"/>
                          </a:rPr>
                          <m:t>(+,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1740" y="2473606"/>
                  <a:ext cx="653612" cy="43088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6542" r="-64486" b="-1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2332408" y="2327301"/>
            <a:ext cx="1180633" cy="583334"/>
            <a:chOff x="2331746" y="2849475"/>
            <a:chExt cx="1180633" cy="583334"/>
          </a:xfrm>
        </p:grpSpPr>
        <p:cxnSp>
          <p:nvCxnSpPr>
            <p:cNvPr id="68" name="Straight Arrow Connector 67"/>
            <p:cNvCxnSpPr/>
            <p:nvPr/>
          </p:nvCxnSpPr>
          <p:spPr>
            <a:xfrm flipH="1" flipV="1">
              <a:off x="2857884" y="2849475"/>
              <a:ext cx="654495" cy="476418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331746" y="3001922"/>
                  <a:ext cx="65361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charset="0"/>
                          </a:rPr>
                          <m:t>(+,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746" y="3001922"/>
                  <a:ext cx="653612" cy="43088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6542" r="-64486"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456568" y="934576"/>
            <a:ext cx="5856659" cy="2716956"/>
            <a:chOff x="1456568" y="934576"/>
            <a:chExt cx="5856659" cy="27169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548971" y="934576"/>
                  <a:ext cx="1738232" cy="3866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Gen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8971" y="934576"/>
                  <a:ext cx="1738232" cy="38664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54" t="-1563" r="-6316" b="-32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456568" y="950969"/>
                  <a:ext cx="1453637" cy="1262676"/>
                </a:xfrm>
                <a:prstGeom prst="rect">
                  <a:avLst/>
                </a:prstGeom>
                <a:solidFill>
                  <a:srgbClr val="EDB6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6568" y="950969"/>
                  <a:ext cx="1453637" cy="12626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28663" y="1263390"/>
                  <a:ext cx="19545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𝜌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Perms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663" y="1263390"/>
                  <a:ext cx="195450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15" r="-5296"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5859590" y="944563"/>
                  <a:ext cx="1453637" cy="12626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590" y="944563"/>
                  <a:ext cx="1453637" cy="126267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>
                <a:xfrm>
                  <a:off x="3765765" y="2624987"/>
                  <a:ext cx="1135591" cy="1026545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𝑆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765" y="2624987"/>
                  <a:ext cx="1135591" cy="1026545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4306236" y="3624225"/>
            <a:ext cx="1016368" cy="925242"/>
            <a:chOff x="4302693" y="4144029"/>
            <a:chExt cx="1016368" cy="92524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338454" y="4144029"/>
              <a:ext cx="14113" cy="925242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302693" y="4453776"/>
                  <a:ext cx="10163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𝑦</m:t>
                        </m:r>
                      </m:oMath>
                    </m:oMathPara>
                  </a14:m>
                  <a:endParaRPr lang="en-US" sz="24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93" y="4453776"/>
                  <a:ext cx="1016368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Connector 33"/>
          <p:cNvCxnSpPr/>
          <p:nvPr/>
        </p:nvCxnSpPr>
        <p:spPr>
          <a:xfrm>
            <a:off x="3394431" y="3958125"/>
            <a:ext cx="256994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3788314" y="4549467"/>
                <a:ext cx="1135591" cy="102654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771" y="5069271"/>
                <a:ext cx="1135591" cy="102654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36" idx="3"/>
          </p:cNvCxnSpPr>
          <p:nvPr/>
        </p:nvCxnSpPr>
        <p:spPr>
          <a:xfrm flipV="1">
            <a:off x="4923905" y="5062739"/>
            <a:ext cx="551543" cy="1"/>
          </a:xfrm>
          <a:prstGeom prst="straightConnector1">
            <a:avLst/>
          </a:prstGeom>
          <a:ln w="15875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085949" y="4086846"/>
            <a:ext cx="0" cy="46262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828192" y="4048767"/>
                <a:ext cx="222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𝒔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92" y="4048767"/>
                <a:ext cx="22281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8919" r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5288" y="418200"/>
                <a:ext cx="8317638" cy="523220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800" dirty="0" smtClean="0">
                    <a:solidFill>
                      <a:srgbClr val="0432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432FF"/>
                    </a:solidFill>
                    <a:latin typeface="Arial" charset="0"/>
                    <a:ea typeface="Arial" charset="0"/>
                    <a:cs typeface="Arial" charset="0"/>
                  </a:rPr>
                  <a:t>is</a:t>
                </a:r>
                <a:r>
                  <a:rPr lang="en-US" sz="2800" dirty="0" smtClean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𝑝𝑠𝑃𝑅𝑃</m:t>
                    </m:r>
                  </m:oMath>
                </a14:m>
                <a:r>
                  <a:rPr lang="en-US" sz="2800" dirty="0" smtClean="0">
                    <a:solidFill>
                      <a:srgbClr val="0432FF"/>
                    </a:solidFill>
                    <a:latin typeface="Arial" charset="0"/>
                    <a:ea typeface="Arial" charset="0"/>
                    <a:cs typeface="Arial" charset="0"/>
                  </a:rPr>
                  <a:t>-secure</a:t>
                </a:r>
                <a:r>
                  <a:rPr lang="en-US" sz="2800" dirty="0">
                    <a:solidFill>
                      <a:srgbClr val="0432FF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800" dirty="0" smtClean="0">
                    <a:solidFill>
                      <a:srgbClr val="0432FF"/>
                    </a:solidFill>
                    <a:latin typeface="Arial" charset="0"/>
                    <a:ea typeface="Arial" charset="0"/>
                    <a:cs typeface="Arial" charset="0"/>
                  </a:rPr>
                  <a:t>if</a:t>
                </a:r>
                <a:r>
                  <a:rPr lang="en-US" sz="2800" dirty="0" smtClean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432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</m:oMath>
                </a14:m>
                <a:r>
                  <a:rPr lang="en-US" sz="2800" dirty="0" smtClean="0">
                    <a:solidFill>
                      <a:srgbClr val="0432FF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432FF"/>
                    </a:solidFill>
                    <a:latin typeface="Arial" charset="0"/>
                    <a:ea typeface="Arial" charset="0"/>
                    <a:cs typeface="Arial" charset="0"/>
                  </a:rPr>
                  <a:t>PPT</a:t>
                </a:r>
                <a:r>
                  <a:rPr lang="en-US" sz="2800" dirty="0" smtClean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432FF"/>
                    </a:solidFill>
                  </a:rPr>
                  <a:t>, …</a:t>
                </a:r>
                <a:endParaRPr lang="en-US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418200"/>
                <a:ext cx="8317638" cy="523220"/>
              </a:xfrm>
              <a:prstGeom prst="rect">
                <a:avLst/>
              </a:prstGeom>
              <a:blipFill rotWithShape="0">
                <a:blip r:embed="rId16"/>
                <a:stretch>
                  <a:fillRect t="-15294" b="-34118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3481718" y="673768"/>
            <a:ext cx="2223218" cy="604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2960867" y="2037730"/>
            <a:ext cx="888607" cy="463021"/>
            <a:chOff x="2960205" y="2559904"/>
            <a:chExt cx="888607" cy="463021"/>
          </a:xfrm>
        </p:grpSpPr>
        <p:cxnSp>
          <p:nvCxnSpPr>
            <p:cNvPr id="71" name="Straight Arrow Connector 70"/>
            <p:cNvCxnSpPr/>
            <p:nvPr/>
          </p:nvCxnSpPr>
          <p:spPr>
            <a:xfrm rot="18494914">
              <a:off x="3349802" y="2586179"/>
              <a:ext cx="47149" cy="826343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195200" y="2559904"/>
                  <a:ext cx="65361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charset="0"/>
                          </a:rPr>
                          <m:t>𝑦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200" y="2559904"/>
                  <a:ext cx="653612" cy="43088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02066" y="4639553"/>
                <a:ext cx="2078883" cy="8309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Outputs 1 </a:t>
                </a:r>
                <a:r>
                  <a:rPr lang="en-US" sz="2400" dirty="0" err="1" smtClean="0">
                    <a:latin typeface="Calibri" charset="0"/>
                    <a:ea typeface="Calibri" charset="0"/>
                    <a:cs typeface="Calibri" charset="0"/>
                  </a:rPr>
                  <a:t>iff</a:t>
                </a:r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66" y="4639553"/>
                <a:ext cx="2078883" cy="830997"/>
              </a:xfrm>
              <a:prstGeom prst="rect">
                <a:avLst/>
              </a:prstGeom>
              <a:blipFill rotWithShape="0">
                <a:blip r:embed="rId29"/>
                <a:stretch>
                  <a:fillRect t="-58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287203" y="4614173"/>
                <a:ext cx="21961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203" y="4614173"/>
                <a:ext cx="219612" cy="338554"/>
              </a:xfrm>
              <a:prstGeom prst="rect">
                <a:avLst/>
              </a:prstGeom>
              <a:blipFill rotWithShape="0">
                <a:blip r:embed="rId30"/>
                <a:stretch>
                  <a:fillRect l="-30556" r="-27778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296566" y="5164575"/>
                <a:ext cx="21961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566" y="5164575"/>
                <a:ext cx="219612" cy="338554"/>
              </a:xfrm>
              <a:prstGeom prst="rect">
                <a:avLst/>
              </a:prstGeom>
              <a:blipFill rotWithShape="0">
                <a:blip r:embed="rId31"/>
                <a:stretch>
                  <a:fillRect l="-30556" r="-27778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5704936" y="4552223"/>
            <a:ext cx="1697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ith prob. 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714299" y="5057403"/>
                <a:ext cx="2195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with prob.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1/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299" y="5057403"/>
                <a:ext cx="2195281" cy="461665"/>
              </a:xfrm>
              <a:prstGeom prst="rect">
                <a:avLst/>
              </a:prstGeom>
              <a:blipFill rotWithShape="0">
                <a:blip r:embed="rId32"/>
                <a:stretch>
                  <a:fillRect l="-415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874032" y="2031068"/>
            <a:ext cx="826343" cy="472053"/>
            <a:chOff x="4874032" y="2031068"/>
            <a:chExt cx="826343" cy="472053"/>
          </a:xfrm>
        </p:grpSpPr>
        <p:cxnSp>
          <p:nvCxnSpPr>
            <p:cNvPr id="89" name="Straight Arrow Connector 88"/>
            <p:cNvCxnSpPr/>
            <p:nvPr/>
          </p:nvCxnSpPr>
          <p:spPr>
            <a:xfrm rot="3105086" flipH="1">
              <a:off x="5263629" y="2066375"/>
              <a:ext cx="47149" cy="826343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894052" y="2031068"/>
                  <a:ext cx="65361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charset="0"/>
                          </a:rPr>
                          <m:t>𝑦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4052" y="2031068"/>
                  <a:ext cx="653612" cy="430887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95288" y="6044400"/>
                <a:ext cx="8317638" cy="523220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𝑝𝑠𝑃𝑅𝑃</m:t>
                    </m:r>
                  </m:oMath>
                </a14:m>
                <a:r>
                  <a:rPr lang="en-US" sz="2800" dirty="0" smtClean="0">
                    <a:ea typeface="Arial" charset="0"/>
                    <a:cs typeface="Arial" charset="0"/>
                  </a:rPr>
                  <a:t>-security is </a:t>
                </a:r>
                <a:r>
                  <a:rPr lang="en-US" sz="2800" b="1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impossible</a:t>
                </a:r>
                <a:r>
                  <a:rPr lang="en-US" sz="2800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</a:t>
                </a:r>
                <a:r>
                  <a:rPr lang="en-US" sz="2800" dirty="0" smtClean="0">
                    <a:ea typeface="Arial" charset="0"/>
                    <a:cs typeface="Arial" charset="0"/>
                  </a:rPr>
                  <a:t>against all sources!</a:t>
                </a:r>
                <a:endParaRPr lang="en-US" sz="28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6044400"/>
                <a:ext cx="8317638" cy="523220"/>
              </a:xfrm>
              <a:prstGeom prst="rect">
                <a:avLst/>
              </a:prstGeom>
              <a:blipFill rotWithShape="0">
                <a:blip r:embed="rId34"/>
                <a:stretch>
                  <a:fillRect t="-11765" b="-34118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stCxn id="79" idx="3"/>
            <a:endCxn id="36" idx="1"/>
          </p:cNvCxnSpPr>
          <p:nvPr/>
        </p:nvCxnSpPr>
        <p:spPr>
          <a:xfrm>
            <a:off x="2880949" y="5055052"/>
            <a:ext cx="907365" cy="7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20120060">
            <a:off x="1293875" y="2934104"/>
            <a:ext cx="978408" cy="307135"/>
          </a:xfrm>
          <a:prstGeom prst="rightArrow">
            <a:avLst/>
          </a:prstGeom>
          <a:solidFill>
            <a:srgbClr val="C59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9290783">
            <a:off x="7435888" y="4264531"/>
            <a:ext cx="978408" cy="307135"/>
          </a:xfrm>
          <a:prstGeom prst="rightArrow">
            <a:avLst/>
          </a:prstGeom>
          <a:solidFill>
            <a:srgbClr val="C59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11816341">
            <a:off x="6577340" y="2824918"/>
            <a:ext cx="978408" cy="30713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11846485">
            <a:off x="7710981" y="5540752"/>
            <a:ext cx="978408" cy="30713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118617" y="1794358"/>
                <a:ext cx="467898" cy="67710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617" y="1794358"/>
                <a:ext cx="467898" cy="677108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004540" y="1984795"/>
            <a:ext cx="660949" cy="29623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36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7" grpId="0"/>
      <p:bldP spid="79" grpId="0" animBg="1"/>
      <p:bldP spid="80" grpId="0"/>
      <p:bldP spid="80" grpId="1"/>
      <p:bldP spid="81" grpId="0"/>
      <p:bldP spid="82" grpId="0"/>
      <p:bldP spid="82" grpId="1"/>
      <p:bldP spid="83" grpId="0"/>
      <p:bldP spid="97" grpId="0"/>
      <p:bldP spid="6" grpId="0" animBg="1"/>
      <p:bldP spid="57" grpId="0" animBg="1"/>
      <p:bldP spid="73" grpId="0" animBg="1"/>
      <p:bldP spid="74" grpId="0" animBg="1"/>
      <p:bldP spid="7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288" y="434999"/>
            <a:ext cx="4452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Sources need to be restricted</a:t>
            </a:r>
            <a:endParaRPr lang="en-US" sz="2800" dirty="0">
              <a:solidFill>
                <a:srgbClr val="0432FF"/>
              </a:solidFill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2429" y="5108411"/>
                <a:ext cx="78856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𝑃</m:t>
                    </m:r>
                  </m:oMath>
                </a14:m>
                <a:r>
                  <a:rPr lang="en-US" sz="32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3200" dirty="0" smtClean="0">
                    <a:ea typeface="Arial" charset="0"/>
                    <a:cs typeface="Arial" charset="0"/>
                  </a:rPr>
                  <a:t>is</a:t>
                </a:r>
                <a:r>
                  <a:rPr lang="en-US" sz="32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𝑝𝑠𝑃𝑅𝑃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[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𝒮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]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-secure</a:t>
                </a:r>
                <a:r>
                  <a:rPr lang="en-US" sz="32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3200" dirty="0" smtClean="0">
                    <a:ea typeface="Arial" charset="0"/>
                    <a:cs typeface="Arial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∀ </m:t>
                    </m:r>
                    <m:r>
                      <a:rPr lang="en-US" sz="3600" i="1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𝑆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𝒮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3200" dirty="0" smtClean="0">
                    <a:ea typeface="Arial" charset="0"/>
                    <a:cs typeface="Arial" charset="0"/>
                  </a:rPr>
                  <a:t>and</a:t>
                </a:r>
                <a:r>
                  <a:rPr lang="en-US" sz="32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ea typeface="Arial" charset="0"/>
                    <a:cs typeface="Arial" charset="0"/>
                  </a:rPr>
                  <a:t>PPT</a:t>
                </a:r>
                <a:r>
                  <a:rPr lang="en-US" sz="32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𝐷</m:t>
                    </m:r>
                  </m:oMath>
                </a14:m>
                <a:r>
                  <a:rPr lang="en-US" sz="3200" dirty="0" smtClean="0">
                    <a:ea typeface="Arial" charset="0"/>
                    <a:cs typeface="Arial" charset="0"/>
                  </a:rPr>
                  <a:t>, left and right are indistinguishable.</a:t>
                </a:r>
                <a:endParaRPr lang="en-US" sz="3200" dirty="0" smtClean="0">
                  <a:solidFill>
                    <a:srgbClr val="FF0000"/>
                  </a:solidFill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29" y="5108411"/>
                <a:ext cx="7885640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41647" y="1342035"/>
            <a:ext cx="160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Arial" charset="0"/>
                <a:cs typeface="Arial" charset="0"/>
              </a:rPr>
              <a:t>a</a:t>
            </a:r>
            <a:r>
              <a:rPr lang="en-US" sz="2400" dirty="0" smtClean="0">
                <a:ea typeface="Arial" charset="0"/>
                <a:cs typeface="Arial" charset="0"/>
              </a:rPr>
              <a:t>ll sources</a:t>
            </a:r>
            <a:endParaRPr lang="en-US" sz="2400" dirty="0"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88210" y="2287473"/>
            <a:ext cx="1755003" cy="1212379"/>
            <a:chOff x="2668248" y="2220291"/>
            <a:chExt cx="3510155" cy="1947380"/>
          </a:xfrm>
        </p:grpSpPr>
        <p:sp>
          <p:nvSpPr>
            <p:cNvPr id="12" name="Freeform 11"/>
            <p:cNvSpPr/>
            <p:nvPr/>
          </p:nvSpPr>
          <p:spPr>
            <a:xfrm>
              <a:off x="2668248" y="2220291"/>
              <a:ext cx="3510155" cy="1947380"/>
            </a:xfrm>
            <a:custGeom>
              <a:avLst/>
              <a:gdLst>
                <a:gd name="connsiteX0" fmla="*/ 803190 w 2384930"/>
                <a:gd name="connsiteY0" fmla="*/ 111211 h 1791730"/>
                <a:gd name="connsiteX1" fmla="*/ 617838 w 2384930"/>
                <a:gd name="connsiteY1" fmla="*/ 148281 h 1791730"/>
                <a:gd name="connsiteX2" fmla="*/ 531341 w 2384930"/>
                <a:gd name="connsiteY2" fmla="*/ 185352 h 1791730"/>
                <a:gd name="connsiteX3" fmla="*/ 432487 w 2384930"/>
                <a:gd name="connsiteY3" fmla="*/ 222422 h 1791730"/>
                <a:gd name="connsiteX4" fmla="*/ 345990 w 2384930"/>
                <a:gd name="connsiteY4" fmla="*/ 284206 h 1791730"/>
                <a:gd name="connsiteX5" fmla="*/ 37071 w 2384930"/>
                <a:gd name="connsiteY5" fmla="*/ 617838 h 1791730"/>
                <a:gd name="connsiteX6" fmla="*/ 0 w 2384930"/>
                <a:gd name="connsiteY6" fmla="*/ 704335 h 1791730"/>
                <a:gd name="connsiteX7" fmla="*/ 24714 w 2384930"/>
                <a:gd name="connsiteY7" fmla="*/ 877330 h 1791730"/>
                <a:gd name="connsiteX8" fmla="*/ 74141 w 2384930"/>
                <a:gd name="connsiteY8" fmla="*/ 939114 h 1791730"/>
                <a:gd name="connsiteX9" fmla="*/ 247135 w 2384930"/>
                <a:gd name="connsiteY9" fmla="*/ 1050324 h 1791730"/>
                <a:gd name="connsiteX10" fmla="*/ 358346 w 2384930"/>
                <a:gd name="connsiteY10" fmla="*/ 1124465 h 1791730"/>
                <a:gd name="connsiteX11" fmla="*/ 457200 w 2384930"/>
                <a:gd name="connsiteY11" fmla="*/ 1198606 h 1791730"/>
                <a:gd name="connsiteX12" fmla="*/ 481914 w 2384930"/>
                <a:gd name="connsiteY12" fmla="*/ 1248033 h 1791730"/>
                <a:gd name="connsiteX13" fmla="*/ 457200 w 2384930"/>
                <a:gd name="connsiteY13" fmla="*/ 1482811 h 1791730"/>
                <a:gd name="connsiteX14" fmla="*/ 469557 w 2384930"/>
                <a:gd name="connsiteY14" fmla="*/ 1581665 h 1791730"/>
                <a:gd name="connsiteX15" fmla="*/ 506627 w 2384930"/>
                <a:gd name="connsiteY15" fmla="*/ 1618735 h 1791730"/>
                <a:gd name="connsiteX16" fmla="*/ 803190 w 2384930"/>
                <a:gd name="connsiteY16" fmla="*/ 1779373 h 1791730"/>
                <a:gd name="connsiteX17" fmla="*/ 1000898 w 2384930"/>
                <a:gd name="connsiteY17" fmla="*/ 1791730 h 1791730"/>
                <a:gd name="connsiteX18" fmla="*/ 1322173 w 2384930"/>
                <a:gd name="connsiteY18" fmla="*/ 1779373 h 1791730"/>
                <a:gd name="connsiteX19" fmla="*/ 1445741 w 2384930"/>
                <a:gd name="connsiteY19" fmla="*/ 1729946 h 1791730"/>
                <a:gd name="connsiteX20" fmla="*/ 1495168 w 2384930"/>
                <a:gd name="connsiteY20" fmla="*/ 1717589 h 1791730"/>
                <a:gd name="connsiteX21" fmla="*/ 1631092 w 2384930"/>
                <a:gd name="connsiteY21" fmla="*/ 1742303 h 1791730"/>
                <a:gd name="connsiteX22" fmla="*/ 1841157 w 2384930"/>
                <a:gd name="connsiteY22" fmla="*/ 1767016 h 1791730"/>
                <a:gd name="connsiteX23" fmla="*/ 2137719 w 2384930"/>
                <a:gd name="connsiteY23" fmla="*/ 1742303 h 1791730"/>
                <a:gd name="connsiteX24" fmla="*/ 2323071 w 2384930"/>
                <a:gd name="connsiteY24" fmla="*/ 1569308 h 1791730"/>
                <a:gd name="connsiteX25" fmla="*/ 2384854 w 2384930"/>
                <a:gd name="connsiteY25" fmla="*/ 1346887 h 1791730"/>
                <a:gd name="connsiteX26" fmla="*/ 2310714 w 2384930"/>
                <a:gd name="connsiteY26" fmla="*/ 963827 h 1791730"/>
                <a:gd name="connsiteX27" fmla="*/ 2286000 w 2384930"/>
                <a:gd name="connsiteY27" fmla="*/ 914400 h 1791730"/>
                <a:gd name="connsiteX28" fmla="*/ 2273644 w 2384930"/>
                <a:gd name="connsiteY28" fmla="*/ 630195 h 1791730"/>
                <a:gd name="connsiteX29" fmla="*/ 2224217 w 2384930"/>
                <a:gd name="connsiteY29" fmla="*/ 580768 h 1791730"/>
                <a:gd name="connsiteX30" fmla="*/ 2187146 w 2384930"/>
                <a:gd name="connsiteY30" fmla="*/ 556054 h 1791730"/>
                <a:gd name="connsiteX31" fmla="*/ 2113006 w 2384930"/>
                <a:gd name="connsiteY31" fmla="*/ 543697 h 1791730"/>
                <a:gd name="connsiteX32" fmla="*/ 2051222 w 2384930"/>
                <a:gd name="connsiteY32" fmla="*/ 531341 h 1791730"/>
                <a:gd name="connsiteX33" fmla="*/ 1779373 w 2384930"/>
                <a:gd name="connsiteY33" fmla="*/ 420130 h 1791730"/>
                <a:gd name="connsiteX34" fmla="*/ 1680519 w 2384930"/>
                <a:gd name="connsiteY34" fmla="*/ 383060 h 1791730"/>
                <a:gd name="connsiteX35" fmla="*/ 1544595 w 2384930"/>
                <a:gd name="connsiteY35" fmla="*/ 321276 h 1791730"/>
                <a:gd name="connsiteX36" fmla="*/ 1507525 w 2384930"/>
                <a:gd name="connsiteY36" fmla="*/ 296562 h 1791730"/>
                <a:gd name="connsiteX37" fmla="*/ 1495168 w 2384930"/>
                <a:gd name="connsiteY37" fmla="*/ 185352 h 1791730"/>
                <a:gd name="connsiteX38" fmla="*/ 1482811 w 2384930"/>
                <a:gd name="connsiteY38" fmla="*/ 148281 h 1791730"/>
                <a:gd name="connsiteX39" fmla="*/ 1433384 w 2384930"/>
                <a:gd name="connsiteY39" fmla="*/ 111211 h 1791730"/>
                <a:gd name="connsiteX40" fmla="*/ 1359244 w 2384930"/>
                <a:gd name="connsiteY40" fmla="*/ 49427 h 1791730"/>
                <a:gd name="connsiteX41" fmla="*/ 1235676 w 2384930"/>
                <a:gd name="connsiteY41" fmla="*/ 12357 h 1791730"/>
                <a:gd name="connsiteX42" fmla="*/ 1186249 w 2384930"/>
                <a:gd name="connsiteY42" fmla="*/ 0 h 1791730"/>
                <a:gd name="connsiteX43" fmla="*/ 1087395 w 2384930"/>
                <a:gd name="connsiteY43" fmla="*/ 12357 h 1791730"/>
                <a:gd name="connsiteX44" fmla="*/ 1050325 w 2384930"/>
                <a:gd name="connsiteY44" fmla="*/ 37070 h 1791730"/>
                <a:gd name="connsiteX45" fmla="*/ 1000898 w 2384930"/>
                <a:gd name="connsiteY45" fmla="*/ 49427 h 1791730"/>
                <a:gd name="connsiteX46" fmla="*/ 963827 w 2384930"/>
                <a:gd name="connsiteY46" fmla="*/ 74141 h 1791730"/>
                <a:gd name="connsiteX47" fmla="*/ 864973 w 2384930"/>
                <a:gd name="connsiteY47" fmla="*/ 98854 h 1791730"/>
                <a:gd name="connsiteX48" fmla="*/ 729049 w 2384930"/>
                <a:gd name="connsiteY48" fmla="*/ 123568 h 179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4930" h="1791730">
                  <a:moveTo>
                    <a:pt x="803190" y="111211"/>
                  </a:moveTo>
                  <a:cubicBezTo>
                    <a:pt x="730758" y="121559"/>
                    <a:pt x="689333" y="124449"/>
                    <a:pt x="617838" y="148281"/>
                  </a:cubicBezTo>
                  <a:cubicBezTo>
                    <a:pt x="588079" y="158201"/>
                    <a:pt x="560466" y="173702"/>
                    <a:pt x="531341" y="185352"/>
                  </a:cubicBezTo>
                  <a:cubicBezTo>
                    <a:pt x="498666" y="198422"/>
                    <a:pt x="463539" y="205861"/>
                    <a:pt x="432487" y="222422"/>
                  </a:cubicBezTo>
                  <a:cubicBezTo>
                    <a:pt x="401223" y="239096"/>
                    <a:pt x="372066" y="260216"/>
                    <a:pt x="345990" y="284206"/>
                  </a:cubicBezTo>
                  <a:cubicBezTo>
                    <a:pt x="276107" y="348498"/>
                    <a:pt x="104743" y="509563"/>
                    <a:pt x="37071" y="617838"/>
                  </a:cubicBezTo>
                  <a:cubicBezTo>
                    <a:pt x="20446" y="644439"/>
                    <a:pt x="12357" y="675503"/>
                    <a:pt x="0" y="704335"/>
                  </a:cubicBezTo>
                  <a:cubicBezTo>
                    <a:pt x="8238" y="762000"/>
                    <a:pt x="7173" y="821783"/>
                    <a:pt x="24714" y="877330"/>
                  </a:cubicBezTo>
                  <a:cubicBezTo>
                    <a:pt x="32656" y="902480"/>
                    <a:pt x="55492" y="920465"/>
                    <a:pt x="74141" y="939114"/>
                  </a:cubicBezTo>
                  <a:cubicBezTo>
                    <a:pt x="158999" y="1023972"/>
                    <a:pt x="139645" y="987095"/>
                    <a:pt x="247135" y="1050324"/>
                  </a:cubicBezTo>
                  <a:cubicBezTo>
                    <a:pt x="285537" y="1072913"/>
                    <a:pt x="322704" y="1097733"/>
                    <a:pt x="358346" y="1124465"/>
                  </a:cubicBezTo>
                  <a:lnTo>
                    <a:pt x="457200" y="1198606"/>
                  </a:lnTo>
                  <a:cubicBezTo>
                    <a:pt x="465438" y="1215082"/>
                    <a:pt x="480765" y="1229648"/>
                    <a:pt x="481914" y="1248033"/>
                  </a:cubicBezTo>
                  <a:cubicBezTo>
                    <a:pt x="485126" y="1299426"/>
                    <a:pt x="466009" y="1421152"/>
                    <a:pt x="457200" y="1482811"/>
                  </a:cubicBezTo>
                  <a:cubicBezTo>
                    <a:pt x="461319" y="1515762"/>
                    <a:pt x="458208" y="1550457"/>
                    <a:pt x="469557" y="1581665"/>
                  </a:cubicBezTo>
                  <a:cubicBezTo>
                    <a:pt x="475529" y="1598088"/>
                    <a:pt x="493359" y="1607362"/>
                    <a:pt x="506627" y="1618735"/>
                  </a:cubicBezTo>
                  <a:cubicBezTo>
                    <a:pt x="630997" y="1725337"/>
                    <a:pt x="639153" y="1751091"/>
                    <a:pt x="803190" y="1779373"/>
                  </a:cubicBezTo>
                  <a:cubicBezTo>
                    <a:pt x="868261" y="1790592"/>
                    <a:pt x="934995" y="1787611"/>
                    <a:pt x="1000898" y="1791730"/>
                  </a:cubicBezTo>
                  <a:cubicBezTo>
                    <a:pt x="1107990" y="1787611"/>
                    <a:pt x="1216021" y="1794116"/>
                    <a:pt x="1322173" y="1779373"/>
                  </a:cubicBezTo>
                  <a:cubicBezTo>
                    <a:pt x="1366113" y="1773270"/>
                    <a:pt x="1402703" y="1740706"/>
                    <a:pt x="1445741" y="1729946"/>
                  </a:cubicBezTo>
                  <a:lnTo>
                    <a:pt x="1495168" y="1717589"/>
                  </a:lnTo>
                  <a:cubicBezTo>
                    <a:pt x="1540476" y="1725827"/>
                    <a:pt x="1585605" y="1735121"/>
                    <a:pt x="1631092" y="1742303"/>
                  </a:cubicBezTo>
                  <a:cubicBezTo>
                    <a:pt x="1671445" y="1748675"/>
                    <a:pt x="1804218" y="1762912"/>
                    <a:pt x="1841157" y="1767016"/>
                  </a:cubicBezTo>
                  <a:cubicBezTo>
                    <a:pt x="1940011" y="1758778"/>
                    <a:pt x="2042018" y="1768403"/>
                    <a:pt x="2137719" y="1742303"/>
                  </a:cubicBezTo>
                  <a:cubicBezTo>
                    <a:pt x="2199140" y="1725552"/>
                    <a:pt x="2282867" y="1616213"/>
                    <a:pt x="2323071" y="1569308"/>
                  </a:cubicBezTo>
                  <a:cubicBezTo>
                    <a:pt x="2346670" y="1506378"/>
                    <a:pt x="2386922" y="1415141"/>
                    <a:pt x="2384854" y="1346887"/>
                  </a:cubicBezTo>
                  <a:cubicBezTo>
                    <a:pt x="2379361" y="1165619"/>
                    <a:pt x="2368021" y="1101364"/>
                    <a:pt x="2310714" y="963827"/>
                  </a:cubicBezTo>
                  <a:cubicBezTo>
                    <a:pt x="2303629" y="946824"/>
                    <a:pt x="2294238" y="930876"/>
                    <a:pt x="2286000" y="914400"/>
                  </a:cubicBezTo>
                  <a:cubicBezTo>
                    <a:pt x="2281881" y="819665"/>
                    <a:pt x="2290910" y="723434"/>
                    <a:pt x="2273644" y="630195"/>
                  </a:cubicBezTo>
                  <a:cubicBezTo>
                    <a:pt x="2269401" y="607284"/>
                    <a:pt x="2241908" y="595931"/>
                    <a:pt x="2224217" y="580768"/>
                  </a:cubicBezTo>
                  <a:cubicBezTo>
                    <a:pt x="2212941" y="571103"/>
                    <a:pt x="2201235" y="560750"/>
                    <a:pt x="2187146" y="556054"/>
                  </a:cubicBezTo>
                  <a:cubicBezTo>
                    <a:pt x="2163378" y="548131"/>
                    <a:pt x="2137656" y="548179"/>
                    <a:pt x="2113006" y="543697"/>
                  </a:cubicBezTo>
                  <a:cubicBezTo>
                    <a:pt x="2092342" y="539940"/>
                    <a:pt x="2071597" y="536435"/>
                    <a:pt x="2051222" y="531341"/>
                  </a:cubicBezTo>
                  <a:cubicBezTo>
                    <a:pt x="1832659" y="476700"/>
                    <a:pt x="1992624" y="521143"/>
                    <a:pt x="1779373" y="420130"/>
                  </a:cubicBezTo>
                  <a:cubicBezTo>
                    <a:pt x="1747569" y="405065"/>
                    <a:pt x="1713194" y="396130"/>
                    <a:pt x="1680519" y="383060"/>
                  </a:cubicBezTo>
                  <a:cubicBezTo>
                    <a:pt x="1649323" y="370581"/>
                    <a:pt x="1579664" y="341315"/>
                    <a:pt x="1544595" y="321276"/>
                  </a:cubicBezTo>
                  <a:cubicBezTo>
                    <a:pt x="1531701" y="313908"/>
                    <a:pt x="1519882" y="304800"/>
                    <a:pt x="1507525" y="296562"/>
                  </a:cubicBezTo>
                  <a:cubicBezTo>
                    <a:pt x="1503406" y="259492"/>
                    <a:pt x="1501300" y="222143"/>
                    <a:pt x="1495168" y="185352"/>
                  </a:cubicBezTo>
                  <a:cubicBezTo>
                    <a:pt x="1493027" y="172504"/>
                    <a:pt x="1491150" y="158287"/>
                    <a:pt x="1482811" y="148281"/>
                  </a:cubicBezTo>
                  <a:cubicBezTo>
                    <a:pt x="1469627" y="132460"/>
                    <a:pt x="1449466" y="124076"/>
                    <a:pt x="1433384" y="111211"/>
                  </a:cubicBezTo>
                  <a:cubicBezTo>
                    <a:pt x="1408264" y="91115"/>
                    <a:pt x="1386384" y="66698"/>
                    <a:pt x="1359244" y="49427"/>
                  </a:cubicBezTo>
                  <a:cubicBezTo>
                    <a:pt x="1319619" y="24211"/>
                    <a:pt x="1279764" y="22154"/>
                    <a:pt x="1235676" y="12357"/>
                  </a:cubicBezTo>
                  <a:cubicBezTo>
                    <a:pt x="1219098" y="8673"/>
                    <a:pt x="1202725" y="4119"/>
                    <a:pt x="1186249" y="0"/>
                  </a:cubicBezTo>
                  <a:cubicBezTo>
                    <a:pt x="1153298" y="4119"/>
                    <a:pt x="1119433" y="3619"/>
                    <a:pt x="1087395" y="12357"/>
                  </a:cubicBezTo>
                  <a:cubicBezTo>
                    <a:pt x="1073067" y="16264"/>
                    <a:pt x="1063975" y="31220"/>
                    <a:pt x="1050325" y="37070"/>
                  </a:cubicBezTo>
                  <a:cubicBezTo>
                    <a:pt x="1034715" y="43760"/>
                    <a:pt x="1017374" y="45308"/>
                    <a:pt x="1000898" y="49427"/>
                  </a:cubicBezTo>
                  <a:cubicBezTo>
                    <a:pt x="988541" y="57665"/>
                    <a:pt x="977110" y="67499"/>
                    <a:pt x="963827" y="74141"/>
                  </a:cubicBezTo>
                  <a:cubicBezTo>
                    <a:pt x="938499" y="86805"/>
                    <a:pt x="888467" y="94155"/>
                    <a:pt x="864973" y="98854"/>
                  </a:cubicBezTo>
                  <a:cubicBezTo>
                    <a:pt x="780244" y="132747"/>
                    <a:pt x="825371" y="123568"/>
                    <a:pt x="729049" y="123568"/>
                  </a:cubicBezTo>
                </a:path>
              </a:pathLst>
            </a:custGeom>
            <a:gradFill>
              <a:gsLst>
                <a:gs pos="0">
                  <a:schemeClr val="accent1">
                    <a:lumMod val="67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165112" y="2701752"/>
                  <a:ext cx="474104" cy="6771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112" y="2701752"/>
                  <a:ext cx="474104" cy="6771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5897" b="-2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Straight Connector 2"/>
          <p:cNvCxnSpPr/>
          <p:nvPr/>
        </p:nvCxnSpPr>
        <p:spPr>
          <a:xfrm>
            <a:off x="1653562" y="1313708"/>
            <a:ext cx="1223558" cy="45479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17393" y="1370403"/>
            <a:ext cx="1248644" cy="35453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12146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486399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03718" y="489308"/>
                <a:ext cx="27525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Gen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 charset="0"/>
                        </a:rPr>
                        <m:t>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718" y="489308"/>
                <a:ext cx="275254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260488" y="1378763"/>
            <a:ext cx="4158906" cy="2964851"/>
            <a:chOff x="1456568" y="829265"/>
            <a:chExt cx="5856658" cy="4746747"/>
          </a:xfrm>
        </p:grpSpPr>
        <p:grpSp>
          <p:nvGrpSpPr>
            <p:cNvPr id="21" name="Group 20"/>
            <p:cNvGrpSpPr/>
            <p:nvPr/>
          </p:nvGrpSpPr>
          <p:grpSpPr>
            <a:xfrm>
              <a:off x="2861427" y="2329671"/>
              <a:ext cx="928664" cy="476418"/>
              <a:chOff x="2754812" y="2795925"/>
              <a:chExt cx="928664" cy="476418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2754812" y="2795925"/>
                <a:ext cx="654495" cy="476418"/>
              </a:xfrm>
              <a:prstGeom prst="straightConnector1">
                <a:avLst/>
              </a:prstGeom>
              <a:ln w="15875"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18494914">
                <a:off x="3246730" y="2532629"/>
                <a:ext cx="47149" cy="826343"/>
              </a:xfrm>
              <a:prstGeom prst="straightConnector1">
                <a:avLst/>
              </a:prstGeom>
              <a:ln w="15875"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flipH="1">
              <a:off x="4874032" y="2329671"/>
              <a:ext cx="928664" cy="476418"/>
              <a:chOff x="2754812" y="2795925"/>
              <a:chExt cx="928664" cy="476418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2754812" y="2795925"/>
                <a:ext cx="654495" cy="476418"/>
              </a:xfrm>
              <a:prstGeom prst="straightConnector1">
                <a:avLst/>
              </a:prstGeom>
              <a:ln w="15875"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8494914">
                <a:off x="3246730" y="2532629"/>
                <a:ext cx="47149" cy="826343"/>
              </a:xfrm>
              <a:prstGeom prst="straightConnector1">
                <a:avLst/>
              </a:prstGeom>
              <a:ln w="15875"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ounded Rectangle 27"/>
                <p:cNvSpPr/>
                <p:nvPr/>
              </p:nvSpPr>
              <p:spPr>
                <a:xfrm>
                  <a:off x="3765765" y="2624987"/>
                  <a:ext cx="1135591" cy="1026545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𝑆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8" name="Rounded 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765" y="2624987"/>
                  <a:ext cx="1135591" cy="1026545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/>
            <p:cNvGrpSpPr/>
            <p:nvPr/>
          </p:nvGrpSpPr>
          <p:grpSpPr>
            <a:xfrm>
              <a:off x="4306236" y="3624225"/>
              <a:ext cx="558657" cy="950325"/>
              <a:chOff x="4302693" y="4144029"/>
              <a:chExt cx="558657" cy="950325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4338454" y="4144029"/>
                <a:ext cx="14113" cy="925242"/>
              </a:xfrm>
              <a:prstGeom prst="straightConnector1">
                <a:avLst/>
              </a:prstGeom>
              <a:ln w="15875"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4302693" y="4453776"/>
                    <a:ext cx="558657" cy="6405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000" dirty="0"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02693" y="4453776"/>
                    <a:ext cx="558657" cy="64057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2" name="Straight Connector 31"/>
            <p:cNvCxnSpPr/>
            <p:nvPr/>
          </p:nvCxnSpPr>
          <p:spPr>
            <a:xfrm>
              <a:off x="3394431" y="3958125"/>
              <a:ext cx="2569945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32"/>
                <p:cNvSpPr/>
                <p:nvPr/>
              </p:nvSpPr>
              <p:spPr>
                <a:xfrm>
                  <a:off x="3788314" y="4549467"/>
                  <a:ext cx="1135591" cy="1026545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3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314" y="4549467"/>
                  <a:ext cx="1135591" cy="1026545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 flipV="1">
              <a:off x="4923905" y="5062739"/>
              <a:ext cx="551543" cy="1"/>
            </a:xfrm>
            <a:prstGeom prst="straightConnector1">
              <a:avLst/>
            </a:prstGeom>
            <a:ln w="15875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579865" y="4878072"/>
                  <a:ext cx="659156" cy="4927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</a:rPr>
                          <m:t>0/1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9865" y="4878072"/>
                  <a:ext cx="659156" cy="49275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987" r="-12987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>
              <a:off x="4145380" y="4086845"/>
              <a:ext cx="0" cy="46262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828192" y="4048767"/>
                  <a:ext cx="261856" cy="4927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𝒔</m:t>
                        </m:r>
                      </m:oMath>
                    </m:oMathPara>
                  </a14:m>
                  <a:endParaRPr lang="en-US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8192" y="4048767"/>
                  <a:ext cx="261856" cy="49275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9355" r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394431" y="829265"/>
                  <a:ext cx="2037334" cy="5159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Gen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431" y="829265"/>
                  <a:ext cx="2037334" cy="51595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110" t="-1887" r="-6329" b="-33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1456568" y="950969"/>
                  <a:ext cx="1453637" cy="1262676"/>
                </a:xfrm>
                <a:prstGeom prst="rect">
                  <a:avLst/>
                </a:prstGeom>
                <a:solidFill>
                  <a:srgbClr val="EDB6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6568" y="950969"/>
                  <a:ext cx="1453637" cy="126267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282654" y="1227890"/>
                  <a:ext cx="2290250" cy="4927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</a:rPr>
                          <m:t>𝜌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Perms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654" y="1227890"/>
                  <a:ext cx="2290250" cy="49275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383" t="-1961" r="-563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859589" y="939431"/>
                  <a:ext cx="1453637" cy="126267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589" y="939431"/>
                  <a:ext cx="1453637" cy="126267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Freeform 43"/>
          <p:cNvSpPr/>
          <p:nvPr/>
        </p:nvSpPr>
        <p:spPr>
          <a:xfrm>
            <a:off x="646771" y="1806498"/>
            <a:ext cx="4195683" cy="2497873"/>
          </a:xfrm>
          <a:custGeom>
            <a:avLst/>
            <a:gdLst>
              <a:gd name="connsiteX0" fmla="*/ 970156 w 4195683"/>
              <a:gd name="connsiteY0" fmla="*/ 22302 h 2497873"/>
              <a:gd name="connsiteX1" fmla="*/ 970156 w 4195683"/>
              <a:gd name="connsiteY1" fmla="*/ 22302 h 2497873"/>
              <a:gd name="connsiteX2" fmla="*/ 1070517 w 4195683"/>
              <a:gd name="connsiteY2" fmla="*/ 33453 h 2497873"/>
              <a:gd name="connsiteX3" fmla="*/ 2152185 w 4195683"/>
              <a:gd name="connsiteY3" fmla="*/ 33453 h 2497873"/>
              <a:gd name="connsiteX4" fmla="*/ 2286000 w 4195683"/>
              <a:gd name="connsiteY4" fmla="*/ 44604 h 2497873"/>
              <a:gd name="connsiteX5" fmla="*/ 2352907 w 4195683"/>
              <a:gd name="connsiteY5" fmla="*/ 100361 h 2497873"/>
              <a:gd name="connsiteX6" fmla="*/ 2408663 w 4195683"/>
              <a:gd name="connsiteY6" fmla="*/ 144965 h 2497873"/>
              <a:gd name="connsiteX7" fmla="*/ 2509024 w 4195683"/>
              <a:gd name="connsiteY7" fmla="*/ 122663 h 2497873"/>
              <a:gd name="connsiteX8" fmla="*/ 2542478 w 4195683"/>
              <a:gd name="connsiteY8" fmla="*/ 89209 h 2497873"/>
              <a:gd name="connsiteX9" fmla="*/ 2832409 w 4195683"/>
              <a:gd name="connsiteY9" fmla="*/ 100361 h 2497873"/>
              <a:gd name="connsiteX10" fmla="*/ 2877014 w 4195683"/>
              <a:gd name="connsiteY10" fmla="*/ 122663 h 2497873"/>
              <a:gd name="connsiteX11" fmla="*/ 2921619 w 4195683"/>
              <a:gd name="connsiteY11" fmla="*/ 178419 h 2497873"/>
              <a:gd name="connsiteX12" fmla="*/ 2943922 w 4195683"/>
              <a:gd name="connsiteY12" fmla="*/ 200722 h 2497873"/>
              <a:gd name="connsiteX13" fmla="*/ 2955073 w 4195683"/>
              <a:gd name="connsiteY13" fmla="*/ 234175 h 2497873"/>
              <a:gd name="connsiteX14" fmla="*/ 2966224 w 4195683"/>
              <a:gd name="connsiteY14" fmla="*/ 278780 h 2497873"/>
              <a:gd name="connsiteX15" fmla="*/ 2988527 w 4195683"/>
              <a:gd name="connsiteY15" fmla="*/ 334536 h 2497873"/>
              <a:gd name="connsiteX16" fmla="*/ 2999678 w 4195683"/>
              <a:gd name="connsiteY16" fmla="*/ 546409 h 2497873"/>
              <a:gd name="connsiteX17" fmla="*/ 3021980 w 4195683"/>
              <a:gd name="connsiteY17" fmla="*/ 579863 h 2497873"/>
              <a:gd name="connsiteX18" fmla="*/ 3111190 w 4195683"/>
              <a:gd name="connsiteY18" fmla="*/ 691375 h 2497873"/>
              <a:gd name="connsiteX19" fmla="*/ 3323063 w 4195683"/>
              <a:gd name="connsiteY19" fmla="*/ 825190 h 2497873"/>
              <a:gd name="connsiteX20" fmla="*/ 3456878 w 4195683"/>
              <a:gd name="connsiteY20" fmla="*/ 880946 h 2497873"/>
              <a:gd name="connsiteX21" fmla="*/ 3590692 w 4195683"/>
              <a:gd name="connsiteY21" fmla="*/ 892097 h 2497873"/>
              <a:gd name="connsiteX22" fmla="*/ 3646449 w 4195683"/>
              <a:gd name="connsiteY22" fmla="*/ 936702 h 2497873"/>
              <a:gd name="connsiteX23" fmla="*/ 3713356 w 4195683"/>
              <a:gd name="connsiteY23" fmla="*/ 1003609 h 2497873"/>
              <a:gd name="connsiteX24" fmla="*/ 3902927 w 4195683"/>
              <a:gd name="connsiteY24" fmla="*/ 1148575 h 2497873"/>
              <a:gd name="connsiteX25" fmla="*/ 4137102 w 4195683"/>
              <a:gd name="connsiteY25" fmla="*/ 1393902 h 2497873"/>
              <a:gd name="connsiteX26" fmla="*/ 4159405 w 4195683"/>
              <a:gd name="connsiteY26" fmla="*/ 1438507 h 2497873"/>
              <a:gd name="connsiteX27" fmla="*/ 4181707 w 4195683"/>
              <a:gd name="connsiteY27" fmla="*/ 1471961 h 2497873"/>
              <a:gd name="connsiteX28" fmla="*/ 4170556 w 4195683"/>
              <a:gd name="connsiteY28" fmla="*/ 1750741 h 2497873"/>
              <a:gd name="connsiteX29" fmla="*/ 4137102 w 4195683"/>
              <a:gd name="connsiteY29" fmla="*/ 1795346 h 2497873"/>
              <a:gd name="connsiteX30" fmla="*/ 4092497 w 4195683"/>
              <a:gd name="connsiteY30" fmla="*/ 1862253 h 2497873"/>
              <a:gd name="connsiteX31" fmla="*/ 4014439 w 4195683"/>
              <a:gd name="connsiteY31" fmla="*/ 1906858 h 2497873"/>
              <a:gd name="connsiteX32" fmla="*/ 3802566 w 4195683"/>
              <a:gd name="connsiteY32" fmla="*/ 1984917 h 2497873"/>
              <a:gd name="connsiteX33" fmla="*/ 3601844 w 4195683"/>
              <a:gd name="connsiteY33" fmla="*/ 2085278 h 2497873"/>
              <a:gd name="connsiteX34" fmla="*/ 3412273 w 4195683"/>
              <a:gd name="connsiteY34" fmla="*/ 2230243 h 2497873"/>
              <a:gd name="connsiteX35" fmla="*/ 3334214 w 4195683"/>
              <a:gd name="connsiteY35" fmla="*/ 2286000 h 2497873"/>
              <a:gd name="connsiteX36" fmla="*/ 3267307 w 4195683"/>
              <a:gd name="connsiteY36" fmla="*/ 2341756 h 2497873"/>
              <a:gd name="connsiteX37" fmla="*/ 3222702 w 4195683"/>
              <a:gd name="connsiteY37" fmla="*/ 2364058 h 2497873"/>
              <a:gd name="connsiteX38" fmla="*/ 3111190 w 4195683"/>
              <a:gd name="connsiteY38" fmla="*/ 2442117 h 2497873"/>
              <a:gd name="connsiteX39" fmla="*/ 3044283 w 4195683"/>
              <a:gd name="connsiteY39" fmla="*/ 2464419 h 2497873"/>
              <a:gd name="connsiteX40" fmla="*/ 2888166 w 4195683"/>
              <a:gd name="connsiteY40" fmla="*/ 2497873 h 2497873"/>
              <a:gd name="connsiteX41" fmla="*/ 2408663 w 4195683"/>
              <a:gd name="connsiteY41" fmla="*/ 2464419 h 2497873"/>
              <a:gd name="connsiteX42" fmla="*/ 2107580 w 4195683"/>
              <a:gd name="connsiteY42" fmla="*/ 2397512 h 2497873"/>
              <a:gd name="connsiteX43" fmla="*/ 1996068 w 4195683"/>
              <a:gd name="connsiteY43" fmla="*/ 2375209 h 2497873"/>
              <a:gd name="connsiteX44" fmla="*/ 1862253 w 4195683"/>
              <a:gd name="connsiteY44" fmla="*/ 2297151 h 2497873"/>
              <a:gd name="connsiteX45" fmla="*/ 1806497 w 4195683"/>
              <a:gd name="connsiteY45" fmla="*/ 2263697 h 2497873"/>
              <a:gd name="connsiteX46" fmla="*/ 1672683 w 4195683"/>
              <a:gd name="connsiteY46" fmla="*/ 2174487 h 2497873"/>
              <a:gd name="connsiteX47" fmla="*/ 1494263 w 4195683"/>
              <a:gd name="connsiteY47" fmla="*/ 2107580 h 2497873"/>
              <a:gd name="connsiteX48" fmla="*/ 1405053 w 4195683"/>
              <a:gd name="connsiteY48" fmla="*/ 2074126 h 2497873"/>
              <a:gd name="connsiteX49" fmla="*/ 1260088 w 4195683"/>
              <a:gd name="connsiteY49" fmla="*/ 2062975 h 2497873"/>
              <a:gd name="connsiteX50" fmla="*/ 1137424 w 4195683"/>
              <a:gd name="connsiteY50" fmla="*/ 2062975 h 2497873"/>
              <a:gd name="connsiteX51" fmla="*/ 1103970 w 4195683"/>
              <a:gd name="connsiteY51" fmla="*/ 2107580 h 2497873"/>
              <a:gd name="connsiteX52" fmla="*/ 1048214 w 4195683"/>
              <a:gd name="connsiteY52" fmla="*/ 2163336 h 2497873"/>
              <a:gd name="connsiteX53" fmla="*/ 1003609 w 4195683"/>
              <a:gd name="connsiteY53" fmla="*/ 2185639 h 2497873"/>
              <a:gd name="connsiteX54" fmla="*/ 970156 w 4195683"/>
              <a:gd name="connsiteY54" fmla="*/ 2207941 h 2497873"/>
              <a:gd name="connsiteX55" fmla="*/ 914400 w 4195683"/>
              <a:gd name="connsiteY55" fmla="*/ 2219092 h 2497873"/>
              <a:gd name="connsiteX56" fmla="*/ 869795 w 4195683"/>
              <a:gd name="connsiteY56" fmla="*/ 2230243 h 2497873"/>
              <a:gd name="connsiteX57" fmla="*/ 780585 w 4195683"/>
              <a:gd name="connsiteY57" fmla="*/ 2207941 h 2497873"/>
              <a:gd name="connsiteX58" fmla="*/ 691375 w 4195683"/>
              <a:gd name="connsiteY58" fmla="*/ 2096429 h 2497873"/>
              <a:gd name="connsiteX59" fmla="*/ 635619 w 4195683"/>
              <a:gd name="connsiteY59" fmla="*/ 1951463 h 2497873"/>
              <a:gd name="connsiteX60" fmla="*/ 602166 w 4195683"/>
              <a:gd name="connsiteY60" fmla="*/ 1873404 h 2497873"/>
              <a:gd name="connsiteX61" fmla="*/ 591014 w 4195683"/>
              <a:gd name="connsiteY61" fmla="*/ 1828800 h 2497873"/>
              <a:gd name="connsiteX62" fmla="*/ 568712 w 4195683"/>
              <a:gd name="connsiteY62" fmla="*/ 1773043 h 2497873"/>
              <a:gd name="connsiteX63" fmla="*/ 546409 w 4195683"/>
              <a:gd name="connsiteY63" fmla="*/ 1683834 h 2497873"/>
              <a:gd name="connsiteX64" fmla="*/ 535258 w 4195683"/>
              <a:gd name="connsiteY64" fmla="*/ 1639229 h 2497873"/>
              <a:gd name="connsiteX65" fmla="*/ 524107 w 4195683"/>
              <a:gd name="connsiteY65" fmla="*/ 1572322 h 2497873"/>
              <a:gd name="connsiteX66" fmla="*/ 512956 w 4195683"/>
              <a:gd name="connsiteY66" fmla="*/ 1527717 h 2497873"/>
              <a:gd name="connsiteX67" fmla="*/ 468351 w 4195683"/>
              <a:gd name="connsiteY67" fmla="*/ 1438507 h 2497873"/>
              <a:gd name="connsiteX68" fmla="*/ 457200 w 4195683"/>
              <a:gd name="connsiteY68" fmla="*/ 1393902 h 2497873"/>
              <a:gd name="connsiteX69" fmla="*/ 234175 w 4195683"/>
              <a:gd name="connsiteY69" fmla="*/ 1371600 h 2497873"/>
              <a:gd name="connsiteX70" fmla="*/ 189570 w 4195683"/>
              <a:gd name="connsiteY70" fmla="*/ 1360448 h 2497873"/>
              <a:gd name="connsiteX71" fmla="*/ 111512 w 4195683"/>
              <a:gd name="connsiteY71" fmla="*/ 1349297 h 2497873"/>
              <a:gd name="connsiteX72" fmla="*/ 78058 w 4195683"/>
              <a:gd name="connsiteY72" fmla="*/ 1304692 h 2497873"/>
              <a:gd name="connsiteX73" fmla="*/ 33453 w 4195683"/>
              <a:gd name="connsiteY73" fmla="*/ 1271239 h 2497873"/>
              <a:gd name="connsiteX74" fmla="*/ 11151 w 4195683"/>
              <a:gd name="connsiteY74" fmla="*/ 1193180 h 2497873"/>
              <a:gd name="connsiteX75" fmla="*/ 0 w 4195683"/>
              <a:gd name="connsiteY75" fmla="*/ 1148575 h 2497873"/>
              <a:gd name="connsiteX76" fmla="*/ 11151 w 4195683"/>
              <a:gd name="connsiteY76" fmla="*/ 847492 h 2497873"/>
              <a:gd name="connsiteX77" fmla="*/ 22302 w 4195683"/>
              <a:gd name="connsiteY77" fmla="*/ 802887 h 2497873"/>
              <a:gd name="connsiteX78" fmla="*/ 55756 w 4195683"/>
              <a:gd name="connsiteY78" fmla="*/ 680224 h 2497873"/>
              <a:gd name="connsiteX79" fmla="*/ 66907 w 4195683"/>
              <a:gd name="connsiteY79" fmla="*/ 646770 h 2497873"/>
              <a:gd name="connsiteX80" fmla="*/ 100361 w 4195683"/>
              <a:gd name="connsiteY80" fmla="*/ 624468 h 2497873"/>
              <a:gd name="connsiteX81" fmla="*/ 156117 w 4195683"/>
              <a:gd name="connsiteY81" fmla="*/ 568712 h 2497873"/>
              <a:gd name="connsiteX82" fmla="*/ 189570 w 4195683"/>
              <a:gd name="connsiteY82" fmla="*/ 546409 h 2497873"/>
              <a:gd name="connsiteX83" fmla="*/ 223024 w 4195683"/>
              <a:gd name="connsiteY83" fmla="*/ 512956 h 2497873"/>
              <a:gd name="connsiteX84" fmla="*/ 267629 w 4195683"/>
              <a:gd name="connsiteY84" fmla="*/ 490653 h 2497873"/>
              <a:gd name="connsiteX85" fmla="*/ 367990 w 4195683"/>
              <a:gd name="connsiteY85" fmla="*/ 379141 h 2497873"/>
              <a:gd name="connsiteX86" fmla="*/ 479502 w 4195683"/>
              <a:gd name="connsiteY86" fmla="*/ 289931 h 2497873"/>
              <a:gd name="connsiteX87" fmla="*/ 535258 w 4195683"/>
              <a:gd name="connsiteY87" fmla="*/ 223024 h 2497873"/>
              <a:gd name="connsiteX88" fmla="*/ 646770 w 4195683"/>
              <a:gd name="connsiteY88" fmla="*/ 133814 h 2497873"/>
              <a:gd name="connsiteX89" fmla="*/ 691375 w 4195683"/>
              <a:gd name="connsiteY89" fmla="*/ 100361 h 2497873"/>
              <a:gd name="connsiteX90" fmla="*/ 724829 w 4195683"/>
              <a:gd name="connsiteY90" fmla="*/ 78058 h 2497873"/>
              <a:gd name="connsiteX91" fmla="*/ 769434 w 4195683"/>
              <a:gd name="connsiteY91" fmla="*/ 44604 h 2497873"/>
              <a:gd name="connsiteX92" fmla="*/ 802888 w 4195683"/>
              <a:gd name="connsiteY92" fmla="*/ 11151 h 2497873"/>
              <a:gd name="connsiteX93" fmla="*/ 836341 w 4195683"/>
              <a:gd name="connsiteY93" fmla="*/ 0 h 2497873"/>
              <a:gd name="connsiteX94" fmla="*/ 970156 w 4195683"/>
              <a:gd name="connsiteY94" fmla="*/ 11151 h 2497873"/>
              <a:gd name="connsiteX95" fmla="*/ 970156 w 4195683"/>
              <a:gd name="connsiteY95" fmla="*/ 22302 h 249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195683" h="2497873">
                <a:moveTo>
                  <a:pt x="970156" y="22302"/>
                </a:moveTo>
                <a:lnTo>
                  <a:pt x="970156" y="22302"/>
                </a:lnTo>
                <a:cubicBezTo>
                  <a:pt x="1003610" y="26019"/>
                  <a:pt x="1036937" y="31137"/>
                  <a:pt x="1070517" y="33453"/>
                </a:cubicBezTo>
                <a:cubicBezTo>
                  <a:pt x="1461652" y="60427"/>
                  <a:pt x="1672005" y="39689"/>
                  <a:pt x="2152185" y="33453"/>
                </a:cubicBezTo>
                <a:cubicBezTo>
                  <a:pt x="2196790" y="37170"/>
                  <a:pt x="2242007" y="36355"/>
                  <a:pt x="2286000" y="44604"/>
                </a:cubicBezTo>
                <a:cubicBezTo>
                  <a:pt x="2344889" y="55646"/>
                  <a:pt x="2319533" y="66987"/>
                  <a:pt x="2352907" y="100361"/>
                </a:cubicBezTo>
                <a:cubicBezTo>
                  <a:pt x="2369737" y="117191"/>
                  <a:pt x="2390078" y="130097"/>
                  <a:pt x="2408663" y="144965"/>
                </a:cubicBezTo>
                <a:cubicBezTo>
                  <a:pt x="2442117" y="137531"/>
                  <a:pt x="2477390" y="135844"/>
                  <a:pt x="2509024" y="122663"/>
                </a:cubicBezTo>
                <a:cubicBezTo>
                  <a:pt x="2523581" y="116597"/>
                  <a:pt x="2526745" y="90294"/>
                  <a:pt x="2542478" y="89209"/>
                </a:cubicBezTo>
                <a:cubicBezTo>
                  <a:pt x="2638964" y="82555"/>
                  <a:pt x="2735765" y="96644"/>
                  <a:pt x="2832409" y="100361"/>
                </a:cubicBezTo>
                <a:cubicBezTo>
                  <a:pt x="2847277" y="107795"/>
                  <a:pt x="2863183" y="113442"/>
                  <a:pt x="2877014" y="122663"/>
                </a:cubicBezTo>
                <a:cubicBezTo>
                  <a:pt x="2900095" y="138050"/>
                  <a:pt x="2904574" y="157112"/>
                  <a:pt x="2921619" y="178419"/>
                </a:cubicBezTo>
                <a:cubicBezTo>
                  <a:pt x="2928187" y="186629"/>
                  <a:pt x="2936488" y="193288"/>
                  <a:pt x="2943922" y="200722"/>
                </a:cubicBezTo>
                <a:cubicBezTo>
                  <a:pt x="2947639" y="211873"/>
                  <a:pt x="2951844" y="222873"/>
                  <a:pt x="2955073" y="234175"/>
                </a:cubicBezTo>
                <a:cubicBezTo>
                  <a:pt x="2959283" y="248911"/>
                  <a:pt x="2961377" y="264241"/>
                  <a:pt x="2966224" y="278780"/>
                </a:cubicBezTo>
                <a:cubicBezTo>
                  <a:pt x="2972554" y="297770"/>
                  <a:pt x="2981093" y="315951"/>
                  <a:pt x="2988527" y="334536"/>
                </a:cubicBezTo>
                <a:cubicBezTo>
                  <a:pt x="2992244" y="405160"/>
                  <a:pt x="2990123" y="476335"/>
                  <a:pt x="2999678" y="546409"/>
                </a:cubicBezTo>
                <a:cubicBezTo>
                  <a:pt x="3001489" y="559688"/>
                  <a:pt x="3013809" y="569240"/>
                  <a:pt x="3021980" y="579863"/>
                </a:cubicBezTo>
                <a:cubicBezTo>
                  <a:pt x="3051003" y="617593"/>
                  <a:pt x="3072052" y="664280"/>
                  <a:pt x="3111190" y="691375"/>
                </a:cubicBezTo>
                <a:cubicBezTo>
                  <a:pt x="3391041" y="885118"/>
                  <a:pt x="3155060" y="731855"/>
                  <a:pt x="3323063" y="825190"/>
                </a:cubicBezTo>
                <a:cubicBezTo>
                  <a:pt x="3377879" y="855643"/>
                  <a:pt x="3364797" y="873273"/>
                  <a:pt x="3456878" y="880946"/>
                </a:cubicBezTo>
                <a:lnTo>
                  <a:pt x="3590692" y="892097"/>
                </a:lnTo>
                <a:cubicBezTo>
                  <a:pt x="3609278" y="906965"/>
                  <a:pt x="3628838" y="920692"/>
                  <a:pt x="3646449" y="936702"/>
                </a:cubicBezTo>
                <a:cubicBezTo>
                  <a:pt x="3669787" y="957918"/>
                  <a:pt x="3689040" y="983522"/>
                  <a:pt x="3713356" y="1003609"/>
                </a:cubicBezTo>
                <a:cubicBezTo>
                  <a:pt x="3774685" y="1054272"/>
                  <a:pt x="3846678" y="1092325"/>
                  <a:pt x="3902927" y="1148575"/>
                </a:cubicBezTo>
                <a:cubicBezTo>
                  <a:pt x="3920784" y="1166432"/>
                  <a:pt x="4086887" y="1318580"/>
                  <a:pt x="4137102" y="1393902"/>
                </a:cubicBezTo>
                <a:cubicBezTo>
                  <a:pt x="4146323" y="1407733"/>
                  <a:pt x="4151158" y="1424074"/>
                  <a:pt x="4159405" y="1438507"/>
                </a:cubicBezTo>
                <a:cubicBezTo>
                  <a:pt x="4166054" y="1450143"/>
                  <a:pt x="4174273" y="1460810"/>
                  <a:pt x="4181707" y="1471961"/>
                </a:cubicBezTo>
                <a:cubicBezTo>
                  <a:pt x="4198407" y="1588865"/>
                  <a:pt x="4205931" y="1595091"/>
                  <a:pt x="4170556" y="1750741"/>
                </a:cubicBezTo>
                <a:cubicBezTo>
                  <a:pt x="4166437" y="1768864"/>
                  <a:pt x="4147760" y="1780120"/>
                  <a:pt x="4137102" y="1795346"/>
                </a:cubicBezTo>
                <a:cubicBezTo>
                  <a:pt x="4121731" y="1817305"/>
                  <a:pt x="4114799" y="1847384"/>
                  <a:pt x="4092497" y="1862253"/>
                </a:cubicBezTo>
                <a:cubicBezTo>
                  <a:pt x="4063874" y="1881336"/>
                  <a:pt x="4047884" y="1893994"/>
                  <a:pt x="4014439" y="1906858"/>
                </a:cubicBezTo>
                <a:cubicBezTo>
                  <a:pt x="3889584" y="1954879"/>
                  <a:pt x="3931509" y="1925050"/>
                  <a:pt x="3802566" y="1984917"/>
                </a:cubicBezTo>
                <a:cubicBezTo>
                  <a:pt x="3734718" y="2016418"/>
                  <a:pt x="3664085" y="2043784"/>
                  <a:pt x="3601844" y="2085278"/>
                </a:cubicBezTo>
                <a:cubicBezTo>
                  <a:pt x="3400234" y="2219684"/>
                  <a:pt x="3598935" y="2080914"/>
                  <a:pt x="3412273" y="2230243"/>
                </a:cubicBezTo>
                <a:cubicBezTo>
                  <a:pt x="3387304" y="2250218"/>
                  <a:pt x="3359559" y="2266504"/>
                  <a:pt x="3334214" y="2286000"/>
                </a:cubicBezTo>
                <a:cubicBezTo>
                  <a:pt x="3311203" y="2303701"/>
                  <a:pt x="3291090" y="2325108"/>
                  <a:pt x="3267307" y="2341756"/>
                </a:cubicBezTo>
                <a:cubicBezTo>
                  <a:pt x="3253689" y="2351289"/>
                  <a:pt x="3236533" y="2354837"/>
                  <a:pt x="3222702" y="2364058"/>
                </a:cubicBezTo>
                <a:cubicBezTo>
                  <a:pt x="3161689" y="2404733"/>
                  <a:pt x="3176730" y="2412326"/>
                  <a:pt x="3111190" y="2442117"/>
                </a:cubicBezTo>
                <a:cubicBezTo>
                  <a:pt x="3089788" y="2451845"/>
                  <a:pt x="3066752" y="2457505"/>
                  <a:pt x="3044283" y="2464419"/>
                </a:cubicBezTo>
                <a:cubicBezTo>
                  <a:pt x="2954726" y="2491975"/>
                  <a:pt x="2979634" y="2484806"/>
                  <a:pt x="2888166" y="2497873"/>
                </a:cubicBezTo>
                <a:cubicBezTo>
                  <a:pt x="2728332" y="2486722"/>
                  <a:pt x="2567578" y="2484851"/>
                  <a:pt x="2408663" y="2464419"/>
                </a:cubicBezTo>
                <a:cubicBezTo>
                  <a:pt x="2306693" y="2451309"/>
                  <a:pt x="2208067" y="2419239"/>
                  <a:pt x="2107580" y="2397512"/>
                </a:cubicBezTo>
                <a:cubicBezTo>
                  <a:pt x="2070529" y="2389501"/>
                  <a:pt x="1996068" y="2375209"/>
                  <a:pt x="1996068" y="2375209"/>
                </a:cubicBezTo>
                <a:lnTo>
                  <a:pt x="1862253" y="2297151"/>
                </a:lnTo>
                <a:cubicBezTo>
                  <a:pt x="1843571" y="2286162"/>
                  <a:pt x="1824531" y="2275720"/>
                  <a:pt x="1806497" y="2263697"/>
                </a:cubicBezTo>
                <a:cubicBezTo>
                  <a:pt x="1761892" y="2233960"/>
                  <a:pt x="1721957" y="2195604"/>
                  <a:pt x="1672683" y="2174487"/>
                </a:cubicBezTo>
                <a:cubicBezTo>
                  <a:pt x="1535730" y="2115794"/>
                  <a:pt x="1654468" y="2164123"/>
                  <a:pt x="1494263" y="2107580"/>
                </a:cubicBezTo>
                <a:cubicBezTo>
                  <a:pt x="1464315" y="2097010"/>
                  <a:pt x="1436251" y="2080068"/>
                  <a:pt x="1405053" y="2074126"/>
                </a:cubicBezTo>
                <a:cubicBezTo>
                  <a:pt x="1357445" y="2065058"/>
                  <a:pt x="1308410" y="2066692"/>
                  <a:pt x="1260088" y="2062975"/>
                </a:cubicBezTo>
                <a:cubicBezTo>
                  <a:pt x="1215871" y="2051921"/>
                  <a:pt x="1186259" y="2038558"/>
                  <a:pt x="1137424" y="2062975"/>
                </a:cubicBezTo>
                <a:cubicBezTo>
                  <a:pt x="1120801" y="2071287"/>
                  <a:pt x="1114773" y="2092456"/>
                  <a:pt x="1103970" y="2107580"/>
                </a:cubicBezTo>
                <a:cubicBezTo>
                  <a:pt x="1075770" y="2147060"/>
                  <a:pt x="1091283" y="2138725"/>
                  <a:pt x="1048214" y="2163336"/>
                </a:cubicBezTo>
                <a:cubicBezTo>
                  <a:pt x="1033781" y="2171583"/>
                  <a:pt x="1018042" y="2177391"/>
                  <a:pt x="1003609" y="2185639"/>
                </a:cubicBezTo>
                <a:cubicBezTo>
                  <a:pt x="991973" y="2192288"/>
                  <a:pt x="982705" y="2203235"/>
                  <a:pt x="970156" y="2207941"/>
                </a:cubicBezTo>
                <a:cubicBezTo>
                  <a:pt x="952409" y="2214596"/>
                  <a:pt x="932902" y="2214981"/>
                  <a:pt x="914400" y="2219092"/>
                </a:cubicBezTo>
                <a:cubicBezTo>
                  <a:pt x="899439" y="2222417"/>
                  <a:pt x="884663" y="2226526"/>
                  <a:pt x="869795" y="2230243"/>
                </a:cubicBezTo>
                <a:cubicBezTo>
                  <a:pt x="840058" y="2222809"/>
                  <a:pt x="805107" y="2226332"/>
                  <a:pt x="780585" y="2207941"/>
                </a:cubicBezTo>
                <a:cubicBezTo>
                  <a:pt x="742503" y="2179380"/>
                  <a:pt x="691375" y="2096429"/>
                  <a:pt x="691375" y="2096429"/>
                </a:cubicBezTo>
                <a:cubicBezTo>
                  <a:pt x="672790" y="2048107"/>
                  <a:pt x="654847" y="1999533"/>
                  <a:pt x="635619" y="1951463"/>
                </a:cubicBezTo>
                <a:cubicBezTo>
                  <a:pt x="625106" y="1925179"/>
                  <a:pt x="609032" y="1900867"/>
                  <a:pt x="602166" y="1873404"/>
                </a:cubicBezTo>
                <a:cubicBezTo>
                  <a:pt x="598449" y="1858536"/>
                  <a:pt x="595860" y="1843339"/>
                  <a:pt x="591014" y="1828800"/>
                </a:cubicBezTo>
                <a:cubicBezTo>
                  <a:pt x="584684" y="1809810"/>
                  <a:pt x="574599" y="1792175"/>
                  <a:pt x="568712" y="1773043"/>
                </a:cubicBezTo>
                <a:cubicBezTo>
                  <a:pt x="559698" y="1743747"/>
                  <a:pt x="553843" y="1713570"/>
                  <a:pt x="546409" y="1683834"/>
                </a:cubicBezTo>
                <a:cubicBezTo>
                  <a:pt x="542692" y="1668966"/>
                  <a:pt x="537778" y="1654346"/>
                  <a:pt x="535258" y="1639229"/>
                </a:cubicBezTo>
                <a:cubicBezTo>
                  <a:pt x="531541" y="1616927"/>
                  <a:pt x="528541" y="1594493"/>
                  <a:pt x="524107" y="1572322"/>
                </a:cubicBezTo>
                <a:cubicBezTo>
                  <a:pt x="521101" y="1557294"/>
                  <a:pt x="518993" y="1541804"/>
                  <a:pt x="512956" y="1527717"/>
                </a:cubicBezTo>
                <a:cubicBezTo>
                  <a:pt x="451493" y="1384303"/>
                  <a:pt x="537535" y="1646062"/>
                  <a:pt x="468351" y="1438507"/>
                </a:cubicBezTo>
                <a:cubicBezTo>
                  <a:pt x="463505" y="1423968"/>
                  <a:pt x="471936" y="1398112"/>
                  <a:pt x="457200" y="1393902"/>
                </a:cubicBezTo>
                <a:cubicBezTo>
                  <a:pt x="385362" y="1373377"/>
                  <a:pt x="308517" y="1379034"/>
                  <a:pt x="234175" y="1371600"/>
                </a:cubicBezTo>
                <a:cubicBezTo>
                  <a:pt x="219307" y="1367883"/>
                  <a:pt x="204649" y="1363190"/>
                  <a:pt x="189570" y="1360448"/>
                </a:cubicBezTo>
                <a:cubicBezTo>
                  <a:pt x="163710" y="1355746"/>
                  <a:pt x="135021" y="1361051"/>
                  <a:pt x="111512" y="1349297"/>
                </a:cubicBezTo>
                <a:cubicBezTo>
                  <a:pt x="94889" y="1340985"/>
                  <a:pt x="91200" y="1317834"/>
                  <a:pt x="78058" y="1304692"/>
                </a:cubicBezTo>
                <a:cubicBezTo>
                  <a:pt x="64916" y="1291550"/>
                  <a:pt x="48321" y="1282390"/>
                  <a:pt x="33453" y="1271239"/>
                </a:cubicBezTo>
                <a:cubicBezTo>
                  <a:pt x="26019" y="1245219"/>
                  <a:pt x="18271" y="1219287"/>
                  <a:pt x="11151" y="1193180"/>
                </a:cubicBezTo>
                <a:cubicBezTo>
                  <a:pt x="7119" y="1178394"/>
                  <a:pt x="0" y="1163901"/>
                  <a:pt x="0" y="1148575"/>
                </a:cubicBezTo>
                <a:cubicBezTo>
                  <a:pt x="0" y="1048145"/>
                  <a:pt x="4685" y="947713"/>
                  <a:pt x="11151" y="847492"/>
                </a:cubicBezTo>
                <a:cubicBezTo>
                  <a:pt x="12138" y="832198"/>
                  <a:pt x="19296" y="817915"/>
                  <a:pt x="22302" y="802887"/>
                </a:cubicBezTo>
                <a:cubicBezTo>
                  <a:pt x="45410" y="687344"/>
                  <a:pt x="17383" y="782551"/>
                  <a:pt x="55756" y="680224"/>
                </a:cubicBezTo>
                <a:cubicBezTo>
                  <a:pt x="59883" y="669218"/>
                  <a:pt x="59564" y="655949"/>
                  <a:pt x="66907" y="646770"/>
                </a:cubicBezTo>
                <a:cubicBezTo>
                  <a:pt x="75279" y="636305"/>
                  <a:pt x="90275" y="633293"/>
                  <a:pt x="100361" y="624468"/>
                </a:cubicBezTo>
                <a:cubicBezTo>
                  <a:pt x="120142" y="607160"/>
                  <a:pt x="134248" y="583292"/>
                  <a:pt x="156117" y="568712"/>
                </a:cubicBezTo>
                <a:cubicBezTo>
                  <a:pt x="167268" y="561278"/>
                  <a:pt x="179274" y="554989"/>
                  <a:pt x="189570" y="546409"/>
                </a:cubicBezTo>
                <a:cubicBezTo>
                  <a:pt x="201685" y="536313"/>
                  <a:pt x="210191" y="522122"/>
                  <a:pt x="223024" y="512956"/>
                </a:cubicBezTo>
                <a:cubicBezTo>
                  <a:pt x="236551" y="503294"/>
                  <a:pt x="252761" y="498087"/>
                  <a:pt x="267629" y="490653"/>
                </a:cubicBezTo>
                <a:cubicBezTo>
                  <a:pt x="299377" y="452556"/>
                  <a:pt x="329996" y="411708"/>
                  <a:pt x="367990" y="379141"/>
                </a:cubicBezTo>
                <a:cubicBezTo>
                  <a:pt x="404132" y="348162"/>
                  <a:pt x="449028" y="326500"/>
                  <a:pt x="479502" y="289931"/>
                </a:cubicBezTo>
                <a:cubicBezTo>
                  <a:pt x="498087" y="267629"/>
                  <a:pt x="514035" y="242833"/>
                  <a:pt x="535258" y="223024"/>
                </a:cubicBezTo>
                <a:cubicBezTo>
                  <a:pt x="570057" y="190544"/>
                  <a:pt x="609340" y="163223"/>
                  <a:pt x="646770" y="133814"/>
                </a:cubicBezTo>
                <a:cubicBezTo>
                  <a:pt x="661384" y="122332"/>
                  <a:pt x="675911" y="110670"/>
                  <a:pt x="691375" y="100361"/>
                </a:cubicBezTo>
                <a:cubicBezTo>
                  <a:pt x="702526" y="92927"/>
                  <a:pt x="713923" y="85848"/>
                  <a:pt x="724829" y="78058"/>
                </a:cubicBezTo>
                <a:cubicBezTo>
                  <a:pt x="739953" y="67255"/>
                  <a:pt x="755323" y="56699"/>
                  <a:pt x="769434" y="44604"/>
                </a:cubicBezTo>
                <a:cubicBezTo>
                  <a:pt x="781408" y="34341"/>
                  <a:pt x="789766" y="19899"/>
                  <a:pt x="802888" y="11151"/>
                </a:cubicBezTo>
                <a:cubicBezTo>
                  <a:pt x="812668" y="4631"/>
                  <a:pt x="825190" y="3717"/>
                  <a:pt x="836341" y="0"/>
                </a:cubicBezTo>
                <a:cubicBezTo>
                  <a:pt x="880946" y="3717"/>
                  <a:pt x="925789" y="5236"/>
                  <a:pt x="970156" y="11151"/>
                </a:cubicBezTo>
                <a:cubicBezTo>
                  <a:pt x="981807" y="12704"/>
                  <a:pt x="970156" y="20444"/>
                  <a:pt x="970156" y="22302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02387" y="1106856"/>
            <a:ext cx="1359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ll  sources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407630" y="1533188"/>
            <a:ext cx="1020816" cy="4631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668248" y="1932292"/>
            <a:ext cx="3510155" cy="1947380"/>
          </a:xfrm>
          <a:custGeom>
            <a:avLst/>
            <a:gdLst>
              <a:gd name="connsiteX0" fmla="*/ 803190 w 2384930"/>
              <a:gd name="connsiteY0" fmla="*/ 111211 h 1791730"/>
              <a:gd name="connsiteX1" fmla="*/ 617838 w 2384930"/>
              <a:gd name="connsiteY1" fmla="*/ 148281 h 1791730"/>
              <a:gd name="connsiteX2" fmla="*/ 531341 w 2384930"/>
              <a:gd name="connsiteY2" fmla="*/ 185352 h 1791730"/>
              <a:gd name="connsiteX3" fmla="*/ 432487 w 2384930"/>
              <a:gd name="connsiteY3" fmla="*/ 222422 h 1791730"/>
              <a:gd name="connsiteX4" fmla="*/ 345990 w 2384930"/>
              <a:gd name="connsiteY4" fmla="*/ 284206 h 1791730"/>
              <a:gd name="connsiteX5" fmla="*/ 37071 w 2384930"/>
              <a:gd name="connsiteY5" fmla="*/ 617838 h 1791730"/>
              <a:gd name="connsiteX6" fmla="*/ 0 w 2384930"/>
              <a:gd name="connsiteY6" fmla="*/ 704335 h 1791730"/>
              <a:gd name="connsiteX7" fmla="*/ 24714 w 2384930"/>
              <a:gd name="connsiteY7" fmla="*/ 877330 h 1791730"/>
              <a:gd name="connsiteX8" fmla="*/ 74141 w 2384930"/>
              <a:gd name="connsiteY8" fmla="*/ 939114 h 1791730"/>
              <a:gd name="connsiteX9" fmla="*/ 247135 w 2384930"/>
              <a:gd name="connsiteY9" fmla="*/ 1050324 h 1791730"/>
              <a:gd name="connsiteX10" fmla="*/ 358346 w 2384930"/>
              <a:gd name="connsiteY10" fmla="*/ 1124465 h 1791730"/>
              <a:gd name="connsiteX11" fmla="*/ 457200 w 2384930"/>
              <a:gd name="connsiteY11" fmla="*/ 1198606 h 1791730"/>
              <a:gd name="connsiteX12" fmla="*/ 481914 w 2384930"/>
              <a:gd name="connsiteY12" fmla="*/ 1248033 h 1791730"/>
              <a:gd name="connsiteX13" fmla="*/ 457200 w 2384930"/>
              <a:gd name="connsiteY13" fmla="*/ 1482811 h 1791730"/>
              <a:gd name="connsiteX14" fmla="*/ 469557 w 2384930"/>
              <a:gd name="connsiteY14" fmla="*/ 1581665 h 1791730"/>
              <a:gd name="connsiteX15" fmla="*/ 506627 w 2384930"/>
              <a:gd name="connsiteY15" fmla="*/ 1618735 h 1791730"/>
              <a:gd name="connsiteX16" fmla="*/ 803190 w 2384930"/>
              <a:gd name="connsiteY16" fmla="*/ 1779373 h 1791730"/>
              <a:gd name="connsiteX17" fmla="*/ 1000898 w 2384930"/>
              <a:gd name="connsiteY17" fmla="*/ 1791730 h 1791730"/>
              <a:gd name="connsiteX18" fmla="*/ 1322173 w 2384930"/>
              <a:gd name="connsiteY18" fmla="*/ 1779373 h 1791730"/>
              <a:gd name="connsiteX19" fmla="*/ 1445741 w 2384930"/>
              <a:gd name="connsiteY19" fmla="*/ 1729946 h 1791730"/>
              <a:gd name="connsiteX20" fmla="*/ 1495168 w 2384930"/>
              <a:gd name="connsiteY20" fmla="*/ 1717589 h 1791730"/>
              <a:gd name="connsiteX21" fmla="*/ 1631092 w 2384930"/>
              <a:gd name="connsiteY21" fmla="*/ 1742303 h 1791730"/>
              <a:gd name="connsiteX22" fmla="*/ 1841157 w 2384930"/>
              <a:gd name="connsiteY22" fmla="*/ 1767016 h 1791730"/>
              <a:gd name="connsiteX23" fmla="*/ 2137719 w 2384930"/>
              <a:gd name="connsiteY23" fmla="*/ 1742303 h 1791730"/>
              <a:gd name="connsiteX24" fmla="*/ 2323071 w 2384930"/>
              <a:gd name="connsiteY24" fmla="*/ 1569308 h 1791730"/>
              <a:gd name="connsiteX25" fmla="*/ 2384854 w 2384930"/>
              <a:gd name="connsiteY25" fmla="*/ 1346887 h 1791730"/>
              <a:gd name="connsiteX26" fmla="*/ 2310714 w 2384930"/>
              <a:gd name="connsiteY26" fmla="*/ 963827 h 1791730"/>
              <a:gd name="connsiteX27" fmla="*/ 2286000 w 2384930"/>
              <a:gd name="connsiteY27" fmla="*/ 914400 h 1791730"/>
              <a:gd name="connsiteX28" fmla="*/ 2273644 w 2384930"/>
              <a:gd name="connsiteY28" fmla="*/ 630195 h 1791730"/>
              <a:gd name="connsiteX29" fmla="*/ 2224217 w 2384930"/>
              <a:gd name="connsiteY29" fmla="*/ 580768 h 1791730"/>
              <a:gd name="connsiteX30" fmla="*/ 2187146 w 2384930"/>
              <a:gd name="connsiteY30" fmla="*/ 556054 h 1791730"/>
              <a:gd name="connsiteX31" fmla="*/ 2113006 w 2384930"/>
              <a:gd name="connsiteY31" fmla="*/ 543697 h 1791730"/>
              <a:gd name="connsiteX32" fmla="*/ 2051222 w 2384930"/>
              <a:gd name="connsiteY32" fmla="*/ 531341 h 1791730"/>
              <a:gd name="connsiteX33" fmla="*/ 1779373 w 2384930"/>
              <a:gd name="connsiteY33" fmla="*/ 420130 h 1791730"/>
              <a:gd name="connsiteX34" fmla="*/ 1680519 w 2384930"/>
              <a:gd name="connsiteY34" fmla="*/ 383060 h 1791730"/>
              <a:gd name="connsiteX35" fmla="*/ 1544595 w 2384930"/>
              <a:gd name="connsiteY35" fmla="*/ 321276 h 1791730"/>
              <a:gd name="connsiteX36" fmla="*/ 1507525 w 2384930"/>
              <a:gd name="connsiteY36" fmla="*/ 296562 h 1791730"/>
              <a:gd name="connsiteX37" fmla="*/ 1495168 w 2384930"/>
              <a:gd name="connsiteY37" fmla="*/ 185352 h 1791730"/>
              <a:gd name="connsiteX38" fmla="*/ 1482811 w 2384930"/>
              <a:gd name="connsiteY38" fmla="*/ 148281 h 1791730"/>
              <a:gd name="connsiteX39" fmla="*/ 1433384 w 2384930"/>
              <a:gd name="connsiteY39" fmla="*/ 111211 h 1791730"/>
              <a:gd name="connsiteX40" fmla="*/ 1359244 w 2384930"/>
              <a:gd name="connsiteY40" fmla="*/ 49427 h 1791730"/>
              <a:gd name="connsiteX41" fmla="*/ 1235676 w 2384930"/>
              <a:gd name="connsiteY41" fmla="*/ 12357 h 1791730"/>
              <a:gd name="connsiteX42" fmla="*/ 1186249 w 2384930"/>
              <a:gd name="connsiteY42" fmla="*/ 0 h 1791730"/>
              <a:gd name="connsiteX43" fmla="*/ 1087395 w 2384930"/>
              <a:gd name="connsiteY43" fmla="*/ 12357 h 1791730"/>
              <a:gd name="connsiteX44" fmla="*/ 1050325 w 2384930"/>
              <a:gd name="connsiteY44" fmla="*/ 37070 h 1791730"/>
              <a:gd name="connsiteX45" fmla="*/ 1000898 w 2384930"/>
              <a:gd name="connsiteY45" fmla="*/ 49427 h 1791730"/>
              <a:gd name="connsiteX46" fmla="*/ 963827 w 2384930"/>
              <a:gd name="connsiteY46" fmla="*/ 74141 h 1791730"/>
              <a:gd name="connsiteX47" fmla="*/ 864973 w 2384930"/>
              <a:gd name="connsiteY47" fmla="*/ 98854 h 1791730"/>
              <a:gd name="connsiteX48" fmla="*/ 729049 w 2384930"/>
              <a:gd name="connsiteY48" fmla="*/ 123568 h 179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84930" h="1791730">
                <a:moveTo>
                  <a:pt x="803190" y="111211"/>
                </a:moveTo>
                <a:cubicBezTo>
                  <a:pt x="730758" y="121559"/>
                  <a:pt x="689333" y="124449"/>
                  <a:pt x="617838" y="148281"/>
                </a:cubicBezTo>
                <a:cubicBezTo>
                  <a:pt x="588079" y="158201"/>
                  <a:pt x="560466" y="173702"/>
                  <a:pt x="531341" y="185352"/>
                </a:cubicBezTo>
                <a:cubicBezTo>
                  <a:pt x="498666" y="198422"/>
                  <a:pt x="463539" y="205861"/>
                  <a:pt x="432487" y="222422"/>
                </a:cubicBezTo>
                <a:cubicBezTo>
                  <a:pt x="401223" y="239096"/>
                  <a:pt x="372066" y="260216"/>
                  <a:pt x="345990" y="284206"/>
                </a:cubicBezTo>
                <a:cubicBezTo>
                  <a:pt x="276107" y="348498"/>
                  <a:pt x="104743" y="509563"/>
                  <a:pt x="37071" y="617838"/>
                </a:cubicBezTo>
                <a:cubicBezTo>
                  <a:pt x="20446" y="644439"/>
                  <a:pt x="12357" y="675503"/>
                  <a:pt x="0" y="704335"/>
                </a:cubicBezTo>
                <a:cubicBezTo>
                  <a:pt x="8238" y="762000"/>
                  <a:pt x="7173" y="821783"/>
                  <a:pt x="24714" y="877330"/>
                </a:cubicBezTo>
                <a:cubicBezTo>
                  <a:pt x="32656" y="902480"/>
                  <a:pt x="55492" y="920465"/>
                  <a:pt x="74141" y="939114"/>
                </a:cubicBezTo>
                <a:cubicBezTo>
                  <a:pt x="158999" y="1023972"/>
                  <a:pt x="139645" y="987095"/>
                  <a:pt x="247135" y="1050324"/>
                </a:cubicBezTo>
                <a:cubicBezTo>
                  <a:pt x="285537" y="1072913"/>
                  <a:pt x="322704" y="1097733"/>
                  <a:pt x="358346" y="1124465"/>
                </a:cubicBezTo>
                <a:lnTo>
                  <a:pt x="457200" y="1198606"/>
                </a:lnTo>
                <a:cubicBezTo>
                  <a:pt x="465438" y="1215082"/>
                  <a:pt x="480765" y="1229648"/>
                  <a:pt x="481914" y="1248033"/>
                </a:cubicBezTo>
                <a:cubicBezTo>
                  <a:pt x="485126" y="1299426"/>
                  <a:pt x="466009" y="1421152"/>
                  <a:pt x="457200" y="1482811"/>
                </a:cubicBezTo>
                <a:cubicBezTo>
                  <a:pt x="461319" y="1515762"/>
                  <a:pt x="458208" y="1550457"/>
                  <a:pt x="469557" y="1581665"/>
                </a:cubicBezTo>
                <a:cubicBezTo>
                  <a:pt x="475529" y="1598088"/>
                  <a:pt x="493359" y="1607362"/>
                  <a:pt x="506627" y="1618735"/>
                </a:cubicBezTo>
                <a:cubicBezTo>
                  <a:pt x="630997" y="1725337"/>
                  <a:pt x="639153" y="1751091"/>
                  <a:pt x="803190" y="1779373"/>
                </a:cubicBezTo>
                <a:cubicBezTo>
                  <a:pt x="868261" y="1790592"/>
                  <a:pt x="934995" y="1787611"/>
                  <a:pt x="1000898" y="1791730"/>
                </a:cubicBezTo>
                <a:cubicBezTo>
                  <a:pt x="1107990" y="1787611"/>
                  <a:pt x="1216021" y="1794116"/>
                  <a:pt x="1322173" y="1779373"/>
                </a:cubicBezTo>
                <a:cubicBezTo>
                  <a:pt x="1366113" y="1773270"/>
                  <a:pt x="1402703" y="1740706"/>
                  <a:pt x="1445741" y="1729946"/>
                </a:cubicBezTo>
                <a:lnTo>
                  <a:pt x="1495168" y="1717589"/>
                </a:lnTo>
                <a:cubicBezTo>
                  <a:pt x="1540476" y="1725827"/>
                  <a:pt x="1585605" y="1735121"/>
                  <a:pt x="1631092" y="1742303"/>
                </a:cubicBezTo>
                <a:cubicBezTo>
                  <a:pt x="1671445" y="1748675"/>
                  <a:pt x="1804218" y="1762912"/>
                  <a:pt x="1841157" y="1767016"/>
                </a:cubicBezTo>
                <a:cubicBezTo>
                  <a:pt x="1940011" y="1758778"/>
                  <a:pt x="2042018" y="1768403"/>
                  <a:pt x="2137719" y="1742303"/>
                </a:cubicBezTo>
                <a:cubicBezTo>
                  <a:pt x="2199140" y="1725552"/>
                  <a:pt x="2282867" y="1616213"/>
                  <a:pt x="2323071" y="1569308"/>
                </a:cubicBezTo>
                <a:cubicBezTo>
                  <a:pt x="2346670" y="1506378"/>
                  <a:pt x="2386922" y="1415141"/>
                  <a:pt x="2384854" y="1346887"/>
                </a:cubicBezTo>
                <a:cubicBezTo>
                  <a:pt x="2379361" y="1165619"/>
                  <a:pt x="2368021" y="1101364"/>
                  <a:pt x="2310714" y="963827"/>
                </a:cubicBezTo>
                <a:cubicBezTo>
                  <a:pt x="2303629" y="946824"/>
                  <a:pt x="2294238" y="930876"/>
                  <a:pt x="2286000" y="914400"/>
                </a:cubicBezTo>
                <a:cubicBezTo>
                  <a:pt x="2281881" y="819665"/>
                  <a:pt x="2290910" y="723434"/>
                  <a:pt x="2273644" y="630195"/>
                </a:cubicBezTo>
                <a:cubicBezTo>
                  <a:pt x="2269401" y="607284"/>
                  <a:pt x="2241908" y="595931"/>
                  <a:pt x="2224217" y="580768"/>
                </a:cubicBezTo>
                <a:cubicBezTo>
                  <a:pt x="2212941" y="571103"/>
                  <a:pt x="2201235" y="560750"/>
                  <a:pt x="2187146" y="556054"/>
                </a:cubicBezTo>
                <a:cubicBezTo>
                  <a:pt x="2163378" y="548131"/>
                  <a:pt x="2137656" y="548179"/>
                  <a:pt x="2113006" y="543697"/>
                </a:cubicBezTo>
                <a:cubicBezTo>
                  <a:pt x="2092342" y="539940"/>
                  <a:pt x="2071597" y="536435"/>
                  <a:pt x="2051222" y="531341"/>
                </a:cubicBezTo>
                <a:cubicBezTo>
                  <a:pt x="1832659" y="476700"/>
                  <a:pt x="1992624" y="521143"/>
                  <a:pt x="1779373" y="420130"/>
                </a:cubicBezTo>
                <a:cubicBezTo>
                  <a:pt x="1747569" y="405065"/>
                  <a:pt x="1713194" y="396130"/>
                  <a:pt x="1680519" y="383060"/>
                </a:cubicBezTo>
                <a:cubicBezTo>
                  <a:pt x="1649323" y="370581"/>
                  <a:pt x="1579664" y="341315"/>
                  <a:pt x="1544595" y="321276"/>
                </a:cubicBezTo>
                <a:cubicBezTo>
                  <a:pt x="1531701" y="313908"/>
                  <a:pt x="1519882" y="304800"/>
                  <a:pt x="1507525" y="296562"/>
                </a:cubicBezTo>
                <a:cubicBezTo>
                  <a:pt x="1503406" y="259492"/>
                  <a:pt x="1501300" y="222143"/>
                  <a:pt x="1495168" y="185352"/>
                </a:cubicBezTo>
                <a:cubicBezTo>
                  <a:pt x="1493027" y="172504"/>
                  <a:pt x="1491150" y="158287"/>
                  <a:pt x="1482811" y="148281"/>
                </a:cubicBezTo>
                <a:cubicBezTo>
                  <a:pt x="1469627" y="132460"/>
                  <a:pt x="1449466" y="124076"/>
                  <a:pt x="1433384" y="111211"/>
                </a:cubicBezTo>
                <a:cubicBezTo>
                  <a:pt x="1408264" y="91115"/>
                  <a:pt x="1386384" y="66698"/>
                  <a:pt x="1359244" y="49427"/>
                </a:cubicBezTo>
                <a:cubicBezTo>
                  <a:pt x="1319619" y="24211"/>
                  <a:pt x="1279764" y="22154"/>
                  <a:pt x="1235676" y="12357"/>
                </a:cubicBezTo>
                <a:cubicBezTo>
                  <a:pt x="1219098" y="8673"/>
                  <a:pt x="1202725" y="4119"/>
                  <a:pt x="1186249" y="0"/>
                </a:cubicBezTo>
                <a:cubicBezTo>
                  <a:pt x="1153298" y="4119"/>
                  <a:pt x="1119433" y="3619"/>
                  <a:pt x="1087395" y="12357"/>
                </a:cubicBezTo>
                <a:cubicBezTo>
                  <a:pt x="1073067" y="16264"/>
                  <a:pt x="1063975" y="31220"/>
                  <a:pt x="1050325" y="37070"/>
                </a:cubicBezTo>
                <a:cubicBezTo>
                  <a:pt x="1034715" y="43760"/>
                  <a:pt x="1017374" y="45308"/>
                  <a:pt x="1000898" y="49427"/>
                </a:cubicBezTo>
                <a:cubicBezTo>
                  <a:pt x="988541" y="57665"/>
                  <a:pt x="977110" y="67499"/>
                  <a:pt x="963827" y="74141"/>
                </a:cubicBezTo>
                <a:cubicBezTo>
                  <a:pt x="938499" y="86805"/>
                  <a:pt x="888467" y="94155"/>
                  <a:pt x="864973" y="98854"/>
                </a:cubicBezTo>
                <a:cubicBezTo>
                  <a:pt x="780244" y="132747"/>
                  <a:pt x="825371" y="123568"/>
                  <a:pt x="729049" y="123568"/>
                </a:cubicBezTo>
              </a:path>
            </a:pathLst>
          </a:custGeom>
          <a:gradFill>
            <a:gsLst>
              <a:gs pos="0">
                <a:schemeClr val="accent1">
                  <a:lumMod val="67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389265" y="1236106"/>
            <a:ext cx="944381" cy="644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02388" y="1293276"/>
            <a:ext cx="944381" cy="644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3924608" y="2504165"/>
            <a:ext cx="1967033" cy="1004341"/>
          </a:xfrm>
          <a:custGeom>
            <a:avLst/>
            <a:gdLst>
              <a:gd name="connsiteX0" fmla="*/ 602902 w 1967033"/>
              <a:gd name="connsiteY0" fmla="*/ 989350 h 1004341"/>
              <a:gd name="connsiteX1" fmla="*/ 662862 w 1967033"/>
              <a:gd name="connsiteY1" fmla="*/ 1004341 h 1004341"/>
              <a:gd name="connsiteX2" fmla="*/ 887715 w 1967033"/>
              <a:gd name="connsiteY2" fmla="*/ 974360 h 1004341"/>
              <a:gd name="connsiteX3" fmla="*/ 932685 w 1967033"/>
              <a:gd name="connsiteY3" fmla="*/ 944380 h 1004341"/>
              <a:gd name="connsiteX4" fmla="*/ 1187518 w 1967033"/>
              <a:gd name="connsiteY4" fmla="*/ 899409 h 1004341"/>
              <a:gd name="connsiteX5" fmla="*/ 1922036 w 1967033"/>
              <a:gd name="connsiteY5" fmla="*/ 854439 h 1004341"/>
              <a:gd name="connsiteX6" fmla="*/ 1967007 w 1967033"/>
              <a:gd name="connsiteY6" fmla="*/ 749508 h 1004341"/>
              <a:gd name="connsiteX7" fmla="*/ 1877066 w 1967033"/>
              <a:gd name="connsiteY7" fmla="*/ 464695 h 1004341"/>
              <a:gd name="connsiteX8" fmla="*/ 1817105 w 1967033"/>
              <a:gd name="connsiteY8" fmla="*/ 434714 h 1004341"/>
              <a:gd name="connsiteX9" fmla="*/ 1772134 w 1967033"/>
              <a:gd name="connsiteY9" fmla="*/ 404734 h 1004341"/>
              <a:gd name="connsiteX10" fmla="*/ 1727164 w 1967033"/>
              <a:gd name="connsiteY10" fmla="*/ 389744 h 1004341"/>
              <a:gd name="connsiteX11" fmla="*/ 1667203 w 1967033"/>
              <a:gd name="connsiteY11" fmla="*/ 359764 h 1004341"/>
              <a:gd name="connsiteX12" fmla="*/ 1622233 w 1967033"/>
              <a:gd name="connsiteY12" fmla="*/ 344773 h 1004341"/>
              <a:gd name="connsiteX13" fmla="*/ 1562272 w 1967033"/>
              <a:gd name="connsiteY13" fmla="*/ 314793 h 1004341"/>
              <a:gd name="connsiteX14" fmla="*/ 1442351 w 1967033"/>
              <a:gd name="connsiteY14" fmla="*/ 284813 h 1004341"/>
              <a:gd name="connsiteX15" fmla="*/ 1337420 w 1967033"/>
              <a:gd name="connsiteY15" fmla="*/ 239842 h 1004341"/>
              <a:gd name="connsiteX16" fmla="*/ 1292449 w 1967033"/>
              <a:gd name="connsiteY16" fmla="*/ 224852 h 1004341"/>
              <a:gd name="connsiteX17" fmla="*/ 1262469 w 1967033"/>
              <a:gd name="connsiteY17" fmla="*/ 179882 h 1004341"/>
              <a:gd name="connsiteX18" fmla="*/ 1217498 w 1967033"/>
              <a:gd name="connsiteY18" fmla="*/ 164891 h 1004341"/>
              <a:gd name="connsiteX19" fmla="*/ 1157538 w 1967033"/>
              <a:gd name="connsiteY19" fmla="*/ 134911 h 1004341"/>
              <a:gd name="connsiteX20" fmla="*/ 1067597 w 1967033"/>
              <a:gd name="connsiteY20" fmla="*/ 74950 h 1004341"/>
              <a:gd name="connsiteX21" fmla="*/ 872725 w 1967033"/>
              <a:gd name="connsiteY21" fmla="*/ 29980 h 1004341"/>
              <a:gd name="connsiteX22" fmla="*/ 812764 w 1967033"/>
              <a:gd name="connsiteY22" fmla="*/ 14990 h 1004341"/>
              <a:gd name="connsiteX23" fmla="*/ 572921 w 1967033"/>
              <a:gd name="connsiteY23" fmla="*/ 0 h 1004341"/>
              <a:gd name="connsiteX24" fmla="*/ 78246 w 1967033"/>
              <a:gd name="connsiteY24" fmla="*/ 14990 h 1004341"/>
              <a:gd name="connsiteX25" fmla="*/ 48266 w 1967033"/>
              <a:gd name="connsiteY25" fmla="*/ 74950 h 1004341"/>
              <a:gd name="connsiteX26" fmla="*/ 18285 w 1967033"/>
              <a:gd name="connsiteY26" fmla="*/ 164891 h 1004341"/>
              <a:gd name="connsiteX27" fmla="*/ 18285 w 1967033"/>
              <a:gd name="connsiteY27" fmla="*/ 404734 h 1004341"/>
              <a:gd name="connsiteX28" fmla="*/ 78246 w 1967033"/>
              <a:gd name="connsiteY28" fmla="*/ 464695 h 1004341"/>
              <a:gd name="connsiteX29" fmla="*/ 153197 w 1967033"/>
              <a:gd name="connsiteY29" fmla="*/ 539646 h 1004341"/>
              <a:gd name="connsiteX30" fmla="*/ 243138 w 1967033"/>
              <a:gd name="connsiteY30" fmla="*/ 659567 h 1004341"/>
              <a:gd name="connsiteX31" fmla="*/ 288108 w 1967033"/>
              <a:gd name="connsiteY31" fmla="*/ 704537 h 1004341"/>
              <a:gd name="connsiteX32" fmla="*/ 348069 w 1967033"/>
              <a:gd name="connsiteY32" fmla="*/ 809469 h 1004341"/>
              <a:gd name="connsiteX33" fmla="*/ 363059 w 1967033"/>
              <a:gd name="connsiteY33" fmla="*/ 974360 h 1004341"/>
              <a:gd name="connsiteX34" fmla="*/ 408030 w 1967033"/>
              <a:gd name="connsiteY34" fmla="*/ 989350 h 1004341"/>
              <a:gd name="connsiteX35" fmla="*/ 602902 w 1967033"/>
              <a:gd name="connsiteY35" fmla="*/ 989350 h 10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67033" h="1004341">
                <a:moveTo>
                  <a:pt x="602902" y="989350"/>
                </a:moveTo>
                <a:cubicBezTo>
                  <a:pt x="645374" y="991848"/>
                  <a:pt x="642260" y="1004341"/>
                  <a:pt x="662862" y="1004341"/>
                </a:cubicBezTo>
                <a:cubicBezTo>
                  <a:pt x="780845" y="1004341"/>
                  <a:pt x="799381" y="996443"/>
                  <a:pt x="887715" y="974360"/>
                </a:cubicBezTo>
                <a:cubicBezTo>
                  <a:pt x="902705" y="964367"/>
                  <a:pt x="915466" y="949678"/>
                  <a:pt x="932685" y="944380"/>
                </a:cubicBezTo>
                <a:cubicBezTo>
                  <a:pt x="965357" y="934327"/>
                  <a:pt x="1137449" y="902985"/>
                  <a:pt x="1187518" y="899409"/>
                </a:cubicBezTo>
                <a:cubicBezTo>
                  <a:pt x="1432192" y="881932"/>
                  <a:pt x="1677197" y="869429"/>
                  <a:pt x="1922036" y="854439"/>
                </a:cubicBezTo>
                <a:cubicBezTo>
                  <a:pt x="1926155" y="846201"/>
                  <a:pt x="1968232" y="769110"/>
                  <a:pt x="1967007" y="749508"/>
                </a:cubicBezTo>
                <a:cubicBezTo>
                  <a:pt x="1964627" y="711426"/>
                  <a:pt x="1955346" y="503835"/>
                  <a:pt x="1877066" y="464695"/>
                </a:cubicBezTo>
                <a:cubicBezTo>
                  <a:pt x="1857079" y="454701"/>
                  <a:pt x="1836507" y="445801"/>
                  <a:pt x="1817105" y="434714"/>
                </a:cubicBezTo>
                <a:cubicBezTo>
                  <a:pt x="1801463" y="425776"/>
                  <a:pt x="1788248" y="412791"/>
                  <a:pt x="1772134" y="404734"/>
                </a:cubicBezTo>
                <a:cubicBezTo>
                  <a:pt x="1758001" y="397668"/>
                  <a:pt x="1741687" y="395968"/>
                  <a:pt x="1727164" y="389744"/>
                </a:cubicBezTo>
                <a:cubicBezTo>
                  <a:pt x="1706625" y="380942"/>
                  <a:pt x="1687742" y="368567"/>
                  <a:pt x="1667203" y="359764"/>
                </a:cubicBezTo>
                <a:cubicBezTo>
                  <a:pt x="1652680" y="353540"/>
                  <a:pt x="1636756" y="350997"/>
                  <a:pt x="1622233" y="344773"/>
                </a:cubicBezTo>
                <a:cubicBezTo>
                  <a:pt x="1601694" y="335970"/>
                  <a:pt x="1582811" y="323595"/>
                  <a:pt x="1562272" y="314793"/>
                </a:cubicBezTo>
                <a:cubicBezTo>
                  <a:pt x="1514300" y="294234"/>
                  <a:pt x="1498662" y="298891"/>
                  <a:pt x="1442351" y="284813"/>
                </a:cubicBezTo>
                <a:cubicBezTo>
                  <a:pt x="1386098" y="270750"/>
                  <a:pt x="1397488" y="265586"/>
                  <a:pt x="1337420" y="239842"/>
                </a:cubicBezTo>
                <a:cubicBezTo>
                  <a:pt x="1322896" y="233618"/>
                  <a:pt x="1307439" y="229849"/>
                  <a:pt x="1292449" y="224852"/>
                </a:cubicBezTo>
                <a:cubicBezTo>
                  <a:pt x="1282456" y="209862"/>
                  <a:pt x="1276537" y="191136"/>
                  <a:pt x="1262469" y="179882"/>
                </a:cubicBezTo>
                <a:cubicBezTo>
                  <a:pt x="1250130" y="170011"/>
                  <a:pt x="1232022" y="171115"/>
                  <a:pt x="1217498" y="164891"/>
                </a:cubicBezTo>
                <a:cubicBezTo>
                  <a:pt x="1196959" y="156088"/>
                  <a:pt x="1176699" y="146408"/>
                  <a:pt x="1157538" y="134911"/>
                </a:cubicBezTo>
                <a:cubicBezTo>
                  <a:pt x="1126641" y="116373"/>
                  <a:pt x="1101780" y="86344"/>
                  <a:pt x="1067597" y="74950"/>
                </a:cubicBezTo>
                <a:cubicBezTo>
                  <a:pt x="912808" y="23354"/>
                  <a:pt x="1043967" y="61114"/>
                  <a:pt x="872725" y="29980"/>
                </a:cubicBezTo>
                <a:cubicBezTo>
                  <a:pt x="852455" y="26295"/>
                  <a:pt x="833264" y="17040"/>
                  <a:pt x="812764" y="14990"/>
                </a:cubicBezTo>
                <a:cubicBezTo>
                  <a:pt x="733058" y="7019"/>
                  <a:pt x="652869" y="4997"/>
                  <a:pt x="572921" y="0"/>
                </a:cubicBezTo>
                <a:lnTo>
                  <a:pt x="78246" y="14990"/>
                </a:lnTo>
                <a:cubicBezTo>
                  <a:pt x="56125" y="18150"/>
                  <a:pt x="56565" y="54202"/>
                  <a:pt x="48266" y="74950"/>
                </a:cubicBezTo>
                <a:cubicBezTo>
                  <a:pt x="36529" y="104292"/>
                  <a:pt x="18285" y="164891"/>
                  <a:pt x="18285" y="164891"/>
                </a:cubicBezTo>
                <a:cubicBezTo>
                  <a:pt x="3960" y="250839"/>
                  <a:pt x="-14468" y="313025"/>
                  <a:pt x="18285" y="404734"/>
                </a:cubicBezTo>
                <a:cubicBezTo>
                  <a:pt x="27792" y="431353"/>
                  <a:pt x="58259" y="444708"/>
                  <a:pt x="78246" y="464695"/>
                </a:cubicBezTo>
                <a:lnTo>
                  <a:pt x="153197" y="539646"/>
                </a:lnTo>
                <a:cubicBezTo>
                  <a:pt x="259425" y="645874"/>
                  <a:pt x="131383" y="510561"/>
                  <a:pt x="243138" y="659567"/>
                </a:cubicBezTo>
                <a:cubicBezTo>
                  <a:pt x="255857" y="676526"/>
                  <a:pt x="274537" y="688251"/>
                  <a:pt x="288108" y="704537"/>
                </a:cubicBezTo>
                <a:cubicBezTo>
                  <a:pt x="314595" y="736321"/>
                  <a:pt x="329741" y="772811"/>
                  <a:pt x="348069" y="809469"/>
                </a:cubicBezTo>
                <a:cubicBezTo>
                  <a:pt x="353066" y="864433"/>
                  <a:pt x="345606" y="922002"/>
                  <a:pt x="363059" y="974360"/>
                </a:cubicBezTo>
                <a:cubicBezTo>
                  <a:pt x="368056" y="989350"/>
                  <a:pt x="392260" y="988364"/>
                  <a:pt x="408030" y="989350"/>
                </a:cubicBezTo>
                <a:cubicBezTo>
                  <a:pt x="472861" y="993402"/>
                  <a:pt x="560430" y="986852"/>
                  <a:pt x="602902" y="98935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76217" y="2306699"/>
                <a:ext cx="114839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𝒮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𝑠𝑟𝑠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217" y="2306699"/>
                <a:ext cx="1148391" cy="677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58646" y="2727061"/>
                <a:ext cx="124175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𝒮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𝑠𝑢𝑝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646" y="2727061"/>
                <a:ext cx="1241750" cy="6771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059433" y="2645253"/>
            <a:ext cx="192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a typeface="Arial" charset="0"/>
                <a:cs typeface="Arial" charset="0"/>
              </a:rPr>
              <a:t>unpredictable</a:t>
            </a: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5428" y="1558308"/>
            <a:ext cx="1725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eset-secure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155" y="388902"/>
            <a:ext cx="745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This talk – unpredictable and reset-secure sources</a:t>
            </a:r>
            <a:endParaRPr lang="en-US" sz="2800" dirty="0">
              <a:solidFill>
                <a:srgbClr val="0432FF"/>
              </a:solidFill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9094" y="4576604"/>
                <a:ext cx="82795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a typeface="Arial" charset="0"/>
                    <a:cs typeface="Arial" charset="0"/>
                  </a:rPr>
                  <a:t>Both restrictions model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𝐷</m:t>
                    </m:r>
                  </m:oMath>
                </a14:m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solidFill>
                      <a:srgbClr val="FD541B"/>
                    </a:solidFill>
                    <a:ea typeface="Arial" charset="0"/>
                    <a:cs typeface="Arial" charset="0"/>
                  </a:rPr>
                  <a:t>cannot predict </a:t>
                </a:r>
                <a:r>
                  <a:rPr lang="en-US" sz="2400" dirty="0" smtClean="0">
                    <a:ea typeface="Arial" charset="0"/>
                    <a:cs typeface="Arial" charset="0"/>
                  </a:rPr>
                  <a:t>the queries made by the sources!</a:t>
                </a:r>
                <a:endParaRPr lang="en-US" sz="2400" dirty="0"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4" y="4576604"/>
                <a:ext cx="8279538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17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>
            <a:off x="338155" y="1347335"/>
            <a:ext cx="8497229" cy="3057500"/>
          </a:xfrm>
          <a:custGeom>
            <a:avLst/>
            <a:gdLst>
              <a:gd name="connsiteX0" fmla="*/ 970156 w 4195683"/>
              <a:gd name="connsiteY0" fmla="*/ 22302 h 2497873"/>
              <a:gd name="connsiteX1" fmla="*/ 970156 w 4195683"/>
              <a:gd name="connsiteY1" fmla="*/ 22302 h 2497873"/>
              <a:gd name="connsiteX2" fmla="*/ 1070517 w 4195683"/>
              <a:gd name="connsiteY2" fmla="*/ 33453 h 2497873"/>
              <a:gd name="connsiteX3" fmla="*/ 2152185 w 4195683"/>
              <a:gd name="connsiteY3" fmla="*/ 33453 h 2497873"/>
              <a:gd name="connsiteX4" fmla="*/ 2286000 w 4195683"/>
              <a:gd name="connsiteY4" fmla="*/ 44604 h 2497873"/>
              <a:gd name="connsiteX5" fmla="*/ 2352907 w 4195683"/>
              <a:gd name="connsiteY5" fmla="*/ 100361 h 2497873"/>
              <a:gd name="connsiteX6" fmla="*/ 2408663 w 4195683"/>
              <a:gd name="connsiteY6" fmla="*/ 144965 h 2497873"/>
              <a:gd name="connsiteX7" fmla="*/ 2509024 w 4195683"/>
              <a:gd name="connsiteY7" fmla="*/ 122663 h 2497873"/>
              <a:gd name="connsiteX8" fmla="*/ 2542478 w 4195683"/>
              <a:gd name="connsiteY8" fmla="*/ 89209 h 2497873"/>
              <a:gd name="connsiteX9" fmla="*/ 2832409 w 4195683"/>
              <a:gd name="connsiteY9" fmla="*/ 100361 h 2497873"/>
              <a:gd name="connsiteX10" fmla="*/ 2877014 w 4195683"/>
              <a:gd name="connsiteY10" fmla="*/ 122663 h 2497873"/>
              <a:gd name="connsiteX11" fmla="*/ 2921619 w 4195683"/>
              <a:gd name="connsiteY11" fmla="*/ 178419 h 2497873"/>
              <a:gd name="connsiteX12" fmla="*/ 2943922 w 4195683"/>
              <a:gd name="connsiteY12" fmla="*/ 200722 h 2497873"/>
              <a:gd name="connsiteX13" fmla="*/ 2955073 w 4195683"/>
              <a:gd name="connsiteY13" fmla="*/ 234175 h 2497873"/>
              <a:gd name="connsiteX14" fmla="*/ 2966224 w 4195683"/>
              <a:gd name="connsiteY14" fmla="*/ 278780 h 2497873"/>
              <a:gd name="connsiteX15" fmla="*/ 2988527 w 4195683"/>
              <a:gd name="connsiteY15" fmla="*/ 334536 h 2497873"/>
              <a:gd name="connsiteX16" fmla="*/ 2999678 w 4195683"/>
              <a:gd name="connsiteY16" fmla="*/ 546409 h 2497873"/>
              <a:gd name="connsiteX17" fmla="*/ 3021980 w 4195683"/>
              <a:gd name="connsiteY17" fmla="*/ 579863 h 2497873"/>
              <a:gd name="connsiteX18" fmla="*/ 3111190 w 4195683"/>
              <a:gd name="connsiteY18" fmla="*/ 691375 h 2497873"/>
              <a:gd name="connsiteX19" fmla="*/ 3323063 w 4195683"/>
              <a:gd name="connsiteY19" fmla="*/ 825190 h 2497873"/>
              <a:gd name="connsiteX20" fmla="*/ 3456878 w 4195683"/>
              <a:gd name="connsiteY20" fmla="*/ 880946 h 2497873"/>
              <a:gd name="connsiteX21" fmla="*/ 3590692 w 4195683"/>
              <a:gd name="connsiteY21" fmla="*/ 892097 h 2497873"/>
              <a:gd name="connsiteX22" fmla="*/ 3646449 w 4195683"/>
              <a:gd name="connsiteY22" fmla="*/ 936702 h 2497873"/>
              <a:gd name="connsiteX23" fmla="*/ 3713356 w 4195683"/>
              <a:gd name="connsiteY23" fmla="*/ 1003609 h 2497873"/>
              <a:gd name="connsiteX24" fmla="*/ 3902927 w 4195683"/>
              <a:gd name="connsiteY24" fmla="*/ 1148575 h 2497873"/>
              <a:gd name="connsiteX25" fmla="*/ 4137102 w 4195683"/>
              <a:gd name="connsiteY25" fmla="*/ 1393902 h 2497873"/>
              <a:gd name="connsiteX26" fmla="*/ 4159405 w 4195683"/>
              <a:gd name="connsiteY26" fmla="*/ 1438507 h 2497873"/>
              <a:gd name="connsiteX27" fmla="*/ 4181707 w 4195683"/>
              <a:gd name="connsiteY27" fmla="*/ 1471961 h 2497873"/>
              <a:gd name="connsiteX28" fmla="*/ 4170556 w 4195683"/>
              <a:gd name="connsiteY28" fmla="*/ 1750741 h 2497873"/>
              <a:gd name="connsiteX29" fmla="*/ 4137102 w 4195683"/>
              <a:gd name="connsiteY29" fmla="*/ 1795346 h 2497873"/>
              <a:gd name="connsiteX30" fmla="*/ 4092497 w 4195683"/>
              <a:gd name="connsiteY30" fmla="*/ 1862253 h 2497873"/>
              <a:gd name="connsiteX31" fmla="*/ 4014439 w 4195683"/>
              <a:gd name="connsiteY31" fmla="*/ 1906858 h 2497873"/>
              <a:gd name="connsiteX32" fmla="*/ 3802566 w 4195683"/>
              <a:gd name="connsiteY32" fmla="*/ 1984917 h 2497873"/>
              <a:gd name="connsiteX33" fmla="*/ 3601844 w 4195683"/>
              <a:gd name="connsiteY33" fmla="*/ 2085278 h 2497873"/>
              <a:gd name="connsiteX34" fmla="*/ 3412273 w 4195683"/>
              <a:gd name="connsiteY34" fmla="*/ 2230243 h 2497873"/>
              <a:gd name="connsiteX35" fmla="*/ 3334214 w 4195683"/>
              <a:gd name="connsiteY35" fmla="*/ 2286000 h 2497873"/>
              <a:gd name="connsiteX36" fmla="*/ 3267307 w 4195683"/>
              <a:gd name="connsiteY36" fmla="*/ 2341756 h 2497873"/>
              <a:gd name="connsiteX37" fmla="*/ 3222702 w 4195683"/>
              <a:gd name="connsiteY37" fmla="*/ 2364058 h 2497873"/>
              <a:gd name="connsiteX38" fmla="*/ 3111190 w 4195683"/>
              <a:gd name="connsiteY38" fmla="*/ 2442117 h 2497873"/>
              <a:gd name="connsiteX39" fmla="*/ 3044283 w 4195683"/>
              <a:gd name="connsiteY39" fmla="*/ 2464419 h 2497873"/>
              <a:gd name="connsiteX40" fmla="*/ 2888166 w 4195683"/>
              <a:gd name="connsiteY40" fmla="*/ 2497873 h 2497873"/>
              <a:gd name="connsiteX41" fmla="*/ 2408663 w 4195683"/>
              <a:gd name="connsiteY41" fmla="*/ 2464419 h 2497873"/>
              <a:gd name="connsiteX42" fmla="*/ 2107580 w 4195683"/>
              <a:gd name="connsiteY42" fmla="*/ 2397512 h 2497873"/>
              <a:gd name="connsiteX43" fmla="*/ 1996068 w 4195683"/>
              <a:gd name="connsiteY43" fmla="*/ 2375209 h 2497873"/>
              <a:gd name="connsiteX44" fmla="*/ 1862253 w 4195683"/>
              <a:gd name="connsiteY44" fmla="*/ 2297151 h 2497873"/>
              <a:gd name="connsiteX45" fmla="*/ 1806497 w 4195683"/>
              <a:gd name="connsiteY45" fmla="*/ 2263697 h 2497873"/>
              <a:gd name="connsiteX46" fmla="*/ 1672683 w 4195683"/>
              <a:gd name="connsiteY46" fmla="*/ 2174487 h 2497873"/>
              <a:gd name="connsiteX47" fmla="*/ 1494263 w 4195683"/>
              <a:gd name="connsiteY47" fmla="*/ 2107580 h 2497873"/>
              <a:gd name="connsiteX48" fmla="*/ 1405053 w 4195683"/>
              <a:gd name="connsiteY48" fmla="*/ 2074126 h 2497873"/>
              <a:gd name="connsiteX49" fmla="*/ 1260088 w 4195683"/>
              <a:gd name="connsiteY49" fmla="*/ 2062975 h 2497873"/>
              <a:gd name="connsiteX50" fmla="*/ 1137424 w 4195683"/>
              <a:gd name="connsiteY50" fmla="*/ 2062975 h 2497873"/>
              <a:gd name="connsiteX51" fmla="*/ 1103970 w 4195683"/>
              <a:gd name="connsiteY51" fmla="*/ 2107580 h 2497873"/>
              <a:gd name="connsiteX52" fmla="*/ 1048214 w 4195683"/>
              <a:gd name="connsiteY52" fmla="*/ 2163336 h 2497873"/>
              <a:gd name="connsiteX53" fmla="*/ 1003609 w 4195683"/>
              <a:gd name="connsiteY53" fmla="*/ 2185639 h 2497873"/>
              <a:gd name="connsiteX54" fmla="*/ 970156 w 4195683"/>
              <a:gd name="connsiteY54" fmla="*/ 2207941 h 2497873"/>
              <a:gd name="connsiteX55" fmla="*/ 914400 w 4195683"/>
              <a:gd name="connsiteY55" fmla="*/ 2219092 h 2497873"/>
              <a:gd name="connsiteX56" fmla="*/ 869795 w 4195683"/>
              <a:gd name="connsiteY56" fmla="*/ 2230243 h 2497873"/>
              <a:gd name="connsiteX57" fmla="*/ 780585 w 4195683"/>
              <a:gd name="connsiteY57" fmla="*/ 2207941 h 2497873"/>
              <a:gd name="connsiteX58" fmla="*/ 691375 w 4195683"/>
              <a:gd name="connsiteY58" fmla="*/ 2096429 h 2497873"/>
              <a:gd name="connsiteX59" fmla="*/ 635619 w 4195683"/>
              <a:gd name="connsiteY59" fmla="*/ 1951463 h 2497873"/>
              <a:gd name="connsiteX60" fmla="*/ 602166 w 4195683"/>
              <a:gd name="connsiteY60" fmla="*/ 1873404 h 2497873"/>
              <a:gd name="connsiteX61" fmla="*/ 591014 w 4195683"/>
              <a:gd name="connsiteY61" fmla="*/ 1828800 h 2497873"/>
              <a:gd name="connsiteX62" fmla="*/ 568712 w 4195683"/>
              <a:gd name="connsiteY62" fmla="*/ 1773043 h 2497873"/>
              <a:gd name="connsiteX63" fmla="*/ 546409 w 4195683"/>
              <a:gd name="connsiteY63" fmla="*/ 1683834 h 2497873"/>
              <a:gd name="connsiteX64" fmla="*/ 535258 w 4195683"/>
              <a:gd name="connsiteY64" fmla="*/ 1639229 h 2497873"/>
              <a:gd name="connsiteX65" fmla="*/ 524107 w 4195683"/>
              <a:gd name="connsiteY65" fmla="*/ 1572322 h 2497873"/>
              <a:gd name="connsiteX66" fmla="*/ 512956 w 4195683"/>
              <a:gd name="connsiteY66" fmla="*/ 1527717 h 2497873"/>
              <a:gd name="connsiteX67" fmla="*/ 468351 w 4195683"/>
              <a:gd name="connsiteY67" fmla="*/ 1438507 h 2497873"/>
              <a:gd name="connsiteX68" fmla="*/ 457200 w 4195683"/>
              <a:gd name="connsiteY68" fmla="*/ 1393902 h 2497873"/>
              <a:gd name="connsiteX69" fmla="*/ 234175 w 4195683"/>
              <a:gd name="connsiteY69" fmla="*/ 1371600 h 2497873"/>
              <a:gd name="connsiteX70" fmla="*/ 189570 w 4195683"/>
              <a:gd name="connsiteY70" fmla="*/ 1360448 h 2497873"/>
              <a:gd name="connsiteX71" fmla="*/ 111512 w 4195683"/>
              <a:gd name="connsiteY71" fmla="*/ 1349297 h 2497873"/>
              <a:gd name="connsiteX72" fmla="*/ 78058 w 4195683"/>
              <a:gd name="connsiteY72" fmla="*/ 1304692 h 2497873"/>
              <a:gd name="connsiteX73" fmla="*/ 33453 w 4195683"/>
              <a:gd name="connsiteY73" fmla="*/ 1271239 h 2497873"/>
              <a:gd name="connsiteX74" fmla="*/ 11151 w 4195683"/>
              <a:gd name="connsiteY74" fmla="*/ 1193180 h 2497873"/>
              <a:gd name="connsiteX75" fmla="*/ 0 w 4195683"/>
              <a:gd name="connsiteY75" fmla="*/ 1148575 h 2497873"/>
              <a:gd name="connsiteX76" fmla="*/ 11151 w 4195683"/>
              <a:gd name="connsiteY76" fmla="*/ 847492 h 2497873"/>
              <a:gd name="connsiteX77" fmla="*/ 22302 w 4195683"/>
              <a:gd name="connsiteY77" fmla="*/ 802887 h 2497873"/>
              <a:gd name="connsiteX78" fmla="*/ 55756 w 4195683"/>
              <a:gd name="connsiteY78" fmla="*/ 680224 h 2497873"/>
              <a:gd name="connsiteX79" fmla="*/ 66907 w 4195683"/>
              <a:gd name="connsiteY79" fmla="*/ 646770 h 2497873"/>
              <a:gd name="connsiteX80" fmla="*/ 100361 w 4195683"/>
              <a:gd name="connsiteY80" fmla="*/ 624468 h 2497873"/>
              <a:gd name="connsiteX81" fmla="*/ 156117 w 4195683"/>
              <a:gd name="connsiteY81" fmla="*/ 568712 h 2497873"/>
              <a:gd name="connsiteX82" fmla="*/ 189570 w 4195683"/>
              <a:gd name="connsiteY82" fmla="*/ 546409 h 2497873"/>
              <a:gd name="connsiteX83" fmla="*/ 223024 w 4195683"/>
              <a:gd name="connsiteY83" fmla="*/ 512956 h 2497873"/>
              <a:gd name="connsiteX84" fmla="*/ 267629 w 4195683"/>
              <a:gd name="connsiteY84" fmla="*/ 490653 h 2497873"/>
              <a:gd name="connsiteX85" fmla="*/ 367990 w 4195683"/>
              <a:gd name="connsiteY85" fmla="*/ 379141 h 2497873"/>
              <a:gd name="connsiteX86" fmla="*/ 479502 w 4195683"/>
              <a:gd name="connsiteY86" fmla="*/ 289931 h 2497873"/>
              <a:gd name="connsiteX87" fmla="*/ 535258 w 4195683"/>
              <a:gd name="connsiteY87" fmla="*/ 223024 h 2497873"/>
              <a:gd name="connsiteX88" fmla="*/ 646770 w 4195683"/>
              <a:gd name="connsiteY88" fmla="*/ 133814 h 2497873"/>
              <a:gd name="connsiteX89" fmla="*/ 691375 w 4195683"/>
              <a:gd name="connsiteY89" fmla="*/ 100361 h 2497873"/>
              <a:gd name="connsiteX90" fmla="*/ 724829 w 4195683"/>
              <a:gd name="connsiteY90" fmla="*/ 78058 h 2497873"/>
              <a:gd name="connsiteX91" fmla="*/ 769434 w 4195683"/>
              <a:gd name="connsiteY91" fmla="*/ 44604 h 2497873"/>
              <a:gd name="connsiteX92" fmla="*/ 802888 w 4195683"/>
              <a:gd name="connsiteY92" fmla="*/ 11151 h 2497873"/>
              <a:gd name="connsiteX93" fmla="*/ 836341 w 4195683"/>
              <a:gd name="connsiteY93" fmla="*/ 0 h 2497873"/>
              <a:gd name="connsiteX94" fmla="*/ 970156 w 4195683"/>
              <a:gd name="connsiteY94" fmla="*/ 11151 h 2497873"/>
              <a:gd name="connsiteX95" fmla="*/ 970156 w 4195683"/>
              <a:gd name="connsiteY95" fmla="*/ 22302 h 249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195683" h="2497873">
                <a:moveTo>
                  <a:pt x="970156" y="22302"/>
                </a:moveTo>
                <a:lnTo>
                  <a:pt x="970156" y="22302"/>
                </a:lnTo>
                <a:cubicBezTo>
                  <a:pt x="1003610" y="26019"/>
                  <a:pt x="1036937" y="31137"/>
                  <a:pt x="1070517" y="33453"/>
                </a:cubicBezTo>
                <a:cubicBezTo>
                  <a:pt x="1461652" y="60427"/>
                  <a:pt x="1672005" y="39689"/>
                  <a:pt x="2152185" y="33453"/>
                </a:cubicBezTo>
                <a:cubicBezTo>
                  <a:pt x="2196790" y="37170"/>
                  <a:pt x="2242007" y="36355"/>
                  <a:pt x="2286000" y="44604"/>
                </a:cubicBezTo>
                <a:cubicBezTo>
                  <a:pt x="2344889" y="55646"/>
                  <a:pt x="2319533" y="66987"/>
                  <a:pt x="2352907" y="100361"/>
                </a:cubicBezTo>
                <a:cubicBezTo>
                  <a:pt x="2369737" y="117191"/>
                  <a:pt x="2390078" y="130097"/>
                  <a:pt x="2408663" y="144965"/>
                </a:cubicBezTo>
                <a:cubicBezTo>
                  <a:pt x="2442117" y="137531"/>
                  <a:pt x="2477390" y="135844"/>
                  <a:pt x="2509024" y="122663"/>
                </a:cubicBezTo>
                <a:cubicBezTo>
                  <a:pt x="2523581" y="116597"/>
                  <a:pt x="2526745" y="90294"/>
                  <a:pt x="2542478" y="89209"/>
                </a:cubicBezTo>
                <a:cubicBezTo>
                  <a:pt x="2638964" y="82555"/>
                  <a:pt x="2735765" y="96644"/>
                  <a:pt x="2832409" y="100361"/>
                </a:cubicBezTo>
                <a:cubicBezTo>
                  <a:pt x="2847277" y="107795"/>
                  <a:pt x="2863183" y="113442"/>
                  <a:pt x="2877014" y="122663"/>
                </a:cubicBezTo>
                <a:cubicBezTo>
                  <a:pt x="2900095" y="138050"/>
                  <a:pt x="2904574" y="157112"/>
                  <a:pt x="2921619" y="178419"/>
                </a:cubicBezTo>
                <a:cubicBezTo>
                  <a:pt x="2928187" y="186629"/>
                  <a:pt x="2936488" y="193288"/>
                  <a:pt x="2943922" y="200722"/>
                </a:cubicBezTo>
                <a:cubicBezTo>
                  <a:pt x="2947639" y="211873"/>
                  <a:pt x="2951844" y="222873"/>
                  <a:pt x="2955073" y="234175"/>
                </a:cubicBezTo>
                <a:cubicBezTo>
                  <a:pt x="2959283" y="248911"/>
                  <a:pt x="2961377" y="264241"/>
                  <a:pt x="2966224" y="278780"/>
                </a:cubicBezTo>
                <a:cubicBezTo>
                  <a:pt x="2972554" y="297770"/>
                  <a:pt x="2981093" y="315951"/>
                  <a:pt x="2988527" y="334536"/>
                </a:cubicBezTo>
                <a:cubicBezTo>
                  <a:pt x="2992244" y="405160"/>
                  <a:pt x="2990123" y="476335"/>
                  <a:pt x="2999678" y="546409"/>
                </a:cubicBezTo>
                <a:cubicBezTo>
                  <a:pt x="3001489" y="559688"/>
                  <a:pt x="3013809" y="569240"/>
                  <a:pt x="3021980" y="579863"/>
                </a:cubicBezTo>
                <a:cubicBezTo>
                  <a:pt x="3051003" y="617593"/>
                  <a:pt x="3072052" y="664280"/>
                  <a:pt x="3111190" y="691375"/>
                </a:cubicBezTo>
                <a:cubicBezTo>
                  <a:pt x="3391041" y="885118"/>
                  <a:pt x="3155060" y="731855"/>
                  <a:pt x="3323063" y="825190"/>
                </a:cubicBezTo>
                <a:cubicBezTo>
                  <a:pt x="3377879" y="855643"/>
                  <a:pt x="3364797" y="873273"/>
                  <a:pt x="3456878" y="880946"/>
                </a:cubicBezTo>
                <a:lnTo>
                  <a:pt x="3590692" y="892097"/>
                </a:lnTo>
                <a:cubicBezTo>
                  <a:pt x="3609278" y="906965"/>
                  <a:pt x="3628838" y="920692"/>
                  <a:pt x="3646449" y="936702"/>
                </a:cubicBezTo>
                <a:cubicBezTo>
                  <a:pt x="3669787" y="957918"/>
                  <a:pt x="3689040" y="983522"/>
                  <a:pt x="3713356" y="1003609"/>
                </a:cubicBezTo>
                <a:cubicBezTo>
                  <a:pt x="3774685" y="1054272"/>
                  <a:pt x="3846678" y="1092325"/>
                  <a:pt x="3902927" y="1148575"/>
                </a:cubicBezTo>
                <a:cubicBezTo>
                  <a:pt x="3920784" y="1166432"/>
                  <a:pt x="4086887" y="1318580"/>
                  <a:pt x="4137102" y="1393902"/>
                </a:cubicBezTo>
                <a:cubicBezTo>
                  <a:pt x="4146323" y="1407733"/>
                  <a:pt x="4151158" y="1424074"/>
                  <a:pt x="4159405" y="1438507"/>
                </a:cubicBezTo>
                <a:cubicBezTo>
                  <a:pt x="4166054" y="1450143"/>
                  <a:pt x="4174273" y="1460810"/>
                  <a:pt x="4181707" y="1471961"/>
                </a:cubicBezTo>
                <a:cubicBezTo>
                  <a:pt x="4198407" y="1588865"/>
                  <a:pt x="4205931" y="1595091"/>
                  <a:pt x="4170556" y="1750741"/>
                </a:cubicBezTo>
                <a:cubicBezTo>
                  <a:pt x="4166437" y="1768864"/>
                  <a:pt x="4147760" y="1780120"/>
                  <a:pt x="4137102" y="1795346"/>
                </a:cubicBezTo>
                <a:cubicBezTo>
                  <a:pt x="4121731" y="1817305"/>
                  <a:pt x="4114799" y="1847384"/>
                  <a:pt x="4092497" y="1862253"/>
                </a:cubicBezTo>
                <a:cubicBezTo>
                  <a:pt x="4063874" y="1881336"/>
                  <a:pt x="4047884" y="1893994"/>
                  <a:pt x="4014439" y="1906858"/>
                </a:cubicBezTo>
                <a:cubicBezTo>
                  <a:pt x="3889584" y="1954879"/>
                  <a:pt x="3931509" y="1925050"/>
                  <a:pt x="3802566" y="1984917"/>
                </a:cubicBezTo>
                <a:cubicBezTo>
                  <a:pt x="3734718" y="2016418"/>
                  <a:pt x="3664085" y="2043784"/>
                  <a:pt x="3601844" y="2085278"/>
                </a:cubicBezTo>
                <a:cubicBezTo>
                  <a:pt x="3400234" y="2219684"/>
                  <a:pt x="3598935" y="2080914"/>
                  <a:pt x="3412273" y="2230243"/>
                </a:cubicBezTo>
                <a:cubicBezTo>
                  <a:pt x="3387304" y="2250218"/>
                  <a:pt x="3359559" y="2266504"/>
                  <a:pt x="3334214" y="2286000"/>
                </a:cubicBezTo>
                <a:cubicBezTo>
                  <a:pt x="3311203" y="2303701"/>
                  <a:pt x="3291090" y="2325108"/>
                  <a:pt x="3267307" y="2341756"/>
                </a:cubicBezTo>
                <a:cubicBezTo>
                  <a:pt x="3253689" y="2351289"/>
                  <a:pt x="3236533" y="2354837"/>
                  <a:pt x="3222702" y="2364058"/>
                </a:cubicBezTo>
                <a:cubicBezTo>
                  <a:pt x="3161689" y="2404733"/>
                  <a:pt x="3176730" y="2412326"/>
                  <a:pt x="3111190" y="2442117"/>
                </a:cubicBezTo>
                <a:cubicBezTo>
                  <a:pt x="3089788" y="2451845"/>
                  <a:pt x="3066752" y="2457505"/>
                  <a:pt x="3044283" y="2464419"/>
                </a:cubicBezTo>
                <a:cubicBezTo>
                  <a:pt x="2954726" y="2491975"/>
                  <a:pt x="2979634" y="2484806"/>
                  <a:pt x="2888166" y="2497873"/>
                </a:cubicBezTo>
                <a:cubicBezTo>
                  <a:pt x="2728332" y="2486722"/>
                  <a:pt x="2567578" y="2484851"/>
                  <a:pt x="2408663" y="2464419"/>
                </a:cubicBezTo>
                <a:cubicBezTo>
                  <a:pt x="2306693" y="2451309"/>
                  <a:pt x="2208067" y="2419239"/>
                  <a:pt x="2107580" y="2397512"/>
                </a:cubicBezTo>
                <a:cubicBezTo>
                  <a:pt x="2070529" y="2389501"/>
                  <a:pt x="1996068" y="2375209"/>
                  <a:pt x="1996068" y="2375209"/>
                </a:cubicBezTo>
                <a:lnTo>
                  <a:pt x="1862253" y="2297151"/>
                </a:lnTo>
                <a:cubicBezTo>
                  <a:pt x="1843571" y="2286162"/>
                  <a:pt x="1824531" y="2275720"/>
                  <a:pt x="1806497" y="2263697"/>
                </a:cubicBezTo>
                <a:cubicBezTo>
                  <a:pt x="1761892" y="2233960"/>
                  <a:pt x="1721957" y="2195604"/>
                  <a:pt x="1672683" y="2174487"/>
                </a:cubicBezTo>
                <a:cubicBezTo>
                  <a:pt x="1535730" y="2115794"/>
                  <a:pt x="1654468" y="2164123"/>
                  <a:pt x="1494263" y="2107580"/>
                </a:cubicBezTo>
                <a:cubicBezTo>
                  <a:pt x="1464315" y="2097010"/>
                  <a:pt x="1436251" y="2080068"/>
                  <a:pt x="1405053" y="2074126"/>
                </a:cubicBezTo>
                <a:cubicBezTo>
                  <a:pt x="1357445" y="2065058"/>
                  <a:pt x="1308410" y="2066692"/>
                  <a:pt x="1260088" y="2062975"/>
                </a:cubicBezTo>
                <a:cubicBezTo>
                  <a:pt x="1215871" y="2051921"/>
                  <a:pt x="1186259" y="2038558"/>
                  <a:pt x="1137424" y="2062975"/>
                </a:cubicBezTo>
                <a:cubicBezTo>
                  <a:pt x="1120801" y="2071287"/>
                  <a:pt x="1114773" y="2092456"/>
                  <a:pt x="1103970" y="2107580"/>
                </a:cubicBezTo>
                <a:cubicBezTo>
                  <a:pt x="1075770" y="2147060"/>
                  <a:pt x="1091283" y="2138725"/>
                  <a:pt x="1048214" y="2163336"/>
                </a:cubicBezTo>
                <a:cubicBezTo>
                  <a:pt x="1033781" y="2171583"/>
                  <a:pt x="1018042" y="2177391"/>
                  <a:pt x="1003609" y="2185639"/>
                </a:cubicBezTo>
                <a:cubicBezTo>
                  <a:pt x="991973" y="2192288"/>
                  <a:pt x="982705" y="2203235"/>
                  <a:pt x="970156" y="2207941"/>
                </a:cubicBezTo>
                <a:cubicBezTo>
                  <a:pt x="952409" y="2214596"/>
                  <a:pt x="932902" y="2214981"/>
                  <a:pt x="914400" y="2219092"/>
                </a:cubicBezTo>
                <a:cubicBezTo>
                  <a:pt x="899439" y="2222417"/>
                  <a:pt x="884663" y="2226526"/>
                  <a:pt x="869795" y="2230243"/>
                </a:cubicBezTo>
                <a:cubicBezTo>
                  <a:pt x="840058" y="2222809"/>
                  <a:pt x="805107" y="2226332"/>
                  <a:pt x="780585" y="2207941"/>
                </a:cubicBezTo>
                <a:cubicBezTo>
                  <a:pt x="742503" y="2179380"/>
                  <a:pt x="691375" y="2096429"/>
                  <a:pt x="691375" y="2096429"/>
                </a:cubicBezTo>
                <a:cubicBezTo>
                  <a:pt x="672790" y="2048107"/>
                  <a:pt x="654847" y="1999533"/>
                  <a:pt x="635619" y="1951463"/>
                </a:cubicBezTo>
                <a:cubicBezTo>
                  <a:pt x="625106" y="1925179"/>
                  <a:pt x="609032" y="1900867"/>
                  <a:pt x="602166" y="1873404"/>
                </a:cubicBezTo>
                <a:cubicBezTo>
                  <a:pt x="598449" y="1858536"/>
                  <a:pt x="595860" y="1843339"/>
                  <a:pt x="591014" y="1828800"/>
                </a:cubicBezTo>
                <a:cubicBezTo>
                  <a:pt x="584684" y="1809810"/>
                  <a:pt x="574599" y="1792175"/>
                  <a:pt x="568712" y="1773043"/>
                </a:cubicBezTo>
                <a:cubicBezTo>
                  <a:pt x="559698" y="1743747"/>
                  <a:pt x="553843" y="1713570"/>
                  <a:pt x="546409" y="1683834"/>
                </a:cubicBezTo>
                <a:cubicBezTo>
                  <a:pt x="542692" y="1668966"/>
                  <a:pt x="537778" y="1654346"/>
                  <a:pt x="535258" y="1639229"/>
                </a:cubicBezTo>
                <a:cubicBezTo>
                  <a:pt x="531541" y="1616927"/>
                  <a:pt x="528541" y="1594493"/>
                  <a:pt x="524107" y="1572322"/>
                </a:cubicBezTo>
                <a:cubicBezTo>
                  <a:pt x="521101" y="1557294"/>
                  <a:pt x="518993" y="1541804"/>
                  <a:pt x="512956" y="1527717"/>
                </a:cubicBezTo>
                <a:cubicBezTo>
                  <a:pt x="451493" y="1384303"/>
                  <a:pt x="537535" y="1646062"/>
                  <a:pt x="468351" y="1438507"/>
                </a:cubicBezTo>
                <a:cubicBezTo>
                  <a:pt x="463505" y="1423968"/>
                  <a:pt x="471936" y="1398112"/>
                  <a:pt x="457200" y="1393902"/>
                </a:cubicBezTo>
                <a:cubicBezTo>
                  <a:pt x="385362" y="1373377"/>
                  <a:pt x="308517" y="1379034"/>
                  <a:pt x="234175" y="1371600"/>
                </a:cubicBezTo>
                <a:cubicBezTo>
                  <a:pt x="219307" y="1367883"/>
                  <a:pt x="204649" y="1363190"/>
                  <a:pt x="189570" y="1360448"/>
                </a:cubicBezTo>
                <a:cubicBezTo>
                  <a:pt x="163710" y="1355746"/>
                  <a:pt x="135021" y="1361051"/>
                  <a:pt x="111512" y="1349297"/>
                </a:cubicBezTo>
                <a:cubicBezTo>
                  <a:pt x="94889" y="1340985"/>
                  <a:pt x="91200" y="1317834"/>
                  <a:pt x="78058" y="1304692"/>
                </a:cubicBezTo>
                <a:cubicBezTo>
                  <a:pt x="64916" y="1291550"/>
                  <a:pt x="48321" y="1282390"/>
                  <a:pt x="33453" y="1271239"/>
                </a:cubicBezTo>
                <a:cubicBezTo>
                  <a:pt x="26019" y="1245219"/>
                  <a:pt x="18271" y="1219287"/>
                  <a:pt x="11151" y="1193180"/>
                </a:cubicBezTo>
                <a:cubicBezTo>
                  <a:pt x="7119" y="1178394"/>
                  <a:pt x="0" y="1163901"/>
                  <a:pt x="0" y="1148575"/>
                </a:cubicBezTo>
                <a:cubicBezTo>
                  <a:pt x="0" y="1048145"/>
                  <a:pt x="4685" y="947713"/>
                  <a:pt x="11151" y="847492"/>
                </a:cubicBezTo>
                <a:cubicBezTo>
                  <a:pt x="12138" y="832198"/>
                  <a:pt x="19296" y="817915"/>
                  <a:pt x="22302" y="802887"/>
                </a:cubicBezTo>
                <a:cubicBezTo>
                  <a:pt x="45410" y="687344"/>
                  <a:pt x="17383" y="782551"/>
                  <a:pt x="55756" y="680224"/>
                </a:cubicBezTo>
                <a:cubicBezTo>
                  <a:pt x="59883" y="669218"/>
                  <a:pt x="59564" y="655949"/>
                  <a:pt x="66907" y="646770"/>
                </a:cubicBezTo>
                <a:cubicBezTo>
                  <a:pt x="75279" y="636305"/>
                  <a:pt x="90275" y="633293"/>
                  <a:pt x="100361" y="624468"/>
                </a:cubicBezTo>
                <a:cubicBezTo>
                  <a:pt x="120142" y="607160"/>
                  <a:pt x="134248" y="583292"/>
                  <a:pt x="156117" y="568712"/>
                </a:cubicBezTo>
                <a:cubicBezTo>
                  <a:pt x="167268" y="561278"/>
                  <a:pt x="179274" y="554989"/>
                  <a:pt x="189570" y="546409"/>
                </a:cubicBezTo>
                <a:cubicBezTo>
                  <a:pt x="201685" y="536313"/>
                  <a:pt x="210191" y="522122"/>
                  <a:pt x="223024" y="512956"/>
                </a:cubicBezTo>
                <a:cubicBezTo>
                  <a:pt x="236551" y="503294"/>
                  <a:pt x="252761" y="498087"/>
                  <a:pt x="267629" y="490653"/>
                </a:cubicBezTo>
                <a:cubicBezTo>
                  <a:pt x="299377" y="452556"/>
                  <a:pt x="329996" y="411708"/>
                  <a:pt x="367990" y="379141"/>
                </a:cubicBezTo>
                <a:cubicBezTo>
                  <a:pt x="404132" y="348162"/>
                  <a:pt x="449028" y="326500"/>
                  <a:pt x="479502" y="289931"/>
                </a:cubicBezTo>
                <a:cubicBezTo>
                  <a:pt x="498087" y="267629"/>
                  <a:pt x="514035" y="242833"/>
                  <a:pt x="535258" y="223024"/>
                </a:cubicBezTo>
                <a:cubicBezTo>
                  <a:pt x="570057" y="190544"/>
                  <a:pt x="609340" y="163223"/>
                  <a:pt x="646770" y="133814"/>
                </a:cubicBezTo>
                <a:cubicBezTo>
                  <a:pt x="661384" y="122332"/>
                  <a:pt x="675911" y="110670"/>
                  <a:pt x="691375" y="100361"/>
                </a:cubicBezTo>
                <a:cubicBezTo>
                  <a:pt x="702526" y="92927"/>
                  <a:pt x="713923" y="85848"/>
                  <a:pt x="724829" y="78058"/>
                </a:cubicBezTo>
                <a:cubicBezTo>
                  <a:pt x="739953" y="67255"/>
                  <a:pt x="755323" y="56699"/>
                  <a:pt x="769434" y="44604"/>
                </a:cubicBezTo>
                <a:cubicBezTo>
                  <a:pt x="781408" y="34341"/>
                  <a:pt x="789766" y="19899"/>
                  <a:pt x="802888" y="11151"/>
                </a:cubicBezTo>
                <a:cubicBezTo>
                  <a:pt x="812668" y="4631"/>
                  <a:pt x="825190" y="3717"/>
                  <a:pt x="836341" y="0"/>
                </a:cubicBezTo>
                <a:cubicBezTo>
                  <a:pt x="880946" y="3717"/>
                  <a:pt x="925789" y="5236"/>
                  <a:pt x="970156" y="11151"/>
                </a:cubicBezTo>
                <a:cubicBezTo>
                  <a:pt x="981807" y="12704"/>
                  <a:pt x="970156" y="20444"/>
                  <a:pt x="970156" y="22302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3951" y="5689754"/>
                <a:ext cx="19522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𝒮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𝑠𝑢𝑝</m:t>
                              </m:r>
                            </m:sup>
                          </m:sSup>
                          <m:r>
                            <a:rPr lang="en-US" sz="2600" b="0" i="1" dirty="0" smtClean="0">
                              <a:latin typeface="Cambria Math" charset="0"/>
                            </a:rPr>
                            <m:t>⊆</m:t>
                          </m:r>
                          <m:r>
                            <a:rPr lang="en-US" sz="2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𝒮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𝑠𝑟𝑠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51" y="5689754"/>
                <a:ext cx="195226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02613" y="5566644"/>
                <a:ext cx="4968751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𝑝𝑠𝑃𝑅𝑃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𝑠𝑟𝑠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ea typeface="Arial" charset="0"/>
                    <a:cs typeface="Arial" charset="0"/>
                  </a:rPr>
                  <a:t>is a </a:t>
                </a:r>
                <a:r>
                  <a:rPr lang="en-US" sz="2400" i="1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stronger</a:t>
                </a:r>
                <a:r>
                  <a:rPr lang="en-US" sz="2400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</a:t>
                </a:r>
              </a:p>
              <a:p>
                <a:pPr algn="ctr"/>
                <a:r>
                  <a:rPr lang="en-US" sz="2400" dirty="0" smtClean="0">
                    <a:ea typeface="Arial" charset="0"/>
                    <a:cs typeface="Arial" charset="0"/>
                  </a:rPr>
                  <a:t>assumption than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𝑝𝑠𝑃𝑅𝑃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𝑢𝑝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613" y="5566644"/>
                <a:ext cx="4968751" cy="738664"/>
              </a:xfrm>
              <a:prstGeom prst="rect">
                <a:avLst/>
              </a:prstGeom>
              <a:blipFill rotWithShape="0">
                <a:blip r:embed="rId7"/>
                <a:stretch>
                  <a:fillRect t="-71074" b="-38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183158" y="5566643"/>
            <a:ext cx="819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/>
              <a:t>⟹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8888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/>
      <p:bldP spid="21" grpId="0"/>
      <p:bldP spid="26" grpId="0"/>
      <p:bldP spid="27" grpId="0"/>
      <p:bldP spid="2" grpId="0"/>
      <p:bldP spid="4" grpId="0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r>
              <a:rPr lang="en-US" dirty="0"/>
              <a:t>restrictions – </a:t>
            </a:r>
            <a:r>
              <a:rPr lang="en-US" dirty="0" smtClean="0"/>
              <a:t>unpredictability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/>
              <p:cNvSpPr/>
              <p:nvPr/>
            </p:nvSpPr>
            <p:spPr>
              <a:xfrm>
                <a:off x="1522678" y="1640069"/>
                <a:ext cx="1135908" cy="84298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9" name="Rounded 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78" y="1640069"/>
                <a:ext cx="1135908" cy="84298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3990123" y="1603028"/>
            <a:ext cx="1594542" cy="917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2658586" y="1872002"/>
            <a:ext cx="1331536" cy="118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81488" y="1775156"/>
                <a:ext cx="1083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488" y="1775156"/>
                <a:ext cx="108324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32488" y="1364896"/>
                <a:ext cx="10704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88" y="1364896"/>
                <a:ext cx="107042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714" r="-171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H="1">
            <a:off x="2658586" y="2206311"/>
            <a:ext cx="1331536" cy="2442"/>
          </a:xfrm>
          <a:prstGeom prst="straightConnector1">
            <a:avLst/>
          </a:prstGeom>
          <a:ln w="190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110287" y="2123092"/>
                <a:ext cx="51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287" y="2123092"/>
                <a:ext cx="51482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ounded Rectangle 55"/>
              <p:cNvSpPr/>
              <p:nvPr/>
            </p:nvSpPr>
            <p:spPr>
              <a:xfrm>
                <a:off x="1522677" y="3274660"/>
                <a:ext cx="1135908" cy="84298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77" y="3274660"/>
                <a:ext cx="1135908" cy="842985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>
            <a:stCxn id="49" idx="2"/>
          </p:cNvCxnSpPr>
          <p:nvPr/>
        </p:nvCxnSpPr>
        <p:spPr>
          <a:xfrm>
            <a:off x="2090632" y="2483054"/>
            <a:ext cx="16" cy="791606"/>
          </a:xfrm>
          <a:prstGeom prst="straightConnector1">
            <a:avLst/>
          </a:prstGeom>
          <a:ln w="190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042357" y="2647223"/>
                <a:ext cx="423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357" y="2647223"/>
                <a:ext cx="42338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079917" y="4337501"/>
                <a:ext cx="5421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17" y="4337501"/>
                <a:ext cx="542136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371" r="-337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6" idx="2"/>
          </p:cNvCxnSpPr>
          <p:nvPr/>
        </p:nvCxnSpPr>
        <p:spPr>
          <a:xfrm>
            <a:off x="2090631" y="4117645"/>
            <a:ext cx="10714" cy="514729"/>
          </a:xfrm>
          <a:prstGeom prst="straightConnector1">
            <a:avLst/>
          </a:prstGeom>
          <a:ln w="190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81281" y="2161392"/>
                <a:ext cx="346271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∪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{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(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</m:acc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}</m:t>
                      </m:r>
                    </m:oMath>
                  </m:oMathPara>
                </a14:m>
                <a:endParaRPr lang="en-US" sz="240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81" y="2161392"/>
                <a:ext cx="3462719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207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>
            <a:off x="1389851" y="2676044"/>
            <a:ext cx="1305013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88247" y="4275757"/>
                <a:ext cx="3839961" cy="461665"/>
              </a:xfrm>
              <a:prstGeom prst="rect">
                <a:avLst/>
              </a:prstGeom>
              <a:solidFill>
                <a:srgbClr val="DEEBF7"/>
              </a:solidFill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Pr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⁡[ 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𝑄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 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∩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𝑄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𝜙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]=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negl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47" y="4275757"/>
                <a:ext cx="3839961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0000" b="-13289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5400000">
                <a:off x="1072329" y="5346675"/>
                <a:ext cx="1138127" cy="523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⊆</m:t>
                      </m:r>
                    </m:oMath>
                  </m:oMathPara>
                </a14:m>
                <a:endParaRPr lang="en-US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72329" y="5346675"/>
                <a:ext cx="1138127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61136" y="5009670"/>
                <a:ext cx="58255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p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𝑠𝑢𝑝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ea typeface="Arial" charset="0"/>
                    <a:cs typeface="Arial" charset="0"/>
                  </a:rPr>
                  <a:t>is computationally unbounded</a:t>
                </a:r>
                <a:endParaRPr lang="en-US" sz="2800" dirty="0"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36" y="5009670"/>
                <a:ext cx="5825506" cy="523220"/>
              </a:xfrm>
              <a:prstGeom prst="rect">
                <a:avLst/>
              </a:prstGeom>
              <a:blipFill rotWithShape="0">
                <a:blip r:embed="rId13"/>
                <a:stretch>
                  <a:fillRect t="-11628" r="-83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181288" y="5794800"/>
                <a:ext cx="22394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𝑢𝑝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ea typeface="Arial" charset="0"/>
                    <a:cs typeface="Arial" charset="0"/>
                  </a:rPr>
                  <a:t>is PPT</a:t>
                </a:r>
                <a:endParaRPr lang="en-US" sz="2800" dirty="0"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288" y="5794800"/>
                <a:ext cx="2239459" cy="523220"/>
              </a:xfrm>
              <a:prstGeom prst="rect">
                <a:avLst/>
              </a:prstGeom>
              <a:blipFill rotWithShape="0">
                <a:blip r:embed="rId14"/>
                <a:stretch>
                  <a:fillRect t="-11765" r="-463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1281763" y="5848264"/>
            <a:ext cx="2343345" cy="4697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81413" y="5608570"/>
                <a:ext cx="50327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𝑝𝑠𝑃𝑅𝑃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𝑐𝑢𝑝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]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ea typeface="Arial" charset="0"/>
                    <a:cs typeface="Arial" charset="0"/>
                  </a:rPr>
                  <a:t>impossible if </a:t>
                </a:r>
                <a:r>
                  <a:rPr lang="en-US" sz="2800" dirty="0" err="1" smtClean="0">
                    <a:ea typeface="Arial" charset="0"/>
                    <a:cs typeface="Arial" charset="0"/>
                  </a:rPr>
                  <a:t>iO</a:t>
                </a:r>
                <a:r>
                  <a:rPr lang="en-US" sz="2800" dirty="0" smtClean="0">
                    <a:ea typeface="Arial" charset="0"/>
                    <a:cs typeface="Arial" charset="0"/>
                  </a:rPr>
                  <a:t> exists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[BFM14]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13" y="5608570"/>
                <a:ext cx="5032707" cy="954107"/>
              </a:xfrm>
              <a:prstGeom prst="rect">
                <a:avLst/>
              </a:prstGeom>
              <a:blipFill rotWithShape="0">
                <a:blip r:embed="rId15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0" y="12146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486399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2658585" y="2519210"/>
            <a:ext cx="1913415" cy="1002576"/>
          </a:xfrm>
          <a:prstGeom prst="bentConnector3">
            <a:avLst>
              <a:gd name="adj1" fmla="val 99981"/>
            </a:avLst>
          </a:prstGeom>
          <a:ln w="190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 flipV="1">
            <a:off x="2622054" y="2531174"/>
            <a:ext cx="2386174" cy="1354030"/>
          </a:xfrm>
          <a:prstGeom prst="bentConnector3">
            <a:avLst>
              <a:gd name="adj1" fmla="val 429"/>
            </a:avLst>
          </a:prstGeom>
          <a:ln w="190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58322" y="1291523"/>
                <a:ext cx="16263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Perms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322" y="1291523"/>
                <a:ext cx="1626343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3371" t="-2000" r="-5243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2914" y="1702725"/>
                <a:ext cx="137435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𝜎</m:t>
                      </m:r>
                      <m:r>
                        <a:rPr lang="en-US" sz="2200" b="0" i="1" smtClean="0">
                          <a:latin typeface="Cambria Math" charset="0"/>
                        </a:rPr>
                        <m:t>∈ </m:t>
                      </m:r>
                      <m:r>
                        <m:rPr>
                          <m:lit/>
                        </m:rPr>
                        <a:rPr lang="en-US" sz="2200" b="0" i="1" smtClean="0">
                          <a:latin typeface="Cambria Math" charset="0"/>
                        </a:rPr>
                        <m:t>{</m:t>
                      </m:r>
                      <m:r>
                        <a:rPr lang="en-US" sz="2200" b="0" i="1" smtClean="0">
                          <a:latin typeface="Cambria Math" charset="0"/>
                        </a:rPr>
                        <m:t>+,−</m:t>
                      </m:r>
                      <m:r>
                        <m:rPr>
                          <m:lit/>
                        </m:rPr>
                        <a:rPr lang="en-US" sz="2200" b="0" i="1" smtClean="0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4" y="1702725"/>
                <a:ext cx="1374351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2212" t="-141071" r="-6637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122571" y="3024331"/>
                <a:ext cx="4004301" cy="7694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It should be hard </a:t>
                </a:r>
                <a:r>
                  <a:rPr lang="en-US" sz="2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smtClean="0"/>
                  <a:t>to predict any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’s </a:t>
                </a:r>
                <a:r>
                  <a:rPr lang="en-US" sz="2200" dirty="0" smtClean="0"/>
                  <a:t>queries or </a:t>
                </a:r>
                <a:r>
                  <a:rPr lang="en-US" sz="2200" dirty="0" smtClean="0"/>
                  <a:t>its </a:t>
                </a:r>
                <a:r>
                  <a:rPr lang="en-US" sz="2200" dirty="0" smtClean="0"/>
                  <a:t>inverse</a:t>
                </a:r>
                <a:endParaRPr lang="en-US" sz="2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571" y="3024331"/>
                <a:ext cx="4004301" cy="769441"/>
              </a:xfrm>
              <a:prstGeom prst="rect">
                <a:avLst/>
              </a:prstGeom>
              <a:blipFill rotWithShape="0">
                <a:blip r:embed="rId18"/>
                <a:stretch>
                  <a:fillRect l="-1979" t="-5556" r="-761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169637" y="18544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2" name="Elbow Connector 11"/>
          <p:cNvCxnSpPr>
            <a:stCxn id="50" idx="3"/>
            <a:endCxn id="61" idx="0"/>
          </p:cNvCxnSpPr>
          <p:nvPr/>
        </p:nvCxnSpPr>
        <p:spPr>
          <a:xfrm>
            <a:off x="5584665" y="2061561"/>
            <a:ext cx="1827976" cy="99831"/>
          </a:xfrm>
          <a:prstGeom prst="bentConnector2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/>
      <p:bldP spid="53" grpId="0"/>
      <p:bldP spid="55" grpId="0"/>
      <p:bldP spid="56" grpId="0" animBg="1"/>
      <p:bldP spid="58" grpId="0"/>
      <p:bldP spid="59" grpId="0"/>
      <p:bldP spid="61" grpId="0" animBg="1"/>
      <p:bldP spid="47" grpId="0" animBg="1"/>
      <p:bldP spid="13" grpId="0"/>
      <p:bldP spid="3" grpId="0"/>
      <p:bldP spid="27" grpId="0"/>
      <p:bldP spid="7" grpId="0"/>
      <p:bldP spid="34" grpId="0"/>
      <p:bldP spid="31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0" y="486399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486318" y="1236744"/>
            <a:ext cx="42820" cy="3627254"/>
          </a:xfrm>
          <a:prstGeom prst="line">
            <a:avLst/>
          </a:prstGeom>
          <a:ln w="28575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281488" y="2430428"/>
                <a:ext cx="467898" cy="67710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488" y="2430428"/>
                <a:ext cx="467898" cy="677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r>
              <a:rPr lang="en-US" dirty="0"/>
              <a:t>restrictions – </a:t>
            </a:r>
            <a:r>
              <a:rPr lang="en-US" dirty="0" smtClean="0"/>
              <a:t>reset-security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5400000">
                <a:off x="1072329" y="5346675"/>
                <a:ext cx="1138127" cy="523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⊆</m:t>
                      </m:r>
                    </m:oMath>
                  </m:oMathPara>
                </a14:m>
                <a:endParaRPr lang="en-US" sz="28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72329" y="5346675"/>
                <a:ext cx="1138127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1136" y="5009670"/>
                <a:ext cx="57761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p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𝑟𝑠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ea typeface="Arial" charset="0"/>
                    <a:cs typeface="Arial" charset="0"/>
                  </a:rPr>
                  <a:t>is computationally unbounded</a:t>
                </a:r>
                <a:endParaRPr lang="en-US" sz="2800" dirty="0"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36" y="5009670"/>
                <a:ext cx="5776133" cy="523220"/>
              </a:xfrm>
              <a:prstGeom prst="rect">
                <a:avLst/>
              </a:prstGeom>
              <a:blipFill rotWithShape="0">
                <a:blip r:embed="rId13"/>
                <a:stretch>
                  <a:fillRect t="-11628" r="-73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81288" y="5794800"/>
                <a:ext cx="21813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𝑐𝑟𝑠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ea typeface="Arial" charset="0"/>
                    <a:cs typeface="Arial" charset="0"/>
                  </a:rPr>
                  <a:t>is PPT</a:t>
                </a:r>
                <a:endParaRPr lang="en-US" sz="2800" dirty="0"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288" y="5794800"/>
                <a:ext cx="2181303" cy="523220"/>
              </a:xfrm>
              <a:prstGeom prst="rect">
                <a:avLst/>
              </a:prstGeom>
              <a:blipFill rotWithShape="0">
                <a:blip r:embed="rId14"/>
                <a:stretch>
                  <a:fillRect t="-11765" r="-4469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1281763" y="5848264"/>
            <a:ext cx="2343345" cy="4697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146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162790" y="1532285"/>
                <a:ext cx="1135908" cy="84298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90" y="1532285"/>
                <a:ext cx="1135908" cy="842985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630235" y="1495244"/>
                <a:ext cx="1594542" cy="91706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235" y="1495244"/>
                <a:ext cx="1594542" cy="91706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1298698" y="1744404"/>
            <a:ext cx="1331536" cy="11888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298698" y="2098527"/>
            <a:ext cx="1331536" cy="244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162789" y="3166876"/>
                <a:ext cx="1135908" cy="84298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𝑅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89" y="3166876"/>
                <a:ext cx="1135908" cy="842985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H="1">
            <a:off x="730743" y="2375270"/>
            <a:ext cx="1" cy="791606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2470" y="2577022"/>
                <a:ext cx="4052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70" y="2577022"/>
                <a:ext cx="405239" cy="43088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630235" y="3078642"/>
                <a:ext cx="1594542" cy="91706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235" y="3078642"/>
                <a:ext cx="1594542" cy="91706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1323227" y="3410086"/>
            <a:ext cx="1331536" cy="11888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323227" y="3764209"/>
            <a:ext cx="1331536" cy="244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30743" y="4009861"/>
            <a:ext cx="0" cy="494157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30743" y="4330730"/>
                <a:ext cx="6976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0/1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43" y="4330730"/>
                <a:ext cx="697627" cy="430887"/>
              </a:xfrm>
              <a:prstGeom prst="rect">
                <a:avLst/>
              </a:prstGeom>
              <a:blipFill rotWithShape="0">
                <a:blip r:embed="rId2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>
            <a:off x="114516" y="2615173"/>
            <a:ext cx="135808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ounded Rectangle 90"/>
              <p:cNvSpPr/>
              <p:nvPr/>
            </p:nvSpPr>
            <p:spPr>
              <a:xfrm>
                <a:off x="4826872" y="1510882"/>
                <a:ext cx="1135908" cy="84298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1" name="Rounded 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2" y="1510882"/>
                <a:ext cx="1135908" cy="842985"/>
              </a:xfrm>
              <a:prstGeom prst="round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7294317" y="1473841"/>
                <a:ext cx="1594542" cy="91706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𝜌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317" y="1473841"/>
                <a:ext cx="1594542" cy="91706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/>
          <p:cNvCxnSpPr/>
          <p:nvPr/>
        </p:nvCxnSpPr>
        <p:spPr>
          <a:xfrm flipV="1">
            <a:off x="5962780" y="1723001"/>
            <a:ext cx="1331536" cy="11888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962780" y="2077124"/>
            <a:ext cx="1331536" cy="244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ounded Rectangle 97"/>
              <p:cNvSpPr/>
              <p:nvPr/>
            </p:nvSpPr>
            <p:spPr>
              <a:xfrm>
                <a:off x="4826871" y="3145473"/>
                <a:ext cx="1135908" cy="84298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𝑅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8" name="Rounded 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1" y="3145473"/>
                <a:ext cx="1135908" cy="842985"/>
              </a:xfrm>
              <a:prstGeom prst="round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/>
          <p:cNvCxnSpPr/>
          <p:nvPr/>
        </p:nvCxnSpPr>
        <p:spPr>
          <a:xfrm flipH="1">
            <a:off x="5394825" y="2353867"/>
            <a:ext cx="1" cy="791606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346552" y="2555619"/>
                <a:ext cx="4052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552" y="2555619"/>
                <a:ext cx="405239" cy="43088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/>
          <p:nvPr/>
        </p:nvCxnSpPr>
        <p:spPr>
          <a:xfrm flipV="1">
            <a:off x="5987309" y="3388683"/>
            <a:ext cx="1331536" cy="11888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5987309" y="3742806"/>
            <a:ext cx="1331536" cy="244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394825" y="3988458"/>
            <a:ext cx="0" cy="494157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365613" y="4185980"/>
                <a:ext cx="6976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0/1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613" y="4185980"/>
                <a:ext cx="697627" cy="430887"/>
              </a:xfrm>
              <a:prstGeom prst="rect">
                <a:avLst/>
              </a:prstGeom>
              <a:blipFill rotWithShape="0">
                <a:blip r:embed="rId29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294317" y="3162383"/>
                <a:ext cx="1594542" cy="9170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/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317" y="3162383"/>
                <a:ext cx="1594542" cy="917066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/>
          <p:cNvCxnSpPr/>
          <p:nvPr/>
        </p:nvCxnSpPr>
        <p:spPr>
          <a:xfrm>
            <a:off x="4778598" y="2593770"/>
            <a:ext cx="135808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472275" y="2411494"/>
                <a:ext cx="17904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Perms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75" y="2411494"/>
                <a:ext cx="1790427" cy="338554"/>
              </a:xfrm>
              <a:prstGeom prst="rect">
                <a:avLst/>
              </a:prstGeom>
              <a:blipFill rotWithShape="0">
                <a:blip r:embed="rId31"/>
                <a:stretch>
                  <a:fillRect l="-3413" t="-1818" r="-5461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57036" y="2386342"/>
                <a:ext cx="17904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Perms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036" y="2386342"/>
                <a:ext cx="1790427" cy="338554"/>
              </a:xfrm>
              <a:prstGeom prst="rect">
                <a:avLst/>
              </a:prstGeom>
              <a:blipFill rotWithShape="0">
                <a:blip r:embed="rId32"/>
                <a:stretch>
                  <a:fillRect l="-3061" r="-5102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168019" y="4039246"/>
                <a:ext cx="190180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Perms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19" y="4039246"/>
                <a:ext cx="1901803" cy="338554"/>
              </a:xfrm>
              <a:prstGeom prst="rect">
                <a:avLst/>
              </a:prstGeom>
              <a:blipFill rotWithShape="0">
                <a:blip r:embed="rId33"/>
                <a:stretch>
                  <a:fillRect l="-3205" t="-1818" r="-4808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346552" y="5692150"/>
                <a:ext cx="223073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𝒮</m:t>
                              </m:r>
                            </m:e>
                            <m:sup>
                              <m:r>
                                <a:rPr lang="en-US" sz="3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𝑐𝑢𝑝</m:t>
                              </m:r>
                            </m:sup>
                          </m:sSup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⊆</m:t>
                          </m:r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𝒮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𝑐𝑟𝑠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552" y="5692150"/>
                <a:ext cx="2230739" cy="553998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3" grpId="0"/>
      <p:bldP spid="3" grpId="0"/>
      <p:bldP spid="27" grpId="0"/>
      <p:bldP spid="30" grpId="0" animBg="1"/>
      <p:bldP spid="31" grpId="0" animBg="1"/>
      <p:bldP spid="39" grpId="0" animBg="1"/>
      <p:bldP spid="41" grpId="0"/>
      <p:bldP spid="42" grpId="0" animBg="1"/>
      <p:bldP spid="63" grpId="0"/>
      <p:bldP spid="91" grpId="0" animBg="1"/>
      <p:bldP spid="92" grpId="0" animBg="1"/>
      <p:bldP spid="98" grpId="0" animBg="1"/>
      <p:bldP spid="100" grpId="0"/>
      <p:bldP spid="106" grpId="0"/>
      <p:bldP spid="109" grpId="0" animBg="1"/>
      <p:bldP spid="47" grpId="0"/>
      <p:bldP spid="48" grpId="0"/>
      <p:bldP spid="49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585" y="445477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Cryptographic schemes often built from generic </a:t>
            </a:r>
            <a:r>
              <a:rPr lang="en-US" sz="2800" dirty="0" smtClean="0">
                <a:solidFill>
                  <a:srgbClr val="0432FF"/>
                </a:solidFill>
                <a:latin typeface="Calibri" charset="0"/>
                <a:ea typeface="Calibri" charset="0"/>
                <a:cs typeface="Calibri" charset="0"/>
              </a:rPr>
              <a:t>building blocks</a:t>
            </a:r>
            <a:endParaRPr lang="en-US" sz="2800" dirty="0">
              <a:solidFill>
                <a:srgbClr val="0432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586" y="1399584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  <a:latin typeface="Calibri" charset="0"/>
                <a:ea typeface="Calibri" charset="0"/>
                <a:cs typeface="Calibri" charset="0"/>
              </a:rPr>
              <a:t>Typically: Block ciphers, hash/compression functions!</a:t>
            </a:r>
            <a:endParaRPr lang="en-US" sz="2400" dirty="0">
              <a:solidFill>
                <a:srgbClr val="0432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600" y1="54000" x2="5600" y2="55333"/>
                        <a14:foregroundMark x1="8400" y1="58667" x2="8400" y2="58667"/>
                        <a14:foregroundMark x1="2800" y1="43333" x2="2800" y2="43333"/>
                        <a14:foregroundMark x1="59600" y1="19333" x2="59600" y2="19333"/>
                        <a14:foregroundMark x1="57600" y1="24667" x2="57600" y2="24667"/>
                        <a14:foregroundMark x1="68000" y1="33333" x2="68000" y2="33333"/>
                        <a14:foregroundMark x1="71600" y1="27333" x2="71600" y2="27333"/>
                        <a14:foregroundMark x1="80400" y1="34000" x2="80400" y2="34000"/>
                        <a14:foregroundMark x1="81600" y1="42000" x2="81600" y2="42000"/>
                        <a14:foregroundMark x1="90400" y1="49333" x2="90400" y2="49333"/>
                        <a14:foregroundMark x1="92400" y1="44667" x2="92400" y2="44667"/>
                        <a14:foregroundMark x1="47200" y1="17333" x2="47200" y2="17333"/>
                        <a14:foregroundMark x1="74000" y1="25333" x2="74000" y2="25333"/>
                        <a14:foregroundMark x1="72000" y1="22667" x2="72000" y2="22667"/>
                        <a14:foregroundMark x1="61600" y1="14667" x2="61600" y2="14667"/>
                        <a14:foregroundMark x1="92800" y1="42667" x2="92800" y2="42667"/>
                        <a14:foregroundMark x1="2400" y1="50667" x2="2400" y2="50667"/>
                        <a14:foregroundMark x1="2400" y1="54000" x2="2400" y2="54000"/>
                        <a14:foregroundMark x1="2400" y1="56667" x2="2400" y2="56667"/>
                        <a14:foregroundMark x1="17200" y1="28667" x2="17200" y2="28667"/>
                        <a14:foregroundMark x1="14800" y1="23333" x2="14800" y2="23333"/>
                        <a14:foregroundMark x1="19600" y1="33333" x2="19600" y2="33333"/>
                        <a14:backgroundMark x1="800" y1="45333" x2="800" y2="45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4585" y="445477"/>
            <a:ext cx="2321168" cy="13927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5288" y="4821721"/>
            <a:ext cx="8561753" cy="1439334"/>
            <a:chOff x="385928" y="5013075"/>
            <a:chExt cx="8561753" cy="1439334"/>
          </a:xfrm>
        </p:grpSpPr>
        <p:sp>
          <p:nvSpPr>
            <p:cNvPr id="14" name="Rectangle 13"/>
            <p:cNvSpPr/>
            <p:nvPr/>
          </p:nvSpPr>
          <p:spPr>
            <a:xfrm>
              <a:off x="385928" y="5013075"/>
              <a:ext cx="8561753" cy="14393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5928" y="5241763"/>
              <a:ext cx="81123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latin typeface="Calibri Light" charset="0"/>
                  <a:ea typeface="Calibri Light" charset="0"/>
                  <a:cs typeface="Calibri Light" charset="0"/>
                </a:rPr>
                <a:t>Is there a </a:t>
              </a:r>
              <a:r>
                <a:rPr lang="en-US" sz="3000" u="sng" dirty="0" smtClean="0">
                  <a:latin typeface="Calibri Light" charset="0"/>
                  <a:ea typeface="Calibri Light" charset="0"/>
                  <a:cs typeface="Calibri Light" charset="0"/>
                </a:rPr>
                <a:t>universal</a:t>
              </a:r>
              <a:r>
                <a:rPr lang="en-US" sz="3000" dirty="0" smtClean="0">
                  <a:latin typeface="Calibri Light" charset="0"/>
                  <a:ea typeface="Calibri Light" charset="0"/>
                  <a:cs typeface="Calibri Light" charset="0"/>
                </a:rPr>
                <a:t> and simple building block </a:t>
              </a:r>
            </a:p>
            <a:p>
              <a:r>
                <a:rPr lang="en-US" sz="3000" dirty="0" smtClean="0">
                  <a:latin typeface="Calibri Light" charset="0"/>
                  <a:ea typeface="Calibri Light" charset="0"/>
                  <a:cs typeface="Calibri Light" charset="0"/>
                </a:rPr>
                <a:t>for efficient symmetric cryptography?</a:t>
              </a:r>
              <a:endParaRPr lang="en-US" sz="3000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29846" y="5241763"/>
              <a:ext cx="1107180" cy="110718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282598" y="2291340"/>
            <a:ext cx="3576923" cy="2201572"/>
            <a:chOff x="4282598" y="2291340"/>
            <a:chExt cx="3576923" cy="22015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ounded Rectangle 120"/>
                <p:cNvSpPr/>
                <p:nvPr/>
              </p:nvSpPr>
              <p:spPr>
                <a:xfrm>
                  <a:off x="6425085" y="2782974"/>
                  <a:ext cx="400849" cy="438199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13" b="0" i="1" smtClean="0">
                            <a:latin typeface="Cambria Math" charset="0"/>
                          </a:rPr>
                          <m:t>𝐻</m:t>
                        </m:r>
                      </m:oMath>
                    </m:oMathPara>
                  </a14:m>
                  <a:endParaRPr lang="en-US" sz="1013" dirty="0"/>
                </a:p>
              </p:txBody>
            </p:sp>
          </mc:Choice>
          <mc:Fallback xmlns="">
            <p:sp>
              <p:nvSpPr>
                <p:cNvPr id="121" name="Rounded 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5085" y="2782974"/>
                  <a:ext cx="400849" cy="438199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5752716" y="2291340"/>
                  <a:ext cx="838499" cy="155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013" i="1" smtClean="0">
                          <a:latin typeface="Cambria Math" charset="0"/>
                        </a:rPr>
                        <m:t>𝐾</m:t>
                      </m:r>
                      <m:r>
                        <a:rPr lang="en-US" sz="1013" b="0" i="1" smtClean="0">
                          <a:latin typeface="Cambria Math" charset="0"/>
                        </a:rPr>
                        <m:t>⊕</m:t>
                      </m:r>
                      <m:r>
                        <a:rPr lang="en-US" sz="1013" b="0" i="1" smtClean="0">
                          <a:latin typeface="Cambria Math" charset="0"/>
                        </a:rPr>
                        <m:t>𝑖𝑝𝑎𝑑</m:t>
                      </m:r>
                    </m:oMath>
                  </a14:m>
                  <a:r>
                    <a:rPr lang="en-US" sz="1013" dirty="0" smtClean="0"/>
                    <a:t> || </a:t>
                  </a:r>
                  <a14:m>
                    <m:oMath xmlns:m="http://schemas.openxmlformats.org/officeDocument/2006/math">
                      <m:r>
                        <a:rPr lang="en-US" sz="1013" b="0" i="1" smtClean="0">
                          <a:latin typeface="Cambria Math" charset="0"/>
                        </a:rPr>
                        <m:t>𝑀</m:t>
                      </m:r>
                    </m:oMath>
                  </a14:m>
                  <a:endParaRPr lang="en-US" sz="1013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716" y="2291340"/>
                  <a:ext cx="838499" cy="1558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839" t="-24000" r="-4380" b="-5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Elbow Connector 130"/>
            <p:cNvCxnSpPr/>
            <p:nvPr/>
          </p:nvCxnSpPr>
          <p:spPr>
            <a:xfrm rot="16200000" flipH="1">
              <a:off x="6089683" y="2675060"/>
              <a:ext cx="481265" cy="18954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6217859" y="3483338"/>
                  <a:ext cx="604461" cy="1558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13" i="1" smtClean="0">
                            <a:latin typeface="Cambria Math" charset="0"/>
                          </a:rPr>
                          <m:t>𝐾</m:t>
                        </m:r>
                        <m:r>
                          <a:rPr lang="en-US" sz="1013" b="0" i="1" smtClean="0">
                            <a:latin typeface="Cambria Math" charset="0"/>
                          </a:rPr>
                          <m:t>⊕</m:t>
                        </m:r>
                        <m:r>
                          <a:rPr lang="en-US" sz="1013" b="0" i="1" smtClean="0">
                            <a:latin typeface="Cambria Math" charset="0"/>
                          </a:rPr>
                          <m:t>𝑜𝑝𝑎𝑑</m:t>
                        </m:r>
                      </m:oMath>
                    </m:oMathPara>
                  </a14:m>
                  <a:endParaRPr lang="en-US" sz="1013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7859" y="3483338"/>
                  <a:ext cx="604461" cy="1558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051" r="-7071" b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ounded Rectangle 133"/>
                <p:cNvSpPr/>
                <p:nvPr/>
              </p:nvSpPr>
              <p:spPr>
                <a:xfrm>
                  <a:off x="7254320" y="3064168"/>
                  <a:ext cx="400849" cy="438199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13" b="0" i="1" smtClean="0">
                            <a:latin typeface="Cambria Math" charset="0"/>
                          </a:rPr>
                          <m:t>𝐻</m:t>
                        </m:r>
                      </m:oMath>
                    </m:oMathPara>
                  </a14:m>
                  <a:endParaRPr lang="en-US" sz="1013" dirty="0"/>
                </a:p>
              </p:txBody>
            </p:sp>
          </mc:Choice>
          <mc:Fallback xmlns="">
            <p:sp>
              <p:nvSpPr>
                <p:cNvPr id="134" name="Rounded 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4320" y="3064168"/>
                  <a:ext cx="400849" cy="438199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Elbow Connector 134"/>
            <p:cNvCxnSpPr/>
            <p:nvPr/>
          </p:nvCxnSpPr>
          <p:spPr>
            <a:xfrm>
              <a:off x="6825934" y="3010463"/>
              <a:ext cx="407838" cy="16209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Elbow Connector 137"/>
            <p:cNvCxnSpPr/>
            <p:nvPr/>
          </p:nvCxnSpPr>
          <p:spPr>
            <a:xfrm flipV="1">
              <a:off x="6846482" y="3291657"/>
              <a:ext cx="407838" cy="27731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7669945" y="3291656"/>
              <a:ext cx="189576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4" idx="2"/>
            </p:cNvCxnSpPr>
            <p:nvPr/>
          </p:nvCxnSpPr>
          <p:spPr>
            <a:xfrm flipH="1">
              <a:off x="6024236" y="3502367"/>
              <a:ext cx="1430509" cy="4033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4282598" y="3661915"/>
              <a:ext cx="2152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hash function (e.g., SHA-3)</a:t>
              </a:r>
              <a:endPara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H="1">
              <a:off x="6024236" y="3146616"/>
              <a:ext cx="410896" cy="7645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03969" y="2362786"/>
            <a:ext cx="3525538" cy="2166762"/>
            <a:chOff x="503969" y="2362786"/>
            <a:chExt cx="3525538" cy="2166762"/>
          </a:xfrm>
        </p:grpSpPr>
        <p:grpSp>
          <p:nvGrpSpPr>
            <p:cNvPr id="120" name="Group 119"/>
            <p:cNvGrpSpPr/>
            <p:nvPr/>
          </p:nvGrpSpPr>
          <p:grpSpPr>
            <a:xfrm>
              <a:off x="503969" y="2362786"/>
              <a:ext cx="3525538" cy="920481"/>
              <a:chOff x="657306" y="2224743"/>
              <a:chExt cx="2865520" cy="7481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1355299" y="2534701"/>
                    <a:ext cx="400849" cy="438199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13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18" name="Rounded 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5299" y="2534701"/>
                    <a:ext cx="400849" cy="438199"/>
                  </a:xfrm>
                  <a:prstGeom prst="round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9" name="Group 68"/>
              <p:cNvGrpSpPr/>
              <p:nvPr/>
            </p:nvGrpSpPr>
            <p:grpSpPr>
              <a:xfrm>
                <a:off x="1035552" y="2677516"/>
                <a:ext cx="149681" cy="152573"/>
                <a:chOff x="1488043" y="2357428"/>
                <a:chExt cx="90915" cy="92672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1488043" y="2357428"/>
                  <a:ext cx="90915" cy="9267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533501" y="2357428"/>
                  <a:ext cx="0" cy="926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488043" y="2403763"/>
                  <a:ext cx="909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Arrow Connector 24"/>
              <p:cNvCxnSpPr>
                <a:endCxn id="20" idx="0"/>
              </p:cNvCxnSpPr>
              <p:nvPr/>
            </p:nvCxnSpPr>
            <p:spPr>
              <a:xfrm>
                <a:off x="1107604" y="2416308"/>
                <a:ext cx="2789" cy="261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endCxn id="20" idx="2"/>
              </p:cNvCxnSpPr>
              <p:nvPr/>
            </p:nvCxnSpPr>
            <p:spPr>
              <a:xfrm>
                <a:off x="796897" y="2753803"/>
                <a:ext cx="23865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0" idx="6"/>
                <a:endCxn id="18" idx="1"/>
              </p:cNvCxnSpPr>
              <p:nvPr/>
            </p:nvCxnSpPr>
            <p:spPr>
              <a:xfrm flipV="1">
                <a:off x="1185233" y="2753801"/>
                <a:ext cx="170066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035551" y="2231445"/>
                    <a:ext cx="188705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13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5551" y="2231445"/>
                    <a:ext cx="188705" cy="155877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657306" y="2701517"/>
                    <a:ext cx="164404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i="1" smtClean="0">
                              <a:latin typeface="Cambria Math" charset="0"/>
                            </a:rPr>
                            <m:t>𝐼</m:t>
                          </m:r>
                          <m:r>
                            <a:rPr lang="en-US" sz="1013" b="0" i="1" smtClean="0">
                              <a:latin typeface="Cambria Math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306" y="2701517"/>
                    <a:ext cx="164404" cy="155877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6061" r="-30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8" name="Group 87"/>
              <p:cNvGrpSpPr/>
              <p:nvPr/>
            </p:nvGrpSpPr>
            <p:grpSpPr>
              <a:xfrm>
                <a:off x="1945724" y="2677516"/>
                <a:ext cx="149681" cy="152573"/>
                <a:chOff x="1488043" y="2357428"/>
                <a:chExt cx="90915" cy="92672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1488043" y="2357428"/>
                  <a:ext cx="90915" cy="9267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533501" y="2357428"/>
                  <a:ext cx="0" cy="926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488043" y="2403763"/>
                  <a:ext cx="909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Straight Arrow Connector 91"/>
              <p:cNvCxnSpPr>
                <a:endCxn id="89" idx="0"/>
              </p:cNvCxnSpPr>
              <p:nvPr/>
            </p:nvCxnSpPr>
            <p:spPr>
              <a:xfrm>
                <a:off x="2017368" y="2394214"/>
                <a:ext cx="3197" cy="2833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18" idx="3"/>
                <a:endCxn id="89" idx="2"/>
              </p:cNvCxnSpPr>
              <p:nvPr/>
            </p:nvCxnSpPr>
            <p:spPr>
              <a:xfrm>
                <a:off x="1756148" y="2753801"/>
                <a:ext cx="189576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V="1">
                <a:off x="2444494" y="2749134"/>
                <a:ext cx="189576" cy="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1921508" y="2234375"/>
                    <a:ext cx="191719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13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1508" y="2234375"/>
                    <a:ext cx="191719" cy="15587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51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ounded Rectangle 104"/>
                  <p:cNvSpPr/>
                  <p:nvPr/>
                </p:nvSpPr>
                <p:spPr>
                  <a:xfrm>
                    <a:off x="2932401" y="2524301"/>
                    <a:ext cx="400849" cy="438199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13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105" name="Rounded Rectangle 10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2401" y="2524301"/>
                    <a:ext cx="400849" cy="438199"/>
                  </a:xfrm>
                  <a:prstGeom prst="round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6" name="Group 105"/>
              <p:cNvGrpSpPr/>
              <p:nvPr/>
            </p:nvGrpSpPr>
            <p:grpSpPr>
              <a:xfrm>
                <a:off x="2612654" y="2667116"/>
                <a:ext cx="149681" cy="152573"/>
                <a:chOff x="1488043" y="2357428"/>
                <a:chExt cx="90915" cy="92672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1488043" y="2357428"/>
                  <a:ext cx="90915" cy="9267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533501" y="2357428"/>
                  <a:ext cx="0" cy="926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488043" y="2403763"/>
                  <a:ext cx="909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0" name="Straight Arrow Connector 109"/>
              <p:cNvCxnSpPr/>
              <p:nvPr/>
            </p:nvCxnSpPr>
            <p:spPr>
              <a:xfrm>
                <a:off x="2684706" y="2405908"/>
                <a:ext cx="2789" cy="2612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V="1">
                <a:off x="2762335" y="2743401"/>
                <a:ext cx="170066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2603798" y="2224743"/>
                    <a:ext cx="186910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13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ℓ</m:t>
                              </m:r>
                            </m:sub>
                          </m:sSub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114" name="TextBox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3798" y="2224743"/>
                    <a:ext cx="186910" cy="1558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54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5" name="Straight Arrow Connector 114"/>
              <p:cNvCxnSpPr/>
              <p:nvPr/>
            </p:nvCxnSpPr>
            <p:spPr>
              <a:xfrm>
                <a:off x="3333250" y="2743401"/>
                <a:ext cx="189576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89" idx="6"/>
              </p:cNvCxnSpPr>
              <p:nvPr/>
            </p:nvCxnSpPr>
            <p:spPr>
              <a:xfrm flipV="1">
                <a:off x="2095405" y="2753125"/>
                <a:ext cx="347183" cy="678"/>
              </a:xfrm>
              <a:prstGeom prst="straightConnector1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Straight Connector 142"/>
            <p:cNvCxnSpPr>
              <a:stCxn id="18" idx="2"/>
              <a:endCxn id="144" idx="0"/>
            </p:cNvCxnSpPr>
            <p:nvPr/>
          </p:nvCxnSpPr>
          <p:spPr>
            <a:xfrm>
              <a:off x="1609320" y="3283267"/>
              <a:ext cx="791331" cy="4152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1498214" y="3698551"/>
              <a:ext cx="18048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b</a:t>
              </a:r>
              <a:r>
                <a:rPr lang="en-US" sz="24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lock cipher (e.g., AES)</a:t>
              </a:r>
              <a:endPara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52" name="Straight Connector 151"/>
            <p:cNvCxnSpPr>
              <a:stCxn id="105" idx="2"/>
              <a:endCxn id="144" idx="0"/>
            </p:cNvCxnSpPr>
            <p:nvPr/>
          </p:nvCxnSpPr>
          <p:spPr>
            <a:xfrm flipH="1">
              <a:off x="2400651" y="3270472"/>
              <a:ext cx="1149027" cy="42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30712" y="2311465"/>
                <a:ext cx="3084602" cy="58477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𝑝𝑠𝑃𝑅𝑃</m:t>
                      </m:r>
                      <m:r>
                        <a:rPr lang="en-US" sz="3200" b="0" i="1" smtClean="0">
                          <a:latin typeface="Cambria Math" charset="0"/>
                        </a:rPr>
                        <m:t>[</m:t>
                      </m:r>
                      <m:sSup>
                        <m:sSupPr>
                          <m:ctrlP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𝒮</m:t>
                          </m:r>
                        </m:e>
                        <m:sup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𝑠𝑟𝑠</m:t>
                          </m:r>
                        </m:sup>
                      </m:sSup>
                      <m:r>
                        <a:rPr lang="en-US" sz="3200" b="0" i="1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712" y="2311465"/>
                <a:ext cx="308460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96746" y="3737624"/>
                <a:ext cx="3152533" cy="58477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𝑝𝑠𝑃𝑅𝑃</m:t>
                      </m:r>
                      <m:r>
                        <a:rPr lang="en-US" sz="3200" b="0" i="1" smtClean="0">
                          <a:latin typeface="Cambria Math" charset="0"/>
                        </a:rPr>
                        <m:t>[</m:t>
                      </m:r>
                      <m:sSup>
                        <m:sSupPr>
                          <m:ctrlP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𝒮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𝑠𝑢𝑝</m:t>
                          </m:r>
                        </m:sup>
                      </m:sSup>
                      <m:r>
                        <a:rPr lang="en-US" sz="3200" b="0" i="1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46" y="3737624"/>
                <a:ext cx="315253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2842109" y="2852602"/>
            <a:ext cx="0" cy="885022"/>
          </a:xfrm>
          <a:prstGeom prst="straightConnector1">
            <a:avLst/>
          </a:prstGeom>
          <a:ln w="222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8539" y="763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441301" y="1784761"/>
            <a:ext cx="184731" cy="461665"/>
          </a:xfrm>
          <a:prstGeom prst="rect">
            <a:avLst/>
          </a:prstGeom>
          <a:noFill/>
          <a:scene3d>
            <a:camera prst="perspectiveFront">
              <a:rot lat="300000" lon="1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96746" y="1093246"/>
            <a:ext cx="6848883" cy="3800297"/>
            <a:chOff x="1396746" y="996091"/>
            <a:chExt cx="6848883" cy="3800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127062" y="2179078"/>
                  <a:ext cx="3084602" cy="584775"/>
                </a:xfrm>
                <a:prstGeom prst="rect">
                  <a:avLst/>
                </a:prstGeom>
                <a:noFill/>
                <a:scene3d>
                  <a:camera prst="perspectiveFront">
                    <a:rot lat="300000" lon="180000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</a:rPr>
                          <m:t>𝑈𝐶𝐸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𝑠𝑟𝑠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charset="0"/>
                          </a:rPr>
                          <m:t>]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062" y="2179078"/>
                  <a:ext cx="3084602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093096" y="3605237"/>
                  <a:ext cx="3152533" cy="584775"/>
                </a:xfrm>
                <a:prstGeom prst="rect">
                  <a:avLst/>
                </a:prstGeom>
                <a:noFill/>
                <a:scene3d>
                  <a:camera prst="perspectiveFront">
                    <a:rot lat="300000" lon="180000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</a:rPr>
                          <m:t>𝑈𝐶𝐸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𝑠𝑢𝑝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charset="0"/>
                          </a:rPr>
                          <m:t>]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3096" y="3605237"/>
                  <a:ext cx="3152533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/>
            <p:nvPr/>
          </p:nvCxnSpPr>
          <p:spPr>
            <a:xfrm>
              <a:off x="6619071" y="2763853"/>
              <a:ext cx="0" cy="885022"/>
            </a:xfrm>
            <a:prstGeom prst="straightConnector1">
              <a:avLst/>
            </a:prstGeom>
            <a:ln w="25400">
              <a:tailEnd type="arrow" w="lg" len="lg"/>
            </a:ln>
            <a:scene3d>
              <a:camera prst="perspectiveFront">
                <a:rot lat="300000" lon="1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46" y="996091"/>
              <a:ext cx="3194174" cy="380029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511015" y="2179078"/>
                  <a:ext cx="3084602" cy="584775"/>
                </a:xfrm>
                <a:prstGeom prst="rect">
                  <a:avLst/>
                </a:prstGeom>
                <a:noFill/>
                <a:scene3d>
                  <a:camera prst="perspectiveFront">
                    <a:rot lat="300000" lon="1980000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</a:rPr>
                          <m:t>𝑝𝑠𝑃𝑅𝑃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𝑠𝑟𝑠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charset="0"/>
                          </a:rPr>
                          <m:t>]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1015" y="2179078"/>
                  <a:ext cx="3084602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477049" y="3605237"/>
                  <a:ext cx="3152533" cy="584775"/>
                </a:xfrm>
                <a:prstGeom prst="rect">
                  <a:avLst/>
                </a:prstGeom>
                <a:noFill/>
                <a:scene3d>
                  <a:camera prst="perspectiveFront">
                    <a:rot lat="300000" lon="1980000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charset="0"/>
                          </a:rPr>
                          <m:t>𝑝𝑠𝑃𝑅𝑃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𝑠𝑢𝑝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charset="0"/>
                          </a:rPr>
                          <m:t>]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7049" y="3605237"/>
                  <a:ext cx="3152533" cy="58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/>
            <p:cNvCxnSpPr/>
            <p:nvPr/>
          </p:nvCxnSpPr>
          <p:spPr>
            <a:xfrm>
              <a:off x="2935647" y="2720215"/>
              <a:ext cx="0" cy="885022"/>
            </a:xfrm>
            <a:prstGeom prst="straightConnector1">
              <a:avLst/>
            </a:prstGeom>
            <a:ln w="25400">
              <a:tailEnd type="arrow" w="lg" len="lg"/>
            </a:ln>
            <a:scene3d>
              <a:camera prst="perspectiveFront">
                <a:rot lat="300000" lon="19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1825254" y="1784761"/>
            <a:ext cx="184731" cy="461665"/>
          </a:xfrm>
          <a:prstGeom prst="rect">
            <a:avLst/>
          </a:prstGeom>
          <a:noFill/>
          <a:scene3d>
            <a:camera prst="perspectiveFront">
              <a:rot lat="300000" lon="1980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29548" y="4726339"/>
            <a:ext cx="3196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Central assumption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in UCE theory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06" y="5691212"/>
            <a:ext cx="1075998" cy="10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035" y="0"/>
            <a:ext cx="12165496" cy="7394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95288" y="1263737"/>
            <a:ext cx="6265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Definitions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Constructions &amp; Applications</a:t>
            </a:r>
          </a:p>
          <a:p>
            <a:pPr marL="342900" indent="-342900">
              <a:buFont typeface="+mj-lt"/>
              <a:buAutoNum type="arabicPeriod"/>
            </a:pPr>
            <a:endParaRPr lang="en-US" sz="32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3051" y="8482807"/>
            <a:ext cx="2635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Co-related input hash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Functions (CIH)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2056" y="2715687"/>
            <a:ext cx="5388824" cy="637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3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3051" y="8482807"/>
            <a:ext cx="2635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Co-related input hash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Functions (CIH)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6958" y="480223"/>
            <a:ext cx="7180886" cy="2215991"/>
            <a:chOff x="1006958" y="480223"/>
            <a:chExt cx="7180886" cy="2215991"/>
          </a:xfrm>
        </p:grpSpPr>
        <p:sp>
          <p:nvSpPr>
            <p:cNvPr id="9" name="TextBox 8"/>
            <p:cNvSpPr txBox="1"/>
            <p:nvPr/>
          </p:nvSpPr>
          <p:spPr>
            <a:xfrm>
              <a:off x="1006958" y="959370"/>
              <a:ext cx="26077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ea typeface="Arial" charset="0"/>
                  <a:cs typeface="Arial" charset="0"/>
                </a:rPr>
                <a:t>Can we get </a:t>
              </a:r>
            </a:p>
            <a:p>
              <a:r>
                <a:rPr lang="en-US" sz="3200" b="1" dirty="0" err="1" smtClean="0">
                  <a:ea typeface="Arial" charset="0"/>
                  <a:cs typeface="Arial" charset="0"/>
                </a:rPr>
                <a:t>psPRPs</a:t>
              </a:r>
              <a:r>
                <a:rPr lang="en-US" sz="3200" b="1" dirty="0" smtClean="0">
                  <a:ea typeface="Arial" charset="0"/>
                  <a:cs typeface="Arial" charset="0"/>
                </a:rPr>
                <a:t> at all? </a:t>
              </a:r>
              <a:endParaRPr lang="en-US" sz="3200" b="1" dirty="0">
                <a:ea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67596" y="998224"/>
              <a:ext cx="36202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ea typeface="Arial" charset="0"/>
                  <a:cs typeface="Arial" charset="0"/>
                </a:rPr>
                <a:t>Are </a:t>
              </a:r>
              <a:r>
                <a:rPr lang="en-US" sz="3200" b="1" dirty="0" err="1" smtClean="0">
                  <a:ea typeface="Arial" charset="0"/>
                  <a:cs typeface="Arial" charset="0"/>
                </a:rPr>
                <a:t>psPRPs</a:t>
              </a:r>
              <a:r>
                <a:rPr lang="en-US" sz="3200" b="1" dirty="0" smtClean="0">
                  <a:ea typeface="Arial" charset="0"/>
                  <a:cs typeface="Arial" charset="0"/>
                </a:rPr>
                <a:t> </a:t>
              </a:r>
            </a:p>
            <a:p>
              <a:pPr algn="r"/>
              <a:r>
                <a:rPr lang="en-US" sz="3200" b="1" dirty="0" smtClean="0">
                  <a:ea typeface="Arial" charset="0"/>
                  <a:cs typeface="Arial" charset="0"/>
                </a:rPr>
                <a:t>useful?</a:t>
              </a:r>
              <a:endParaRPr lang="en-US" sz="3200" b="1" dirty="0">
                <a:ea typeface="Arial" charset="0"/>
                <a:cs typeface="Arial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18780" y="480223"/>
              <a:ext cx="1706860" cy="2215991"/>
              <a:chOff x="3799782" y="4557445"/>
              <a:chExt cx="1706860" cy="2215991"/>
            </a:xfrm>
          </p:grpSpPr>
          <p:sp>
            <p:nvSpPr>
              <p:cNvPr id="13" name="TextBox 12"/>
              <p:cNvSpPr txBox="1"/>
              <p:nvPr/>
            </p:nvSpPr>
            <p:spPr>
              <a:xfrm rot="990947">
                <a:off x="4410161" y="4557445"/>
                <a:ext cx="590768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800" b="1" dirty="0">
                    <a:solidFill>
                      <a:srgbClr val="FF0000"/>
                    </a:solidFill>
                  </a:rPr>
                  <a:t>?</a:t>
                </a:r>
                <a:endParaRPr lang="en-US" sz="96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799782" y="5065277"/>
                <a:ext cx="1706860" cy="1391754"/>
                <a:chOff x="3799782" y="5065277"/>
                <a:chExt cx="1706860" cy="1391754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 rot="20844106">
                  <a:off x="3799782" y="5065277"/>
                  <a:ext cx="5907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b="1" dirty="0">
                      <a:solidFill>
                        <a:srgbClr val="FF0000"/>
                      </a:solidFill>
                    </a:rPr>
                    <a:t>?</a:t>
                  </a:r>
                  <a:endParaRPr lang="en-US" sz="6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 rot="221831">
                  <a:off x="4251700" y="5342276"/>
                  <a:ext cx="59076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FF0000"/>
                      </a:solidFill>
                    </a:rPr>
                    <a:t>?</a:t>
                  </a:r>
                  <a:endParaRPr lang="en-US" sz="4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 rot="19930143">
                  <a:off x="4915874" y="5533701"/>
                  <a:ext cx="59076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>
                      <a:solidFill>
                        <a:srgbClr val="FF0000"/>
                      </a:solidFill>
                    </a:rPr>
                    <a:t>?</a:t>
                  </a:r>
                  <a:endParaRPr lang="en-US" sz="44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18" name="Freeform 17"/>
          <p:cNvSpPr/>
          <p:nvPr/>
        </p:nvSpPr>
        <p:spPr>
          <a:xfrm>
            <a:off x="125086" y="2417154"/>
            <a:ext cx="8819535" cy="1533833"/>
          </a:xfrm>
          <a:custGeom>
            <a:avLst/>
            <a:gdLst>
              <a:gd name="connsiteX0" fmla="*/ 1592825 w 8701548"/>
              <a:gd name="connsiteY0" fmla="*/ 235975 h 1533833"/>
              <a:gd name="connsiteX1" fmla="*/ 1460090 w 8701548"/>
              <a:gd name="connsiteY1" fmla="*/ 250723 h 1533833"/>
              <a:gd name="connsiteX2" fmla="*/ 309716 w 8701548"/>
              <a:gd name="connsiteY2" fmla="*/ 309717 h 1533833"/>
              <a:gd name="connsiteX3" fmla="*/ 265470 w 8701548"/>
              <a:gd name="connsiteY3" fmla="*/ 353962 h 1533833"/>
              <a:gd name="connsiteX4" fmla="*/ 147483 w 8701548"/>
              <a:gd name="connsiteY4" fmla="*/ 486697 h 1533833"/>
              <a:gd name="connsiteX5" fmla="*/ 58993 w 8701548"/>
              <a:gd name="connsiteY5" fmla="*/ 560439 h 1533833"/>
              <a:gd name="connsiteX6" fmla="*/ 29496 w 8701548"/>
              <a:gd name="connsiteY6" fmla="*/ 678426 h 1533833"/>
              <a:gd name="connsiteX7" fmla="*/ 14748 w 8701548"/>
              <a:gd name="connsiteY7" fmla="*/ 737420 h 1533833"/>
              <a:gd name="connsiteX8" fmla="*/ 0 w 8701548"/>
              <a:gd name="connsiteY8" fmla="*/ 855407 h 1533833"/>
              <a:gd name="connsiteX9" fmla="*/ 14748 w 8701548"/>
              <a:gd name="connsiteY9" fmla="*/ 1091381 h 1533833"/>
              <a:gd name="connsiteX10" fmla="*/ 88490 w 8701548"/>
              <a:gd name="connsiteY10" fmla="*/ 1179871 h 1533833"/>
              <a:gd name="connsiteX11" fmla="*/ 117987 w 8701548"/>
              <a:gd name="connsiteY11" fmla="*/ 1224117 h 1533833"/>
              <a:gd name="connsiteX12" fmla="*/ 206477 w 8701548"/>
              <a:gd name="connsiteY12" fmla="*/ 1327355 h 1533833"/>
              <a:gd name="connsiteX13" fmla="*/ 324464 w 8701548"/>
              <a:gd name="connsiteY13" fmla="*/ 1401097 h 1533833"/>
              <a:gd name="connsiteX14" fmla="*/ 442451 w 8701548"/>
              <a:gd name="connsiteY14" fmla="*/ 1460091 h 1533833"/>
              <a:gd name="connsiteX15" fmla="*/ 486696 w 8701548"/>
              <a:gd name="connsiteY15" fmla="*/ 1474839 h 1533833"/>
              <a:gd name="connsiteX16" fmla="*/ 619432 w 8701548"/>
              <a:gd name="connsiteY16" fmla="*/ 1504336 h 1533833"/>
              <a:gd name="connsiteX17" fmla="*/ 737419 w 8701548"/>
              <a:gd name="connsiteY17" fmla="*/ 1519084 h 1533833"/>
              <a:gd name="connsiteX18" fmla="*/ 840658 w 8701548"/>
              <a:gd name="connsiteY18" fmla="*/ 1533833 h 1533833"/>
              <a:gd name="connsiteX19" fmla="*/ 1474838 w 8701548"/>
              <a:gd name="connsiteY19" fmla="*/ 1504336 h 1533833"/>
              <a:gd name="connsiteX20" fmla="*/ 1533832 w 8701548"/>
              <a:gd name="connsiteY20" fmla="*/ 1489587 h 1533833"/>
              <a:gd name="connsiteX21" fmla="*/ 1607574 w 8701548"/>
              <a:gd name="connsiteY21" fmla="*/ 1445342 h 1533833"/>
              <a:gd name="connsiteX22" fmla="*/ 1769806 w 8701548"/>
              <a:gd name="connsiteY22" fmla="*/ 1415846 h 1533833"/>
              <a:gd name="connsiteX23" fmla="*/ 1902541 w 8701548"/>
              <a:gd name="connsiteY23" fmla="*/ 1386349 h 1533833"/>
              <a:gd name="connsiteX24" fmla="*/ 1991032 w 8701548"/>
              <a:gd name="connsiteY24" fmla="*/ 1371600 h 1533833"/>
              <a:gd name="connsiteX25" fmla="*/ 2079522 w 8701548"/>
              <a:gd name="connsiteY25" fmla="*/ 1342104 h 1533833"/>
              <a:gd name="connsiteX26" fmla="*/ 2315496 w 8701548"/>
              <a:gd name="connsiteY26" fmla="*/ 1312607 h 1533833"/>
              <a:gd name="connsiteX27" fmla="*/ 2448232 w 8701548"/>
              <a:gd name="connsiteY27" fmla="*/ 1283110 h 1533833"/>
              <a:gd name="connsiteX28" fmla="*/ 2625212 w 8701548"/>
              <a:gd name="connsiteY28" fmla="*/ 1253613 h 1533833"/>
              <a:gd name="connsiteX29" fmla="*/ 2846438 w 8701548"/>
              <a:gd name="connsiteY29" fmla="*/ 1238865 h 1533833"/>
              <a:gd name="connsiteX30" fmla="*/ 3023419 w 8701548"/>
              <a:gd name="connsiteY30" fmla="*/ 1209368 h 1533833"/>
              <a:gd name="connsiteX31" fmla="*/ 3156154 w 8701548"/>
              <a:gd name="connsiteY31" fmla="*/ 1194620 h 1533833"/>
              <a:gd name="connsiteX32" fmla="*/ 3244645 w 8701548"/>
              <a:gd name="connsiteY32" fmla="*/ 1179871 h 1533833"/>
              <a:gd name="connsiteX33" fmla="*/ 3465870 w 8701548"/>
              <a:gd name="connsiteY33" fmla="*/ 1165123 h 1533833"/>
              <a:gd name="connsiteX34" fmla="*/ 3657600 w 8701548"/>
              <a:gd name="connsiteY34" fmla="*/ 1150375 h 1533833"/>
              <a:gd name="connsiteX35" fmla="*/ 4336025 w 8701548"/>
              <a:gd name="connsiteY35" fmla="*/ 1165123 h 1533833"/>
              <a:gd name="connsiteX36" fmla="*/ 4409767 w 8701548"/>
              <a:gd name="connsiteY36" fmla="*/ 1179871 h 1533833"/>
              <a:gd name="connsiteX37" fmla="*/ 5751870 w 8701548"/>
              <a:gd name="connsiteY37" fmla="*/ 1194620 h 1533833"/>
              <a:gd name="connsiteX38" fmla="*/ 6032090 w 8701548"/>
              <a:gd name="connsiteY38" fmla="*/ 1209368 h 1533833"/>
              <a:gd name="connsiteX39" fmla="*/ 6327058 w 8701548"/>
              <a:gd name="connsiteY39" fmla="*/ 1238865 h 1533833"/>
              <a:gd name="connsiteX40" fmla="*/ 6931741 w 8701548"/>
              <a:gd name="connsiteY40" fmla="*/ 1253613 h 1533833"/>
              <a:gd name="connsiteX41" fmla="*/ 7152967 w 8701548"/>
              <a:gd name="connsiteY41" fmla="*/ 1283110 h 1533833"/>
              <a:gd name="connsiteX42" fmla="*/ 7241458 w 8701548"/>
              <a:gd name="connsiteY42" fmla="*/ 1327355 h 1533833"/>
              <a:gd name="connsiteX43" fmla="*/ 7315200 w 8701548"/>
              <a:gd name="connsiteY43" fmla="*/ 1342104 h 1533833"/>
              <a:gd name="connsiteX44" fmla="*/ 7742903 w 8701548"/>
              <a:gd name="connsiteY44" fmla="*/ 1386349 h 1533833"/>
              <a:gd name="connsiteX45" fmla="*/ 8362335 w 8701548"/>
              <a:gd name="connsiteY45" fmla="*/ 1356852 h 1533833"/>
              <a:gd name="connsiteX46" fmla="*/ 8406580 w 8701548"/>
              <a:gd name="connsiteY46" fmla="*/ 1342104 h 1533833"/>
              <a:gd name="connsiteX47" fmla="*/ 8450825 w 8701548"/>
              <a:gd name="connsiteY47" fmla="*/ 1312607 h 1533833"/>
              <a:gd name="connsiteX48" fmla="*/ 8509819 w 8701548"/>
              <a:gd name="connsiteY48" fmla="*/ 1283110 h 1533833"/>
              <a:gd name="connsiteX49" fmla="*/ 8583561 w 8701548"/>
              <a:gd name="connsiteY49" fmla="*/ 1179871 h 1533833"/>
              <a:gd name="connsiteX50" fmla="*/ 8613058 w 8701548"/>
              <a:gd name="connsiteY50" fmla="*/ 1135626 h 1533833"/>
              <a:gd name="connsiteX51" fmla="*/ 8672051 w 8701548"/>
              <a:gd name="connsiteY51" fmla="*/ 1002891 h 1533833"/>
              <a:gd name="connsiteX52" fmla="*/ 8686800 w 8701548"/>
              <a:gd name="connsiteY52" fmla="*/ 914400 h 1533833"/>
              <a:gd name="connsiteX53" fmla="*/ 8701548 w 8701548"/>
              <a:gd name="connsiteY53" fmla="*/ 870155 h 1533833"/>
              <a:gd name="connsiteX54" fmla="*/ 8672051 w 8701548"/>
              <a:gd name="connsiteY54" fmla="*/ 383458 h 1533833"/>
              <a:gd name="connsiteX55" fmla="*/ 8657303 w 8701548"/>
              <a:gd name="connsiteY55" fmla="*/ 324465 h 1533833"/>
              <a:gd name="connsiteX56" fmla="*/ 8627806 w 8701548"/>
              <a:gd name="connsiteY56" fmla="*/ 280220 h 1533833"/>
              <a:gd name="connsiteX57" fmla="*/ 8568812 w 8701548"/>
              <a:gd name="connsiteY57" fmla="*/ 162233 h 1533833"/>
              <a:gd name="connsiteX58" fmla="*/ 8436077 w 8701548"/>
              <a:gd name="connsiteY58" fmla="*/ 103239 h 1533833"/>
              <a:gd name="connsiteX59" fmla="*/ 8347587 w 8701548"/>
              <a:gd name="connsiteY59" fmla="*/ 88491 h 1533833"/>
              <a:gd name="connsiteX60" fmla="*/ 8273845 w 8701548"/>
              <a:gd name="connsiteY60" fmla="*/ 73742 h 1533833"/>
              <a:gd name="connsiteX61" fmla="*/ 8126361 w 8701548"/>
              <a:gd name="connsiteY61" fmla="*/ 58994 h 1533833"/>
              <a:gd name="connsiteX62" fmla="*/ 7846141 w 8701548"/>
              <a:gd name="connsiteY62" fmla="*/ 29497 h 1533833"/>
              <a:gd name="connsiteX63" fmla="*/ 7639664 w 8701548"/>
              <a:gd name="connsiteY63" fmla="*/ 0 h 1533833"/>
              <a:gd name="connsiteX64" fmla="*/ 6120580 w 8701548"/>
              <a:gd name="connsiteY64" fmla="*/ 29497 h 1533833"/>
              <a:gd name="connsiteX65" fmla="*/ 6002593 w 8701548"/>
              <a:gd name="connsiteY65" fmla="*/ 44246 h 1533833"/>
              <a:gd name="connsiteX66" fmla="*/ 5869858 w 8701548"/>
              <a:gd name="connsiteY66" fmla="*/ 58994 h 1533833"/>
              <a:gd name="connsiteX67" fmla="*/ 5574890 w 8701548"/>
              <a:gd name="connsiteY67" fmla="*/ 117987 h 1533833"/>
              <a:gd name="connsiteX68" fmla="*/ 5383161 w 8701548"/>
              <a:gd name="connsiteY68" fmla="*/ 147484 h 1533833"/>
              <a:gd name="connsiteX69" fmla="*/ 5235677 w 8701548"/>
              <a:gd name="connsiteY69" fmla="*/ 176981 h 1533833"/>
              <a:gd name="connsiteX70" fmla="*/ 5117690 w 8701548"/>
              <a:gd name="connsiteY70" fmla="*/ 191729 h 1533833"/>
              <a:gd name="connsiteX71" fmla="*/ 4911212 w 8701548"/>
              <a:gd name="connsiteY71" fmla="*/ 221226 h 1533833"/>
              <a:gd name="connsiteX72" fmla="*/ 4807974 w 8701548"/>
              <a:gd name="connsiteY72" fmla="*/ 250723 h 1533833"/>
              <a:gd name="connsiteX73" fmla="*/ 4660490 w 8701548"/>
              <a:gd name="connsiteY73" fmla="*/ 280220 h 1533833"/>
              <a:gd name="connsiteX74" fmla="*/ 4350774 w 8701548"/>
              <a:gd name="connsiteY74" fmla="*/ 368710 h 1533833"/>
              <a:gd name="connsiteX75" fmla="*/ 4100051 w 8701548"/>
              <a:gd name="connsiteY75" fmla="*/ 427704 h 1533833"/>
              <a:gd name="connsiteX76" fmla="*/ 3996812 w 8701548"/>
              <a:gd name="connsiteY76" fmla="*/ 457200 h 1533833"/>
              <a:gd name="connsiteX77" fmla="*/ 3908322 w 8701548"/>
              <a:gd name="connsiteY77" fmla="*/ 471949 h 1533833"/>
              <a:gd name="connsiteX78" fmla="*/ 3701845 w 8701548"/>
              <a:gd name="connsiteY78" fmla="*/ 530942 h 1533833"/>
              <a:gd name="connsiteX79" fmla="*/ 3613354 w 8701548"/>
              <a:gd name="connsiteY79" fmla="*/ 545691 h 1533833"/>
              <a:gd name="connsiteX80" fmla="*/ 3510116 w 8701548"/>
              <a:gd name="connsiteY80" fmla="*/ 575187 h 1533833"/>
              <a:gd name="connsiteX81" fmla="*/ 3377380 w 8701548"/>
              <a:gd name="connsiteY81" fmla="*/ 604684 h 1533833"/>
              <a:gd name="connsiteX82" fmla="*/ 2861187 w 8701548"/>
              <a:gd name="connsiteY82" fmla="*/ 589936 h 1533833"/>
              <a:gd name="connsiteX83" fmla="*/ 2757948 w 8701548"/>
              <a:gd name="connsiteY83" fmla="*/ 545691 h 1533833"/>
              <a:gd name="connsiteX84" fmla="*/ 2713703 w 8701548"/>
              <a:gd name="connsiteY84" fmla="*/ 530942 h 1533833"/>
              <a:gd name="connsiteX85" fmla="*/ 2595716 w 8701548"/>
              <a:gd name="connsiteY85" fmla="*/ 486697 h 1533833"/>
              <a:gd name="connsiteX86" fmla="*/ 2492477 w 8701548"/>
              <a:gd name="connsiteY86" fmla="*/ 442452 h 1533833"/>
              <a:gd name="connsiteX87" fmla="*/ 2448232 w 8701548"/>
              <a:gd name="connsiteY87" fmla="*/ 412955 h 1533833"/>
              <a:gd name="connsiteX88" fmla="*/ 2359741 w 8701548"/>
              <a:gd name="connsiteY88" fmla="*/ 383458 h 1533833"/>
              <a:gd name="connsiteX89" fmla="*/ 2197509 w 8701548"/>
              <a:gd name="connsiteY89" fmla="*/ 339213 h 1533833"/>
              <a:gd name="connsiteX90" fmla="*/ 2123767 w 8701548"/>
              <a:gd name="connsiteY90" fmla="*/ 324465 h 1533833"/>
              <a:gd name="connsiteX91" fmla="*/ 2079522 w 8701548"/>
              <a:gd name="connsiteY91" fmla="*/ 309717 h 1533833"/>
              <a:gd name="connsiteX92" fmla="*/ 1932038 w 8701548"/>
              <a:gd name="connsiteY92" fmla="*/ 294968 h 1533833"/>
              <a:gd name="connsiteX93" fmla="*/ 1814051 w 8701548"/>
              <a:gd name="connsiteY93" fmla="*/ 265471 h 1533833"/>
              <a:gd name="connsiteX94" fmla="*/ 1755058 w 8701548"/>
              <a:gd name="connsiteY94" fmla="*/ 250723 h 1533833"/>
              <a:gd name="connsiteX95" fmla="*/ 1651819 w 8701548"/>
              <a:gd name="connsiteY95" fmla="*/ 206478 h 1533833"/>
              <a:gd name="connsiteX96" fmla="*/ 1592825 w 8701548"/>
              <a:gd name="connsiteY96" fmla="*/ 235975 h 153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8701548" h="1533833">
                <a:moveTo>
                  <a:pt x="1592825" y="235975"/>
                </a:moveTo>
                <a:cubicBezTo>
                  <a:pt x="1560870" y="243349"/>
                  <a:pt x="1504578" y="249095"/>
                  <a:pt x="1460090" y="250723"/>
                </a:cubicBezTo>
                <a:cubicBezTo>
                  <a:pt x="329106" y="292100"/>
                  <a:pt x="718848" y="146063"/>
                  <a:pt x="309716" y="309717"/>
                </a:cubicBezTo>
                <a:cubicBezTo>
                  <a:pt x="294967" y="324465"/>
                  <a:pt x="279044" y="338126"/>
                  <a:pt x="265470" y="353962"/>
                </a:cubicBezTo>
                <a:cubicBezTo>
                  <a:pt x="190777" y="441103"/>
                  <a:pt x="252169" y="395096"/>
                  <a:pt x="147483" y="486697"/>
                </a:cubicBezTo>
                <a:cubicBezTo>
                  <a:pt x="-16782" y="630430"/>
                  <a:pt x="236578" y="382854"/>
                  <a:pt x="58993" y="560439"/>
                </a:cubicBezTo>
                <a:lnTo>
                  <a:pt x="29496" y="678426"/>
                </a:lnTo>
                <a:cubicBezTo>
                  <a:pt x="24580" y="698091"/>
                  <a:pt x="17262" y="717307"/>
                  <a:pt x="14748" y="737420"/>
                </a:cubicBezTo>
                <a:lnTo>
                  <a:pt x="0" y="855407"/>
                </a:lnTo>
                <a:cubicBezTo>
                  <a:pt x="4916" y="934065"/>
                  <a:pt x="2456" y="1013534"/>
                  <a:pt x="14748" y="1091381"/>
                </a:cubicBezTo>
                <a:cubicBezTo>
                  <a:pt x="19028" y="1118487"/>
                  <a:pt x="74998" y="1163681"/>
                  <a:pt x="88490" y="1179871"/>
                </a:cubicBezTo>
                <a:cubicBezTo>
                  <a:pt x="99838" y="1193488"/>
                  <a:pt x="107684" y="1209693"/>
                  <a:pt x="117987" y="1224117"/>
                </a:cubicBezTo>
                <a:cubicBezTo>
                  <a:pt x="146707" y="1264326"/>
                  <a:pt x="168643" y="1295826"/>
                  <a:pt x="206477" y="1327355"/>
                </a:cubicBezTo>
                <a:cubicBezTo>
                  <a:pt x="224609" y="1342465"/>
                  <a:pt x="316326" y="1396715"/>
                  <a:pt x="324464" y="1401097"/>
                </a:cubicBezTo>
                <a:cubicBezTo>
                  <a:pt x="363179" y="1421944"/>
                  <a:pt x="400736" y="1446186"/>
                  <a:pt x="442451" y="1460091"/>
                </a:cubicBezTo>
                <a:cubicBezTo>
                  <a:pt x="457199" y="1465007"/>
                  <a:pt x="471748" y="1470568"/>
                  <a:pt x="486696" y="1474839"/>
                </a:cubicBezTo>
                <a:cubicBezTo>
                  <a:pt x="520942" y="1484623"/>
                  <a:pt x="586494" y="1499269"/>
                  <a:pt x="619432" y="1504336"/>
                </a:cubicBezTo>
                <a:cubicBezTo>
                  <a:pt x="658606" y="1510363"/>
                  <a:pt x="698132" y="1513846"/>
                  <a:pt x="737419" y="1519084"/>
                </a:cubicBezTo>
                <a:lnTo>
                  <a:pt x="840658" y="1533833"/>
                </a:lnTo>
                <a:cubicBezTo>
                  <a:pt x="1000930" y="1529119"/>
                  <a:pt x="1278578" y="1534530"/>
                  <a:pt x="1474838" y="1504336"/>
                </a:cubicBezTo>
                <a:cubicBezTo>
                  <a:pt x="1494872" y="1501254"/>
                  <a:pt x="1514167" y="1494503"/>
                  <a:pt x="1533832" y="1489587"/>
                </a:cubicBezTo>
                <a:cubicBezTo>
                  <a:pt x="1558413" y="1474839"/>
                  <a:pt x="1580959" y="1455988"/>
                  <a:pt x="1607574" y="1445342"/>
                </a:cubicBezTo>
                <a:cubicBezTo>
                  <a:pt x="1623391" y="1439015"/>
                  <a:pt x="1760669" y="1417673"/>
                  <a:pt x="1769806" y="1415846"/>
                </a:cubicBezTo>
                <a:cubicBezTo>
                  <a:pt x="2006581" y="1368491"/>
                  <a:pt x="1619143" y="1437876"/>
                  <a:pt x="1902541" y="1386349"/>
                </a:cubicBezTo>
                <a:cubicBezTo>
                  <a:pt x="1931963" y="1381000"/>
                  <a:pt x="1962021" y="1378853"/>
                  <a:pt x="1991032" y="1371600"/>
                </a:cubicBezTo>
                <a:cubicBezTo>
                  <a:pt x="2021196" y="1364059"/>
                  <a:pt x="2049226" y="1349095"/>
                  <a:pt x="2079522" y="1342104"/>
                </a:cubicBezTo>
                <a:cubicBezTo>
                  <a:pt x="2118613" y="1333083"/>
                  <a:pt x="2286796" y="1315796"/>
                  <a:pt x="2315496" y="1312607"/>
                </a:cubicBezTo>
                <a:lnTo>
                  <a:pt x="2448232" y="1283110"/>
                </a:lnTo>
                <a:cubicBezTo>
                  <a:pt x="2504686" y="1271013"/>
                  <a:pt x="2568402" y="1258778"/>
                  <a:pt x="2625212" y="1253613"/>
                </a:cubicBezTo>
                <a:cubicBezTo>
                  <a:pt x="2698814" y="1246922"/>
                  <a:pt x="2772696" y="1243781"/>
                  <a:pt x="2846438" y="1238865"/>
                </a:cubicBezTo>
                <a:cubicBezTo>
                  <a:pt x="2932274" y="1221698"/>
                  <a:pt x="2925864" y="1221562"/>
                  <a:pt x="3023419" y="1209368"/>
                </a:cubicBezTo>
                <a:cubicBezTo>
                  <a:pt x="3067592" y="1203846"/>
                  <a:pt x="3112027" y="1200504"/>
                  <a:pt x="3156154" y="1194620"/>
                </a:cubicBezTo>
                <a:cubicBezTo>
                  <a:pt x="3185796" y="1190668"/>
                  <a:pt x="3214876" y="1182706"/>
                  <a:pt x="3244645" y="1179871"/>
                </a:cubicBezTo>
                <a:cubicBezTo>
                  <a:pt x="3318217" y="1172864"/>
                  <a:pt x="3392152" y="1170388"/>
                  <a:pt x="3465870" y="1165123"/>
                </a:cubicBezTo>
                <a:lnTo>
                  <a:pt x="3657600" y="1150375"/>
                </a:lnTo>
                <a:lnTo>
                  <a:pt x="4336025" y="1165123"/>
                </a:lnTo>
                <a:cubicBezTo>
                  <a:pt x="4361073" y="1166105"/>
                  <a:pt x="4384705" y="1179349"/>
                  <a:pt x="4409767" y="1179871"/>
                </a:cubicBezTo>
                <a:lnTo>
                  <a:pt x="5751870" y="1194620"/>
                </a:lnTo>
                <a:cubicBezTo>
                  <a:pt x="5845277" y="1199536"/>
                  <a:pt x="5938810" y="1202458"/>
                  <a:pt x="6032090" y="1209368"/>
                </a:cubicBezTo>
                <a:cubicBezTo>
                  <a:pt x="6274647" y="1227335"/>
                  <a:pt x="6012258" y="1226986"/>
                  <a:pt x="6327058" y="1238865"/>
                </a:cubicBezTo>
                <a:cubicBezTo>
                  <a:pt x="6528536" y="1246468"/>
                  <a:pt x="6730180" y="1248697"/>
                  <a:pt x="6931741" y="1253613"/>
                </a:cubicBezTo>
                <a:cubicBezTo>
                  <a:pt x="6950907" y="1255530"/>
                  <a:pt x="7108538" y="1266449"/>
                  <a:pt x="7152967" y="1283110"/>
                </a:cubicBezTo>
                <a:cubicBezTo>
                  <a:pt x="7297168" y="1337185"/>
                  <a:pt x="7104073" y="1293009"/>
                  <a:pt x="7241458" y="1327355"/>
                </a:cubicBezTo>
                <a:cubicBezTo>
                  <a:pt x="7265777" y="1333435"/>
                  <a:pt x="7290384" y="1338559"/>
                  <a:pt x="7315200" y="1342104"/>
                </a:cubicBezTo>
                <a:cubicBezTo>
                  <a:pt x="7533625" y="1373307"/>
                  <a:pt x="7537758" y="1370568"/>
                  <a:pt x="7742903" y="1386349"/>
                </a:cubicBezTo>
                <a:cubicBezTo>
                  <a:pt x="8018577" y="1379094"/>
                  <a:pt x="8155128" y="1416052"/>
                  <a:pt x="8362335" y="1356852"/>
                </a:cubicBezTo>
                <a:cubicBezTo>
                  <a:pt x="8377283" y="1352581"/>
                  <a:pt x="8391832" y="1347020"/>
                  <a:pt x="8406580" y="1342104"/>
                </a:cubicBezTo>
                <a:cubicBezTo>
                  <a:pt x="8421328" y="1332272"/>
                  <a:pt x="8435435" y="1321401"/>
                  <a:pt x="8450825" y="1312607"/>
                </a:cubicBezTo>
                <a:cubicBezTo>
                  <a:pt x="8469914" y="1301699"/>
                  <a:pt x="8491928" y="1295889"/>
                  <a:pt x="8509819" y="1283110"/>
                </a:cubicBezTo>
                <a:cubicBezTo>
                  <a:pt x="8562007" y="1245833"/>
                  <a:pt x="8552751" y="1233788"/>
                  <a:pt x="8583561" y="1179871"/>
                </a:cubicBezTo>
                <a:cubicBezTo>
                  <a:pt x="8592355" y="1164481"/>
                  <a:pt x="8603226" y="1150374"/>
                  <a:pt x="8613058" y="1135626"/>
                </a:cubicBezTo>
                <a:cubicBezTo>
                  <a:pt x="8660839" y="896713"/>
                  <a:pt x="8585101" y="1220265"/>
                  <a:pt x="8672051" y="1002891"/>
                </a:cubicBezTo>
                <a:cubicBezTo>
                  <a:pt x="8683157" y="975126"/>
                  <a:pt x="8680313" y="943592"/>
                  <a:pt x="8686800" y="914400"/>
                </a:cubicBezTo>
                <a:cubicBezTo>
                  <a:pt x="8690172" y="899224"/>
                  <a:pt x="8696632" y="884903"/>
                  <a:pt x="8701548" y="870155"/>
                </a:cubicBezTo>
                <a:cubicBezTo>
                  <a:pt x="8690786" y="568815"/>
                  <a:pt x="8712926" y="567392"/>
                  <a:pt x="8672051" y="383458"/>
                </a:cubicBezTo>
                <a:cubicBezTo>
                  <a:pt x="8667654" y="363671"/>
                  <a:pt x="8665288" y="343096"/>
                  <a:pt x="8657303" y="324465"/>
                </a:cubicBezTo>
                <a:cubicBezTo>
                  <a:pt x="8650321" y="308173"/>
                  <a:pt x="8637638" y="294968"/>
                  <a:pt x="8627806" y="280220"/>
                </a:cubicBezTo>
                <a:cubicBezTo>
                  <a:pt x="8612264" y="218051"/>
                  <a:pt x="8618953" y="212374"/>
                  <a:pt x="8568812" y="162233"/>
                </a:cubicBezTo>
                <a:cubicBezTo>
                  <a:pt x="8538749" y="132170"/>
                  <a:pt x="8471127" y="109080"/>
                  <a:pt x="8436077" y="103239"/>
                </a:cubicBezTo>
                <a:lnTo>
                  <a:pt x="8347587" y="88491"/>
                </a:lnTo>
                <a:cubicBezTo>
                  <a:pt x="8322924" y="84007"/>
                  <a:pt x="8298693" y="77055"/>
                  <a:pt x="8273845" y="73742"/>
                </a:cubicBezTo>
                <a:cubicBezTo>
                  <a:pt x="8224872" y="67212"/>
                  <a:pt x="8175522" y="63910"/>
                  <a:pt x="8126361" y="58994"/>
                </a:cubicBezTo>
                <a:cubicBezTo>
                  <a:pt x="7999375" y="16666"/>
                  <a:pt x="8138051" y="58689"/>
                  <a:pt x="7846141" y="29497"/>
                </a:cubicBezTo>
                <a:cubicBezTo>
                  <a:pt x="7776962" y="22579"/>
                  <a:pt x="7639664" y="0"/>
                  <a:pt x="7639664" y="0"/>
                </a:cubicBezTo>
                <a:lnTo>
                  <a:pt x="6120580" y="29497"/>
                </a:lnTo>
                <a:cubicBezTo>
                  <a:pt x="6080959" y="30568"/>
                  <a:pt x="6041957" y="39615"/>
                  <a:pt x="6002593" y="44246"/>
                </a:cubicBezTo>
                <a:lnTo>
                  <a:pt x="5869858" y="58994"/>
                </a:lnTo>
                <a:cubicBezTo>
                  <a:pt x="5729970" y="90080"/>
                  <a:pt x="5725322" y="92915"/>
                  <a:pt x="5574890" y="117987"/>
                </a:cubicBezTo>
                <a:cubicBezTo>
                  <a:pt x="5511108" y="128617"/>
                  <a:pt x="5446866" y="136405"/>
                  <a:pt x="5383161" y="147484"/>
                </a:cubicBezTo>
                <a:cubicBezTo>
                  <a:pt x="5333767" y="156074"/>
                  <a:pt x="5285130" y="168739"/>
                  <a:pt x="5235677" y="176981"/>
                </a:cubicBezTo>
                <a:cubicBezTo>
                  <a:pt x="5196581" y="183497"/>
                  <a:pt x="5156962" y="186374"/>
                  <a:pt x="5117690" y="191729"/>
                </a:cubicBezTo>
                <a:lnTo>
                  <a:pt x="4911212" y="221226"/>
                </a:lnTo>
                <a:cubicBezTo>
                  <a:pt x="4876799" y="231058"/>
                  <a:pt x="4842812" y="242526"/>
                  <a:pt x="4807974" y="250723"/>
                </a:cubicBezTo>
                <a:cubicBezTo>
                  <a:pt x="4759172" y="262206"/>
                  <a:pt x="4709035" y="267692"/>
                  <a:pt x="4660490" y="280220"/>
                </a:cubicBezTo>
                <a:cubicBezTo>
                  <a:pt x="4556526" y="307049"/>
                  <a:pt x="4455587" y="345418"/>
                  <a:pt x="4350774" y="368710"/>
                </a:cubicBezTo>
                <a:cubicBezTo>
                  <a:pt x="4246353" y="391915"/>
                  <a:pt x="4201288" y="400708"/>
                  <a:pt x="4100051" y="427704"/>
                </a:cubicBezTo>
                <a:cubicBezTo>
                  <a:pt x="4065469" y="436926"/>
                  <a:pt x="4031685" y="449152"/>
                  <a:pt x="3996812" y="457200"/>
                </a:cubicBezTo>
                <a:cubicBezTo>
                  <a:pt x="3967674" y="463924"/>
                  <a:pt x="3937562" y="465683"/>
                  <a:pt x="3908322" y="471949"/>
                </a:cubicBezTo>
                <a:cubicBezTo>
                  <a:pt x="3522082" y="554716"/>
                  <a:pt x="4011399" y="453554"/>
                  <a:pt x="3701845" y="530942"/>
                </a:cubicBezTo>
                <a:cubicBezTo>
                  <a:pt x="3672834" y="538195"/>
                  <a:pt x="3642492" y="538967"/>
                  <a:pt x="3613354" y="545691"/>
                </a:cubicBezTo>
                <a:cubicBezTo>
                  <a:pt x="3578481" y="553739"/>
                  <a:pt x="3544645" y="565770"/>
                  <a:pt x="3510116" y="575187"/>
                </a:cubicBezTo>
                <a:cubicBezTo>
                  <a:pt x="3452826" y="590811"/>
                  <a:pt x="3438816" y="592397"/>
                  <a:pt x="3377380" y="604684"/>
                </a:cubicBezTo>
                <a:cubicBezTo>
                  <a:pt x="3205316" y="599768"/>
                  <a:pt x="3033096" y="598752"/>
                  <a:pt x="2861187" y="589936"/>
                </a:cubicBezTo>
                <a:cubicBezTo>
                  <a:pt x="2792785" y="586428"/>
                  <a:pt x="2812248" y="572841"/>
                  <a:pt x="2757948" y="545691"/>
                </a:cubicBezTo>
                <a:cubicBezTo>
                  <a:pt x="2744043" y="538739"/>
                  <a:pt x="2727992" y="537066"/>
                  <a:pt x="2713703" y="530942"/>
                </a:cubicBezTo>
                <a:cubicBezTo>
                  <a:pt x="2605733" y="484670"/>
                  <a:pt x="2704477" y="513889"/>
                  <a:pt x="2595716" y="486697"/>
                </a:cubicBezTo>
                <a:cubicBezTo>
                  <a:pt x="2484631" y="412641"/>
                  <a:pt x="2625812" y="499596"/>
                  <a:pt x="2492477" y="442452"/>
                </a:cubicBezTo>
                <a:cubicBezTo>
                  <a:pt x="2476185" y="435470"/>
                  <a:pt x="2464430" y="420154"/>
                  <a:pt x="2448232" y="412955"/>
                </a:cubicBezTo>
                <a:cubicBezTo>
                  <a:pt x="2419819" y="400327"/>
                  <a:pt x="2389238" y="393290"/>
                  <a:pt x="2359741" y="383458"/>
                </a:cubicBezTo>
                <a:cubicBezTo>
                  <a:pt x="2296178" y="362271"/>
                  <a:pt x="2280663" y="355843"/>
                  <a:pt x="2197509" y="339213"/>
                </a:cubicBezTo>
                <a:cubicBezTo>
                  <a:pt x="2172928" y="334297"/>
                  <a:pt x="2148086" y="330545"/>
                  <a:pt x="2123767" y="324465"/>
                </a:cubicBezTo>
                <a:cubicBezTo>
                  <a:pt x="2108685" y="320695"/>
                  <a:pt x="2094887" y="312081"/>
                  <a:pt x="2079522" y="309717"/>
                </a:cubicBezTo>
                <a:cubicBezTo>
                  <a:pt x="2030690" y="302204"/>
                  <a:pt x="1981011" y="301498"/>
                  <a:pt x="1932038" y="294968"/>
                </a:cubicBezTo>
                <a:cubicBezTo>
                  <a:pt x="1847694" y="283722"/>
                  <a:pt x="1879198" y="284085"/>
                  <a:pt x="1814051" y="265471"/>
                </a:cubicBezTo>
                <a:cubicBezTo>
                  <a:pt x="1794561" y="259902"/>
                  <a:pt x="1774722" y="255639"/>
                  <a:pt x="1755058" y="250723"/>
                </a:cubicBezTo>
                <a:cubicBezTo>
                  <a:pt x="1743538" y="244963"/>
                  <a:pt x="1673521" y="206478"/>
                  <a:pt x="1651819" y="206478"/>
                </a:cubicBezTo>
                <a:cubicBezTo>
                  <a:pt x="1636273" y="206478"/>
                  <a:pt x="1624780" y="228601"/>
                  <a:pt x="1592825" y="23597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39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4286" y="2780779"/>
            <a:ext cx="2781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Constructions </a:t>
            </a:r>
            <a:r>
              <a:rPr lang="en-US" sz="2600" b="1" u="sng" dirty="0" smtClean="0">
                <a:solidFill>
                  <a:srgbClr val="FF0000"/>
                </a:solidFill>
                <a:ea typeface="Arial" charset="0"/>
                <a:cs typeface="Arial" charset="0"/>
              </a:rPr>
              <a:t>from</a:t>
            </a:r>
            <a:r>
              <a:rPr lang="en-US" sz="26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UCEs</a:t>
            </a:r>
            <a:endParaRPr lang="en-US" sz="26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286" y="4025379"/>
            <a:ext cx="2781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Heuristic</a:t>
            </a:r>
          </a:p>
          <a:p>
            <a:r>
              <a:rPr lang="en-US" sz="26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Instantiations</a:t>
            </a:r>
            <a:endParaRPr lang="en-US" sz="26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8930" y="2730438"/>
            <a:ext cx="2781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Constructions </a:t>
            </a:r>
            <a:r>
              <a:rPr lang="en-US" sz="2600" b="1" u="sng" dirty="0" smtClean="0">
                <a:solidFill>
                  <a:srgbClr val="0432FF"/>
                </a:solidFill>
                <a:ea typeface="Arial" charset="0"/>
                <a:cs typeface="Arial" charset="0"/>
              </a:rPr>
              <a:t>of</a:t>
            </a:r>
            <a:r>
              <a:rPr lang="en-US" sz="26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UCEs</a:t>
            </a:r>
            <a:endParaRPr lang="en-US" sz="2600" b="1" dirty="0">
              <a:solidFill>
                <a:srgbClr val="0432FF"/>
              </a:solidFill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7448" y="3874808"/>
            <a:ext cx="3124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Direct applications </a:t>
            </a:r>
            <a:r>
              <a:rPr lang="en-US" sz="2400" dirty="0" smtClean="0">
                <a:ea typeface="Arial" charset="0"/>
                <a:cs typeface="Arial" charset="0"/>
              </a:rPr>
              <a:t>Garbling from fixed-key block ciphers</a:t>
            </a: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1280" y="5069895"/>
            <a:ext cx="415904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a typeface="Arial" charset="0"/>
                <a:cs typeface="Arial" charset="0"/>
              </a:rPr>
              <a:t>Common denominator</a:t>
            </a:r>
            <a:r>
              <a:rPr lang="en-US" sz="2400" dirty="0" smtClean="0">
                <a:ea typeface="Arial" charset="0"/>
                <a:cs typeface="Arial" charset="0"/>
              </a:rPr>
              <a:t>: </a:t>
            </a:r>
          </a:p>
          <a:p>
            <a:r>
              <a:rPr lang="en-US" sz="2400" dirty="0" smtClean="0">
                <a:ea typeface="Arial" charset="0"/>
                <a:cs typeface="Arial" charset="0"/>
              </a:rPr>
              <a:t>A </a:t>
            </a:r>
            <a:r>
              <a:rPr lang="en-US" sz="2400" i="1" dirty="0" smtClean="0">
                <a:ea typeface="Arial" charset="0"/>
                <a:cs typeface="Arial" charset="0"/>
              </a:rPr>
              <a:t>new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sz="2400" i="1" dirty="0" smtClean="0">
                <a:ea typeface="Arial" charset="0"/>
                <a:cs typeface="Arial" charset="0"/>
              </a:rPr>
              <a:t>restricted</a:t>
            </a:r>
            <a:r>
              <a:rPr lang="en-US" sz="2400" dirty="0" smtClean="0">
                <a:ea typeface="Arial" charset="0"/>
                <a:cs typeface="Arial" charset="0"/>
              </a:rPr>
              <a:t> notion of </a:t>
            </a:r>
            <a:r>
              <a:rPr lang="en-US" sz="2400" dirty="0" err="1" smtClean="0">
                <a:ea typeface="Arial" charset="0"/>
                <a:cs typeface="Arial" charset="0"/>
              </a:rPr>
              <a:t>indifferentiability</a:t>
            </a:r>
            <a:r>
              <a:rPr lang="en-US" sz="2400" dirty="0" smtClean="0">
                <a:ea typeface="Arial" charset="0"/>
                <a:cs typeface="Arial" charset="0"/>
              </a:rPr>
              <a:t>!</a:t>
            </a:r>
            <a:endParaRPr lang="en-US" sz="2400" dirty="0">
              <a:ea typeface="Arial" charset="0"/>
              <a:cs typeface="Arial" charset="0"/>
            </a:endParaRPr>
          </a:p>
        </p:txBody>
      </p:sp>
      <p:cxnSp>
        <p:nvCxnSpPr>
          <p:cNvPr id="24" name="Curved Connector 23"/>
          <p:cNvCxnSpPr>
            <a:stCxn id="23" idx="35"/>
            <a:endCxn id="24" idx="0"/>
          </p:cNvCxnSpPr>
          <p:nvPr/>
        </p:nvCxnSpPr>
        <p:spPr>
          <a:xfrm flipH="1">
            <a:off x="3790803" y="3582277"/>
            <a:ext cx="729102" cy="1487618"/>
          </a:xfrm>
          <a:prstGeom prst="curvedConnector4">
            <a:avLst>
              <a:gd name="adj1" fmla="val -31354"/>
              <a:gd name="adj2" fmla="val 62393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51422" y="5670059"/>
            <a:ext cx="355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CP-sequential </a:t>
            </a:r>
            <a:r>
              <a:rPr lang="en-US" sz="2400" b="1" dirty="0" err="1" smtClean="0">
                <a:solidFill>
                  <a:srgbClr val="0432FF"/>
                </a:solidFill>
                <a:ea typeface="Arial" charset="0"/>
                <a:cs typeface="Arial" charset="0"/>
              </a:rPr>
              <a:t>indifferentiability</a:t>
            </a:r>
            <a:endParaRPr lang="en-US" sz="2400" b="1" dirty="0">
              <a:solidFill>
                <a:srgbClr val="0432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/>
      <p:bldP spid="23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174992" y="1332561"/>
                <a:ext cx="1139259" cy="2510068"/>
              </a:xfrm>
              <a:prstGeom prst="roundRect">
                <a:avLst/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92" y="1332561"/>
                <a:ext cx="1139259" cy="251006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>
              <a:xfrm>
                <a:off x="4854300" y="1328056"/>
                <a:ext cx="1139259" cy="2510068"/>
              </a:xfrm>
              <a:prstGeom prst="roundRect">
                <a:avLst/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300" y="1328056"/>
                <a:ext cx="1139259" cy="251006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Connector 112"/>
          <p:cNvCxnSpPr/>
          <p:nvPr/>
        </p:nvCxnSpPr>
        <p:spPr>
          <a:xfrm>
            <a:off x="4460325" y="955274"/>
            <a:ext cx="74870" cy="3712752"/>
          </a:xfrm>
          <a:prstGeom prst="line">
            <a:avLst/>
          </a:prstGeom>
          <a:ln w="28575">
            <a:solidFill>
              <a:srgbClr val="043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257065" y="2225406"/>
                <a:ext cx="467898" cy="67710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065" y="2225406"/>
                <a:ext cx="467898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38622" y="5948368"/>
            <a:ext cx="11194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a typeface="Arial" charset="0"/>
                <a:cs typeface="Arial" charset="0"/>
              </a:rPr>
              <a:t>1. </a:t>
            </a:r>
            <a:r>
              <a:rPr lang="en-US" sz="2200" dirty="0">
                <a:ea typeface="Arial" charset="0"/>
                <a:cs typeface="Arial" charset="0"/>
              </a:rPr>
              <a:t>F</a:t>
            </a:r>
            <a:r>
              <a:rPr lang="en-US" sz="2200" dirty="0" smtClean="0">
                <a:ea typeface="Arial" charset="0"/>
                <a:cs typeface="Arial" charset="0"/>
              </a:rPr>
              <a:t>ull </a:t>
            </a:r>
            <a:r>
              <a:rPr lang="en-US" sz="2200" dirty="0" err="1" smtClean="0">
                <a:ea typeface="Arial" charset="0"/>
                <a:cs typeface="Arial" charset="0"/>
              </a:rPr>
              <a:t>indifferentiability</a:t>
            </a:r>
            <a:r>
              <a:rPr lang="en-US" sz="2200" dirty="0" smtClean="0">
                <a:ea typeface="Arial" charset="0"/>
                <a:cs typeface="Arial" charset="0"/>
              </a:rPr>
              <a:t> ⟹</a:t>
            </a:r>
            <a:r>
              <a:rPr lang="en-US" sz="2200" dirty="0" smtClean="0"/>
              <a:t> </a:t>
            </a:r>
            <a:r>
              <a:rPr lang="en-US" sz="2200" dirty="0" smtClean="0">
                <a:ea typeface="Arial" charset="0"/>
                <a:cs typeface="Arial" charset="0"/>
              </a:rPr>
              <a:t>CP-</a:t>
            </a:r>
            <a:r>
              <a:rPr lang="en-US" sz="2200" dirty="0" err="1" smtClean="0">
                <a:ea typeface="Arial" charset="0"/>
                <a:cs typeface="Arial" charset="0"/>
              </a:rPr>
              <a:t>seq</a:t>
            </a:r>
            <a:r>
              <a:rPr lang="en-US" sz="2200" dirty="0" smtClean="0"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ea typeface="Arial" charset="0"/>
                <a:cs typeface="Arial" charset="0"/>
              </a:rPr>
              <a:t>indiff</a:t>
            </a:r>
            <a:r>
              <a:rPr lang="en-US" sz="2200" dirty="0" smtClean="0">
                <a:ea typeface="Arial" charset="0"/>
                <a:cs typeface="Arial" charset="0"/>
              </a:rPr>
              <a:t>.</a:t>
            </a:r>
            <a:endParaRPr lang="en-US" sz="2200" dirty="0" smtClean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38623" y="6341976"/>
            <a:ext cx="6942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a typeface="Arial" charset="0"/>
                <a:cs typeface="Arial" charset="0"/>
              </a:rPr>
              <a:t>2. Reverse ordering: seq. </a:t>
            </a:r>
            <a:r>
              <a:rPr lang="en-US" sz="2200" dirty="0" err="1" smtClean="0">
                <a:ea typeface="Arial" charset="0"/>
                <a:cs typeface="Arial" charset="0"/>
              </a:rPr>
              <a:t>indifferentiability</a:t>
            </a:r>
            <a:r>
              <a:rPr lang="en-US" sz="2200" dirty="0" smtClean="0">
                <a:ea typeface="Arial" charset="0"/>
                <a:cs typeface="Arial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[MPS12]</a:t>
            </a:r>
            <a:endParaRPr lang="en-US" sz="2200" dirty="0">
              <a:solidFill>
                <a:srgbClr val="FF0000"/>
              </a:solidFill>
              <a:ea typeface="Calibri" charset="0"/>
              <a:cs typeface="Calibri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5288" y="5556145"/>
            <a:ext cx="5355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Remarks: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ounded Rectangle 146"/>
              <p:cNvSpPr/>
              <p:nvPr/>
            </p:nvSpPr>
            <p:spPr>
              <a:xfrm>
                <a:off x="168847" y="1336313"/>
                <a:ext cx="1135908" cy="84298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7" name="Rounded 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7" y="1336313"/>
                <a:ext cx="1135908" cy="84298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2636292" y="1299272"/>
                <a:ext cx="1594542" cy="91706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292" y="1299272"/>
                <a:ext cx="1594542" cy="9170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Arrow Connector 148"/>
          <p:cNvCxnSpPr/>
          <p:nvPr/>
        </p:nvCxnSpPr>
        <p:spPr>
          <a:xfrm flipV="1">
            <a:off x="1304755" y="1548432"/>
            <a:ext cx="1331536" cy="11888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>
            <a:off x="1304755" y="1902555"/>
            <a:ext cx="1331536" cy="244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ounded Rectangle 153"/>
              <p:cNvSpPr/>
              <p:nvPr/>
            </p:nvSpPr>
            <p:spPr>
              <a:xfrm>
                <a:off x="168846" y="2970904"/>
                <a:ext cx="1135908" cy="84298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4" name="Rounded 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6" y="2970904"/>
                <a:ext cx="1135908" cy="842985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Straight Arrow Connector 154"/>
          <p:cNvCxnSpPr/>
          <p:nvPr/>
        </p:nvCxnSpPr>
        <p:spPr>
          <a:xfrm flipH="1">
            <a:off x="736800" y="2179298"/>
            <a:ext cx="1" cy="791606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757981" y="2230104"/>
                <a:ext cx="525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𝑠𝑡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81" y="2230104"/>
                <a:ext cx="525593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/>
          <p:cNvCxnSpPr/>
          <p:nvPr/>
        </p:nvCxnSpPr>
        <p:spPr>
          <a:xfrm flipV="1">
            <a:off x="1329284" y="3214114"/>
            <a:ext cx="1331536" cy="11888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H="1">
            <a:off x="1329284" y="3568237"/>
            <a:ext cx="1331536" cy="244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736800" y="3813889"/>
            <a:ext cx="0" cy="494157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736800" y="4134758"/>
                <a:ext cx="7441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0/1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00" y="4134758"/>
                <a:ext cx="744114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Straight Arrow Connector 163"/>
          <p:cNvCxnSpPr/>
          <p:nvPr/>
        </p:nvCxnSpPr>
        <p:spPr>
          <a:xfrm flipH="1">
            <a:off x="3199813" y="2202667"/>
            <a:ext cx="11575" cy="70337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10800000" flipH="1">
            <a:off x="3709535" y="2191888"/>
            <a:ext cx="11575" cy="70337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ounded Rectangle 165"/>
              <p:cNvSpPr/>
              <p:nvPr/>
            </p:nvSpPr>
            <p:spPr>
              <a:xfrm>
                <a:off x="4855975" y="1339822"/>
                <a:ext cx="1135908" cy="842985"/>
              </a:xfrm>
              <a:prstGeom prst="roundRect">
                <a:avLst/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6" name="Rounded Rectangle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975" y="1339822"/>
                <a:ext cx="1135908" cy="842985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Rectangle 166"/>
          <p:cNvSpPr/>
          <p:nvPr/>
        </p:nvSpPr>
        <p:spPr>
          <a:xfrm>
            <a:off x="7323420" y="1302781"/>
            <a:ext cx="1594542" cy="917066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8" name="Straight Arrow Connector 167"/>
          <p:cNvCxnSpPr/>
          <p:nvPr/>
        </p:nvCxnSpPr>
        <p:spPr>
          <a:xfrm flipV="1">
            <a:off x="5991883" y="1551941"/>
            <a:ext cx="1331536" cy="11888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>
            <a:off x="5991883" y="1906064"/>
            <a:ext cx="1331536" cy="244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ounded Rectangle 170"/>
              <p:cNvSpPr/>
              <p:nvPr/>
            </p:nvSpPr>
            <p:spPr>
              <a:xfrm>
                <a:off x="4855974" y="2974413"/>
                <a:ext cx="1135908" cy="84298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71" name="Rounded Rectangle 1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974" y="2974413"/>
                <a:ext cx="1135908" cy="842985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2" name="Straight Arrow Connector 171"/>
          <p:cNvCxnSpPr/>
          <p:nvPr/>
        </p:nvCxnSpPr>
        <p:spPr>
          <a:xfrm flipH="1">
            <a:off x="5423928" y="2182807"/>
            <a:ext cx="1" cy="791606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5445109" y="2233613"/>
                <a:ext cx="525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𝑠𝑡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109" y="2233613"/>
                <a:ext cx="525593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7323420" y="2886179"/>
                <a:ext cx="1594542" cy="917066"/>
              </a:xfrm>
              <a:prstGeom prst="rect">
                <a:avLst/>
              </a:prstGeom>
              <a:solidFill>
                <a:srgbClr val="FFF2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𝑆𝑖𝑚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420" y="2886179"/>
                <a:ext cx="1594542" cy="91706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6" name="Straight Arrow Connector 175"/>
          <p:cNvCxnSpPr/>
          <p:nvPr/>
        </p:nvCxnSpPr>
        <p:spPr>
          <a:xfrm flipV="1">
            <a:off x="5991417" y="3221346"/>
            <a:ext cx="1331536" cy="11888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>
            <a:off x="5978302" y="3576666"/>
            <a:ext cx="1331536" cy="244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5423928" y="3817398"/>
            <a:ext cx="0" cy="494157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423928" y="4138267"/>
                <a:ext cx="7441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0/1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928" y="4138267"/>
                <a:ext cx="744114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0" name="Straight Arrow Connector 179"/>
          <p:cNvCxnSpPr/>
          <p:nvPr/>
        </p:nvCxnSpPr>
        <p:spPr>
          <a:xfrm flipH="1">
            <a:off x="8531265" y="2191888"/>
            <a:ext cx="11575" cy="70337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rot="10800000" flipH="1">
            <a:off x="7809534" y="2202667"/>
            <a:ext cx="11575" cy="70337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8622" y="291045"/>
            <a:ext cx="7772400" cy="668212"/>
          </a:xfrm>
        </p:spPr>
        <p:txBody>
          <a:bodyPr/>
          <a:lstStyle/>
          <a:p>
            <a:r>
              <a:rPr lang="en-US" dirty="0" smtClean="0"/>
              <a:t>CP-sequential </a:t>
            </a:r>
            <a:r>
              <a:rPr lang="en-US" dirty="0" err="1" smtClean="0"/>
              <a:t>indifferentiability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4546917" y="1144877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21055" y="4669536"/>
                <a:ext cx="6153416" cy="859531"/>
              </a:xfrm>
              <a:prstGeom prst="rect">
                <a:avLst/>
              </a:prstGeom>
              <a:noFill/>
              <a:ln w="15875">
                <a:solidFill>
                  <a:srgbClr val="0432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𝑅𝑃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∼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𝑐𝑝𝑖</m:t>
                        </m:r>
                      </m:sub>
                    </m:sSub>
                    <m:r>
                      <a:rPr lang="en-US" sz="2400" b="0" i="1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400" b="0" i="1">
                        <a:solidFill>
                          <a:srgbClr val="FF0000"/>
                        </a:solidFill>
                        <a:latin typeface="Cambria Math" charset="0"/>
                      </a:rPr>
                      <m:t>𝑅𝑂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⇔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ea typeface="Arial" charset="0"/>
                    <a:cs typeface="Arial" charset="0"/>
                  </a:rPr>
                  <a:t>PPT</a:t>
                </a:r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Arial" charset="0"/>
                        <a:cs typeface="Arial" charset="0"/>
                      </a:rPr>
                      <m:t>𝑆𝑖𝑚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Arial" charset="0"/>
                        <a:cs typeface="Arial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400" dirty="0">
                    <a:ea typeface="Arial" charset="0"/>
                    <a:cs typeface="Arial" charset="0"/>
                  </a:rPr>
                  <a:t>PPT</a:t>
                </a:r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Arial" charset="0"/>
                        <a:cs typeface="Arial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charset="0"/>
                        <a:ea typeface="Arial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 </a:t>
                </a:r>
              </a:p>
              <a:p>
                <a:pPr algn="ctr"/>
                <a:r>
                  <a:rPr lang="en-US" sz="2400" dirty="0" smtClean="0">
                    <a:ea typeface="Arial" charset="0"/>
                    <a:cs typeface="Arial" charset="0"/>
                  </a:rPr>
                  <a:t>left and right are indistinguishable. </a:t>
                </a:r>
                <a:endParaRPr lang="en-US" sz="2400" dirty="0"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55" y="4669536"/>
                <a:ext cx="6153416" cy="859531"/>
              </a:xfrm>
              <a:prstGeom prst="rect">
                <a:avLst/>
              </a:prstGeom>
              <a:blipFill rotWithShape="0">
                <a:blip r:embed="rId16"/>
                <a:stretch>
                  <a:fillRect t="-52778" b="-22917"/>
                </a:stretch>
              </a:blipFill>
              <a:ln w="15875">
                <a:solidFill>
                  <a:srgbClr val="0432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7631959" y="2368651"/>
            <a:ext cx="590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</a:rPr>
              <a:t>?</a:t>
            </a:r>
            <a:endParaRPr lang="en-US" sz="96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36292" y="2882670"/>
            <a:ext cx="1594542" cy="917066"/>
            <a:chOff x="2642920" y="3549327"/>
            <a:chExt cx="1594542" cy="917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156"/>
                <p:cNvSpPr/>
                <p:nvPr/>
              </p:nvSpPr>
              <p:spPr>
                <a:xfrm>
                  <a:off x="2642920" y="3549327"/>
                  <a:ext cx="1594542" cy="91706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57" name="Rectangle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920" y="3549327"/>
                  <a:ext cx="1594542" cy="917066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25828" b="-4238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141920" y="3577597"/>
                  <a:ext cx="6149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𝑅𝑃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1920" y="3577597"/>
                  <a:ext cx="614993" cy="461665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067056" y="4027819"/>
                  <a:ext cx="67355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7056" y="4027819"/>
                  <a:ext cx="673559" cy="40011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r="-2072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801167" y="1328056"/>
                <a:ext cx="6149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𝑅𝑂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167" y="1328056"/>
                <a:ext cx="614993" cy="461665"/>
              </a:xfrm>
              <a:prstGeom prst="rect">
                <a:avLst/>
              </a:prstGeom>
              <a:blipFill rotWithShape="0">
                <a:blip r:embed="rId30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783911" y="1812228"/>
                <a:ext cx="6735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𝑓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911" y="1812228"/>
                <a:ext cx="673559" cy="400110"/>
              </a:xfrm>
              <a:prstGeom prst="rect">
                <a:avLst/>
              </a:prstGeom>
              <a:blipFill rotWithShape="0">
                <a:blip r:embed="rId3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82856" y="3797519"/>
                <a:ext cx="18110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Perms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856" y="3797519"/>
                <a:ext cx="1811009" cy="400110"/>
              </a:xfrm>
              <a:prstGeom prst="rect">
                <a:avLst/>
              </a:prstGeom>
              <a:blipFill rotWithShape="0">
                <a:blip r:embed="rId3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86704" y="946795"/>
                <a:ext cx="1976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Funcs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(∗,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704" y="946795"/>
                <a:ext cx="1976760" cy="400110"/>
              </a:xfrm>
              <a:prstGeom prst="rect">
                <a:avLst/>
              </a:prstGeom>
              <a:blipFill rotWithShape="0">
                <a:blip r:embed="rId3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itle 3"/>
          <p:cNvSpPr txBox="1">
            <a:spLocks/>
          </p:cNvSpPr>
          <p:nvPr/>
        </p:nvSpPr>
        <p:spPr>
          <a:xfrm>
            <a:off x="370865" y="283649"/>
            <a:ext cx="7772400" cy="668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>
                <a:latin typeface="+mn-lt"/>
              </a:rPr>
              <a:t>Indifferentiability</a:t>
            </a:r>
            <a:r>
              <a:rPr lang="en-US" dirty="0" smtClean="0">
                <a:latin typeface="+mn-lt"/>
              </a:rPr>
              <a:t>[MRH04]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8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2" grpId="0" animBg="1"/>
      <p:bldP spid="52" grpId="1" animBg="1"/>
      <p:bldP spid="112" grpId="0" animBg="1"/>
      <p:bldP spid="48" grpId="0"/>
      <p:bldP spid="127" grpId="0"/>
      <p:bldP spid="128" grpId="0"/>
      <p:bldP spid="147" grpId="0" animBg="1"/>
      <p:bldP spid="154" grpId="0" animBg="1"/>
      <p:bldP spid="156" grpId="0"/>
      <p:bldP spid="162" grpId="0"/>
      <p:bldP spid="166" grpId="0" animBg="1"/>
      <p:bldP spid="171" grpId="0" animBg="1"/>
      <p:bldP spid="173" grpId="0"/>
      <p:bldP spid="174" grpId="0" animBg="1"/>
      <p:bldP spid="179" grpId="0"/>
      <p:bldP spid="4" grpId="0"/>
      <p:bldP spid="46" grpId="0" animBg="1"/>
      <p:bldP spid="43" grpId="0"/>
      <p:bldP spid="43" grpId="1"/>
      <p:bldP spid="53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psPRPs</a:t>
            </a:r>
            <a:r>
              <a:rPr lang="en-US" dirty="0" smtClean="0"/>
              <a:t> to UCEs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95288" y="959370"/>
            <a:ext cx="8332779" cy="175176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rot="1399697">
            <a:off x="5153704" y="1453041"/>
            <a:ext cx="864240" cy="10557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2176" y="1382771"/>
                <a:ext cx="2462790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𝑅𝑃</m:t>
                          </m:r>
                        </m:e>
                      </m:d>
                      <m:sSub>
                        <m:sSubPr>
                          <m:ctrlPr>
                            <a:rPr lang="en-US" sz="26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cpi</m:t>
                          </m:r>
                        </m:sub>
                      </m:sSub>
                      <m:r>
                        <a:rPr lang="en-US" sz="26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26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𝑅𝑂</m:t>
                      </m:r>
                    </m:oMath>
                  </m:oMathPara>
                </a14:m>
                <a:endParaRPr lang="en-US" sz="2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176" y="1382771"/>
                <a:ext cx="2462790" cy="5280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378340" y="1729197"/>
            <a:ext cx="4042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a typeface="Arial" charset="0"/>
                <a:cs typeface="Arial" charset="0"/>
              </a:rPr>
              <a:t>⟹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3441" y="1750039"/>
            <a:ext cx="351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ea typeface="Arial" charset="0"/>
                <a:cs typeface="Arial" charset="0"/>
              </a:rPr>
              <a:t>+</a:t>
            </a:r>
            <a:endParaRPr lang="en-US" sz="2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82176" y="2100871"/>
                <a:ext cx="326114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𝑝𝑠𝑃𝑅𝑃</m:t>
                    </m:r>
                    <m:r>
                      <a:rPr lang="en-US" sz="2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[</m:t>
                    </m:r>
                    <m:sSup>
                      <m:sSupPr>
                        <m:ctrlPr>
                          <a:rPr lang="en-US" sz="2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𝑠𝑟𝑠</m:t>
                        </m:r>
                      </m:sup>
                    </m:sSup>
                  </m:oMath>
                </a14:m>
                <a:r>
                  <a:rPr lang="en-US" sz="2600" dirty="0" smtClean="0"/>
                  <a:t>]</a:t>
                </a:r>
                <a:r>
                  <a:rPr lang="en-US" sz="2600" dirty="0" smtClean="0">
                    <a:ea typeface="Arial" charset="0"/>
                    <a:cs typeface="Arial" charset="0"/>
                  </a:rPr>
                  <a:t>-secure</a:t>
                </a:r>
                <a:endParaRPr lang="en-US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176" y="2100871"/>
                <a:ext cx="3261149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11250" r="-243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965993" y="1744585"/>
                <a:ext cx="273049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𝑈𝐶𝐸</m:t>
                    </m:r>
                    <m:r>
                      <a:rPr lang="en-US" sz="2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[</m:t>
                    </m:r>
                    <m:sSup>
                      <m:sSupPr>
                        <m:ctrlPr>
                          <a:rPr lang="en-US" sz="2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𝑠𝑟𝑠</m:t>
                        </m:r>
                      </m:sup>
                    </m:sSup>
                  </m:oMath>
                </a14:m>
                <a:r>
                  <a:rPr lang="en-US" sz="2600" dirty="0" smtClean="0"/>
                  <a:t>]</a:t>
                </a:r>
                <a:r>
                  <a:rPr lang="en-US" sz="2600" dirty="0" smtClean="0">
                    <a:ea typeface="Arial" charset="0"/>
                    <a:cs typeface="Arial" charset="0"/>
                  </a:rPr>
                  <a:t>-</a:t>
                </a:r>
                <a:r>
                  <a:rPr lang="en-US" sz="2600" dirty="0" smtClean="0">
                    <a:ea typeface="Arial" charset="0"/>
                    <a:cs typeface="Arial" charset="0"/>
                  </a:rPr>
                  <a:t>secure.</a:t>
                </a:r>
                <a:endParaRPr lang="en-US" sz="26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993" y="1744585"/>
                <a:ext cx="2730491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9877" r="-3125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17629" y="1728903"/>
                <a:ext cx="92243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2600" b="0" i="1" smtClean="0">
                          <a:latin typeface="Cambria Math" charset="0"/>
                        </a:rPr>
                        <m:t>[</m:t>
                      </m:r>
                      <m:r>
                        <a:rPr lang="en-US" sz="26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600" b="0" i="1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629" y="1728903"/>
                <a:ext cx="92243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378" y="3405275"/>
            <a:ext cx="5638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Arial" charset="0"/>
                <a:cs typeface="Arial" charset="0"/>
              </a:rPr>
              <a:t>Similar result proved in </a:t>
            </a:r>
            <a:r>
              <a:rPr lang="en-US" sz="24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[BHK14]</a:t>
            </a:r>
            <a:r>
              <a:rPr lang="en-US" sz="2400" dirty="0" smtClean="0">
                <a:ea typeface="Arial" charset="0"/>
                <a:cs typeface="Arial" charset="0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ea typeface="Arial" charset="0"/>
                <a:cs typeface="Arial" charset="0"/>
              </a:rPr>
              <a:t>but: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ea typeface="Arial" charset="0"/>
                <a:cs typeface="Arial" charset="0"/>
              </a:rPr>
              <a:t>Need full </a:t>
            </a:r>
            <a:r>
              <a:rPr lang="en-US" sz="2400" dirty="0" err="1" smtClean="0">
                <a:ea typeface="Arial" charset="0"/>
                <a:cs typeface="Arial" charset="0"/>
              </a:rPr>
              <a:t>indifferentiability</a:t>
            </a:r>
            <a:endParaRPr lang="en-US" sz="2400" dirty="0"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ea typeface="Arial" charset="0"/>
                <a:cs typeface="Arial" charset="0"/>
              </a:rPr>
              <a:t>Only stated for UCE domain extension</a:t>
            </a:r>
            <a:endParaRPr lang="en-US" sz="2400" dirty="0"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183698" y="2805456"/>
                <a:ext cx="1594542" cy="91706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698" y="2805456"/>
                <a:ext cx="1594542" cy="9170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7746797" y="3708851"/>
            <a:ext cx="11998" cy="674587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H="1">
            <a:off x="8256542" y="3686074"/>
            <a:ext cx="11575" cy="703372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0" idx="2"/>
          </p:cNvCxnSpPr>
          <p:nvPr/>
        </p:nvCxnSpPr>
        <p:spPr>
          <a:xfrm>
            <a:off x="5678845" y="2221346"/>
            <a:ext cx="1497651" cy="806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2812" y="943013"/>
            <a:ext cx="1522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Theorem:</a:t>
            </a:r>
            <a:endParaRPr lang="en-US" sz="26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038131" y="4383438"/>
            <a:ext cx="1689936" cy="983825"/>
            <a:chOff x="2547526" y="3549327"/>
            <a:chExt cx="1689936" cy="983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2642920" y="3549327"/>
                  <a:ext cx="1594542" cy="91706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920" y="3549327"/>
                  <a:ext cx="1594542" cy="91706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25828" b="-4238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47526" y="4133042"/>
                  <a:ext cx="61499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</a:rPr>
                          <m:t>𝑅𝑃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526" y="4133042"/>
                  <a:ext cx="614993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094777" y="3646220"/>
                  <a:ext cx="673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77" y="3646220"/>
                  <a:ext cx="673559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802" r="-42342" b="-14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/>
          <p:nvPr/>
        </p:nvCxnSpPr>
        <p:spPr>
          <a:xfrm flipH="1">
            <a:off x="7089133" y="5051722"/>
            <a:ext cx="458149" cy="237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288" y="5697327"/>
            <a:ext cx="8382952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thickThin"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Corollary</a:t>
            </a:r>
            <a:r>
              <a:rPr lang="en-US" sz="26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: </a:t>
            </a:r>
            <a:r>
              <a:rPr lang="en-US" sz="2600" dirty="0" smtClean="0">
                <a:ea typeface="Arial" charset="0"/>
                <a:cs typeface="Arial" charset="0"/>
              </a:rPr>
              <a:t>Every perm-based </a:t>
            </a:r>
            <a:r>
              <a:rPr lang="en-US" sz="2600" dirty="0" err="1" smtClean="0">
                <a:ea typeface="Arial" charset="0"/>
                <a:cs typeface="Arial" charset="0"/>
              </a:rPr>
              <a:t>indiff</a:t>
            </a:r>
            <a:r>
              <a:rPr lang="en-US" sz="2600" dirty="0" smtClean="0">
                <a:ea typeface="Arial" charset="0"/>
                <a:cs typeface="Arial" charset="0"/>
              </a:rPr>
              <a:t>. hash-function transforms a </a:t>
            </a:r>
            <a:r>
              <a:rPr lang="en-US" sz="2600" dirty="0" err="1" smtClean="0">
                <a:ea typeface="Arial" charset="0"/>
                <a:cs typeface="Arial" charset="0"/>
              </a:rPr>
              <a:t>psPRP</a:t>
            </a:r>
            <a:r>
              <a:rPr lang="en-US" sz="2600" dirty="0" smtClean="0">
                <a:ea typeface="Arial" charset="0"/>
                <a:cs typeface="Arial" charset="0"/>
              </a:rPr>
              <a:t> into a UCE</a:t>
            </a:r>
            <a:r>
              <a:rPr lang="en-US" sz="26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!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597958" y="4604707"/>
            <a:ext cx="756377" cy="2246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85382" y="4888441"/>
                <a:ext cx="1326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/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382" y="4888441"/>
                <a:ext cx="1326580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1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11" grpId="0"/>
      <p:bldP spid="12" grpId="0"/>
      <p:bldP spid="14" grpId="0"/>
      <p:bldP spid="15" grpId="0"/>
      <p:bldP spid="20" grpId="0"/>
      <p:bldP spid="4" grpId="0" build="allAtOnce"/>
      <p:bldP spid="16" grpId="0" animBg="1"/>
      <p:bldP spid="7" grpId="0" animBg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psPRPs</a:t>
            </a:r>
            <a:r>
              <a:rPr lang="en-US" dirty="0"/>
              <a:t> to UCEs – Sponges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71867" y="1723368"/>
                <a:ext cx="14721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{</m:t>
                      </m:r>
                      <m: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0,1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2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}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867" y="1723368"/>
                <a:ext cx="1472133" cy="430887"/>
              </a:xfrm>
              <a:prstGeom prst="rect">
                <a:avLst/>
              </a:prstGeom>
              <a:blipFill rotWithShape="0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6122" y="4962401"/>
                <a:ext cx="8010746" cy="89255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Corollary: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𝑃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𝑝𝑠𝑃𝑅𝑃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𝑟𝑠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>
                    <a:ea typeface="Arial" charset="0"/>
                    <a:cs typeface="Arial" charset="0"/>
                  </a:rPr>
                  <a:t>-secure</a:t>
                </a:r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600" b="1" dirty="0">
                    <a:latin typeface="Arial" charset="0"/>
                    <a:ea typeface="Arial" charset="0"/>
                    <a:cs typeface="Arial" charset="0"/>
                  </a:rPr>
                  <a:t>⟹</a:t>
                </a:r>
                <a:r>
                  <a:rPr lang="en-US" sz="2600" b="1" dirty="0"/>
                  <a:t>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charset="0"/>
                      </a:rPr>
                      <m:t>Sponge</m:t>
                    </m:r>
                    <m:r>
                      <a:rPr lang="en-US" sz="2600" b="0" i="0" smtClean="0">
                        <a:latin typeface="Cambria Math" charset="0"/>
                      </a:rPr>
                      <m:t>[</m:t>
                    </m:r>
                    <m:r>
                      <a:rPr lang="en-US" sz="2600" b="0" i="1" smtClean="0">
                        <a:latin typeface="Cambria Math" charset="0"/>
                      </a:rPr>
                      <m:t>𝑃</m:t>
                    </m:r>
                    <m:r>
                      <a:rPr lang="en-US" sz="26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𝑈𝐶𝐸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𝑟𝑠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-secure.</a:t>
                </a:r>
                <a:endParaRPr lang="en-US" sz="2600" dirty="0"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22" y="4962401"/>
                <a:ext cx="8010746" cy="892552"/>
              </a:xfrm>
              <a:prstGeom prst="rect">
                <a:avLst/>
              </a:prstGeom>
              <a:blipFill rotWithShape="0">
                <a:blip r:embed="rId4"/>
                <a:stretch>
                  <a:fillRect l="-1370" t="-7534" b="-178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4337" y="4121187"/>
                <a:ext cx="6194406" cy="52809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Theorem </a:t>
                </a:r>
                <a:r>
                  <a:rPr lang="en-US" sz="2600" dirty="0" smtClean="0">
                    <a:solidFill>
                      <a:srgbClr val="FF0000"/>
                    </a:solidFill>
                    <a:ea typeface="Calibri" charset="0"/>
                    <a:cs typeface="Calibri" charset="0"/>
                  </a:rPr>
                  <a:t>[BDVP08]</a:t>
                </a:r>
                <a:r>
                  <a:rPr lang="en-US" sz="2600" b="1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:</a:t>
                </a:r>
                <a:r>
                  <a:rPr lang="en-US" sz="2600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charset="0"/>
                      </a:rPr>
                      <m:t>Sponge</m:t>
                    </m:r>
                    <m:r>
                      <a:rPr lang="en-US" sz="2600" b="0" i="0" smtClean="0">
                        <a:latin typeface="Cambria Math" charset="0"/>
                      </a:rPr>
                      <m:t>[</m:t>
                    </m:r>
                    <m:r>
                      <a:rPr lang="en-US" sz="2600" b="0" i="1" smtClean="0">
                        <a:latin typeface="Cambria Math" charset="0"/>
                      </a:rPr>
                      <m:t>𝑅𝑃</m:t>
                    </m:r>
                    <m:r>
                      <a:rPr lang="en-US" sz="26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cpi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𝑅𝑂</m:t>
                    </m:r>
                  </m:oMath>
                </a14:m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.</a:t>
                </a:r>
                <a:endParaRPr lang="en-US" sz="2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37" y="4121187"/>
                <a:ext cx="6194406" cy="528093"/>
              </a:xfrm>
              <a:prstGeom prst="rect">
                <a:avLst/>
              </a:prstGeom>
              <a:blipFill rotWithShape="0">
                <a:blip r:embed="rId5"/>
                <a:stretch>
                  <a:fillRect l="-1772" t="-11494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78427" y="1001270"/>
                <a:ext cx="15413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𝑀</m:t>
                      </m:r>
                      <m: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{</m:t>
                      </m:r>
                      <m: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0,1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2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}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27" y="1001270"/>
                <a:ext cx="1541383" cy="430887"/>
              </a:xfrm>
              <a:prstGeom prst="rect">
                <a:avLst/>
              </a:prstGeom>
              <a:blipFill rotWithShape="0">
                <a:blip r:embed="rId6"/>
                <a:stretch>
                  <a:fillRect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2476117" y="1216714"/>
            <a:ext cx="9982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364188" y="1047437"/>
            <a:ext cx="5454104" cy="2453940"/>
            <a:chOff x="2364188" y="1047437"/>
            <a:chExt cx="5454104" cy="2453940"/>
          </a:xfrm>
        </p:grpSpPr>
        <p:grpSp>
          <p:nvGrpSpPr>
            <p:cNvPr id="38" name="Group 37"/>
            <p:cNvGrpSpPr/>
            <p:nvPr/>
          </p:nvGrpSpPr>
          <p:grpSpPr>
            <a:xfrm>
              <a:off x="2364188" y="1385991"/>
              <a:ext cx="5454104" cy="2115386"/>
              <a:chOff x="2364188" y="1385991"/>
              <a:chExt cx="5454104" cy="211538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364188" y="1445105"/>
                <a:ext cx="5213659" cy="2056272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154449" y="1874171"/>
                <a:ext cx="333114" cy="1507681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3068651" y="1874170"/>
                <a:ext cx="51" cy="150768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3070339" y="1509175"/>
                <a:ext cx="4090" cy="36499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227697" y="1583372"/>
                    <a:ext cx="179966" cy="18629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13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7697" y="1583372"/>
                    <a:ext cx="179966" cy="18629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2600202" y="1590603"/>
                    <a:ext cx="148759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0202" y="1590603"/>
                    <a:ext cx="148759" cy="246221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0833" r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476117" y="2571716"/>
                    <a:ext cx="55252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charset="0"/>
                            </a:rPr>
                            <m:t>n</m:t>
                          </m:r>
                          <m:r>
                            <a:rPr lang="en-US" sz="1600" smtClean="0">
                              <a:latin typeface="Cambria Math" charset="0"/>
                            </a:rPr>
                            <m:t> −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6117" y="2571716"/>
                    <a:ext cx="552524" cy="24622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4396" t="-142500" r="-4396" b="-17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/>
              <p:cNvSpPr/>
              <p:nvPr/>
            </p:nvSpPr>
            <p:spPr>
              <a:xfrm>
                <a:off x="3154449" y="1509181"/>
                <a:ext cx="333114" cy="36499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3253177" y="1588303"/>
                    <a:ext cx="1603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3177" y="1588303"/>
                    <a:ext cx="160300" cy="246221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30769" r="-30769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253177" y="2585100"/>
                    <a:ext cx="1603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3177" y="2585100"/>
                    <a:ext cx="160300" cy="246221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30769" r="-30769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Rounded Rectangle 51"/>
              <p:cNvSpPr/>
              <p:nvPr/>
            </p:nvSpPr>
            <p:spPr>
              <a:xfrm>
                <a:off x="4140207" y="1505619"/>
                <a:ext cx="285527" cy="187267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4111110" y="2170596"/>
                    <a:ext cx="34907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TextBox 1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1110" y="2170596"/>
                    <a:ext cx="349070" cy="33855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Arrow Connector 53"/>
              <p:cNvCxnSpPr/>
              <p:nvPr/>
            </p:nvCxnSpPr>
            <p:spPr>
              <a:xfrm flipV="1">
                <a:off x="3487563" y="2625056"/>
                <a:ext cx="631525" cy="29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487563" y="1688110"/>
                <a:ext cx="235841" cy="35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V="1">
                <a:off x="3883342" y="1685362"/>
                <a:ext cx="240005" cy="27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3801001" y="1385991"/>
                <a:ext cx="2372" cy="222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 rot="16200000">
                <a:off x="3723286" y="1608141"/>
                <a:ext cx="160174" cy="15993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rot="16200000">
                <a:off x="3803463" y="1604371"/>
                <a:ext cx="0" cy="159938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3723286" y="1688109"/>
                <a:ext cx="160174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V="1">
                <a:off x="7115024" y="1711413"/>
                <a:ext cx="703268" cy="8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244299" y="1823329"/>
                    <a:ext cx="148759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71" name="TextBox 1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4299" y="1823329"/>
                    <a:ext cx="148759" cy="246221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6000" r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Straight Connector 62"/>
              <p:cNvCxnSpPr/>
              <p:nvPr/>
            </p:nvCxnSpPr>
            <p:spPr>
              <a:xfrm flipH="1">
                <a:off x="7285784" y="1618147"/>
                <a:ext cx="107275" cy="2051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/>
              <p:cNvSpPr/>
              <p:nvPr/>
            </p:nvSpPr>
            <p:spPr>
              <a:xfrm>
                <a:off x="5100418" y="1505619"/>
                <a:ext cx="285527" cy="187267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5071321" y="2170596"/>
                    <a:ext cx="34907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7" name="TextBox 1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1321" y="2170596"/>
                    <a:ext cx="349070" cy="338554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Arrow Connector 65"/>
              <p:cNvCxnSpPr/>
              <p:nvPr/>
            </p:nvCxnSpPr>
            <p:spPr>
              <a:xfrm>
                <a:off x="4420332" y="2635267"/>
                <a:ext cx="663226" cy="34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V="1">
                <a:off x="4421959" y="1688110"/>
                <a:ext cx="261656" cy="58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4843553" y="1688110"/>
                <a:ext cx="234825" cy="17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4761212" y="1385991"/>
                <a:ext cx="2372" cy="222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 rot="16200000">
                <a:off x="4683497" y="1608141"/>
                <a:ext cx="160174" cy="15993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rot="16200000">
                <a:off x="4763674" y="1604371"/>
                <a:ext cx="0" cy="159938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>
                <a:off x="4683497" y="1688109"/>
                <a:ext cx="160174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ounded Rectangle 72"/>
              <p:cNvSpPr/>
              <p:nvPr/>
            </p:nvSpPr>
            <p:spPr>
              <a:xfrm>
                <a:off x="6875608" y="1511906"/>
                <a:ext cx="285527" cy="1872671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6846511" y="2176883"/>
                    <a:ext cx="34907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TextBox 1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511" y="2176883"/>
                    <a:ext cx="349070" cy="338554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5" name="Straight Arrow Connector 74"/>
              <p:cNvCxnSpPr/>
              <p:nvPr/>
            </p:nvCxnSpPr>
            <p:spPr>
              <a:xfrm flipV="1">
                <a:off x="6080886" y="2631342"/>
                <a:ext cx="773603" cy="20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6087710" y="1690849"/>
                <a:ext cx="371095" cy="35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V="1">
                <a:off x="6618743" y="1691649"/>
                <a:ext cx="240005" cy="27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6536402" y="1392278"/>
                <a:ext cx="2372" cy="222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 rot="16200000">
                <a:off x="6458687" y="1614428"/>
                <a:ext cx="160174" cy="15993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rot="16200000">
                <a:off x="6538864" y="1610658"/>
                <a:ext cx="0" cy="159938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>
                <a:off x="6458687" y="1694396"/>
                <a:ext cx="160174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385945" y="1691039"/>
                <a:ext cx="794722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5385946" y="2633441"/>
                <a:ext cx="701764" cy="99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558883" y="1047437"/>
                  <a:ext cx="48423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83" y="1047437"/>
                  <a:ext cx="484235" cy="3385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519094" y="1047437"/>
                  <a:ext cx="48898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97" name="Rectangle 1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9094" y="1047437"/>
                  <a:ext cx="488980" cy="33855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6294284" y="1053724"/>
                  <a:ext cx="46044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1" name="Rectangle 2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4284" y="1053724"/>
                  <a:ext cx="460447" cy="33855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/>
          <p:cNvGrpSpPr/>
          <p:nvPr/>
        </p:nvGrpSpPr>
        <p:grpSpPr>
          <a:xfrm>
            <a:off x="4039866" y="2208021"/>
            <a:ext cx="3266252" cy="988083"/>
            <a:chOff x="4040366" y="2212708"/>
            <a:chExt cx="3266252" cy="988083"/>
          </a:xfrm>
        </p:grpSpPr>
        <p:cxnSp>
          <p:nvCxnSpPr>
            <p:cNvPr id="85" name="Straight Connector 84"/>
            <p:cNvCxnSpPr/>
            <p:nvPr/>
          </p:nvCxnSpPr>
          <p:spPr>
            <a:xfrm flipH="1">
              <a:off x="4066611" y="2212708"/>
              <a:ext cx="423027" cy="3210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040366" y="2763617"/>
                  <a:ext cx="530851" cy="430887"/>
                </a:xfrm>
                <a:prstGeom prst="rect">
                  <a:avLst/>
                </a:prstGeom>
                <a:noFill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366" y="2763617"/>
                  <a:ext cx="530851" cy="43088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Connector 86"/>
            <p:cNvCxnSpPr/>
            <p:nvPr/>
          </p:nvCxnSpPr>
          <p:spPr>
            <a:xfrm flipH="1">
              <a:off x="5026822" y="2212708"/>
              <a:ext cx="423027" cy="3210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5000577" y="2763617"/>
                  <a:ext cx="530851" cy="430887"/>
                </a:xfrm>
                <a:prstGeom prst="rect">
                  <a:avLst/>
                </a:prstGeom>
                <a:noFill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577" y="2763617"/>
                  <a:ext cx="530851" cy="43088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Connector 88"/>
            <p:cNvCxnSpPr/>
            <p:nvPr/>
          </p:nvCxnSpPr>
          <p:spPr>
            <a:xfrm flipH="1">
              <a:off x="6802012" y="2218995"/>
              <a:ext cx="423027" cy="3210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6775767" y="2769904"/>
                  <a:ext cx="530851" cy="430887"/>
                </a:xfrm>
                <a:prstGeom prst="rect">
                  <a:avLst/>
                </a:prstGeom>
                <a:noFill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5767" y="2769904"/>
                  <a:ext cx="530851" cy="43088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4" y="5948934"/>
            <a:ext cx="1036825" cy="974616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1673513" y="6049124"/>
            <a:ext cx="73110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Validates</a:t>
            </a:r>
            <a:r>
              <a:rPr lang="en-US" sz="26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the Sponge paradigm for UCE applications!</a:t>
            </a:r>
            <a:endParaRPr lang="en-US" sz="2600" dirty="0">
              <a:solidFill>
                <a:srgbClr val="0432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psPRPs</a:t>
            </a:r>
            <a:r>
              <a:rPr lang="en-US" dirty="0"/>
              <a:t> to UCEs – Chop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83612" y="3633101"/>
                <a:ext cx="7629419" cy="52809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charset="0"/>
                      </a:rPr>
                      <m:t>Chop</m:t>
                    </m:r>
                    <m:r>
                      <a:rPr lang="en-US" sz="2600" b="0" i="0" smtClean="0">
                        <a:latin typeface="Cambria Math" charset="0"/>
                      </a:rPr>
                      <m:t>[</m:t>
                    </m:r>
                    <m:r>
                      <a:rPr lang="en-US" sz="2600" b="0" i="1" smtClean="0">
                        <a:latin typeface="Cambria Math" charset="0"/>
                      </a:rPr>
                      <m:t>𝑅𝑃</m:t>
                    </m:r>
                    <m:r>
                      <a:rPr lang="en-US" sz="26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cpi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432FF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𝑅𝐹</m:t>
                    </m:r>
                  </m:oMath>
                </a14:m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600" dirty="0" smtClean="0">
                    <a:ea typeface="Arial" charset="0"/>
                    <a:cs typeface="Arial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𝑛</m:t>
                    </m:r>
                    <m:r>
                      <a:rPr lang="en-US" sz="2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−</m:t>
                    </m:r>
                    <m:r>
                      <a:rPr lang="en-US" sz="2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𝑟</m:t>
                    </m:r>
                    <m:r>
                      <a:rPr lang="en-US" sz="2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  <m:r>
                      <a:rPr lang="en-US" sz="2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𝜔</m:t>
                    </m:r>
                    <m:r>
                      <a:rPr lang="en-US" sz="2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(</m:t>
                    </m:r>
                    <m:func>
                      <m:funcPr>
                        <m:ctrlPr>
                          <a:rPr lang="en-US" sz="26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𝜆</m:t>
                        </m:r>
                        <m:r>
                          <a:rPr lang="en-US" sz="26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.</a:t>
                </a:r>
                <a:endParaRPr lang="en-US" sz="2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12" y="3633101"/>
                <a:ext cx="7629419" cy="528093"/>
              </a:xfrm>
              <a:prstGeom prst="rect">
                <a:avLst/>
              </a:prstGeom>
              <a:blipFill rotWithShape="0">
                <a:blip r:embed="rId3"/>
                <a:stretch>
                  <a:fillRect l="-1439" t="-11494" r="-719" b="-229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95288" y="5134722"/>
                <a:ext cx="8386313" cy="89255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Corollary: </a:t>
                </a:r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𝑃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𝑝𝑠𝑃𝑅𝑃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𝑠𝑟𝑠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>
                    <a:ea typeface="Arial" charset="0"/>
                    <a:cs typeface="Arial" charset="0"/>
                  </a:rPr>
                  <a:t>-secure</a:t>
                </a:r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⟹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charset="0"/>
                      </a:rPr>
                      <m:t>Chop</m:t>
                    </m:r>
                    <m:r>
                      <a:rPr lang="en-US" sz="2600" b="0" i="0" smtClean="0">
                        <a:latin typeface="Cambria Math" charset="0"/>
                      </a:rPr>
                      <m:t>[</m:t>
                    </m:r>
                    <m:r>
                      <a:rPr lang="en-US" sz="2600" b="0" i="1" smtClean="0">
                        <a:latin typeface="Cambria Math" charset="0"/>
                      </a:rPr>
                      <m:t>𝑃</m:t>
                    </m:r>
                    <m:r>
                      <a:rPr lang="en-US" sz="26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𝑈𝐶𝐸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[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𝑠𝑟𝑠</m:t>
                        </m:r>
                      </m:sup>
                    </m:sSup>
                    <m:r>
                      <a:rPr lang="en-US" sz="2600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-secure.</a:t>
                </a:r>
                <a:endParaRPr lang="en-US" sz="2600" dirty="0"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5134722"/>
                <a:ext cx="8386313" cy="892552"/>
              </a:xfrm>
              <a:prstGeom prst="rect">
                <a:avLst/>
              </a:prstGeom>
              <a:blipFill rotWithShape="0">
                <a:blip r:embed="rId4"/>
                <a:stretch>
                  <a:fillRect l="-1308" t="-7483" r="-1235" b="-170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95288" y="4169776"/>
                <a:ext cx="43020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Chop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𝑅𝑃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is </a:t>
                </a:r>
                <a:r>
                  <a:rPr lang="en-US" sz="2400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not</a:t>
                </a:r>
                <a:r>
                  <a:rPr lang="en-US" sz="2400" dirty="0" smtClean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indifferentiable</a:t>
                </a:r>
                <a:r>
                  <a:rPr lang="en-US" sz="2400" dirty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4169776"/>
                <a:ext cx="43020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7078993" y="4749928"/>
                <a:ext cx="161614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𝑈𝐶𝐸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𝒮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𝑢𝑝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993" y="4749928"/>
                <a:ext cx="1616148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583416" y="4724603"/>
                <a:ext cx="1941494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𝑝𝑠𝑃𝑅𝑃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𝒮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  <m:r>
                                <a:rPr lang="en-US" sz="26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𝑢𝑝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416" y="4724603"/>
                <a:ext cx="1941494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207162" y="2368181"/>
                <a:ext cx="149047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{</m:t>
                      </m:r>
                      <m: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0,1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2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}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62" y="2368181"/>
                <a:ext cx="1490473" cy="430887"/>
              </a:xfrm>
              <a:prstGeom prst="rect">
                <a:avLst/>
              </a:prstGeom>
              <a:blipFill rotWithShape="0">
                <a:blip r:embed="rId8"/>
                <a:stretch>
                  <a:fillRect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090938" y="2351222"/>
                <a:ext cx="14721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{</m:t>
                      </m:r>
                      <m:r>
                        <a:rPr lang="en-US" sz="22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0,1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2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}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938" y="2351222"/>
                <a:ext cx="1472133" cy="430887"/>
              </a:xfrm>
              <a:prstGeom prst="rect">
                <a:avLst/>
              </a:prstGeom>
              <a:blipFill rotWithShape="0"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538298" y="1585714"/>
                <a:ext cx="31794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truncates</a:t>
                </a:r>
                <a:r>
                  <a:rPr lang="en-US" sz="22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𝑛</m:t>
                    </m:r>
                  </m:oMath>
                </a14:m>
                <a:r>
                  <a:rPr lang="en-US" sz="2200" dirty="0" smtClean="0">
                    <a:ea typeface="Arial" charset="0"/>
                    <a:cs typeface="Arial" charset="0"/>
                  </a:rPr>
                  <a:t>-bits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𝑟</m:t>
                    </m:r>
                  </m:oMath>
                </a14:m>
                <a:r>
                  <a:rPr lang="en-US" sz="2200" dirty="0" smtClean="0">
                    <a:ea typeface="Arial" charset="0"/>
                    <a:cs typeface="Arial" charset="0"/>
                  </a:rPr>
                  <a:t>-bits</a:t>
                </a:r>
                <a:endParaRPr lang="en-US" sz="2200" dirty="0"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298" y="1585714"/>
                <a:ext cx="3179465" cy="430887"/>
              </a:xfrm>
              <a:prstGeom prst="rect">
                <a:avLst/>
              </a:prstGeom>
              <a:blipFill rotWithShape="0">
                <a:blip r:embed="rId10"/>
                <a:stretch>
                  <a:fillRect l="-2495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/>
          <p:cNvGrpSpPr/>
          <p:nvPr/>
        </p:nvGrpSpPr>
        <p:grpSpPr>
          <a:xfrm>
            <a:off x="2693960" y="1799783"/>
            <a:ext cx="4342270" cy="1664199"/>
            <a:chOff x="3805103" y="1545237"/>
            <a:chExt cx="3884315" cy="1394694"/>
          </a:xfrm>
        </p:grpSpPr>
        <p:grpSp>
          <p:nvGrpSpPr>
            <p:cNvPr id="102" name="Group 101"/>
            <p:cNvGrpSpPr/>
            <p:nvPr/>
          </p:nvGrpSpPr>
          <p:grpSpPr>
            <a:xfrm>
              <a:off x="3805103" y="1545237"/>
              <a:ext cx="3501011" cy="1394694"/>
              <a:chOff x="3571095" y="3138054"/>
              <a:chExt cx="2679796" cy="837599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3858866" y="3138054"/>
                <a:ext cx="2392025" cy="8375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4152090" y="3319617"/>
                <a:ext cx="682608" cy="471699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0" name="Straight Arrow Connector 109"/>
              <p:cNvCxnSpPr/>
              <p:nvPr/>
            </p:nvCxnSpPr>
            <p:spPr>
              <a:xfrm>
                <a:off x="3571095" y="3555466"/>
                <a:ext cx="582816" cy="1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V="1">
                <a:off x="4822302" y="3555466"/>
                <a:ext cx="554437" cy="2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4825097" y="2026037"/>
                  <a:ext cx="348677" cy="3353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097" y="2026037"/>
                  <a:ext cx="348677" cy="33531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ectangle 103"/>
            <p:cNvSpPr/>
            <p:nvPr/>
          </p:nvSpPr>
          <p:spPr>
            <a:xfrm>
              <a:off x="6164083" y="1890618"/>
              <a:ext cx="816966" cy="6867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6875" y1="93600" x2="16875" y2="93600"/>
                          <a14:foregroundMark x1="87708" y1="87800" x2="87708" y2="8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28" y="1926001"/>
              <a:ext cx="570614" cy="594390"/>
            </a:xfrm>
            <a:prstGeom prst="rect">
              <a:avLst/>
            </a:prstGeom>
          </p:spPr>
        </p:pic>
        <p:cxnSp>
          <p:nvCxnSpPr>
            <p:cNvPr id="106" name="Straight Arrow Connector 105"/>
            <p:cNvCxnSpPr/>
            <p:nvPr/>
          </p:nvCxnSpPr>
          <p:spPr>
            <a:xfrm flipV="1">
              <a:off x="6965075" y="2223196"/>
              <a:ext cx="724343" cy="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5439740" y="2240274"/>
              <a:ext cx="724343" cy="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 flipH="1">
            <a:off x="3800969" y="2448208"/>
            <a:ext cx="423027" cy="3210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013336" y="2455939"/>
                <a:ext cx="502985" cy="430887"/>
              </a:xfrm>
              <a:prstGeom prst="rect">
                <a:avLst/>
              </a:prstGeom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336" y="2455939"/>
                <a:ext cx="502985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>
          <a:xfrm>
            <a:off x="3189652" y="2552879"/>
            <a:ext cx="231537" cy="198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141005" y="2577977"/>
                <a:ext cx="23083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005" y="2577977"/>
                <a:ext cx="230832" cy="338554"/>
              </a:xfrm>
              <a:prstGeom prst="rect">
                <a:avLst/>
              </a:prstGeom>
              <a:blipFill rotWithShape="0">
                <a:blip r:embed="rId15"/>
                <a:stretch>
                  <a:fillRect l="-15789" r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/>
          <p:cNvCxnSpPr/>
          <p:nvPr/>
        </p:nvCxnSpPr>
        <p:spPr>
          <a:xfrm>
            <a:off x="4757756" y="2566666"/>
            <a:ext cx="231537" cy="198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709109" y="2591764"/>
                <a:ext cx="23083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09" y="2591764"/>
                <a:ext cx="230832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15789" r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Arrow Connector 117"/>
          <p:cNvCxnSpPr>
            <a:stCxn id="112" idx="0"/>
          </p:cNvCxnSpPr>
          <p:nvPr/>
        </p:nvCxnSpPr>
        <p:spPr>
          <a:xfrm flipV="1">
            <a:off x="5810027" y="1924639"/>
            <a:ext cx="534097" cy="32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300524" y="2509721"/>
            <a:ext cx="231537" cy="198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6283704" y="2538498"/>
                <a:ext cx="2049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704" y="2538498"/>
                <a:ext cx="204993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21212"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83612" y="6257330"/>
                <a:ext cx="8460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a typeface="Arial" charset="0"/>
                    <a:cs typeface="Arial" charset="0"/>
                  </a:rPr>
                  <a:t>From</a:t>
                </a:r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  <a:ea typeface="Arial" charset="0"/>
                        <a:cs typeface="Arial" charset="0"/>
                      </a:rPr>
                      <m:t>Chop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ea typeface="Arial" charset="0"/>
                    <a:cs typeface="Arial" charset="0"/>
                  </a:rPr>
                  <a:t>to VIL UCE: Domain extension techniques </a:t>
                </a:r>
                <a:r>
                  <a:rPr lang="en-US" sz="2400" dirty="0" smtClean="0">
                    <a:solidFill>
                      <a:srgbClr val="FF0000"/>
                    </a:solidFill>
                    <a:ea typeface="Calibri" charset="0"/>
                    <a:cs typeface="Calibri" charset="0"/>
                  </a:rPr>
                  <a:t>[BHK14]</a:t>
                </a:r>
                <a:r>
                  <a:rPr lang="en-US" sz="2400" dirty="0" smtClean="0">
                    <a:ea typeface="Calibri" charset="0"/>
                    <a:cs typeface="Calibri" charset="0"/>
                  </a:rPr>
                  <a:t> </a:t>
                </a:r>
                <a:endParaRPr lang="en-US" sz="2400" dirty="0"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12" y="6257330"/>
                <a:ext cx="8460430" cy="461665"/>
              </a:xfrm>
              <a:prstGeom prst="rect">
                <a:avLst/>
              </a:prstGeom>
              <a:blipFill rotWithShape="0">
                <a:blip r:embed="rId18"/>
                <a:stretch>
                  <a:fillRect l="-115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Connector 121"/>
          <p:cNvCxnSpPr/>
          <p:nvPr/>
        </p:nvCxnSpPr>
        <p:spPr>
          <a:xfrm>
            <a:off x="2587419" y="5381007"/>
            <a:ext cx="1690888" cy="1358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185067" y="5220998"/>
            <a:ext cx="1404000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97665" y="976225"/>
            <a:ext cx="832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CP-sequentially </a:t>
            </a:r>
            <a:r>
              <a:rPr lang="en-US" sz="2400" dirty="0" err="1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indiff</a:t>
            </a:r>
            <a:r>
              <a:rPr lang="en-US" sz="24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constructions that are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not fully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indiff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  <p:bldP spid="100" grpId="0"/>
      <p:bldP spid="113" grpId="0"/>
      <p:bldP spid="115" grpId="0"/>
      <p:bldP spid="117" grpId="0"/>
      <p:bldP spid="120" grpId="0"/>
      <p:bldP spid="1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251915"/>
            <a:ext cx="7772400" cy="668212"/>
          </a:xfrm>
        </p:spPr>
        <p:txBody>
          <a:bodyPr/>
          <a:lstStyle/>
          <a:p>
            <a:r>
              <a:rPr lang="en-US" dirty="0" err="1" smtClean="0"/>
              <a:t>psPRPs</a:t>
            </a:r>
            <a:r>
              <a:rPr lang="en-US" dirty="0" smtClean="0"/>
              <a:t> from UCEs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55811" y="2985296"/>
            <a:ext cx="8061906" cy="2357478"/>
            <a:chOff x="716334" y="3234191"/>
            <a:chExt cx="8061906" cy="23574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606255" y="3726431"/>
                  <a:ext cx="378479" cy="467415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charset="0"/>
                          </a:rPr>
                          <m:t>≈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6255" y="3726431"/>
                  <a:ext cx="378479" cy="46741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/>
                <p:cNvSpPr/>
                <p:nvPr/>
              </p:nvSpPr>
              <p:spPr>
                <a:xfrm>
                  <a:off x="716335" y="3307261"/>
                  <a:ext cx="918827" cy="581922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4" name="Rounded 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35" y="3307261"/>
                  <a:ext cx="918827" cy="581922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/>
            <p:cNvSpPr/>
            <p:nvPr/>
          </p:nvSpPr>
          <p:spPr>
            <a:xfrm>
              <a:off x="2712233" y="3281691"/>
              <a:ext cx="1289813" cy="63306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1635162" y="3453689"/>
              <a:ext cx="1077069" cy="8206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168060" y="3445462"/>
                  <a:ext cx="4187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8060" y="3445462"/>
                  <a:ext cx="418768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/>
            <p:nvPr/>
          </p:nvCxnSpPr>
          <p:spPr>
            <a:xfrm flipH="1">
              <a:off x="1635162" y="3698144"/>
              <a:ext cx="1077069" cy="1686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/>
                <p:cNvSpPr/>
                <p:nvPr/>
              </p:nvSpPr>
              <p:spPr>
                <a:xfrm>
                  <a:off x="716334" y="4435638"/>
                  <a:ext cx="918827" cy="581922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9" name="Rounded 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34" y="4435638"/>
                  <a:ext cx="918827" cy="581922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/>
            <p:cNvCxnSpPr/>
            <p:nvPr/>
          </p:nvCxnSpPr>
          <p:spPr>
            <a:xfrm flipH="1">
              <a:off x="1175748" y="3889183"/>
              <a:ext cx="1" cy="546455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192881" y="3924255"/>
                  <a:ext cx="4682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</a:rPr>
                          <m:t>𝑠𝑡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881" y="3924255"/>
                  <a:ext cx="468269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2712233" y="4374729"/>
              <a:ext cx="1289813" cy="6330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1655004" y="4603528"/>
              <a:ext cx="1077069" cy="8206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1640362" y="4851492"/>
              <a:ext cx="1077069" cy="1686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175748" y="5017560"/>
              <a:ext cx="0" cy="341122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154341" y="5191559"/>
                  <a:ext cx="4459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341" y="5191559"/>
                  <a:ext cx="445956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/>
            <p:nvPr/>
          </p:nvCxnSpPr>
          <p:spPr>
            <a:xfrm flipH="1">
              <a:off x="3168060" y="3905315"/>
              <a:ext cx="9363" cy="485546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0800000" flipH="1">
              <a:off x="3580371" y="3897874"/>
              <a:ext cx="9363" cy="485546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ounded Rectangle 58"/>
                <p:cNvSpPr/>
                <p:nvPr/>
              </p:nvSpPr>
              <p:spPr>
                <a:xfrm>
                  <a:off x="5492529" y="3259761"/>
                  <a:ext cx="918827" cy="581922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59" name="Rounded 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529" y="3259761"/>
                  <a:ext cx="918827" cy="581922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7488427" y="3234191"/>
              <a:ext cx="1289813" cy="6330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6411357" y="3406189"/>
              <a:ext cx="1077069" cy="8206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6411357" y="3650644"/>
              <a:ext cx="1077069" cy="1686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ounded Rectangle 62"/>
                <p:cNvSpPr/>
                <p:nvPr/>
              </p:nvSpPr>
              <p:spPr>
                <a:xfrm>
                  <a:off x="5492529" y="4388138"/>
                  <a:ext cx="918827" cy="581922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63" name="Rounded 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529" y="4388138"/>
                  <a:ext cx="918827" cy="581922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/>
            <p:cNvCxnSpPr/>
            <p:nvPr/>
          </p:nvCxnSpPr>
          <p:spPr>
            <a:xfrm flipH="1">
              <a:off x="5951942" y="3841683"/>
              <a:ext cx="1" cy="546455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5969076" y="3876755"/>
                  <a:ext cx="4682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</a:rPr>
                          <m:t>𝑠𝑡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9076" y="3876755"/>
                  <a:ext cx="468269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/>
            <p:cNvSpPr/>
            <p:nvPr/>
          </p:nvSpPr>
          <p:spPr>
            <a:xfrm>
              <a:off x="7488427" y="4327229"/>
              <a:ext cx="1289813" cy="633061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821503" y="4447873"/>
                  <a:ext cx="6923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𝑆𝑖𝑚</m:t>
                        </m:r>
                      </m:oMath>
                    </m:oMathPara>
                  </a14:m>
                  <a:endParaRPr lang="en-US" sz="20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503" y="4447873"/>
                  <a:ext cx="692369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/>
            <p:cNvCxnSpPr/>
            <p:nvPr/>
          </p:nvCxnSpPr>
          <p:spPr>
            <a:xfrm flipV="1">
              <a:off x="6431198" y="4556029"/>
              <a:ext cx="1077069" cy="8206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6411356" y="4802054"/>
              <a:ext cx="1077069" cy="1686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951942" y="4970060"/>
              <a:ext cx="0" cy="341122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951941" y="5191559"/>
                  <a:ext cx="4459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1941" y="5191559"/>
                  <a:ext cx="445956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/>
            <p:cNvCxnSpPr/>
            <p:nvPr/>
          </p:nvCxnSpPr>
          <p:spPr>
            <a:xfrm flipH="1">
              <a:off x="8465444" y="3847952"/>
              <a:ext cx="9363" cy="485546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7910851" y="3867252"/>
              <a:ext cx="0" cy="457114"/>
            </a:xfrm>
            <a:prstGeom prst="straightConnector1">
              <a:avLst/>
            </a:prstGeom>
            <a:ln w="952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045826" y="4523888"/>
                  <a:ext cx="5981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𝑅𝑂</m:t>
                        </m:r>
                      </m:oMath>
                    </m:oMathPara>
                  </a14:m>
                  <a:endParaRPr lang="en-US" sz="20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826" y="4523888"/>
                  <a:ext cx="598112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863762" y="3363950"/>
                  <a:ext cx="5836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𝑅𝑃</m:t>
                        </m:r>
                      </m:oMath>
                    </m:oMathPara>
                  </a14:m>
                  <a:endParaRPr lang="en-US" sz="200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762" y="3363950"/>
                  <a:ext cx="583686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TextBox 75"/>
          <p:cNvSpPr txBox="1"/>
          <p:nvPr/>
        </p:nvSpPr>
        <p:spPr>
          <a:xfrm>
            <a:off x="395288" y="5545989"/>
            <a:ext cx="7772400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thickThin"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Corollary: </a:t>
            </a:r>
            <a:r>
              <a:rPr lang="en-US" sz="2600" dirty="0" smtClean="0">
                <a:ea typeface="Arial" charset="0"/>
                <a:cs typeface="Arial" charset="0"/>
              </a:rPr>
              <a:t>Every hash-function-based </a:t>
            </a:r>
            <a:r>
              <a:rPr lang="en-US" sz="2600" dirty="0" err="1" smtClean="0">
                <a:ea typeface="Arial" charset="0"/>
                <a:cs typeface="Arial" charset="0"/>
              </a:rPr>
              <a:t>indiff</a:t>
            </a:r>
            <a:r>
              <a:rPr lang="en-US" sz="2600" dirty="0" smtClean="0">
                <a:ea typeface="Arial" charset="0"/>
                <a:cs typeface="Arial" charset="0"/>
              </a:rPr>
              <a:t>. </a:t>
            </a:r>
            <a:r>
              <a:rPr lang="en-US" sz="2600" dirty="0">
                <a:ea typeface="Arial" charset="0"/>
                <a:cs typeface="Arial" charset="0"/>
              </a:rPr>
              <a:t>p</a:t>
            </a:r>
            <a:r>
              <a:rPr lang="en-US" sz="2600" dirty="0" smtClean="0">
                <a:ea typeface="Arial" charset="0"/>
                <a:cs typeface="Arial" charset="0"/>
              </a:rPr>
              <a:t>ermutation transforms a UCE into a </a:t>
            </a:r>
            <a:r>
              <a:rPr lang="en-US" sz="2600" dirty="0" err="1" smtClean="0">
                <a:ea typeface="Arial" charset="0"/>
                <a:cs typeface="Arial" charset="0"/>
              </a:rPr>
              <a:t>psPRP</a:t>
            </a:r>
            <a:r>
              <a:rPr lang="en-US" sz="2600" dirty="0" smtClean="0"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95288" y="959370"/>
            <a:ext cx="8382952" cy="175176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182176" y="1382771"/>
                <a:ext cx="2462790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𝑅𝑂</m:t>
                          </m:r>
                        </m:e>
                      </m:d>
                      <m:sSub>
                        <m:sSubPr>
                          <m:ctrlPr>
                            <a:rPr lang="en-US" sz="26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cpi</m:t>
                          </m:r>
                        </m:sub>
                      </m:sSub>
                      <m:r>
                        <a:rPr lang="en-US" sz="26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2600" b="0" i="1" smtClean="0">
                          <a:latin typeface="Cambria Math" charset="0"/>
                          <a:ea typeface="Arial" charset="0"/>
                          <a:cs typeface="Arial" charset="0"/>
                        </a:rPr>
                        <m:t>𝑅𝑃</m:t>
                      </m:r>
                    </m:oMath>
                  </m:oMathPara>
                </a14:m>
                <a:endParaRPr lang="en-US" sz="2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176" y="1382771"/>
                <a:ext cx="2462790" cy="52809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4368041" y="1753287"/>
            <a:ext cx="37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84273" y="175328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182176" y="2100871"/>
                <a:ext cx="297267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𝐻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𝑈𝐶𝐸</m:t>
                    </m:r>
                    <m:r>
                      <a:rPr lang="en-US" sz="2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[</m:t>
                    </m:r>
                    <m:sSup>
                      <m:sSupPr>
                        <m:ctrlPr>
                          <a:rPr lang="en-US" sz="2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𝑠𝑟𝑠</m:t>
                        </m:r>
                      </m:sup>
                    </m:sSup>
                  </m:oMath>
                </a14:m>
                <a:r>
                  <a:rPr lang="en-US" sz="2600" dirty="0" smtClean="0"/>
                  <a:t>]</a:t>
                </a:r>
                <a:r>
                  <a:rPr lang="en-US" sz="2600" dirty="0" smtClean="0">
                    <a:ea typeface="Arial" charset="0"/>
                    <a:cs typeface="Arial" charset="0"/>
                  </a:rPr>
                  <a:t>-secure</a:t>
                </a:r>
                <a:endParaRPr lang="en-US" sz="26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176" y="2100871"/>
                <a:ext cx="2972673" cy="492443"/>
              </a:xfrm>
              <a:prstGeom prst="rect">
                <a:avLst/>
              </a:prstGeom>
              <a:blipFill rotWithShape="0">
                <a:blip r:embed="rId16"/>
                <a:stretch>
                  <a:fillRect t="-11250" r="-2664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5000029" y="1747930"/>
                <a:ext cx="38840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charset="0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𝑝𝑠𝑃𝑅𝑃</m:t>
                    </m:r>
                    <m:r>
                      <a:rPr lang="en-US" sz="26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[</m:t>
                    </m:r>
                    <m:sSup>
                      <m:sSupPr>
                        <m:ctrlPr>
                          <a:rPr lang="en-US" sz="2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𝑠𝑟𝑠</m:t>
                        </m:r>
                      </m:sup>
                    </m:sSup>
                  </m:oMath>
                </a14:m>
                <a:r>
                  <a:rPr lang="en-US" sz="2600" dirty="0" smtClean="0"/>
                  <a:t>]</a:t>
                </a:r>
                <a:r>
                  <a:rPr lang="en-US" sz="2600" dirty="0" smtClean="0">
                    <a:ea typeface="Arial" charset="0"/>
                    <a:cs typeface="Arial" charset="0"/>
                  </a:rPr>
                  <a:t>-</a:t>
                </a:r>
                <a:r>
                  <a:rPr lang="en-US" sz="2600" dirty="0" smtClean="0">
                    <a:ea typeface="Arial" charset="0"/>
                    <a:cs typeface="Arial" charset="0"/>
                  </a:rPr>
                  <a:t>secure.</a:t>
                </a:r>
                <a:endParaRPr lang="en-US" sz="2600" dirty="0"/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029" y="1747930"/>
                <a:ext cx="3884012" cy="492443"/>
              </a:xfrm>
              <a:prstGeom prst="rect">
                <a:avLst/>
              </a:prstGeom>
              <a:blipFill rotWithShape="0">
                <a:blip r:embed="rId17"/>
                <a:stretch>
                  <a:fillRect t="-11111" r="-1099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412812" y="943013"/>
            <a:ext cx="1522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Theorem:</a:t>
            </a:r>
            <a:endParaRPr lang="en-US" sz="26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94" grpId="0"/>
      <p:bldP spid="95" grpId="0"/>
      <p:bldP spid="96" grpId="0"/>
      <p:bldP spid="97" grpId="0"/>
      <p:bldP spid="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>
            <a:spLocks noGrp="1"/>
          </p:cNvSpPr>
          <p:nvPr>
            <p:ph type="ctrTitle"/>
          </p:nvPr>
        </p:nvSpPr>
        <p:spPr>
          <a:xfrm>
            <a:off x="395288" y="252413"/>
            <a:ext cx="7772400" cy="668337"/>
          </a:xfrm>
        </p:spPr>
        <p:txBody>
          <a:bodyPr/>
          <a:lstStyle/>
          <a:p>
            <a:r>
              <a:rPr lang="en-US" dirty="0" smtClean="0"/>
              <a:t>From UCEs to </a:t>
            </a:r>
            <a:r>
              <a:rPr lang="en-US" dirty="0" err="1"/>
              <a:t>psPRPs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Feistel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317122" y="3385521"/>
            <a:ext cx="6626427" cy="1811358"/>
            <a:chOff x="2347302" y="3063680"/>
            <a:chExt cx="6626427" cy="181135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6" t="44279" r="50454" b="51620"/>
            <a:stretch/>
          </p:blipFill>
          <p:spPr>
            <a:xfrm>
              <a:off x="2348526" y="4150727"/>
              <a:ext cx="6248401" cy="641650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>
            <a:xfrm>
              <a:off x="2347302" y="3890152"/>
              <a:ext cx="2351070" cy="260575"/>
            </a:xfrm>
            <a:prstGeom prst="rect">
              <a:avLst/>
            </a:prstGeom>
            <a:solidFill>
              <a:srgbClr val="FF8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impossible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42887" y="3890152"/>
              <a:ext cx="2627468" cy="2605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743385" y="3890152"/>
              <a:ext cx="899502" cy="2605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8203657" y="3473294"/>
              <a:ext cx="536372" cy="677433"/>
              <a:chOff x="3542617" y="2288069"/>
              <a:chExt cx="536372" cy="677433"/>
            </a:xfrm>
          </p:grpSpPr>
          <p:sp>
            <p:nvSpPr>
              <p:cNvPr id="110" name="Triangle 109"/>
              <p:cNvSpPr/>
              <p:nvPr/>
            </p:nvSpPr>
            <p:spPr>
              <a:xfrm rot="5400000">
                <a:off x="3687104" y="2210880"/>
                <a:ext cx="314696" cy="469075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Can 110"/>
              <p:cNvSpPr/>
              <p:nvPr/>
            </p:nvSpPr>
            <p:spPr>
              <a:xfrm flipH="1">
                <a:off x="3587054" y="2288069"/>
                <a:ext cx="36000" cy="637183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542617" y="2884938"/>
                <a:ext cx="124874" cy="805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 flipH="1">
              <a:off x="4250198" y="3473294"/>
              <a:ext cx="536372" cy="677433"/>
              <a:chOff x="3542617" y="2288069"/>
              <a:chExt cx="536372" cy="677433"/>
            </a:xfrm>
          </p:grpSpPr>
          <p:sp>
            <p:nvSpPr>
              <p:cNvPr id="107" name="Triangle 106"/>
              <p:cNvSpPr/>
              <p:nvPr/>
            </p:nvSpPr>
            <p:spPr>
              <a:xfrm rot="5400000">
                <a:off x="3687104" y="2210880"/>
                <a:ext cx="314696" cy="4690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Can 107"/>
              <p:cNvSpPr/>
              <p:nvPr/>
            </p:nvSpPr>
            <p:spPr>
              <a:xfrm flipH="1">
                <a:off x="3587054" y="2288069"/>
                <a:ext cx="36000" cy="637183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542617" y="2884938"/>
                <a:ext cx="124874" cy="805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465463" y="3473294"/>
              <a:ext cx="536372" cy="677433"/>
              <a:chOff x="3542617" y="2288069"/>
              <a:chExt cx="536372" cy="677433"/>
            </a:xfrm>
          </p:grpSpPr>
          <p:sp>
            <p:nvSpPr>
              <p:cNvPr id="104" name="Triangle 103"/>
              <p:cNvSpPr/>
              <p:nvPr/>
            </p:nvSpPr>
            <p:spPr>
              <a:xfrm rot="5400000">
                <a:off x="3687104" y="2210880"/>
                <a:ext cx="314696" cy="469075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Can 104"/>
              <p:cNvSpPr/>
              <p:nvPr/>
            </p:nvSpPr>
            <p:spPr>
              <a:xfrm flipH="1">
                <a:off x="3587054" y="2288069"/>
                <a:ext cx="36000" cy="637183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542617" y="2884938"/>
                <a:ext cx="124874" cy="805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584711" y="3473294"/>
              <a:ext cx="536372" cy="677433"/>
              <a:chOff x="3542617" y="2288069"/>
              <a:chExt cx="536372" cy="677433"/>
            </a:xfrm>
          </p:grpSpPr>
          <p:sp>
            <p:nvSpPr>
              <p:cNvPr id="101" name="Triangle 100"/>
              <p:cNvSpPr/>
              <p:nvPr/>
            </p:nvSpPr>
            <p:spPr>
              <a:xfrm rot="5400000">
                <a:off x="3687104" y="2210880"/>
                <a:ext cx="314696" cy="469075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Can 101"/>
              <p:cNvSpPr/>
              <p:nvPr/>
            </p:nvSpPr>
            <p:spPr>
              <a:xfrm flipH="1">
                <a:off x="3587054" y="2288069"/>
                <a:ext cx="36000" cy="637183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542617" y="2884938"/>
                <a:ext cx="124874" cy="805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890151" y="3551290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[CPS08]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037254" y="3063680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[</a:t>
              </a:r>
              <a:r>
                <a:rPr lang="en-US" dirty="0" smtClean="0">
                  <a:solidFill>
                    <a:srgbClr val="FF0000"/>
                  </a:solidFill>
                </a:rPr>
                <a:t>HKT11]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472726" y="3080199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[DS16]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399890" y="3080199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[DSKT16]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128558" y="4505706"/>
              <a:ext cx="2940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#rounds for </a:t>
              </a:r>
              <a:r>
                <a:rPr lang="en-US" dirty="0" err="1" smtClean="0"/>
                <a:t>indifferentiability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55645" y="3465649"/>
              <a:ext cx="6142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?</a:t>
              </a:r>
              <a:r>
                <a:rPr lang="en-US" sz="2800" dirty="0" smtClean="0"/>
                <a:t>?</a:t>
              </a:r>
              <a:r>
                <a:rPr lang="en-US" sz="2200" dirty="0" smtClean="0"/>
                <a:t>?</a:t>
              </a:r>
              <a:endParaRPr lang="en-US" sz="2200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70211" y="1235707"/>
            <a:ext cx="7900322" cy="2059702"/>
            <a:chOff x="570211" y="1235707"/>
            <a:chExt cx="7900322" cy="2059702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3000267" y="1687033"/>
              <a:ext cx="207972" cy="56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3001182" y="2413147"/>
              <a:ext cx="207972" cy="56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3208474" y="1555791"/>
                  <a:ext cx="16703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charset="0"/>
                          </a:rPr>
                          <m:t>𝑛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474" y="1555791"/>
                  <a:ext cx="167032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3208074" y="2346238"/>
                  <a:ext cx="16703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charset="0"/>
                          </a:rPr>
                          <m:t>𝑛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074" y="2346238"/>
                  <a:ext cx="167032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8" name="Group 117"/>
            <p:cNvGrpSpPr/>
            <p:nvPr/>
          </p:nvGrpSpPr>
          <p:grpSpPr>
            <a:xfrm>
              <a:off x="570211" y="1235707"/>
              <a:ext cx="7900322" cy="2059702"/>
              <a:chOff x="570211" y="1235707"/>
              <a:chExt cx="7900322" cy="2059702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570211" y="1235707"/>
                <a:ext cx="7900322" cy="2059702"/>
                <a:chOff x="570211" y="1235707"/>
                <a:chExt cx="7900322" cy="2059702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2490751" y="1235707"/>
                  <a:ext cx="4306184" cy="1821195"/>
                  <a:chOff x="1148019" y="1296788"/>
                  <a:chExt cx="4306184" cy="1821195"/>
                </a:xfrm>
              </p:grpSpPr>
              <p:grpSp>
                <p:nvGrpSpPr>
                  <p:cNvPr id="136" name="Group 135"/>
                  <p:cNvGrpSpPr/>
                  <p:nvPr/>
                </p:nvGrpSpPr>
                <p:grpSpPr>
                  <a:xfrm rot="16200000">
                    <a:off x="2313240" y="131567"/>
                    <a:ext cx="1821195" cy="4151638"/>
                    <a:chOff x="546332" y="963792"/>
                    <a:chExt cx="1370389" cy="2903200"/>
                  </a:xfrm>
                </p:grpSpPr>
                <p:grpSp>
                  <p:nvGrpSpPr>
                    <p:cNvPr id="140" name="Group 139"/>
                    <p:cNvGrpSpPr/>
                    <p:nvPr/>
                  </p:nvGrpSpPr>
                  <p:grpSpPr>
                    <a:xfrm>
                      <a:off x="546332" y="963792"/>
                      <a:ext cx="1370389" cy="2903200"/>
                      <a:chOff x="3484602" y="1626988"/>
                      <a:chExt cx="2026509" cy="4626468"/>
                    </a:xfrm>
                  </p:grpSpPr>
                  <p:sp>
                    <p:nvSpPr>
                      <p:cNvPr id="142" name="Rectangle 141"/>
                      <p:cNvSpPr/>
                      <p:nvPr/>
                    </p:nvSpPr>
                    <p:spPr>
                      <a:xfrm>
                        <a:off x="3484602" y="1742318"/>
                        <a:ext cx="2026509" cy="451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43" name="Group 142"/>
                      <p:cNvGrpSpPr/>
                      <p:nvPr/>
                    </p:nvGrpSpPr>
                    <p:grpSpPr>
                      <a:xfrm>
                        <a:off x="3789331" y="1626988"/>
                        <a:ext cx="1332609" cy="1106926"/>
                        <a:chOff x="3789335" y="92102"/>
                        <a:chExt cx="1332609" cy="1106926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02" name="Rounded Rectangle 201"/>
                            <p:cNvSpPr/>
                            <p:nvPr/>
                          </p:nvSpPr>
                          <p:spPr>
                            <a:xfrm rot="5400000">
                              <a:off x="4141653" y="522807"/>
                              <a:ext cx="683612" cy="471007"/>
                            </a:xfrm>
                            <a:prstGeom prst="roundRect">
                              <a:avLst/>
                            </a:prstGeom>
                            <a:solidFill>
                              <a:srgbClr val="F8CBAD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1600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18" name="Rounded Rectangle 217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 rot="5400000">
                              <a:off x="4141653" y="522807"/>
                              <a:ext cx="683612" cy="471007"/>
                            </a:xfrm>
                            <a:prstGeom prst="roundRect">
                              <a:avLst/>
                            </a:prstGeom>
                            <a:blipFill rotWithShape="0">
                              <a:blip r:embed="rId30"/>
                              <a:stretch>
                                <a:fillRect/>
                              </a:stretch>
                            </a:blipFill>
                            <a:ln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203" name="Oval 202"/>
                        <p:cNvSpPr/>
                        <p:nvPr/>
                      </p:nvSpPr>
                      <p:spPr>
                        <a:xfrm>
                          <a:off x="3789335" y="669195"/>
                          <a:ext cx="178231" cy="178230"/>
                        </a:xfrm>
                        <a:prstGeom prst="ellipse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04" name="Straight Connector 203"/>
                        <p:cNvCxnSpPr/>
                        <p:nvPr/>
                      </p:nvCxnSpPr>
                      <p:spPr>
                        <a:xfrm>
                          <a:off x="3878451" y="669195"/>
                          <a:ext cx="0" cy="178230"/>
                        </a:xfrm>
                        <a:prstGeom prst="line">
                          <a:avLst/>
                        </a:prstGeom>
                        <a:ln w="9525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5" name="Straight Connector 204"/>
                        <p:cNvCxnSpPr/>
                        <p:nvPr/>
                      </p:nvCxnSpPr>
                      <p:spPr>
                        <a:xfrm>
                          <a:off x="3789335" y="758310"/>
                          <a:ext cx="178231" cy="0"/>
                        </a:xfrm>
                        <a:prstGeom prst="line">
                          <a:avLst/>
                        </a:prstGeom>
                        <a:ln w="9525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6" name="Straight Arrow Connector 205"/>
                        <p:cNvCxnSpPr/>
                        <p:nvPr/>
                      </p:nvCxnSpPr>
                      <p:spPr>
                        <a:xfrm rot="5400000">
                          <a:off x="4107760" y="618116"/>
                          <a:ext cx="1" cy="28039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7" name="Straight Arrow Connector 206"/>
                        <p:cNvCxnSpPr/>
                        <p:nvPr/>
                      </p:nvCxnSpPr>
                      <p:spPr>
                        <a:xfrm rot="5400000">
                          <a:off x="4919801" y="557471"/>
                          <a:ext cx="1" cy="401678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8" name="Straight Arrow Connector 207"/>
                        <p:cNvCxnSpPr/>
                        <p:nvPr/>
                      </p:nvCxnSpPr>
                      <p:spPr>
                        <a:xfrm rot="5400000">
                          <a:off x="3589903" y="380649"/>
                          <a:ext cx="577093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09" name="Group 208"/>
                        <p:cNvGrpSpPr/>
                        <p:nvPr/>
                      </p:nvGrpSpPr>
                      <p:grpSpPr>
                        <a:xfrm>
                          <a:off x="3878439" y="847425"/>
                          <a:ext cx="1242196" cy="351603"/>
                          <a:chOff x="3878439" y="847425"/>
                          <a:chExt cx="1242196" cy="351603"/>
                        </a:xfrm>
                      </p:grpSpPr>
                      <p:cxnSp>
                        <p:nvCxnSpPr>
                          <p:cNvPr id="211" name="Straight Connector 210"/>
                          <p:cNvCxnSpPr/>
                          <p:nvPr/>
                        </p:nvCxnSpPr>
                        <p:spPr>
                          <a:xfrm>
                            <a:off x="3878439" y="1078202"/>
                            <a:ext cx="1242196" cy="1190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2" name="Straight Connector 211"/>
                          <p:cNvCxnSpPr/>
                          <p:nvPr/>
                        </p:nvCxnSpPr>
                        <p:spPr>
                          <a:xfrm flipH="1">
                            <a:off x="3878439" y="847425"/>
                            <a:ext cx="12" cy="23280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3" name="Straight Connector 212"/>
                          <p:cNvCxnSpPr/>
                          <p:nvPr/>
                        </p:nvCxnSpPr>
                        <p:spPr>
                          <a:xfrm flipH="1">
                            <a:off x="3878453" y="1076179"/>
                            <a:ext cx="1242173" cy="122849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10" name="Straight Connector 209"/>
                        <p:cNvCxnSpPr/>
                        <p:nvPr/>
                      </p:nvCxnSpPr>
                      <p:spPr>
                        <a:xfrm rot="5400000">
                          <a:off x="4629249" y="583483"/>
                          <a:ext cx="984076" cy="131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4" name="Group 143"/>
                      <p:cNvGrpSpPr/>
                      <p:nvPr/>
                    </p:nvGrpSpPr>
                    <p:grpSpPr>
                      <a:xfrm>
                        <a:off x="3789292" y="2732530"/>
                        <a:ext cx="1331305" cy="794075"/>
                        <a:chOff x="3789335" y="404953"/>
                        <a:chExt cx="1331305" cy="794075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90" name="Rounded Rectangle 189"/>
                            <p:cNvSpPr/>
                            <p:nvPr/>
                          </p:nvSpPr>
                          <p:spPr>
                            <a:xfrm rot="5400000">
                              <a:off x="4141653" y="522807"/>
                              <a:ext cx="683612" cy="471007"/>
                            </a:xfrm>
                            <a:prstGeom prst="roundRect">
                              <a:avLst/>
                            </a:prstGeom>
                            <a:solidFill>
                              <a:srgbClr val="F8CBAD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1600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05" name="Rounded Rectangle 204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 rot="5400000">
                              <a:off x="4141653" y="522807"/>
                              <a:ext cx="683612" cy="471007"/>
                            </a:xfrm>
                            <a:prstGeom prst="roundRect">
                              <a:avLst/>
                            </a:prstGeom>
                            <a:blipFill rotWithShape="0">
                              <a:blip r:embed="rId31"/>
                              <a:stretch>
                                <a:fillRect/>
                              </a:stretch>
                            </a:blipFill>
                            <a:ln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91" name="Oval 190"/>
                        <p:cNvSpPr/>
                        <p:nvPr/>
                      </p:nvSpPr>
                      <p:spPr>
                        <a:xfrm>
                          <a:off x="3789335" y="669195"/>
                          <a:ext cx="178231" cy="178230"/>
                        </a:xfrm>
                        <a:prstGeom prst="ellipse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92" name="Straight Connector 191"/>
                        <p:cNvCxnSpPr/>
                        <p:nvPr/>
                      </p:nvCxnSpPr>
                      <p:spPr>
                        <a:xfrm>
                          <a:off x="3878451" y="669195"/>
                          <a:ext cx="0" cy="178230"/>
                        </a:xfrm>
                        <a:prstGeom prst="line">
                          <a:avLst/>
                        </a:prstGeom>
                        <a:ln w="9525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3" name="Straight Connector 192"/>
                        <p:cNvCxnSpPr/>
                        <p:nvPr/>
                      </p:nvCxnSpPr>
                      <p:spPr>
                        <a:xfrm>
                          <a:off x="3789335" y="758310"/>
                          <a:ext cx="178231" cy="0"/>
                        </a:xfrm>
                        <a:prstGeom prst="line">
                          <a:avLst/>
                        </a:prstGeom>
                        <a:ln w="9525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4" name="Straight Arrow Connector 193"/>
                        <p:cNvCxnSpPr/>
                        <p:nvPr/>
                      </p:nvCxnSpPr>
                      <p:spPr>
                        <a:xfrm rot="5400000">
                          <a:off x="4107760" y="618115"/>
                          <a:ext cx="1" cy="280391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5" name="Straight Arrow Connector 194"/>
                        <p:cNvCxnSpPr/>
                        <p:nvPr/>
                      </p:nvCxnSpPr>
                      <p:spPr>
                        <a:xfrm rot="5400000">
                          <a:off x="4919801" y="557472"/>
                          <a:ext cx="0" cy="401678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6" name="Straight Arrow Connector 195"/>
                        <p:cNvCxnSpPr/>
                        <p:nvPr/>
                      </p:nvCxnSpPr>
                      <p:spPr>
                        <a:xfrm>
                          <a:off x="3878445" y="404953"/>
                          <a:ext cx="6" cy="264242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97" name="Group 196"/>
                        <p:cNvGrpSpPr/>
                        <p:nvPr/>
                      </p:nvGrpSpPr>
                      <p:grpSpPr>
                        <a:xfrm>
                          <a:off x="3878439" y="847425"/>
                          <a:ext cx="1242196" cy="351603"/>
                          <a:chOff x="3878439" y="847425"/>
                          <a:chExt cx="1242196" cy="351603"/>
                        </a:xfrm>
                      </p:grpSpPr>
                      <p:cxnSp>
                        <p:nvCxnSpPr>
                          <p:cNvPr id="199" name="Straight Connector 198"/>
                          <p:cNvCxnSpPr/>
                          <p:nvPr/>
                        </p:nvCxnSpPr>
                        <p:spPr>
                          <a:xfrm>
                            <a:off x="3878439" y="1078202"/>
                            <a:ext cx="1242196" cy="1190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0" name="Straight Connector 199"/>
                          <p:cNvCxnSpPr/>
                          <p:nvPr/>
                        </p:nvCxnSpPr>
                        <p:spPr>
                          <a:xfrm flipH="1">
                            <a:off x="3878439" y="847425"/>
                            <a:ext cx="12" cy="23280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1" name="Straight Connector 200"/>
                          <p:cNvCxnSpPr/>
                          <p:nvPr/>
                        </p:nvCxnSpPr>
                        <p:spPr>
                          <a:xfrm flipH="1">
                            <a:off x="3878453" y="1076179"/>
                            <a:ext cx="1242173" cy="122849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98" name="Straight Connector 197"/>
                        <p:cNvCxnSpPr/>
                        <p:nvPr/>
                      </p:nvCxnSpPr>
                      <p:spPr>
                        <a:xfrm flipH="1">
                          <a:off x="5120630" y="404953"/>
                          <a:ext cx="5" cy="671226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5" name="Group 144"/>
                      <p:cNvGrpSpPr/>
                      <p:nvPr/>
                    </p:nvGrpSpPr>
                    <p:grpSpPr>
                      <a:xfrm>
                        <a:off x="3789294" y="3521589"/>
                        <a:ext cx="1331305" cy="794075"/>
                        <a:chOff x="3789335" y="404953"/>
                        <a:chExt cx="1331305" cy="794075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78" name="Rounded Rectangle 177"/>
                            <p:cNvSpPr/>
                            <p:nvPr/>
                          </p:nvSpPr>
                          <p:spPr>
                            <a:xfrm rot="5400000">
                              <a:off x="4141653" y="522807"/>
                              <a:ext cx="683612" cy="471007"/>
                            </a:xfrm>
                            <a:prstGeom prst="roundRect">
                              <a:avLst/>
                            </a:prstGeom>
                            <a:solidFill>
                              <a:srgbClr val="F8CBAD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1600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93" name="Rounded Rectangle 192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 rot="5400000">
                              <a:off x="4141653" y="522807"/>
                              <a:ext cx="683612" cy="471007"/>
                            </a:xfrm>
                            <a:prstGeom prst="roundRect">
                              <a:avLst/>
                            </a:prstGeom>
                            <a:blipFill rotWithShape="0">
                              <a:blip r:embed="rId32"/>
                              <a:stretch>
                                <a:fillRect/>
                              </a:stretch>
                            </a:blipFill>
                            <a:ln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79" name="Oval 178"/>
                        <p:cNvSpPr/>
                        <p:nvPr/>
                      </p:nvSpPr>
                      <p:spPr>
                        <a:xfrm>
                          <a:off x="3789335" y="669195"/>
                          <a:ext cx="178231" cy="178230"/>
                        </a:xfrm>
                        <a:prstGeom prst="ellipse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80" name="Straight Connector 179"/>
                        <p:cNvCxnSpPr/>
                        <p:nvPr/>
                      </p:nvCxnSpPr>
                      <p:spPr>
                        <a:xfrm>
                          <a:off x="3878451" y="669195"/>
                          <a:ext cx="0" cy="178230"/>
                        </a:xfrm>
                        <a:prstGeom prst="line">
                          <a:avLst/>
                        </a:prstGeom>
                        <a:ln w="9525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1" name="Straight Connector 180"/>
                        <p:cNvCxnSpPr/>
                        <p:nvPr/>
                      </p:nvCxnSpPr>
                      <p:spPr>
                        <a:xfrm>
                          <a:off x="3789335" y="758310"/>
                          <a:ext cx="178231" cy="0"/>
                        </a:xfrm>
                        <a:prstGeom prst="line">
                          <a:avLst/>
                        </a:prstGeom>
                        <a:ln w="9525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" name="Straight Arrow Connector 181"/>
                        <p:cNvCxnSpPr/>
                        <p:nvPr/>
                      </p:nvCxnSpPr>
                      <p:spPr>
                        <a:xfrm rot="5400000">
                          <a:off x="4107760" y="618115"/>
                          <a:ext cx="1" cy="280391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" name="Straight Arrow Connector 182"/>
                        <p:cNvCxnSpPr/>
                        <p:nvPr/>
                      </p:nvCxnSpPr>
                      <p:spPr>
                        <a:xfrm rot="5400000">
                          <a:off x="4917024" y="560284"/>
                          <a:ext cx="5590" cy="401642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" name="Straight Arrow Connector 183"/>
                        <p:cNvCxnSpPr/>
                        <p:nvPr/>
                      </p:nvCxnSpPr>
                      <p:spPr>
                        <a:xfrm>
                          <a:off x="3878445" y="404954"/>
                          <a:ext cx="6" cy="264243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85" name="Group 184"/>
                        <p:cNvGrpSpPr/>
                        <p:nvPr/>
                      </p:nvGrpSpPr>
                      <p:grpSpPr>
                        <a:xfrm>
                          <a:off x="3878439" y="847425"/>
                          <a:ext cx="1242196" cy="351603"/>
                          <a:chOff x="3878439" y="847425"/>
                          <a:chExt cx="1242196" cy="351603"/>
                        </a:xfrm>
                      </p:grpSpPr>
                      <p:cxnSp>
                        <p:nvCxnSpPr>
                          <p:cNvPr id="187" name="Straight Connector 186"/>
                          <p:cNvCxnSpPr/>
                          <p:nvPr/>
                        </p:nvCxnSpPr>
                        <p:spPr>
                          <a:xfrm>
                            <a:off x="3878439" y="1078202"/>
                            <a:ext cx="1242196" cy="1190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8" name="Straight Connector 187"/>
                          <p:cNvCxnSpPr/>
                          <p:nvPr/>
                        </p:nvCxnSpPr>
                        <p:spPr>
                          <a:xfrm flipH="1">
                            <a:off x="3878439" y="847425"/>
                            <a:ext cx="12" cy="23280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9" name="Straight Connector 188"/>
                          <p:cNvCxnSpPr/>
                          <p:nvPr/>
                        </p:nvCxnSpPr>
                        <p:spPr>
                          <a:xfrm flipH="1">
                            <a:off x="3878453" y="1076179"/>
                            <a:ext cx="1242173" cy="122849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86" name="Straight Connector 185"/>
                        <p:cNvCxnSpPr/>
                        <p:nvPr/>
                      </p:nvCxnSpPr>
                      <p:spPr>
                        <a:xfrm flipH="1">
                          <a:off x="5120630" y="404953"/>
                          <a:ext cx="5" cy="671226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6" name="Group 145"/>
                      <p:cNvGrpSpPr/>
                      <p:nvPr/>
                    </p:nvGrpSpPr>
                    <p:grpSpPr>
                      <a:xfrm>
                        <a:off x="3789292" y="4314480"/>
                        <a:ext cx="1331305" cy="794075"/>
                        <a:chOff x="3789335" y="404953"/>
                        <a:chExt cx="1331305" cy="794075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66" name="Rounded Rectangle 165"/>
                            <p:cNvSpPr/>
                            <p:nvPr/>
                          </p:nvSpPr>
                          <p:spPr>
                            <a:xfrm rot="5400000">
                              <a:off x="4141653" y="522807"/>
                              <a:ext cx="683612" cy="471007"/>
                            </a:xfrm>
                            <a:prstGeom prst="roundRect">
                              <a:avLst/>
                            </a:prstGeom>
                            <a:solidFill>
                              <a:srgbClr val="F8CBAD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1600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78" name="Rounded Rectangle 177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 rot="5400000">
                              <a:off x="4141653" y="522807"/>
                              <a:ext cx="683612" cy="471007"/>
                            </a:xfrm>
                            <a:prstGeom prst="roundRect">
                              <a:avLst/>
                            </a:prstGeom>
                            <a:blipFill rotWithShape="0">
                              <a:blip r:embed="rId33"/>
                              <a:stretch>
                                <a:fillRect/>
                              </a:stretch>
                            </a:blipFill>
                            <a:ln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67" name="Oval 166"/>
                        <p:cNvSpPr/>
                        <p:nvPr/>
                      </p:nvSpPr>
                      <p:spPr>
                        <a:xfrm>
                          <a:off x="3789335" y="669195"/>
                          <a:ext cx="178231" cy="178230"/>
                        </a:xfrm>
                        <a:prstGeom prst="ellipse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68" name="Straight Connector 167"/>
                        <p:cNvCxnSpPr/>
                        <p:nvPr/>
                      </p:nvCxnSpPr>
                      <p:spPr>
                        <a:xfrm>
                          <a:off x="3878451" y="669195"/>
                          <a:ext cx="0" cy="178230"/>
                        </a:xfrm>
                        <a:prstGeom prst="line">
                          <a:avLst/>
                        </a:prstGeom>
                        <a:ln w="9525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" name="Straight Connector 168"/>
                        <p:cNvCxnSpPr/>
                        <p:nvPr/>
                      </p:nvCxnSpPr>
                      <p:spPr>
                        <a:xfrm>
                          <a:off x="3789335" y="758310"/>
                          <a:ext cx="178231" cy="0"/>
                        </a:xfrm>
                        <a:prstGeom prst="line">
                          <a:avLst/>
                        </a:prstGeom>
                        <a:ln w="9525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" name="Straight Arrow Connector 169"/>
                        <p:cNvCxnSpPr/>
                        <p:nvPr/>
                      </p:nvCxnSpPr>
                      <p:spPr>
                        <a:xfrm rot="5400000">
                          <a:off x="4107760" y="618115"/>
                          <a:ext cx="1" cy="280391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" name="Straight Arrow Connector 170"/>
                        <p:cNvCxnSpPr/>
                        <p:nvPr/>
                      </p:nvCxnSpPr>
                      <p:spPr>
                        <a:xfrm rot="5400000">
                          <a:off x="4916434" y="560877"/>
                          <a:ext cx="6772" cy="40164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Straight Arrow Connector 171"/>
                        <p:cNvCxnSpPr/>
                        <p:nvPr/>
                      </p:nvCxnSpPr>
                      <p:spPr>
                        <a:xfrm>
                          <a:off x="3878445" y="404953"/>
                          <a:ext cx="6" cy="264242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73" name="Group 172"/>
                        <p:cNvGrpSpPr/>
                        <p:nvPr/>
                      </p:nvGrpSpPr>
                      <p:grpSpPr>
                        <a:xfrm>
                          <a:off x="3878439" y="847425"/>
                          <a:ext cx="1242196" cy="351603"/>
                          <a:chOff x="3878439" y="847425"/>
                          <a:chExt cx="1242196" cy="351603"/>
                        </a:xfrm>
                      </p:grpSpPr>
                      <p:cxnSp>
                        <p:nvCxnSpPr>
                          <p:cNvPr id="175" name="Straight Connector 174"/>
                          <p:cNvCxnSpPr/>
                          <p:nvPr/>
                        </p:nvCxnSpPr>
                        <p:spPr>
                          <a:xfrm>
                            <a:off x="3878439" y="1078202"/>
                            <a:ext cx="1242196" cy="1190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6" name="Straight Connector 175"/>
                          <p:cNvCxnSpPr/>
                          <p:nvPr/>
                        </p:nvCxnSpPr>
                        <p:spPr>
                          <a:xfrm flipH="1">
                            <a:off x="3878439" y="847425"/>
                            <a:ext cx="12" cy="23280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7" name="Straight Connector 176"/>
                          <p:cNvCxnSpPr/>
                          <p:nvPr/>
                        </p:nvCxnSpPr>
                        <p:spPr>
                          <a:xfrm flipH="1">
                            <a:off x="3878453" y="1076179"/>
                            <a:ext cx="1242173" cy="122849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74" name="Straight Connector 173"/>
                        <p:cNvCxnSpPr/>
                        <p:nvPr/>
                      </p:nvCxnSpPr>
                      <p:spPr>
                        <a:xfrm flipH="1">
                          <a:off x="5120630" y="404953"/>
                          <a:ext cx="5" cy="671226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7" name="Group 146"/>
                      <p:cNvGrpSpPr/>
                      <p:nvPr/>
                    </p:nvGrpSpPr>
                    <p:grpSpPr>
                      <a:xfrm>
                        <a:off x="3789292" y="5108554"/>
                        <a:ext cx="1331305" cy="794075"/>
                        <a:chOff x="3789335" y="404953"/>
                        <a:chExt cx="1331305" cy="794075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54" name="Rounded Rectangle 153"/>
                            <p:cNvSpPr/>
                            <p:nvPr/>
                          </p:nvSpPr>
                          <p:spPr>
                            <a:xfrm rot="5400000">
                              <a:off x="4141653" y="522807"/>
                              <a:ext cx="683612" cy="471007"/>
                            </a:xfrm>
                            <a:prstGeom prst="roundRect">
                              <a:avLst/>
                            </a:prstGeom>
                            <a:solidFill>
                              <a:srgbClr val="F8CBAD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1600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65" name="Rounded Rectangle 164"/>
                            <p:cNvSpPr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 rot="5400000">
                              <a:off x="4141653" y="522807"/>
                              <a:ext cx="683612" cy="471007"/>
                            </a:xfrm>
                            <a:prstGeom prst="roundRect">
                              <a:avLst/>
                            </a:prstGeom>
                            <a:blipFill rotWithShape="0">
                              <a:blip r:embed="rId34"/>
                              <a:stretch>
                                <a:fillRect/>
                              </a:stretch>
                            </a:blipFill>
                            <a:ln>
                              <a:noFill/>
                            </a:ln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55" name="Oval 154"/>
                        <p:cNvSpPr/>
                        <p:nvPr/>
                      </p:nvSpPr>
                      <p:spPr>
                        <a:xfrm>
                          <a:off x="3789335" y="669195"/>
                          <a:ext cx="178231" cy="178230"/>
                        </a:xfrm>
                        <a:prstGeom prst="ellipse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56" name="Straight Connector 155"/>
                        <p:cNvCxnSpPr/>
                        <p:nvPr/>
                      </p:nvCxnSpPr>
                      <p:spPr>
                        <a:xfrm>
                          <a:off x="3878451" y="669195"/>
                          <a:ext cx="0" cy="178230"/>
                        </a:xfrm>
                        <a:prstGeom prst="line">
                          <a:avLst/>
                        </a:prstGeom>
                        <a:ln w="9525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7" name="Straight Connector 156"/>
                        <p:cNvCxnSpPr/>
                        <p:nvPr/>
                      </p:nvCxnSpPr>
                      <p:spPr>
                        <a:xfrm>
                          <a:off x="3789335" y="758310"/>
                          <a:ext cx="178231" cy="0"/>
                        </a:xfrm>
                        <a:prstGeom prst="line">
                          <a:avLst/>
                        </a:prstGeom>
                        <a:ln w="9525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8" name="Straight Arrow Connector 157"/>
                        <p:cNvCxnSpPr/>
                        <p:nvPr/>
                      </p:nvCxnSpPr>
                      <p:spPr>
                        <a:xfrm rot="5400000">
                          <a:off x="4107760" y="618115"/>
                          <a:ext cx="1" cy="280391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9" name="Straight Arrow Connector 158"/>
                        <p:cNvCxnSpPr/>
                        <p:nvPr/>
                      </p:nvCxnSpPr>
                      <p:spPr>
                        <a:xfrm rot="5400000">
                          <a:off x="4919801" y="557472"/>
                          <a:ext cx="0" cy="401678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0" name="Straight Arrow Connector 159"/>
                        <p:cNvCxnSpPr/>
                        <p:nvPr/>
                      </p:nvCxnSpPr>
                      <p:spPr>
                        <a:xfrm>
                          <a:off x="3878445" y="404953"/>
                          <a:ext cx="6" cy="264242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61" name="Group 160"/>
                        <p:cNvGrpSpPr/>
                        <p:nvPr/>
                      </p:nvGrpSpPr>
                      <p:grpSpPr>
                        <a:xfrm>
                          <a:off x="3878439" y="847425"/>
                          <a:ext cx="1242196" cy="351603"/>
                          <a:chOff x="3878439" y="847425"/>
                          <a:chExt cx="1242196" cy="351603"/>
                        </a:xfrm>
                      </p:grpSpPr>
                      <p:cxnSp>
                        <p:nvCxnSpPr>
                          <p:cNvPr id="163" name="Straight Connector 162"/>
                          <p:cNvCxnSpPr/>
                          <p:nvPr/>
                        </p:nvCxnSpPr>
                        <p:spPr>
                          <a:xfrm>
                            <a:off x="3878439" y="1078202"/>
                            <a:ext cx="1242196" cy="1190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4" name="Straight Connector 163"/>
                          <p:cNvCxnSpPr/>
                          <p:nvPr/>
                        </p:nvCxnSpPr>
                        <p:spPr>
                          <a:xfrm flipH="1">
                            <a:off x="3878439" y="847425"/>
                            <a:ext cx="12" cy="23280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5" name="Straight Connector 164"/>
                          <p:cNvCxnSpPr/>
                          <p:nvPr/>
                        </p:nvCxnSpPr>
                        <p:spPr>
                          <a:xfrm flipH="1">
                            <a:off x="3878453" y="1076179"/>
                            <a:ext cx="1242173" cy="122849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62" name="Straight Connector 161"/>
                        <p:cNvCxnSpPr/>
                        <p:nvPr/>
                      </p:nvCxnSpPr>
                      <p:spPr>
                        <a:xfrm flipH="1">
                          <a:off x="5120630" y="404953"/>
                          <a:ext cx="5" cy="671226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48" name="TextBox 147"/>
                          <p:cNvSpPr txBox="1"/>
                          <p:nvPr/>
                        </p:nvSpPr>
                        <p:spPr>
                          <a:xfrm rot="5400000">
                            <a:off x="5121829" y="1782495"/>
                            <a:ext cx="292293" cy="2660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3" name="TextBox 1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 rot="5400000">
                            <a:off x="5121829" y="1782495"/>
                            <a:ext cx="292293" cy="266082"/>
                          </a:xfrm>
                          <a:prstGeom prst="rect">
                            <a:avLst/>
                          </a:prstGeom>
                          <a:blipFill rotWithShape="0">
                            <a:blip r:embed="rId12"/>
                            <a:stretch>
                              <a:fillRect l="-16279" r="-4651" b="-17949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49" name="TextBox 148"/>
                          <p:cNvSpPr txBox="1"/>
                          <p:nvPr/>
                        </p:nvSpPr>
                        <p:spPr>
                          <a:xfrm rot="5400000">
                            <a:off x="5149298" y="2759846"/>
                            <a:ext cx="297611" cy="2660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4" name="TextBox 13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 rot="5400000">
                            <a:off x="5149298" y="2759846"/>
                            <a:ext cx="297611" cy="266082"/>
                          </a:xfrm>
                          <a:prstGeom prst="rect">
                            <a:avLst/>
                          </a:prstGeom>
                          <a:blipFill rotWithShape="0">
                            <a:blip r:embed="rId13"/>
                            <a:stretch>
                              <a:fillRect l="-15909" r="-4545" b="-17949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50" name="TextBox 149"/>
                          <p:cNvSpPr txBox="1"/>
                          <p:nvPr/>
                        </p:nvSpPr>
                        <p:spPr>
                          <a:xfrm rot="5400000">
                            <a:off x="5149298" y="3555628"/>
                            <a:ext cx="297611" cy="2660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5" name="TextBox 14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 rot="5400000">
                            <a:off x="5149298" y="3555628"/>
                            <a:ext cx="297611" cy="266082"/>
                          </a:xfrm>
                          <a:prstGeom prst="rect">
                            <a:avLst/>
                          </a:prstGeom>
                          <a:blipFill rotWithShape="0">
                            <a:blip r:embed="rId14"/>
                            <a:stretch>
                              <a:fillRect l="-18605" r="-6977" b="-17949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51" name="TextBox 150"/>
                          <p:cNvSpPr txBox="1"/>
                          <p:nvPr/>
                        </p:nvSpPr>
                        <p:spPr>
                          <a:xfrm rot="5400000">
                            <a:off x="5149298" y="4341796"/>
                            <a:ext cx="297611" cy="2660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6" name="TextBox 15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 rot="5400000">
                            <a:off x="5149298" y="4341796"/>
                            <a:ext cx="297611" cy="266082"/>
                          </a:xfrm>
                          <a:prstGeom prst="rect">
                            <a:avLst/>
                          </a:prstGeom>
                          <a:blipFill rotWithShape="0">
                            <a:blip r:embed="rId15"/>
                            <a:stretch>
                              <a:fillRect l="-15909" r="-4545" b="-17949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52" name="TextBox 151"/>
                          <p:cNvSpPr txBox="1"/>
                          <p:nvPr/>
                        </p:nvSpPr>
                        <p:spPr>
                          <a:xfrm rot="5400000">
                            <a:off x="5149298" y="5143854"/>
                            <a:ext cx="297611" cy="2660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7" name="TextBox 16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 rot="5400000">
                            <a:off x="5149298" y="5143854"/>
                            <a:ext cx="297611" cy="266082"/>
                          </a:xfrm>
                          <a:prstGeom prst="rect">
                            <a:avLst/>
                          </a:prstGeom>
                          <a:blipFill rotWithShape="0">
                            <a:blip r:embed="rId16"/>
                            <a:stretch>
                              <a:fillRect l="-15909" r="-6818" b="-17949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53" name="TextBox 152"/>
                          <p:cNvSpPr txBox="1"/>
                          <p:nvPr/>
                        </p:nvSpPr>
                        <p:spPr>
                          <a:xfrm rot="5400000">
                            <a:off x="5145767" y="5886548"/>
                            <a:ext cx="297611" cy="2660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</m:oMath>
                              </m:oMathPara>
                            </a14:m>
                            <a:endParaRPr lang="en-U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8" name="TextBox 17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 rot="5400000">
                            <a:off x="5145767" y="5886548"/>
                            <a:ext cx="297611" cy="266082"/>
                          </a:xfrm>
                          <a:prstGeom prst="rect">
                            <a:avLst/>
                          </a:prstGeom>
                          <a:blipFill rotWithShape="0">
                            <a:blip r:embed="rId17"/>
                            <a:stretch>
                              <a:fillRect l="-18182" r="-4545" b="-15000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1" name="TextBox 140"/>
                        <p:cNvSpPr txBox="1"/>
                        <p:nvPr/>
                      </p:nvSpPr>
                      <p:spPr>
                        <a:xfrm rot="5400000">
                          <a:off x="629549" y="1070261"/>
                          <a:ext cx="186757" cy="17993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150" name="TextBox 14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5400000">
                          <a:off x="629549" y="1070261"/>
                          <a:ext cx="186757" cy="179933"/>
                        </a:xfrm>
                        <a:prstGeom prst="rect">
                          <a:avLst/>
                        </a:prstGeom>
                        <a:blipFill rotWithShape="0">
                          <a:blip r:embed="rId35"/>
                          <a:stretch>
                            <a:fillRect l="-18182" r="-4545" b="-15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7" name="TextBox 136"/>
                      <p:cNvSpPr txBox="1"/>
                      <p:nvPr/>
                    </p:nvSpPr>
                    <p:spPr>
                      <a:xfrm>
                        <a:off x="4931965" y="2796231"/>
                        <a:ext cx="267066" cy="2391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155" name="TextBox 15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931965" y="2796231"/>
                        <a:ext cx="267066" cy="239124"/>
                      </a:xfrm>
                      <a:prstGeom prst="rect">
                        <a:avLst/>
                      </a:prstGeom>
                      <a:blipFill rotWithShape="0">
                        <a:blip r:embed="rId19"/>
                        <a:stretch>
                          <a:fillRect l="-18182" r="-4545" b="-2051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4983259" y="1654750"/>
                    <a:ext cx="47094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4979476" y="2767789"/>
                    <a:ext cx="47472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TextBox 126"/>
                    <p:cNvSpPr txBox="1"/>
                    <p:nvPr/>
                  </p:nvSpPr>
                  <p:spPr>
                    <a:xfrm>
                      <a:off x="7168189" y="1903225"/>
                      <a:ext cx="130234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charset="0"/>
                              </a:rPr>
                              <m:t>𝑌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∈</m:t>
                            </m:r>
                            <m:r>
                              <m:rPr>
                                <m:lit/>
                              </m:rPr>
                              <a:rPr lang="en-US" sz="2000" b="0" i="1" smtClean="0">
                                <a:latin typeface="Cambria Math" charset="0"/>
                              </a:rPr>
                              <m:t>{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0,1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charset="0"/>
                                  </a:rPr>
                                  <m:t>}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000" b="0" dirty="0" smtClean="0"/>
                    </a:p>
                  </p:txBody>
                </p:sp>
              </mc:Choice>
              <mc:Fallback xmlns="">
                <p:sp>
                  <p:nvSpPr>
                    <p:cNvPr id="132" name="TextBox 1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68189" y="1903225"/>
                      <a:ext cx="1302344" cy="307777"/>
                    </a:xfrm>
                    <a:prstGeom prst="rect">
                      <a:avLst/>
                    </a:prstGeom>
                    <a:blipFill rotWithShape="0">
                      <a:blip r:embed="rId36"/>
                      <a:stretch>
                        <a:fillRect l="-4206" t="-3922" r="-1402" b="-3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/>
                    <p:cNvSpPr txBox="1"/>
                    <p:nvPr/>
                  </p:nvSpPr>
                  <p:spPr>
                    <a:xfrm>
                      <a:off x="4040209" y="2847051"/>
                      <a:ext cx="1006105" cy="44835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[</m:t>
                            </m:r>
                            <m:r>
                              <a:rPr lang="en-US" sz="24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𝒇</m:t>
                            </m:r>
                            <m:r>
                              <a:rPr lang="en-US" sz="24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]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rgbClr val="0432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3" name="TextBox 1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40209" y="2847051"/>
                      <a:ext cx="1006105" cy="448358"/>
                    </a:xfrm>
                    <a:prstGeom prst="rect">
                      <a:avLst/>
                    </a:prstGeom>
                    <a:blipFill rotWithShape="0">
                      <a:blip r:embed="rId37"/>
                      <a:stretch>
                        <a:fillRect l="-606" r="-1818" b="-229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570211" y="1903225"/>
                      <a:ext cx="149823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charset="0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∈</m:t>
                            </m:r>
                            <m:r>
                              <m:rPr>
                                <m:lit/>
                              </m:rPr>
                              <a:rPr lang="en-US" sz="2000" b="0" i="1" smtClean="0">
                                <a:latin typeface="Cambria Math" charset="0"/>
                              </a:rPr>
                              <m:t>{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0,1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charset="0"/>
                                  </a:rPr>
                                  <m:t>}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34" name="TextBox 1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0211" y="1903225"/>
                      <a:ext cx="1498231" cy="400110"/>
                    </a:xfrm>
                    <a:prstGeom prst="rect">
                      <a:avLst/>
                    </a:prstGeom>
                    <a:blipFill rotWithShape="0">
                      <a:blip r:embed="rId38"/>
                      <a:stretch>
                        <a:fillRect b="-151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0" name="Straight Arrow Connector 129"/>
                <p:cNvCxnSpPr/>
                <p:nvPr/>
              </p:nvCxnSpPr>
              <p:spPr>
                <a:xfrm flipV="1">
                  <a:off x="2068442" y="1585449"/>
                  <a:ext cx="449333" cy="51783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/>
                <p:nvPr/>
              </p:nvCxnSpPr>
              <p:spPr>
                <a:xfrm>
                  <a:off x="2068442" y="2103280"/>
                  <a:ext cx="422309" cy="59937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2169342" y="1810411"/>
                  <a:ext cx="138450" cy="13682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/>
                    <p:cNvSpPr txBox="1"/>
                    <p:nvPr/>
                  </p:nvSpPr>
                  <p:spPr>
                    <a:xfrm>
                      <a:off x="2180270" y="1609280"/>
                      <a:ext cx="16703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charset="0"/>
                              </a:rPr>
                              <m:t>𝑛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42" name="TextBox 1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80270" y="1609280"/>
                      <a:ext cx="167032" cy="246221"/>
                    </a:xfrm>
                    <a:prstGeom prst="rect">
                      <a:avLst/>
                    </a:prstGeom>
                    <a:blipFill rotWithShape="0">
                      <a:blip r:embed="rId39"/>
                      <a:stretch>
                        <a:fillRect l="-18519" r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4" name="Straight Connector 133"/>
                <p:cNvCxnSpPr/>
                <p:nvPr/>
              </p:nvCxnSpPr>
              <p:spPr>
                <a:xfrm flipV="1">
                  <a:off x="2247559" y="2287304"/>
                  <a:ext cx="79618" cy="1686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134"/>
                    <p:cNvSpPr txBox="1"/>
                    <p:nvPr/>
                  </p:nvSpPr>
                  <p:spPr>
                    <a:xfrm>
                      <a:off x="2237854" y="2415527"/>
                      <a:ext cx="16703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charset="0"/>
                              </a:rPr>
                              <m:t>𝑛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44" name="TextBox 1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37854" y="2415527"/>
                      <a:ext cx="167032" cy="246221"/>
                    </a:xfrm>
                    <a:prstGeom prst="rect">
                      <a:avLst/>
                    </a:prstGeom>
                    <a:blipFill rotWithShape="0">
                      <a:blip r:embed="rId40"/>
                      <a:stretch>
                        <a:fillRect l="-14286" r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20" name="Straight Arrow Connector 119"/>
              <p:cNvCxnSpPr/>
              <p:nvPr/>
            </p:nvCxnSpPr>
            <p:spPr>
              <a:xfrm>
                <a:off x="6796935" y="1593669"/>
                <a:ext cx="371254" cy="463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flipV="1">
                <a:off x="6796935" y="2057114"/>
                <a:ext cx="371254" cy="6455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6929599" y="1778745"/>
                <a:ext cx="139059" cy="179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6879444" y="1553149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9444" y="1553149"/>
                    <a:ext cx="167032" cy="246221"/>
                  </a:xfrm>
                  <a:prstGeom prst="rect">
                    <a:avLst/>
                  </a:prstGeom>
                  <a:blipFill rotWithShape="0">
                    <a:blip r:embed="rId39"/>
                    <a:stretch>
                      <a:fillRect l="-18519" r="-148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4" name="Straight Connector 123"/>
              <p:cNvCxnSpPr/>
              <p:nvPr/>
            </p:nvCxnSpPr>
            <p:spPr>
              <a:xfrm flipH="1" flipV="1">
                <a:off x="6935547" y="2227749"/>
                <a:ext cx="149234" cy="1431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6770569" y="2153613"/>
                    <a:ext cx="167032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30" name="TextBox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0569" y="2153613"/>
                    <a:ext cx="167032" cy="246221"/>
                  </a:xfrm>
                  <a:prstGeom prst="rect">
                    <a:avLst/>
                  </a:prstGeom>
                  <a:blipFill rotWithShape="0">
                    <a:blip r:embed="rId41"/>
                    <a:stretch>
                      <a:fillRect l="-18519" r="-148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14" name="Picture 21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9103">
            <a:off x="943292" y="5311239"/>
            <a:ext cx="1492249" cy="1489114"/>
          </a:xfrm>
          <a:prstGeom prst="rect">
            <a:avLst/>
          </a:prstGeom>
        </p:spPr>
      </p:pic>
      <p:sp>
        <p:nvSpPr>
          <p:cNvPr id="215" name="TextBox 214"/>
          <p:cNvSpPr txBox="1"/>
          <p:nvPr/>
        </p:nvSpPr>
        <p:spPr>
          <a:xfrm>
            <a:off x="2278745" y="5559645"/>
            <a:ext cx="54787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solidFill>
                  <a:srgbClr val="0432FF"/>
                </a:solidFill>
                <a:ea typeface="Arial" charset="0"/>
                <a:cs typeface="Arial" charset="0"/>
              </a:rPr>
              <a:t>psPRPs</a:t>
            </a:r>
            <a:r>
              <a:rPr lang="en-US" sz="26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</a:t>
            </a:r>
            <a:r>
              <a:rPr lang="en-US" sz="26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exist</a:t>
            </a:r>
            <a:r>
              <a:rPr lang="en-US" sz="26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in the standard model </a:t>
            </a:r>
          </a:p>
          <a:p>
            <a:pPr algn="ctr"/>
            <a:r>
              <a:rPr lang="en-US" sz="26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if UCEs exist!!!</a:t>
            </a:r>
            <a:endParaRPr lang="en-US" sz="2600" dirty="0">
              <a:solidFill>
                <a:srgbClr val="0432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5288" y="5340749"/>
                <a:ext cx="8460416" cy="89255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Corollary</a:t>
                </a:r>
                <a:r>
                  <a:rPr lang="en-US" sz="2600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charset="0"/>
                        <a:ea typeface="Arial" charset="0"/>
                        <a:cs typeface="Arial" charset="0"/>
                      </a:rPr>
                      <m:t>𝑯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𝑈𝐶𝐸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𝑠𝑟𝑠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>
                    <a:ea typeface="Arial" charset="0"/>
                    <a:cs typeface="Arial" charset="0"/>
                  </a:rPr>
                  <a:t>-secure</a:t>
                </a:r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⟹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𝜓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5</m:t>
                        </m:r>
                      </m:sub>
                    </m:sSub>
                    <m:r>
                      <a:rPr lang="en-US" sz="2600" b="0" i="0" smtClean="0">
                        <a:latin typeface="Cambria Math" charset="0"/>
                      </a:rPr>
                      <m:t>[</m:t>
                    </m:r>
                    <m:r>
                      <a:rPr lang="en-US" sz="2600" b="1" i="1" smtClean="0">
                        <a:latin typeface="Cambria Math" charset="0"/>
                      </a:rPr>
                      <m:t>𝑯</m:t>
                    </m:r>
                    <m:r>
                      <a:rPr lang="en-US" sz="26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𝑝𝑠𝑃𝑅𝑃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[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𝑠𝑟𝑠</m:t>
                        </m:r>
                      </m:sup>
                    </m:sSup>
                    <m:r>
                      <a:rPr lang="en-US" sz="2600" i="1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-secure.</a:t>
                </a:r>
                <a:endParaRPr lang="en-US" sz="2600" dirty="0"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5340749"/>
                <a:ext cx="8460416" cy="892552"/>
              </a:xfrm>
              <a:prstGeom prst="rect">
                <a:avLst/>
              </a:prstGeom>
              <a:blipFill rotWithShape="0">
                <a:blip r:embed="rId3"/>
                <a:stretch>
                  <a:fillRect l="-1297" t="-7483" b="-170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95288" y="4346399"/>
                <a:ext cx="6047076" cy="52809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Theorem</a:t>
                </a:r>
                <a:r>
                  <a:rPr lang="en-US" sz="2600" dirty="0" smtClean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: </a:t>
                </a:r>
                <a:r>
                  <a:rPr lang="en-US" sz="2600" dirty="0" smtClean="0">
                    <a:ea typeface="Arial" charset="0"/>
                    <a:cs typeface="Arial" charset="0"/>
                  </a:rPr>
                  <a:t>5-round </a:t>
                </a:r>
                <a:r>
                  <a:rPr lang="en-US" sz="2600" dirty="0" err="1">
                    <a:ea typeface="Arial" charset="0"/>
                    <a:cs typeface="Arial" charset="0"/>
                  </a:rPr>
                  <a:t>Feistel</a:t>
                </a:r>
                <a:r>
                  <a:rPr lang="en-US" sz="2600" dirty="0">
                    <a:ea typeface="Arial" charset="0"/>
                    <a:cs typeface="Arial" charset="0"/>
                  </a:rPr>
                  <a:t> </a:t>
                </a:r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𝜓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  <a:ea typeface="Arial" charset="0"/>
                            <a:cs typeface="Arial" charset="0"/>
                          </a:rPr>
                          <m:t>5</m:t>
                        </m:r>
                      </m:sub>
                    </m:sSub>
                    <m:r>
                      <a:rPr lang="en-US" sz="2600" i="1">
                        <a:latin typeface="Cambria Math" charset="0"/>
                        <a:ea typeface="Arial" charset="0"/>
                        <a:cs typeface="Arial" charset="0"/>
                      </a:rPr>
                      <m:t>[</m:t>
                    </m:r>
                    <m:r>
                      <a:rPr lang="en-US" sz="2600" b="1" i="1">
                        <a:latin typeface="Cambria Math" charset="0"/>
                        <a:ea typeface="Arial" charset="0"/>
                        <a:cs typeface="Arial" charset="0"/>
                      </a:rPr>
                      <m:t>𝒇</m:t>
                    </m:r>
                    <m:r>
                      <a:rPr lang="en-US" sz="2600" i="1">
                        <a:latin typeface="Cambria Math" charset="0"/>
                        <a:ea typeface="Arial" charset="0"/>
                        <a:cs typeface="Arial" charset="0"/>
                      </a:rPr>
                      <m:t>]</m:t>
                    </m:r>
                  </m:oMath>
                </a14:m>
                <a:r>
                  <a:rPr lang="en-US" sz="2600" dirty="0">
                    <a:latin typeface="Arial" charset="0"/>
                    <a:ea typeface="Arial" charset="0"/>
                    <a:cs typeface="Arial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cpi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charset="0"/>
                        <a:ea typeface="Arial" charset="0"/>
                        <a:cs typeface="Arial" charset="0"/>
                      </a:rPr>
                      <m:t>𝑅𝑃</m:t>
                    </m:r>
                  </m:oMath>
                </a14:m>
                <a:r>
                  <a:rPr lang="en-US" sz="2600" dirty="0" smtClean="0">
                    <a:latin typeface="Arial" charset="0"/>
                    <a:ea typeface="Arial" charset="0"/>
                    <a:cs typeface="Arial" charset="0"/>
                  </a:rPr>
                  <a:t>.</a:t>
                </a:r>
                <a:endParaRPr lang="en-US" sz="2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4346399"/>
                <a:ext cx="6047076" cy="528093"/>
              </a:xfrm>
              <a:prstGeom prst="rect">
                <a:avLst/>
              </a:prstGeom>
              <a:blipFill rotWithShape="0">
                <a:blip r:embed="rId4"/>
                <a:stretch>
                  <a:fillRect l="-1815" t="-11494" r="-806" b="-229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44279" r="50454" b="51620"/>
          <a:stretch/>
        </p:blipFill>
        <p:spPr>
          <a:xfrm>
            <a:off x="1225629" y="3254978"/>
            <a:ext cx="6248401" cy="641650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3216373" y="2994403"/>
            <a:ext cx="556228" cy="32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3156718" y="2240501"/>
            <a:ext cx="124874" cy="1182255"/>
            <a:chOff x="3547476" y="2066681"/>
            <a:chExt cx="124874" cy="1182255"/>
          </a:xfrm>
        </p:grpSpPr>
        <p:sp>
          <p:nvSpPr>
            <p:cNvPr id="111" name="Can 110"/>
            <p:cNvSpPr/>
            <p:nvPr/>
          </p:nvSpPr>
          <p:spPr>
            <a:xfrm flipH="1">
              <a:off x="3591911" y="2066681"/>
              <a:ext cx="45719" cy="1142005"/>
            </a:xfrm>
            <a:prstGeom prst="ca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547476" y="3168372"/>
              <a:ext cx="124874" cy="80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4519990" y="2994403"/>
            <a:ext cx="2627468" cy="2605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7080760" y="2577545"/>
            <a:ext cx="536372" cy="677433"/>
            <a:chOff x="3542617" y="2288069"/>
            <a:chExt cx="536372" cy="677433"/>
          </a:xfrm>
        </p:grpSpPr>
        <p:sp>
          <p:nvSpPr>
            <p:cNvPr id="118" name="Triangle 117"/>
            <p:cNvSpPr/>
            <p:nvPr/>
          </p:nvSpPr>
          <p:spPr>
            <a:xfrm rot="5400000">
              <a:off x="3687104" y="2210880"/>
              <a:ext cx="314696" cy="469075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Can 118"/>
            <p:cNvSpPr/>
            <p:nvPr/>
          </p:nvSpPr>
          <p:spPr>
            <a:xfrm flipH="1">
              <a:off x="3587054" y="2288069"/>
              <a:ext cx="36000" cy="637183"/>
            </a:xfrm>
            <a:prstGeom prst="ca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542617" y="2884938"/>
              <a:ext cx="124874" cy="80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342566" y="2577545"/>
            <a:ext cx="536372" cy="677433"/>
            <a:chOff x="3542617" y="2288069"/>
            <a:chExt cx="536372" cy="677433"/>
          </a:xfrm>
        </p:grpSpPr>
        <p:sp>
          <p:nvSpPr>
            <p:cNvPr id="139" name="Triangle 138"/>
            <p:cNvSpPr/>
            <p:nvPr/>
          </p:nvSpPr>
          <p:spPr>
            <a:xfrm rot="5400000">
              <a:off x="3687104" y="2210880"/>
              <a:ext cx="314696" cy="469075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Can 139"/>
            <p:cNvSpPr/>
            <p:nvPr/>
          </p:nvSpPr>
          <p:spPr>
            <a:xfrm flipH="1">
              <a:off x="3587054" y="2288069"/>
              <a:ext cx="36000" cy="637183"/>
            </a:xfrm>
            <a:prstGeom prst="ca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542617" y="2884938"/>
              <a:ext cx="124874" cy="80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461814" y="2577545"/>
            <a:ext cx="536372" cy="677433"/>
            <a:chOff x="3542617" y="2288069"/>
            <a:chExt cx="536372" cy="677433"/>
          </a:xfrm>
        </p:grpSpPr>
        <p:sp>
          <p:nvSpPr>
            <p:cNvPr id="155" name="Triangle 154"/>
            <p:cNvSpPr/>
            <p:nvPr/>
          </p:nvSpPr>
          <p:spPr>
            <a:xfrm rot="5400000">
              <a:off x="3687104" y="2210880"/>
              <a:ext cx="314696" cy="469075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Can 176"/>
            <p:cNvSpPr/>
            <p:nvPr/>
          </p:nvSpPr>
          <p:spPr>
            <a:xfrm flipH="1">
              <a:off x="3587054" y="2288069"/>
              <a:ext cx="36000" cy="637183"/>
            </a:xfrm>
            <a:prstGeom prst="ca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3542617" y="2884938"/>
              <a:ext cx="124874" cy="80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6914357" y="2167931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smtClean="0">
                <a:solidFill>
                  <a:srgbClr val="FF0000"/>
                </a:solidFill>
              </a:rPr>
              <a:t>HKT11]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4349829" y="218445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[DS16]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276993" y="218445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[DSKT16]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7161197" y="2577657"/>
            <a:ext cx="556228" cy="32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5421343" y="2593663"/>
            <a:ext cx="556228" cy="32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4545596" y="2580239"/>
            <a:ext cx="556228" cy="322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245590" y="2994402"/>
            <a:ext cx="1257316" cy="2659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TextBox 242"/>
          <p:cNvSpPr txBox="1"/>
          <p:nvPr/>
        </p:nvSpPr>
        <p:spPr>
          <a:xfrm>
            <a:off x="2497081" y="3568854"/>
            <a:ext cx="427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#rounds for CP-sequential </a:t>
            </a:r>
            <a:r>
              <a:rPr lang="en-US" dirty="0" err="1" smtClean="0"/>
              <a:t>indifferentiability</a:t>
            </a:r>
            <a:endParaRPr lang="en-US" dirty="0"/>
          </a:p>
        </p:txBody>
      </p:sp>
      <p:sp>
        <p:nvSpPr>
          <p:cNvPr id="244" name="TextBox 243"/>
          <p:cNvSpPr txBox="1"/>
          <p:nvPr/>
        </p:nvSpPr>
        <p:spPr>
          <a:xfrm>
            <a:off x="1170737" y="1435032"/>
            <a:ext cx="133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work!!!</a:t>
            </a:r>
            <a:endParaRPr lang="en-US" b="1" dirty="0"/>
          </a:p>
        </p:txBody>
      </p:sp>
      <p:cxnSp>
        <p:nvCxnSpPr>
          <p:cNvPr id="245" name="Straight Arrow Connector 244"/>
          <p:cNvCxnSpPr/>
          <p:nvPr/>
        </p:nvCxnSpPr>
        <p:spPr>
          <a:xfrm>
            <a:off x="1837619" y="1804364"/>
            <a:ext cx="1297075" cy="600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380623" y="421802"/>
            <a:ext cx="6958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Can we reduce the round-complexity of </a:t>
            </a:r>
            <a:r>
              <a:rPr lang="en-US" sz="2800" dirty="0" err="1" smtClean="0">
                <a:solidFill>
                  <a:srgbClr val="0432FF"/>
                </a:solidFill>
                <a:ea typeface="Arial" charset="0"/>
                <a:cs typeface="Arial" charset="0"/>
              </a:rPr>
              <a:t>Feistel</a:t>
            </a:r>
            <a:endParaRPr lang="en-US" sz="2800" dirty="0" smtClean="0">
              <a:solidFill>
                <a:srgbClr val="0432FF"/>
              </a:solidFill>
              <a:ea typeface="Arial" charset="0"/>
              <a:cs typeface="Arial" charset="0"/>
            </a:endParaRPr>
          </a:p>
          <a:p>
            <a:r>
              <a:rPr lang="en-US" sz="2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for UCE to </a:t>
            </a:r>
            <a:r>
              <a:rPr lang="en-US" sz="2800" dirty="0" err="1" smtClean="0">
                <a:solidFill>
                  <a:srgbClr val="0432FF"/>
                </a:solidFill>
                <a:ea typeface="Arial" charset="0"/>
                <a:cs typeface="Arial" charset="0"/>
              </a:rPr>
              <a:t>psPRP</a:t>
            </a:r>
            <a:r>
              <a:rPr lang="en-US" sz="2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transformation?</a:t>
            </a:r>
            <a:endParaRPr lang="en-US" sz="2800" dirty="0">
              <a:solidFill>
                <a:srgbClr val="0432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0087 -0.090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25" grpId="0" animBg="1"/>
      <p:bldP spid="109" grpId="0" animBg="1"/>
      <p:bldP spid="109" grpId="1" animBg="1"/>
      <p:bldP spid="116" grpId="0" animBg="1"/>
      <p:bldP spid="187" grpId="0"/>
      <p:bldP spid="207" grpId="0"/>
      <p:bldP spid="231" grpId="0"/>
      <p:bldP spid="232" grpId="0" animBg="1"/>
      <p:bldP spid="233" grpId="0" animBg="1"/>
      <p:bldP spid="234" grpId="0" animBg="1"/>
      <p:bldP spid="242" grpId="0" animBg="1"/>
      <p:bldP spid="243" grpId="0"/>
      <p:bldP spid="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1200" y="3183467"/>
            <a:ext cx="897467" cy="42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5314" y="5979014"/>
                <a:ext cx="68691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432FF"/>
                    </a:solidFill>
                    <a:latin typeface="Calibri" charset="0"/>
                    <a:ea typeface="Calibri" charset="0"/>
                    <a:cs typeface="Calibri" charset="0"/>
                  </a:rPr>
                  <a:t>Here: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400" dirty="0" smtClean="0">
                    <a:solidFill>
                      <a:srgbClr val="0432FF"/>
                    </a:solidFill>
                    <a:latin typeface="Calibri" charset="0"/>
                    <a:ea typeface="Calibri" charset="0"/>
                    <a:cs typeface="Calibri" charset="0"/>
                  </a:rPr>
                  <a:t> is an efficiently computable and </a:t>
                </a:r>
                <a:r>
                  <a:rPr lang="en-US" sz="2400" u="sng" dirty="0" smtClean="0">
                    <a:solidFill>
                      <a:srgbClr val="0432FF"/>
                    </a:solidFill>
                    <a:latin typeface="Calibri" charset="0"/>
                    <a:ea typeface="Calibri" charset="0"/>
                    <a:cs typeface="Calibri" charset="0"/>
                  </a:rPr>
                  <a:t>invertible</a:t>
                </a:r>
              </a:p>
              <a:p>
                <a:r>
                  <a:rPr lang="en-US" sz="2400" dirty="0" smtClean="0">
                    <a:solidFill>
                      <a:srgbClr val="0432FF"/>
                    </a:solidFill>
                    <a:latin typeface="Calibri" charset="0"/>
                    <a:ea typeface="Calibri" charset="0"/>
                    <a:cs typeface="Calibri" charset="0"/>
                  </a:rPr>
                  <a:t>one-to-one function</a:t>
                </a:r>
                <a:endParaRPr lang="en-US" sz="2400" dirty="0">
                  <a:solidFill>
                    <a:srgbClr val="0432FF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14" y="5979014"/>
                <a:ext cx="686911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33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09567" y="425804"/>
            <a:ext cx="825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Recent trend: Start from </a:t>
            </a:r>
            <a:r>
              <a:rPr lang="en-US" sz="2800" b="1" u="sng" dirty="0" smtClean="0">
                <a:solidFill>
                  <a:srgbClr val="0432FF"/>
                </a:solidFill>
                <a:ea typeface="Arial" charset="0"/>
                <a:cs typeface="Arial" charset="0"/>
              </a:rPr>
              <a:t>seedless</a:t>
            </a:r>
            <a:r>
              <a:rPr lang="en-US" sz="28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 permutation</a:t>
            </a:r>
            <a:endParaRPr lang="en-US" sz="2800" b="1" dirty="0">
              <a:solidFill>
                <a:srgbClr val="0432FF"/>
              </a:solidFill>
              <a:ea typeface="Arial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20411741">
            <a:off x="375510" y="3676170"/>
            <a:ext cx="3623955" cy="1981901"/>
            <a:chOff x="548802" y="1392225"/>
            <a:chExt cx="3623955" cy="1981901"/>
          </a:xfrm>
        </p:grpSpPr>
        <p:sp>
          <p:nvSpPr>
            <p:cNvPr id="14" name="TextBox 13"/>
            <p:cNvSpPr txBox="1"/>
            <p:nvPr/>
          </p:nvSpPr>
          <p:spPr>
            <a:xfrm rot="632255">
              <a:off x="548802" y="2799390"/>
              <a:ext cx="1336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alibri" charset="0"/>
                  <a:ea typeface="Calibri" charset="0"/>
                  <a:cs typeface="Calibri" charset="0"/>
                </a:rPr>
                <a:t>Farfalle</a:t>
              </a:r>
              <a:endParaRPr lang="en-US"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 rot="708224">
              <a:off x="830522" y="1392225"/>
              <a:ext cx="3342235" cy="1741202"/>
              <a:chOff x="1658796" y="1041767"/>
              <a:chExt cx="5606375" cy="2632851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1658796" y="1041767"/>
                <a:ext cx="5606375" cy="2632851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 rot="5400000">
                <a:off x="2270931" y="2069029"/>
                <a:ext cx="278012" cy="497649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5400000">
                <a:off x="2672456" y="2165156"/>
                <a:ext cx="278010" cy="305396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pic>
            <p:nvPicPr>
              <p:cNvPr id="143" name="Picture 14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27" t="-1" b="-4876"/>
              <a:stretch/>
            </p:blipFill>
            <p:spPr>
              <a:xfrm>
                <a:off x="2693697" y="2179042"/>
                <a:ext cx="235527" cy="268518"/>
              </a:xfrm>
              <a:prstGeom prst="rect">
                <a:avLst/>
              </a:prstGeom>
            </p:spPr>
          </p:pic>
          <p:sp>
            <p:nvSpPr>
              <p:cNvPr id="144" name="Rounded Rectangle 143"/>
              <p:cNvSpPr/>
              <p:nvPr/>
            </p:nvSpPr>
            <p:spPr>
              <a:xfrm>
                <a:off x="3202532" y="2178847"/>
                <a:ext cx="300494" cy="27801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i="1" dirty="0">
                    <a:latin typeface="Cambria Math" charset="0"/>
                    <a:ea typeface="Cambria Math" charset="0"/>
                    <a:cs typeface="Cambria Math" charset="0"/>
                  </a:rPr>
                  <a:t>π</a:t>
                </a: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2337399" y="2245956"/>
                <a:ext cx="145075" cy="1437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146" name="Straight Arrow Connector 145"/>
              <p:cNvCxnSpPr/>
              <p:nvPr/>
            </p:nvCxnSpPr>
            <p:spPr>
              <a:xfrm flipV="1">
                <a:off x="1888455" y="2313301"/>
                <a:ext cx="268197" cy="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2409936" y="2245956"/>
                <a:ext cx="0" cy="1437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337399" y="2317853"/>
                <a:ext cx="1450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>
                <a:off x="2409936" y="1982342"/>
                <a:ext cx="0" cy="1965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>
              <a:xfrm>
                <a:off x="2966632" y="2315155"/>
                <a:ext cx="235900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1765476" y="2241906"/>
                    <a:ext cx="104772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b="0" i="1" smtClean="0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5476" y="2241906"/>
                    <a:ext cx="104772" cy="1558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64286" r="-64286" b="-6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2" name="Rectangle 151"/>
              <p:cNvSpPr/>
              <p:nvPr/>
            </p:nvSpPr>
            <p:spPr>
              <a:xfrm rot="5400000">
                <a:off x="2270931" y="1341175"/>
                <a:ext cx="278012" cy="497649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5400000">
                <a:off x="2672456" y="1437302"/>
                <a:ext cx="278010" cy="305396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3202532" y="1450993"/>
                <a:ext cx="300494" cy="27801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i="1" dirty="0">
                    <a:latin typeface="Cambria Math" charset="0"/>
                    <a:ea typeface="Cambria Math" charset="0"/>
                    <a:cs typeface="Cambria Math" charset="0"/>
                  </a:rPr>
                  <a:t>π</a:t>
                </a: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337399" y="1518102"/>
                <a:ext cx="145075" cy="1437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156" name="Straight Arrow Connector 155"/>
              <p:cNvCxnSpPr/>
              <p:nvPr/>
            </p:nvCxnSpPr>
            <p:spPr>
              <a:xfrm flipV="1">
                <a:off x="1888455" y="1585447"/>
                <a:ext cx="268197" cy="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2409936" y="1518102"/>
                <a:ext cx="0" cy="1437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stCxn id="148" idx="2"/>
                <a:endCxn id="148" idx="6"/>
              </p:cNvCxnSpPr>
              <p:nvPr/>
            </p:nvCxnSpPr>
            <p:spPr>
              <a:xfrm>
                <a:off x="2337399" y="1589999"/>
                <a:ext cx="1450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2409936" y="1254488"/>
                <a:ext cx="0" cy="1965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>
                <a:off x="2966632" y="1587301"/>
                <a:ext cx="235900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1765476" y="1514052"/>
                    <a:ext cx="104772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b="0" i="1" smtClean="0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5476" y="1514052"/>
                    <a:ext cx="104772" cy="1558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64286" r="-64286" b="-6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2337399" y="1062069"/>
                    <a:ext cx="191719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13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7399" y="1062069"/>
                    <a:ext cx="191719" cy="1558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40909" r="-45455" b="-7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2337399" y="1789923"/>
                    <a:ext cx="188706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13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7399" y="1789923"/>
                    <a:ext cx="188706" cy="1558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40909" r="-40909" b="-619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4" name="Rectangle 163"/>
              <p:cNvSpPr/>
              <p:nvPr/>
            </p:nvSpPr>
            <p:spPr>
              <a:xfrm rot="5400000">
                <a:off x="2270931" y="3145207"/>
                <a:ext cx="278012" cy="497649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5400000">
                <a:off x="2672456" y="3241334"/>
                <a:ext cx="278010" cy="305396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pic>
            <p:nvPicPr>
              <p:cNvPr id="166" name="Picture 16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27" t="-1" b="-4876"/>
              <a:stretch/>
            </p:blipFill>
            <p:spPr>
              <a:xfrm>
                <a:off x="2693697" y="3255220"/>
                <a:ext cx="235527" cy="268518"/>
              </a:xfrm>
              <a:prstGeom prst="rect">
                <a:avLst/>
              </a:prstGeom>
            </p:spPr>
          </p:pic>
          <p:sp>
            <p:nvSpPr>
              <p:cNvPr id="167" name="Rounded Rectangle 166"/>
              <p:cNvSpPr/>
              <p:nvPr/>
            </p:nvSpPr>
            <p:spPr>
              <a:xfrm>
                <a:off x="3202532" y="3255025"/>
                <a:ext cx="300494" cy="27801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i="1" dirty="0">
                    <a:latin typeface="Cambria Math" charset="0"/>
                    <a:ea typeface="Cambria Math" charset="0"/>
                    <a:cs typeface="Cambria Math" charset="0"/>
                  </a:rPr>
                  <a:t>π</a:t>
                </a: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337399" y="3322134"/>
                <a:ext cx="145075" cy="1437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169" name="Straight Arrow Connector 168"/>
              <p:cNvCxnSpPr/>
              <p:nvPr/>
            </p:nvCxnSpPr>
            <p:spPr>
              <a:xfrm flipV="1">
                <a:off x="1888455" y="3389479"/>
                <a:ext cx="268197" cy="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2409936" y="3322134"/>
                <a:ext cx="0" cy="1437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2337399" y="3394031"/>
                <a:ext cx="1450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>
                <a:off x="2409936" y="3058520"/>
                <a:ext cx="0" cy="1965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>
                <a:off x="2966632" y="3391333"/>
                <a:ext cx="235900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1765476" y="3318084"/>
                    <a:ext cx="104772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b="0" i="1" smtClean="0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5476" y="3318084"/>
                    <a:ext cx="104772" cy="1558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64286" r="-64286" b="-6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TextBox 174"/>
                  <p:cNvSpPr txBox="1"/>
                  <p:nvPr/>
                </p:nvSpPr>
                <p:spPr>
                  <a:xfrm>
                    <a:off x="2337399" y="2866101"/>
                    <a:ext cx="174150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13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37399" y="2866101"/>
                    <a:ext cx="174150" cy="1558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42857" r="-38095" b="-7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2653401" y="3217259"/>
                    <a:ext cx="2717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00" b="0" i="1" smtClean="0">
                              <a:latin typeface="Cambria Math" charset="0"/>
                            </a:rPr>
                            <m:t>𝑖</m:t>
                          </m:r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3401" y="3217259"/>
                    <a:ext cx="271781" cy="246221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7" name="Rectangle 176"/>
              <p:cNvSpPr/>
              <p:nvPr/>
            </p:nvSpPr>
            <p:spPr>
              <a:xfrm rot="5400000">
                <a:off x="5140455" y="3154506"/>
                <a:ext cx="278012" cy="497649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 rot="5400000">
                <a:off x="5541980" y="3250633"/>
                <a:ext cx="278010" cy="305396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pic>
            <p:nvPicPr>
              <p:cNvPr id="179" name="Picture 17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27" t="-1" b="-4876"/>
              <a:stretch/>
            </p:blipFill>
            <p:spPr>
              <a:xfrm>
                <a:off x="5563221" y="3264519"/>
                <a:ext cx="235527" cy="268518"/>
              </a:xfrm>
              <a:prstGeom prst="rect">
                <a:avLst/>
              </a:prstGeom>
            </p:spPr>
          </p:pic>
          <p:sp>
            <p:nvSpPr>
              <p:cNvPr id="180" name="Rounded Rectangle 179"/>
              <p:cNvSpPr/>
              <p:nvPr/>
            </p:nvSpPr>
            <p:spPr>
              <a:xfrm>
                <a:off x="6072056" y="3264324"/>
                <a:ext cx="300494" cy="27801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i="1" dirty="0">
                    <a:latin typeface="Cambria Math" charset="0"/>
                    <a:ea typeface="Cambria Math" charset="0"/>
                    <a:cs typeface="Cambria Math" charset="0"/>
                  </a:rPr>
                  <a:t>π</a:t>
                </a:r>
              </a:p>
            </p:txBody>
          </p:sp>
          <p:cxnSp>
            <p:nvCxnSpPr>
              <p:cNvPr id="181" name="Straight Arrow Connector 180"/>
              <p:cNvCxnSpPr/>
              <p:nvPr/>
            </p:nvCxnSpPr>
            <p:spPr>
              <a:xfrm flipV="1">
                <a:off x="6383009" y="3386727"/>
                <a:ext cx="268197" cy="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>
              <a:xfrm>
                <a:off x="6725530" y="3110974"/>
                <a:ext cx="0" cy="1965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/>
              <p:nvPr/>
            </p:nvCxnSpPr>
            <p:spPr>
              <a:xfrm>
                <a:off x="5836156" y="3400632"/>
                <a:ext cx="235900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6752392" y="2989880"/>
                    <a:ext cx="104772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b="0" i="1" smtClean="0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2392" y="2989880"/>
                    <a:ext cx="104772" cy="155877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71429" t="-5263" r="-57143" b="-6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6991435" y="3311337"/>
                    <a:ext cx="143949" cy="16870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13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13" i="1" smtClean="0">
                                  <a:latin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1435" y="3311337"/>
                    <a:ext cx="143949" cy="168701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44444" r="-38889" b="-727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5509880" y="3243529"/>
                    <a:ext cx="27178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00" b="0" i="1" smtClean="0">
                              <a:latin typeface="Cambria Math" charset="0"/>
                            </a:rPr>
                            <m:t>𝑗</m:t>
                          </m:r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9880" y="3243529"/>
                    <a:ext cx="271781" cy="246221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r="-6250" b="-43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6282" y="3307479"/>
                <a:ext cx="158496" cy="158496"/>
              </a:xfrm>
              <a:prstGeom prst="rect">
                <a:avLst/>
              </a:prstGeom>
            </p:spPr>
          </p:pic>
          <p:cxnSp>
            <p:nvCxnSpPr>
              <p:cNvPr id="188" name="Straight Arrow Connector 187"/>
              <p:cNvCxnSpPr/>
              <p:nvPr/>
            </p:nvCxnSpPr>
            <p:spPr>
              <a:xfrm>
                <a:off x="6804778" y="3386727"/>
                <a:ext cx="186657" cy="89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Rectangle 188"/>
              <p:cNvSpPr/>
              <p:nvPr/>
            </p:nvSpPr>
            <p:spPr>
              <a:xfrm rot="5400000">
                <a:off x="5140455" y="2069029"/>
                <a:ext cx="278012" cy="497649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 rot="5400000">
                <a:off x="5541980" y="2165156"/>
                <a:ext cx="278010" cy="305396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pic>
            <p:nvPicPr>
              <p:cNvPr id="191" name="Picture 19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27" t="-1" b="-4876"/>
              <a:stretch/>
            </p:blipFill>
            <p:spPr>
              <a:xfrm>
                <a:off x="5563221" y="2179042"/>
                <a:ext cx="235527" cy="268518"/>
              </a:xfrm>
              <a:prstGeom prst="rect">
                <a:avLst/>
              </a:prstGeom>
            </p:spPr>
          </p:pic>
          <p:sp>
            <p:nvSpPr>
              <p:cNvPr id="192" name="Rounded Rectangle 191"/>
              <p:cNvSpPr/>
              <p:nvPr/>
            </p:nvSpPr>
            <p:spPr>
              <a:xfrm>
                <a:off x="6072056" y="2178847"/>
                <a:ext cx="300494" cy="27801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i="1" dirty="0">
                    <a:latin typeface="Cambria Math" charset="0"/>
                    <a:ea typeface="Cambria Math" charset="0"/>
                    <a:cs typeface="Cambria Math" charset="0"/>
                  </a:rPr>
                  <a:t>π</a:t>
                </a:r>
              </a:p>
            </p:txBody>
          </p:sp>
          <p:cxnSp>
            <p:nvCxnSpPr>
              <p:cNvPr id="193" name="Straight Arrow Connector 192"/>
              <p:cNvCxnSpPr/>
              <p:nvPr/>
            </p:nvCxnSpPr>
            <p:spPr>
              <a:xfrm flipV="1">
                <a:off x="6383009" y="2301250"/>
                <a:ext cx="268197" cy="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/>
              <p:nvPr/>
            </p:nvCxnSpPr>
            <p:spPr>
              <a:xfrm>
                <a:off x="6725530" y="2025497"/>
                <a:ext cx="0" cy="1965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/>
              <p:nvPr/>
            </p:nvCxnSpPr>
            <p:spPr>
              <a:xfrm>
                <a:off x="5836156" y="2315155"/>
                <a:ext cx="235900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TextBox 195"/>
                  <p:cNvSpPr txBox="1"/>
                  <p:nvPr/>
                </p:nvSpPr>
                <p:spPr>
                  <a:xfrm>
                    <a:off x="6752392" y="1904403"/>
                    <a:ext cx="104772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b="0" i="1" smtClean="0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2392" y="1904403"/>
                    <a:ext cx="104772" cy="1558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64286" r="-64286" b="-6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TextBox 196"/>
                  <p:cNvSpPr txBox="1"/>
                  <p:nvPr/>
                </p:nvSpPr>
                <p:spPr>
                  <a:xfrm>
                    <a:off x="6991435" y="2225860"/>
                    <a:ext cx="158890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13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1435" y="2225860"/>
                    <a:ext cx="158890" cy="155877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40000" r="-30000" b="-619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6282" y="2222002"/>
                <a:ext cx="158496" cy="158496"/>
              </a:xfrm>
              <a:prstGeom prst="rect">
                <a:avLst/>
              </a:prstGeom>
            </p:spPr>
          </p:pic>
          <p:cxnSp>
            <p:nvCxnSpPr>
              <p:cNvPr id="199" name="Straight Arrow Connector 198"/>
              <p:cNvCxnSpPr/>
              <p:nvPr/>
            </p:nvCxnSpPr>
            <p:spPr>
              <a:xfrm>
                <a:off x="6804778" y="2301250"/>
                <a:ext cx="186657" cy="25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Rectangle 199"/>
              <p:cNvSpPr/>
              <p:nvPr/>
            </p:nvSpPr>
            <p:spPr>
              <a:xfrm rot="5400000">
                <a:off x="5140454" y="1315355"/>
                <a:ext cx="278012" cy="497649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 rot="5400000">
                <a:off x="5541979" y="1411482"/>
                <a:ext cx="278010" cy="305396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02" name="Rounded Rectangle 201"/>
              <p:cNvSpPr/>
              <p:nvPr/>
            </p:nvSpPr>
            <p:spPr>
              <a:xfrm>
                <a:off x="6072055" y="1425173"/>
                <a:ext cx="300494" cy="27801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13" i="1" dirty="0">
                    <a:latin typeface="Cambria Math" charset="0"/>
                    <a:ea typeface="Cambria Math" charset="0"/>
                    <a:cs typeface="Cambria Math" charset="0"/>
                  </a:rPr>
                  <a:t>π</a:t>
                </a:r>
              </a:p>
            </p:txBody>
          </p:sp>
          <p:cxnSp>
            <p:nvCxnSpPr>
              <p:cNvPr id="203" name="Straight Arrow Connector 202"/>
              <p:cNvCxnSpPr/>
              <p:nvPr/>
            </p:nvCxnSpPr>
            <p:spPr>
              <a:xfrm flipV="1">
                <a:off x="6383008" y="1547576"/>
                <a:ext cx="268197" cy="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/>
              <p:nvPr/>
            </p:nvCxnSpPr>
            <p:spPr>
              <a:xfrm>
                <a:off x="6725529" y="1271823"/>
                <a:ext cx="0" cy="19650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>
                <a:off x="5836155" y="1561481"/>
                <a:ext cx="235900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6" name="TextBox 205"/>
                  <p:cNvSpPr txBox="1"/>
                  <p:nvPr/>
                </p:nvSpPr>
                <p:spPr>
                  <a:xfrm>
                    <a:off x="6752391" y="1150729"/>
                    <a:ext cx="104772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b="0" i="1" smtClean="0">
                              <a:latin typeface="Cambria Math" charset="0"/>
                            </a:rPr>
                            <m:t>𝑘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2391" y="1150729"/>
                    <a:ext cx="104772" cy="155877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64286" r="-64286" b="-6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7" name="TextBox 206"/>
                  <p:cNvSpPr txBox="1"/>
                  <p:nvPr/>
                </p:nvSpPr>
                <p:spPr>
                  <a:xfrm>
                    <a:off x="6991434" y="1472186"/>
                    <a:ext cx="161904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13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013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92" name="TextBox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1434" y="1472186"/>
                    <a:ext cx="161904" cy="155877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47368" r="-36842"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08" name="Picture 207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6281" y="1468328"/>
                <a:ext cx="158496" cy="158496"/>
              </a:xfrm>
              <a:prstGeom prst="rect">
                <a:avLst/>
              </a:prstGeom>
            </p:spPr>
          </p:pic>
          <p:cxnSp>
            <p:nvCxnSpPr>
              <p:cNvPr id="209" name="Straight Arrow Connector 208"/>
              <p:cNvCxnSpPr/>
              <p:nvPr/>
            </p:nvCxnSpPr>
            <p:spPr>
              <a:xfrm>
                <a:off x="6804777" y="1547576"/>
                <a:ext cx="186657" cy="25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Curved Connector 209"/>
              <p:cNvCxnSpPr>
                <a:stCxn id="146" idx="3"/>
                <a:endCxn id="178" idx="1"/>
              </p:cNvCxnSpPr>
              <p:nvPr/>
            </p:nvCxnSpPr>
            <p:spPr>
              <a:xfrm>
                <a:off x="3503026" y="1589999"/>
                <a:ext cx="620727" cy="770996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Curved Connector 210"/>
              <p:cNvCxnSpPr>
                <a:endCxn id="178" idx="2"/>
              </p:cNvCxnSpPr>
              <p:nvPr/>
            </p:nvCxnSpPr>
            <p:spPr>
              <a:xfrm>
                <a:off x="3500553" y="2296063"/>
                <a:ext cx="584536" cy="158192"/>
              </a:xfrm>
              <a:prstGeom prst="curvedConnector3">
                <a:avLst>
                  <a:gd name="adj1" fmla="val 2820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Curved Connector 211"/>
              <p:cNvCxnSpPr>
                <a:stCxn id="178" idx="7"/>
              </p:cNvCxnSpPr>
              <p:nvPr/>
            </p:nvCxnSpPr>
            <p:spPr>
              <a:xfrm rot="5400000" flipH="1" flipV="1">
                <a:off x="4272129" y="1602488"/>
                <a:ext cx="796815" cy="720200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Curved Connector 212"/>
              <p:cNvCxnSpPr>
                <a:stCxn id="178" idx="6"/>
              </p:cNvCxnSpPr>
              <p:nvPr/>
            </p:nvCxnSpPr>
            <p:spPr>
              <a:xfrm flipV="1">
                <a:off x="4349100" y="2317854"/>
                <a:ext cx="681537" cy="136401"/>
              </a:xfrm>
              <a:prstGeom prst="curvedConnector3">
                <a:avLst>
                  <a:gd name="adj1" fmla="val 58798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Curved Connector 213"/>
              <p:cNvCxnSpPr>
                <a:stCxn id="178" idx="5"/>
              </p:cNvCxnSpPr>
              <p:nvPr/>
            </p:nvCxnSpPr>
            <p:spPr>
              <a:xfrm rot="16200000" flipH="1">
                <a:off x="4242628" y="2615322"/>
                <a:ext cx="855816" cy="720201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Oval 214"/>
              <p:cNvSpPr/>
              <p:nvPr/>
            </p:nvSpPr>
            <p:spPr>
              <a:xfrm>
                <a:off x="4085089" y="2322365"/>
                <a:ext cx="264011" cy="2637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6" name="Straight Connector 215"/>
              <p:cNvCxnSpPr>
                <a:stCxn id="178" idx="0"/>
                <a:endCxn id="178" idx="4"/>
              </p:cNvCxnSpPr>
              <p:nvPr/>
            </p:nvCxnSpPr>
            <p:spPr>
              <a:xfrm>
                <a:off x="4217095" y="2322365"/>
                <a:ext cx="0" cy="2637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>
                <a:stCxn id="178" idx="2"/>
                <a:endCxn id="178" idx="6"/>
              </p:cNvCxnSpPr>
              <p:nvPr/>
            </p:nvCxnSpPr>
            <p:spPr>
              <a:xfrm>
                <a:off x="4085089" y="2454255"/>
                <a:ext cx="26401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urved Connector 217"/>
              <p:cNvCxnSpPr>
                <a:stCxn id="169" idx="3"/>
                <a:endCxn id="218" idx="3"/>
              </p:cNvCxnSpPr>
              <p:nvPr/>
            </p:nvCxnSpPr>
            <p:spPr>
              <a:xfrm flipV="1">
                <a:off x="3503026" y="2547515"/>
                <a:ext cx="620727" cy="846516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630921">
              <a:off x="1520801" y="3004794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[</a:t>
              </a:r>
              <a:r>
                <a:rPr lang="en-US" dirty="0" smtClean="0">
                  <a:solidFill>
                    <a:srgbClr val="FF0000"/>
                  </a:solidFill>
                </a:rPr>
                <a:t>BDP+16]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21146914">
            <a:off x="571428" y="1086891"/>
            <a:ext cx="4066441" cy="2429999"/>
            <a:chOff x="4912906" y="1194268"/>
            <a:chExt cx="4066441" cy="2429999"/>
          </a:xfrm>
        </p:grpSpPr>
        <p:sp>
          <p:nvSpPr>
            <p:cNvPr id="13" name="TextBox 12"/>
            <p:cNvSpPr txBox="1"/>
            <p:nvPr/>
          </p:nvSpPr>
          <p:spPr>
            <a:xfrm>
              <a:off x="4912906" y="3162602"/>
              <a:ext cx="1136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alibri" charset="0"/>
                  <a:ea typeface="Calibri" charset="0"/>
                  <a:cs typeface="Calibri" charset="0"/>
                </a:rPr>
                <a:t>Keccak</a:t>
              </a:r>
              <a:endParaRPr lang="en-US"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4932020" y="1194268"/>
              <a:ext cx="4047327" cy="1989199"/>
              <a:chOff x="2364188" y="1385991"/>
              <a:chExt cx="5454104" cy="2115386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2364188" y="1445105"/>
                <a:ext cx="5213659" cy="205627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3154449" y="1874171"/>
                <a:ext cx="333114" cy="1507681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cxnSp>
            <p:nvCxnSpPr>
              <p:cNvPr id="226" name="Straight Arrow Connector 225"/>
              <p:cNvCxnSpPr/>
              <p:nvPr/>
            </p:nvCxnSpPr>
            <p:spPr>
              <a:xfrm>
                <a:off x="3068651" y="1874170"/>
                <a:ext cx="51" cy="150768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 flipH="1">
                <a:off x="3070339" y="1509175"/>
                <a:ext cx="4090" cy="36499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8" name="TextBox 227"/>
                  <p:cNvSpPr txBox="1"/>
                  <p:nvPr/>
                </p:nvSpPr>
                <p:spPr>
                  <a:xfrm>
                    <a:off x="3227697" y="1583372"/>
                    <a:ext cx="179966" cy="18629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13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7697" y="1583372"/>
                    <a:ext cx="179966" cy="186295"/>
                  </a:xfrm>
                  <a:prstGeom prst="rect">
                    <a:avLst/>
                  </a:prstGeom>
                  <a:blipFill rotWithShape="0">
                    <a:blip r:embed="rId52"/>
                    <a:stretch>
                      <a:fillRect l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2600202" y="1590602"/>
                    <a:ext cx="151471" cy="19638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latin typeface="Cambria Math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29" name="TextBox 2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00202" y="1590602"/>
                    <a:ext cx="151471" cy="196380"/>
                  </a:xfrm>
                  <a:prstGeom prst="rect">
                    <a:avLst/>
                  </a:prstGeom>
                  <a:blipFill rotWithShape="0">
                    <a:blip r:embed="rId53"/>
                    <a:stretch>
                      <a:fillRect l="-22222" r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0" name="TextBox 229"/>
                  <p:cNvSpPr txBox="1"/>
                  <p:nvPr/>
                </p:nvSpPr>
                <p:spPr>
                  <a:xfrm>
                    <a:off x="2416494" y="2582210"/>
                    <a:ext cx="561128" cy="19638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charset="0"/>
                            </a:rPr>
                            <m:t>n</m:t>
                          </m:r>
                          <m:r>
                            <a:rPr lang="en-US" sz="1200" smtClean="0">
                              <a:latin typeface="Cambria Math" charset="0"/>
                            </a:rPr>
                            <m:t> −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30" name="TextBox 2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494" y="2582210"/>
                    <a:ext cx="561128" cy="196380"/>
                  </a:xfrm>
                  <a:prstGeom prst="rect">
                    <a:avLst/>
                  </a:prstGeom>
                  <a:blipFill rotWithShape="0">
                    <a:blip r:embed="rId54"/>
                    <a:stretch>
                      <a:fillRect l="-4348" t="-138710" r="-4348" b="-1709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1" name="Rectangle 230"/>
              <p:cNvSpPr/>
              <p:nvPr/>
            </p:nvSpPr>
            <p:spPr>
              <a:xfrm>
                <a:off x="3154449" y="1509181"/>
                <a:ext cx="333114" cy="36499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2" name="TextBox 231"/>
                  <p:cNvSpPr txBox="1"/>
                  <p:nvPr/>
                </p:nvSpPr>
                <p:spPr>
                  <a:xfrm>
                    <a:off x="3253177" y="1588303"/>
                    <a:ext cx="1603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3177" y="1588303"/>
                    <a:ext cx="160300" cy="246221"/>
                  </a:xfrm>
                  <a:prstGeom prst="rect">
                    <a:avLst/>
                  </a:prstGeom>
                  <a:blipFill rotWithShape="0">
                    <a:blip r:embed="rId55"/>
                    <a:stretch>
                      <a:fillRect l="-30769" r="-30769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3" name="TextBox 232"/>
                  <p:cNvSpPr txBox="1"/>
                  <p:nvPr/>
                </p:nvSpPr>
                <p:spPr>
                  <a:xfrm>
                    <a:off x="3253177" y="2585100"/>
                    <a:ext cx="1603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3177" y="2585100"/>
                    <a:ext cx="160300" cy="246221"/>
                  </a:xfrm>
                  <a:prstGeom prst="rect">
                    <a:avLst/>
                  </a:prstGeom>
                  <a:blipFill rotWithShape="0">
                    <a:blip r:embed="rId56"/>
                    <a:stretch>
                      <a:fillRect l="-30769" r="-30769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4" name="Rounded Rectangle 233"/>
              <p:cNvSpPr/>
              <p:nvPr/>
            </p:nvSpPr>
            <p:spPr>
              <a:xfrm>
                <a:off x="4140207" y="1505619"/>
                <a:ext cx="285527" cy="187267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5" name="TextBox 234"/>
                  <p:cNvSpPr txBox="1"/>
                  <p:nvPr/>
                </p:nvSpPr>
                <p:spPr>
                  <a:xfrm>
                    <a:off x="4051386" y="2178560"/>
                    <a:ext cx="481634" cy="3600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5" name="TextBox 2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1386" y="2178560"/>
                    <a:ext cx="481634" cy="360031"/>
                  </a:xfrm>
                  <a:prstGeom prst="rect">
                    <a:avLst/>
                  </a:prstGeom>
                  <a:blipFill rotWithShape="0">
                    <a:blip r:embed="rId5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6" name="Straight Arrow Connector 235"/>
              <p:cNvCxnSpPr/>
              <p:nvPr/>
            </p:nvCxnSpPr>
            <p:spPr>
              <a:xfrm flipV="1">
                <a:off x="3487563" y="2625055"/>
                <a:ext cx="631525" cy="29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/>
              <p:cNvCxnSpPr/>
              <p:nvPr/>
            </p:nvCxnSpPr>
            <p:spPr>
              <a:xfrm flipV="1">
                <a:off x="3487563" y="1688110"/>
                <a:ext cx="235841" cy="35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/>
              <p:nvPr/>
            </p:nvCxnSpPr>
            <p:spPr>
              <a:xfrm flipV="1">
                <a:off x="3883342" y="1685362"/>
                <a:ext cx="240005" cy="27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>
                <a:off x="3801001" y="1385991"/>
                <a:ext cx="2372" cy="222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Oval 239"/>
              <p:cNvSpPr/>
              <p:nvPr/>
            </p:nvSpPr>
            <p:spPr>
              <a:xfrm rot="16200000">
                <a:off x="3723286" y="1608141"/>
                <a:ext cx="160174" cy="15993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 rot="16200000">
                <a:off x="3803463" y="1604371"/>
                <a:ext cx="0" cy="159938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6200000">
                <a:off x="3723286" y="1688109"/>
                <a:ext cx="160174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flipV="1">
                <a:off x="7115024" y="1711413"/>
                <a:ext cx="703268" cy="8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7244299" y="1823329"/>
                    <a:ext cx="148759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latin typeface="Cambria Math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71" name="TextBox 1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4299" y="1823329"/>
                    <a:ext cx="148759" cy="246221"/>
                  </a:xfrm>
                  <a:prstGeom prst="rect">
                    <a:avLst/>
                  </a:prstGeom>
                  <a:blipFill rotWithShape="0">
                    <a:blip r:embed="rId58"/>
                    <a:stretch>
                      <a:fillRect l="-16000" r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5" name="Straight Connector 244"/>
              <p:cNvCxnSpPr/>
              <p:nvPr/>
            </p:nvCxnSpPr>
            <p:spPr>
              <a:xfrm flipH="1">
                <a:off x="7285784" y="1618147"/>
                <a:ext cx="107275" cy="2051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Rounded Rectangle 245"/>
              <p:cNvSpPr/>
              <p:nvPr/>
            </p:nvSpPr>
            <p:spPr>
              <a:xfrm>
                <a:off x="5100418" y="1505619"/>
                <a:ext cx="285527" cy="187267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7" name="TextBox 246"/>
                  <p:cNvSpPr txBox="1"/>
                  <p:nvPr/>
                </p:nvSpPr>
                <p:spPr>
                  <a:xfrm>
                    <a:off x="5003863" y="2181381"/>
                    <a:ext cx="481634" cy="3600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7" name="TextBox 2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3863" y="2181381"/>
                    <a:ext cx="481634" cy="360031"/>
                  </a:xfrm>
                  <a:prstGeom prst="rect">
                    <a:avLst/>
                  </a:prstGeom>
                  <a:blipFill rotWithShape="0">
                    <a:blip r:embed="rId5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8" name="Straight Arrow Connector 247"/>
              <p:cNvCxnSpPr/>
              <p:nvPr/>
            </p:nvCxnSpPr>
            <p:spPr>
              <a:xfrm>
                <a:off x="4420332" y="2635267"/>
                <a:ext cx="663226" cy="34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/>
              <p:cNvCxnSpPr/>
              <p:nvPr/>
            </p:nvCxnSpPr>
            <p:spPr>
              <a:xfrm flipV="1">
                <a:off x="4421959" y="1688110"/>
                <a:ext cx="261656" cy="58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49"/>
              <p:cNvCxnSpPr/>
              <p:nvPr/>
            </p:nvCxnSpPr>
            <p:spPr>
              <a:xfrm>
                <a:off x="4843553" y="1688110"/>
                <a:ext cx="234825" cy="17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/>
              <p:cNvCxnSpPr/>
              <p:nvPr/>
            </p:nvCxnSpPr>
            <p:spPr>
              <a:xfrm>
                <a:off x="4761212" y="1385991"/>
                <a:ext cx="2372" cy="222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Oval 251"/>
              <p:cNvSpPr/>
              <p:nvPr/>
            </p:nvSpPr>
            <p:spPr>
              <a:xfrm rot="16200000">
                <a:off x="4683497" y="1608141"/>
                <a:ext cx="160174" cy="15993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3" name="Straight Connector 252"/>
              <p:cNvCxnSpPr/>
              <p:nvPr/>
            </p:nvCxnSpPr>
            <p:spPr>
              <a:xfrm rot="16200000">
                <a:off x="4763674" y="1604371"/>
                <a:ext cx="0" cy="159938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16200000">
                <a:off x="4683497" y="1688109"/>
                <a:ext cx="160174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Rounded Rectangle 254"/>
              <p:cNvSpPr/>
              <p:nvPr/>
            </p:nvSpPr>
            <p:spPr>
              <a:xfrm>
                <a:off x="6875608" y="1511906"/>
                <a:ext cx="285527" cy="187267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6762665" y="2187581"/>
                    <a:ext cx="481634" cy="3600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6" name="TextBox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2665" y="2187581"/>
                    <a:ext cx="481634" cy="360031"/>
                  </a:xfrm>
                  <a:prstGeom prst="rect">
                    <a:avLst/>
                  </a:prstGeom>
                  <a:blipFill rotWithShape="0">
                    <a:blip r:embed="rId5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7" name="Straight Arrow Connector 256"/>
              <p:cNvCxnSpPr/>
              <p:nvPr/>
            </p:nvCxnSpPr>
            <p:spPr>
              <a:xfrm flipV="1">
                <a:off x="6080886" y="2631342"/>
                <a:ext cx="773603" cy="20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>
                <a:off x="6087710" y="1690849"/>
                <a:ext cx="371095" cy="35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flipV="1">
                <a:off x="6618743" y="1691649"/>
                <a:ext cx="240005" cy="27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/>
              <p:cNvCxnSpPr/>
              <p:nvPr/>
            </p:nvCxnSpPr>
            <p:spPr>
              <a:xfrm>
                <a:off x="6536402" y="1392278"/>
                <a:ext cx="2372" cy="222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1" name="Oval 260"/>
              <p:cNvSpPr/>
              <p:nvPr/>
            </p:nvSpPr>
            <p:spPr>
              <a:xfrm rot="16200000">
                <a:off x="6458687" y="1614428"/>
                <a:ext cx="160174" cy="15993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2" name="Straight Connector 261"/>
              <p:cNvCxnSpPr/>
              <p:nvPr/>
            </p:nvCxnSpPr>
            <p:spPr>
              <a:xfrm rot="16200000">
                <a:off x="6538864" y="1610658"/>
                <a:ext cx="0" cy="159938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>
                <a:off x="6458687" y="1694396"/>
                <a:ext cx="160174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H="1">
                <a:off x="5385945" y="1691039"/>
                <a:ext cx="794722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H="1">
                <a:off x="5385946" y="2633441"/>
                <a:ext cx="701764" cy="99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TextBox 267"/>
            <p:cNvSpPr txBox="1"/>
            <p:nvPr/>
          </p:nvSpPr>
          <p:spPr>
            <a:xfrm rot="21528264">
              <a:off x="5818701" y="3215249"/>
              <a:ext cx="1076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[BDPV08]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467978">
            <a:off x="4438975" y="1229207"/>
            <a:ext cx="4385110" cy="2208888"/>
            <a:chOff x="1882103" y="2197504"/>
            <a:chExt cx="4808468" cy="2355997"/>
          </a:xfrm>
        </p:grpSpPr>
        <p:sp>
          <p:nvSpPr>
            <p:cNvPr id="15" name="TextBox 14"/>
            <p:cNvSpPr txBox="1"/>
            <p:nvPr/>
          </p:nvSpPr>
          <p:spPr>
            <a:xfrm>
              <a:off x="4439551" y="4061090"/>
              <a:ext cx="1049299" cy="492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alibri" charset="0"/>
                  <a:ea typeface="Calibri" charset="0"/>
                  <a:cs typeface="Calibri" charset="0"/>
                </a:rPr>
                <a:t>NORX</a:t>
              </a:r>
              <a:endParaRPr lang="en-US"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1882103" y="2197504"/>
              <a:ext cx="4808468" cy="1923490"/>
              <a:chOff x="813958" y="3738628"/>
              <a:chExt cx="4808468" cy="1923490"/>
            </a:xfrm>
          </p:grpSpPr>
          <p:sp>
            <p:nvSpPr>
              <p:cNvPr id="343" name="Rectangle 342"/>
              <p:cNvSpPr/>
              <p:nvPr/>
            </p:nvSpPr>
            <p:spPr>
              <a:xfrm>
                <a:off x="813958" y="3738628"/>
                <a:ext cx="4808468" cy="192349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1251236" y="4655829"/>
                <a:ext cx="281285" cy="782389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1251235" y="3871313"/>
                <a:ext cx="281285" cy="77871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 b="1" baseline="-2500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6" name="Rounded Rectangle 345"/>
                  <p:cNvSpPr/>
                  <p:nvPr/>
                </p:nvSpPr>
                <p:spPr>
                  <a:xfrm>
                    <a:off x="1737424" y="3866574"/>
                    <a:ext cx="241102" cy="1566902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46" name="Rounded Rectangle 3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7424" y="3866574"/>
                    <a:ext cx="241102" cy="1566902"/>
                  </a:xfrm>
                  <a:prstGeom prst="roundRect">
                    <a:avLst/>
                  </a:prstGeom>
                  <a:blipFill rotWithShape="0">
                    <a:blip r:embed="rId40"/>
                    <a:stretch>
                      <a:fillRect l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7" name="Straight Arrow Connector 346"/>
              <p:cNvCxnSpPr/>
              <p:nvPr/>
            </p:nvCxnSpPr>
            <p:spPr>
              <a:xfrm>
                <a:off x="1533467" y="5028228"/>
                <a:ext cx="203957" cy="48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Oval 347"/>
              <p:cNvSpPr/>
              <p:nvPr/>
            </p:nvSpPr>
            <p:spPr>
              <a:xfrm>
                <a:off x="2178428" y="4975015"/>
                <a:ext cx="90915" cy="926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349" name="Straight Connector 348"/>
              <p:cNvCxnSpPr/>
              <p:nvPr/>
            </p:nvCxnSpPr>
            <p:spPr>
              <a:xfrm>
                <a:off x="2223886" y="4975015"/>
                <a:ext cx="0" cy="926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2178428" y="5021350"/>
                <a:ext cx="909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Arrow Connector 350"/>
              <p:cNvCxnSpPr/>
              <p:nvPr/>
            </p:nvCxnSpPr>
            <p:spPr>
              <a:xfrm flipH="1" flipV="1">
                <a:off x="2223885" y="5067686"/>
                <a:ext cx="6090" cy="2719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Arrow Connector 351"/>
              <p:cNvCxnSpPr/>
              <p:nvPr/>
            </p:nvCxnSpPr>
            <p:spPr>
              <a:xfrm flipV="1">
                <a:off x="1963758" y="4260667"/>
                <a:ext cx="454650" cy="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/>
              <p:cNvCxnSpPr/>
              <p:nvPr/>
            </p:nvCxnSpPr>
            <p:spPr>
              <a:xfrm>
                <a:off x="1533467" y="4260667"/>
                <a:ext cx="2039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/>
              <p:nvPr/>
            </p:nvCxnSpPr>
            <p:spPr>
              <a:xfrm flipH="1">
                <a:off x="1166742" y="4652926"/>
                <a:ext cx="1361" cy="78819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Arrow Connector 354"/>
              <p:cNvCxnSpPr/>
              <p:nvPr/>
            </p:nvCxnSpPr>
            <p:spPr>
              <a:xfrm>
                <a:off x="1169162" y="3871312"/>
                <a:ext cx="2925" cy="77871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6" name="TextBox 355"/>
                  <p:cNvSpPr txBox="1"/>
                  <p:nvPr/>
                </p:nvSpPr>
                <p:spPr>
                  <a:xfrm>
                    <a:off x="1000545" y="4182729"/>
                    <a:ext cx="94257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i="1">
                              <a:latin typeface="Cambria Math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356" name="TextBox 3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0545" y="4182729"/>
                    <a:ext cx="94257" cy="155877"/>
                  </a:xfrm>
                  <a:prstGeom prst="rect">
                    <a:avLst/>
                  </a:prstGeom>
                  <a:blipFill rotWithShape="0">
                    <a:blip r:embed="rId41"/>
                    <a:stretch>
                      <a:fillRect l="-18750"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7" name="TextBox 356"/>
                  <p:cNvSpPr txBox="1"/>
                  <p:nvPr/>
                </p:nvSpPr>
                <p:spPr>
                  <a:xfrm>
                    <a:off x="997928" y="4955114"/>
                    <a:ext cx="92269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b="0" i="1" smtClean="0">
                              <a:latin typeface="Cambria Math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357" name="TextBox 3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7928" y="4955114"/>
                    <a:ext cx="92269" cy="155877"/>
                  </a:xfrm>
                  <a:prstGeom prst="rect">
                    <a:avLst/>
                  </a:prstGeom>
                  <a:blipFill rotWithShape="0">
                    <a:blip r:embed="rId42"/>
                    <a:stretch>
                      <a:fillRect l="-26667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8" name="TextBox 357"/>
                  <p:cNvSpPr txBox="1"/>
                  <p:nvPr/>
                </p:nvSpPr>
                <p:spPr>
                  <a:xfrm>
                    <a:off x="1341382" y="4182729"/>
                    <a:ext cx="100990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b="0" i="1" smtClean="0">
                              <a:latin typeface="Cambria Math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358" name="TextBox 3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382" y="4182729"/>
                    <a:ext cx="100990" cy="155877"/>
                  </a:xfrm>
                  <a:prstGeom prst="rect">
                    <a:avLst/>
                  </a:prstGeom>
                  <a:blipFill rotWithShape="0">
                    <a:blip r:embed="rId43"/>
                    <a:stretch>
                      <a:fillRect l="-29412" r="-29412"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9" name="TextBox 358"/>
                  <p:cNvSpPr txBox="1"/>
                  <p:nvPr/>
                </p:nvSpPr>
                <p:spPr>
                  <a:xfrm>
                    <a:off x="1341382" y="4955114"/>
                    <a:ext cx="100990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b="0" i="1" smtClean="0">
                              <a:latin typeface="Cambria Math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359" name="TextBox 3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382" y="4955114"/>
                    <a:ext cx="100990" cy="155877"/>
                  </a:xfrm>
                  <a:prstGeom prst="rect">
                    <a:avLst/>
                  </a:prstGeom>
                  <a:blipFill rotWithShape="0">
                    <a:blip r:embed="rId43"/>
                    <a:stretch>
                      <a:fillRect l="-29412" r="-29412"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0" name="Straight Arrow Connector 359"/>
              <p:cNvCxnSpPr/>
              <p:nvPr/>
            </p:nvCxnSpPr>
            <p:spPr>
              <a:xfrm>
                <a:off x="1978498" y="5021350"/>
                <a:ext cx="203957" cy="48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/>
              <p:cNvCxnSpPr/>
              <p:nvPr/>
            </p:nvCxnSpPr>
            <p:spPr>
              <a:xfrm>
                <a:off x="2283328" y="5021350"/>
                <a:ext cx="135080" cy="68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2" name="TextBox 361"/>
                  <p:cNvSpPr txBox="1"/>
                  <p:nvPr/>
                </p:nvSpPr>
                <p:spPr>
                  <a:xfrm>
                    <a:off x="2137280" y="5363180"/>
                    <a:ext cx="173124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b="0" i="1" smtClean="0">
                              <a:latin typeface="Cambria Math" charset="0"/>
                            </a:rPr>
                            <m:t>01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362" name="TextBox 3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7280" y="5363180"/>
                    <a:ext cx="173124" cy="155877"/>
                  </a:xfrm>
                  <a:prstGeom prst="rect">
                    <a:avLst/>
                  </a:prstGeom>
                  <a:blipFill rotWithShape="0">
                    <a:blip r:embed="rId44"/>
                    <a:stretch>
                      <a:fillRect l="-21429" r="-17857"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3" name="Rounded Rectangle 362"/>
                  <p:cNvSpPr/>
                  <p:nvPr/>
                </p:nvSpPr>
                <p:spPr>
                  <a:xfrm>
                    <a:off x="2418408" y="3874217"/>
                    <a:ext cx="241102" cy="1566902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63" name="Rounded Rectangle 3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8408" y="3874217"/>
                    <a:ext cx="241102" cy="1566902"/>
                  </a:xfrm>
                  <a:prstGeom prst="roundRect">
                    <a:avLst/>
                  </a:prstGeom>
                  <a:blipFill rotWithShape="0">
                    <a:blip r:embed="rId60"/>
                    <a:stretch>
                      <a:fillRect l="-1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4" name="Straight Arrow Connector 363"/>
              <p:cNvCxnSpPr/>
              <p:nvPr/>
            </p:nvCxnSpPr>
            <p:spPr>
              <a:xfrm>
                <a:off x="2665535" y="5018938"/>
                <a:ext cx="203957" cy="48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/>
              <p:nvPr/>
            </p:nvCxnSpPr>
            <p:spPr>
              <a:xfrm>
                <a:off x="2654333" y="4260667"/>
                <a:ext cx="203957" cy="48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6" name="Oval 365"/>
              <p:cNvSpPr/>
              <p:nvPr/>
            </p:nvSpPr>
            <p:spPr>
              <a:xfrm>
                <a:off x="2853338" y="4214332"/>
                <a:ext cx="90915" cy="926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367" name="Straight Connector 366"/>
              <p:cNvCxnSpPr/>
              <p:nvPr/>
            </p:nvCxnSpPr>
            <p:spPr>
              <a:xfrm>
                <a:off x="2898796" y="4214332"/>
                <a:ext cx="0" cy="926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2853338" y="4260667"/>
                <a:ext cx="909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" name="Oval 368"/>
              <p:cNvSpPr/>
              <p:nvPr/>
            </p:nvSpPr>
            <p:spPr>
              <a:xfrm>
                <a:off x="2869492" y="4972603"/>
                <a:ext cx="90915" cy="926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370" name="Straight Connector 369"/>
              <p:cNvCxnSpPr/>
              <p:nvPr/>
            </p:nvCxnSpPr>
            <p:spPr>
              <a:xfrm>
                <a:off x="2914950" y="4972603"/>
                <a:ext cx="0" cy="926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>
                <a:off x="2869492" y="5018938"/>
                <a:ext cx="909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Arrow Connector 371"/>
              <p:cNvCxnSpPr/>
              <p:nvPr/>
            </p:nvCxnSpPr>
            <p:spPr>
              <a:xfrm flipH="1" flipV="1">
                <a:off x="2914950" y="5070447"/>
                <a:ext cx="6090" cy="2719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3" name="TextBox 372"/>
                  <p:cNvSpPr txBox="1"/>
                  <p:nvPr/>
                </p:nvSpPr>
                <p:spPr>
                  <a:xfrm>
                    <a:off x="2828345" y="5365941"/>
                    <a:ext cx="173124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b="0" i="1" smtClean="0">
                              <a:latin typeface="Cambria Math" charset="0"/>
                            </a:rPr>
                            <m:t>01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373" name="TextBox 3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8345" y="5365941"/>
                    <a:ext cx="173124" cy="155877"/>
                  </a:xfrm>
                  <a:prstGeom prst="rect">
                    <a:avLst/>
                  </a:prstGeom>
                  <a:blipFill rotWithShape="0">
                    <a:blip r:embed="rId46"/>
                    <a:stretch>
                      <a:fillRect l="-17241" r="-17241"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4" name="Straight Arrow Connector 373"/>
              <p:cNvCxnSpPr/>
              <p:nvPr/>
            </p:nvCxnSpPr>
            <p:spPr>
              <a:xfrm>
                <a:off x="2898795" y="3778964"/>
                <a:ext cx="0" cy="4358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5" name="Rounded Rectangle 374"/>
                  <p:cNvSpPr/>
                  <p:nvPr/>
                </p:nvSpPr>
                <p:spPr>
                  <a:xfrm>
                    <a:off x="3138081" y="3866574"/>
                    <a:ext cx="241102" cy="1566902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75" name="Rounded Rectangle 3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8081" y="3866574"/>
                    <a:ext cx="241102" cy="1566902"/>
                  </a:xfrm>
                  <a:prstGeom prst="roundRect">
                    <a:avLst/>
                  </a:prstGeom>
                  <a:blipFill rotWithShape="0">
                    <a:blip r:embed="rId40"/>
                    <a:stretch>
                      <a:fillRect l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6" name="Straight Arrow Connector 375"/>
              <p:cNvCxnSpPr/>
              <p:nvPr/>
            </p:nvCxnSpPr>
            <p:spPr>
              <a:xfrm>
                <a:off x="2934124" y="5021350"/>
                <a:ext cx="2039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Arrow Connector 376"/>
              <p:cNvCxnSpPr/>
              <p:nvPr/>
            </p:nvCxnSpPr>
            <p:spPr>
              <a:xfrm>
                <a:off x="2934124" y="4260667"/>
                <a:ext cx="2039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/>
              <p:nvPr/>
            </p:nvCxnSpPr>
            <p:spPr>
              <a:xfrm>
                <a:off x="4163085" y="5018938"/>
                <a:ext cx="203957" cy="48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Arrow Connector 378"/>
              <p:cNvCxnSpPr/>
              <p:nvPr/>
            </p:nvCxnSpPr>
            <p:spPr>
              <a:xfrm>
                <a:off x="4151883" y="4260667"/>
                <a:ext cx="203957" cy="48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Oval 379"/>
              <p:cNvSpPr/>
              <p:nvPr/>
            </p:nvSpPr>
            <p:spPr>
              <a:xfrm>
                <a:off x="4350888" y="4214332"/>
                <a:ext cx="90915" cy="926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381" name="Straight Connector 380"/>
              <p:cNvCxnSpPr/>
              <p:nvPr/>
            </p:nvCxnSpPr>
            <p:spPr>
              <a:xfrm>
                <a:off x="4396346" y="4214332"/>
                <a:ext cx="0" cy="926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>
                <a:off x="4350888" y="4260667"/>
                <a:ext cx="909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Oval 382"/>
              <p:cNvSpPr/>
              <p:nvPr/>
            </p:nvSpPr>
            <p:spPr>
              <a:xfrm>
                <a:off x="4367042" y="4972603"/>
                <a:ext cx="90915" cy="926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384" name="Straight Connector 383"/>
              <p:cNvCxnSpPr/>
              <p:nvPr/>
            </p:nvCxnSpPr>
            <p:spPr>
              <a:xfrm>
                <a:off x="4412500" y="4972603"/>
                <a:ext cx="0" cy="926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>
                <a:off x="4367042" y="5018938"/>
                <a:ext cx="909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Arrow Connector 385"/>
              <p:cNvCxnSpPr/>
              <p:nvPr/>
            </p:nvCxnSpPr>
            <p:spPr>
              <a:xfrm flipH="1" flipV="1">
                <a:off x="4412500" y="5070447"/>
                <a:ext cx="6090" cy="2719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7" name="TextBox 386"/>
                  <p:cNvSpPr txBox="1"/>
                  <p:nvPr/>
                </p:nvSpPr>
                <p:spPr>
                  <a:xfrm>
                    <a:off x="4325895" y="5365941"/>
                    <a:ext cx="173124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b="0" i="1" smtClean="0">
                              <a:latin typeface="Cambria Math" charset="0"/>
                            </a:rPr>
                            <m:t>08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387" name="TextBox 3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5895" y="5365941"/>
                    <a:ext cx="173124" cy="155877"/>
                  </a:xfrm>
                  <a:prstGeom prst="rect">
                    <a:avLst/>
                  </a:prstGeom>
                  <a:blipFill rotWithShape="0">
                    <a:blip r:embed="rId48"/>
                    <a:stretch>
                      <a:fillRect l="-21429" r="-17857"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8" name="Straight Arrow Connector 387"/>
              <p:cNvCxnSpPr/>
              <p:nvPr/>
            </p:nvCxnSpPr>
            <p:spPr>
              <a:xfrm>
                <a:off x="4396345" y="3778964"/>
                <a:ext cx="0" cy="4358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9" name="Rounded Rectangle 388"/>
                  <p:cNvSpPr/>
                  <p:nvPr/>
                </p:nvSpPr>
                <p:spPr>
                  <a:xfrm>
                    <a:off x="4635631" y="3866574"/>
                    <a:ext cx="241102" cy="1566902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89" name="Rounded Rectangle 38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5631" y="3866574"/>
                    <a:ext cx="241102" cy="1566902"/>
                  </a:xfrm>
                  <a:prstGeom prst="roundRect">
                    <a:avLst/>
                  </a:prstGeom>
                  <a:blipFill rotWithShape="0">
                    <a:blip r:embed="rId49"/>
                    <a:stretch>
                      <a:fillRect l="-48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0" name="Straight Arrow Connector 389"/>
              <p:cNvCxnSpPr/>
              <p:nvPr/>
            </p:nvCxnSpPr>
            <p:spPr>
              <a:xfrm>
                <a:off x="4431674" y="5021350"/>
                <a:ext cx="2039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Arrow Connector 390"/>
              <p:cNvCxnSpPr/>
              <p:nvPr/>
            </p:nvCxnSpPr>
            <p:spPr>
              <a:xfrm>
                <a:off x="4431674" y="4260667"/>
                <a:ext cx="2039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2" name="Rounded Rectangle 391"/>
                  <p:cNvSpPr/>
                  <p:nvPr/>
                </p:nvSpPr>
                <p:spPr>
                  <a:xfrm>
                    <a:off x="5082280" y="3866574"/>
                    <a:ext cx="241102" cy="1566902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92" name="Rounded Rectangle 39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2280" y="3866574"/>
                    <a:ext cx="241102" cy="1566902"/>
                  </a:xfrm>
                  <a:prstGeom prst="roundRect">
                    <a:avLst/>
                  </a:prstGeom>
                  <a:blipFill rotWithShape="0">
                    <a:blip r:embed="rId6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3" name="Straight Arrow Connector 392"/>
              <p:cNvCxnSpPr/>
              <p:nvPr/>
            </p:nvCxnSpPr>
            <p:spPr>
              <a:xfrm>
                <a:off x="4878323" y="5028228"/>
                <a:ext cx="203957" cy="48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>
                <a:off x="4878323" y="4260667"/>
                <a:ext cx="2039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>
                <a:off x="5323382" y="4260667"/>
                <a:ext cx="2039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6" name="TextBox 395"/>
                  <p:cNvSpPr txBox="1"/>
                  <p:nvPr/>
                </p:nvSpPr>
                <p:spPr>
                  <a:xfrm>
                    <a:off x="5425845" y="3985912"/>
                    <a:ext cx="111889" cy="1558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13" b="0" i="1" smtClean="0">
                              <a:latin typeface="Cambria Math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1013" dirty="0"/>
                  </a:p>
                </p:txBody>
              </p:sp>
            </mc:Choice>
            <mc:Fallback xmlns="">
              <p:sp>
                <p:nvSpPr>
                  <p:cNvPr id="396" name="TextBox 3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5845" y="3985912"/>
                    <a:ext cx="111889" cy="155877"/>
                  </a:xfrm>
                  <a:prstGeom prst="rect">
                    <a:avLst/>
                  </a:prstGeom>
                  <a:blipFill rotWithShape="0">
                    <a:blip r:embed="rId51"/>
                    <a:stretch>
                      <a:fillRect l="-26316" r="-21053"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7" name="Straight Connector 396"/>
              <p:cNvCxnSpPr/>
              <p:nvPr/>
            </p:nvCxnSpPr>
            <p:spPr>
              <a:xfrm flipH="1">
                <a:off x="3372103" y="4260667"/>
                <a:ext cx="84037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 flipH="1">
                <a:off x="3362235" y="5016417"/>
                <a:ext cx="84037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7" name="TextBox 266"/>
            <p:cNvSpPr txBox="1"/>
            <p:nvPr/>
          </p:nvSpPr>
          <p:spPr>
            <a:xfrm rot="20300">
              <a:off x="5287736" y="4120210"/>
              <a:ext cx="1006847" cy="393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[AJN15]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1245128">
            <a:off x="5197396" y="3639103"/>
            <a:ext cx="3134128" cy="1950005"/>
            <a:chOff x="993532" y="3270434"/>
            <a:chExt cx="3134128" cy="1950005"/>
          </a:xfrm>
        </p:grpSpPr>
        <p:grpSp>
          <p:nvGrpSpPr>
            <p:cNvPr id="104" name="Group 103"/>
            <p:cNvGrpSpPr/>
            <p:nvPr/>
          </p:nvGrpSpPr>
          <p:grpSpPr>
            <a:xfrm rot="20957119">
              <a:off x="993532" y="3270434"/>
              <a:ext cx="3134128" cy="1950005"/>
              <a:chOff x="2274849" y="1628078"/>
              <a:chExt cx="4088009" cy="2676293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2274849" y="1628078"/>
                <a:ext cx="4088009" cy="267629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2579487" y="2438119"/>
                <a:ext cx="31674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ounded Rectangle 106"/>
                  <p:cNvSpPr/>
                  <p:nvPr/>
                </p:nvSpPr>
                <p:spPr>
                  <a:xfrm>
                    <a:off x="3101655" y="2574040"/>
                    <a:ext cx="554063" cy="486935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7" name="Rounded Rectangle 10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1655" y="2574040"/>
                    <a:ext cx="554063" cy="486935"/>
                  </a:xfrm>
                  <a:prstGeom prst="round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ounded Rectangle 107"/>
                  <p:cNvSpPr/>
                  <p:nvPr/>
                </p:nvSpPr>
                <p:spPr>
                  <a:xfrm>
                    <a:off x="4036564" y="2958634"/>
                    <a:ext cx="554063" cy="486935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8" name="Rounded 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6564" y="2958634"/>
                    <a:ext cx="554063" cy="486935"/>
                  </a:xfrm>
                  <a:prstGeom prst="round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Rounded Rectangle 108"/>
                  <p:cNvSpPr/>
                  <p:nvPr/>
                </p:nvSpPr>
                <p:spPr>
                  <a:xfrm>
                    <a:off x="4974025" y="3332818"/>
                    <a:ext cx="554063" cy="486935"/>
                  </a:xfrm>
                  <a:prstGeom prst="round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9" name="Rounded Rectangle 10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4025" y="3332818"/>
                    <a:ext cx="554063" cy="486935"/>
                  </a:xfrm>
                  <a:prstGeom prst="round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0" name="Straight Connector 109"/>
              <p:cNvCxnSpPr/>
              <p:nvPr/>
            </p:nvCxnSpPr>
            <p:spPr>
              <a:xfrm>
                <a:off x="2911232" y="2817508"/>
                <a:ext cx="19042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3655718" y="2817507"/>
                <a:ext cx="2091175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3846142" y="3196897"/>
                <a:ext cx="190422" cy="52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4590627" y="3202101"/>
                <a:ext cx="1156266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780690" y="3576286"/>
                <a:ext cx="19333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5528088" y="3576285"/>
                <a:ext cx="2278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2911232" y="2058731"/>
                <a:ext cx="0" cy="7587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3846142" y="2058731"/>
                <a:ext cx="0" cy="11381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4780332" y="2058732"/>
                <a:ext cx="720" cy="15175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 flipV="1">
                <a:off x="5737846" y="2058729"/>
                <a:ext cx="18094" cy="18226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5754856" y="3883404"/>
                <a:ext cx="438411" cy="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2445662" y="2025200"/>
                    <a:ext cx="37035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1" name="TextBox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5662" y="2025200"/>
                    <a:ext cx="370358" cy="276999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441239" y="2435540"/>
                    <a:ext cx="37394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239" y="2435540"/>
                    <a:ext cx="373949" cy="276999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r="-17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2824702" y="1730781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3" name="TextBox 1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4702" y="1730781"/>
                    <a:ext cx="304892" cy="27699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r="-2083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3788907" y="1730535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88907" y="1730535"/>
                    <a:ext cx="304892" cy="276999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 r="-2083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4753112" y="1723562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3112" y="1723562"/>
                    <a:ext cx="304892" cy="276999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 r="-2083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2852447" y="2163699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6" name="TextBox 1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47" y="2163699"/>
                    <a:ext cx="304892" cy="276999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 r="-2083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3809241" y="2199856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7" name="TextBox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9241" y="2199856"/>
                    <a:ext cx="304892" cy="276999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 r="-4167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5754856" y="3312154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4856" y="3312154"/>
                    <a:ext cx="304892" cy="276999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r="-2083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5746492" y="1722332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492" y="1722332"/>
                    <a:ext cx="304892" cy="276999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r="-2083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3815692" y="2562503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0" name="TextBox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5692" y="2562503"/>
                    <a:ext cx="304892" cy="276999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 r="-4167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4753112" y="2175234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1" name="TextBox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3112" y="2175234"/>
                    <a:ext cx="304892" cy="276999"/>
                  </a:xfrm>
                  <a:prstGeom prst="rect">
                    <a:avLst/>
                  </a:prstGeom>
                  <a:blipFill rotWithShape="0">
                    <a:blip r:embed="rId33"/>
                    <a:stretch>
                      <a:fillRect r="-2083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4753112" y="2934012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2" name="TextBox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3112" y="2934012"/>
                    <a:ext cx="304892" cy="276999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 r="-4167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5750166" y="2548646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3" name="TextBox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0166" y="2548646"/>
                    <a:ext cx="304892" cy="276999"/>
                  </a:xfrm>
                  <a:prstGeom prst="rect">
                    <a:avLst/>
                  </a:prstGeom>
                  <a:blipFill rotWithShape="0">
                    <a:blip r:embed="rId35"/>
                    <a:stretch>
                      <a:fillRect r="-2083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5750166" y="2925102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4" name="TextBox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0166" y="2925102"/>
                    <a:ext cx="304892" cy="276999"/>
                  </a:xfrm>
                  <a:prstGeom prst="rect">
                    <a:avLst/>
                  </a:prstGeom>
                  <a:blipFill rotWithShape="0">
                    <a:blip r:embed="rId36"/>
                    <a:stretch>
                      <a:fillRect r="-4167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5750166" y="2177525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5" name="TextBox 1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0166" y="2177525"/>
                    <a:ext cx="304892" cy="276999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 r="-2083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4750601" y="2567709"/>
                    <a:ext cx="30489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6" name="TextBox 1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601" y="2567709"/>
                    <a:ext cx="304892" cy="276999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 r="-2083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/>
                  <p:cNvSpPr txBox="1"/>
                  <p:nvPr/>
                </p:nvSpPr>
                <p:spPr>
                  <a:xfrm>
                    <a:off x="5965697" y="3896513"/>
                    <a:ext cx="3971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7" name="TextBox 1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5697" y="3896513"/>
                    <a:ext cx="397160" cy="276999"/>
                  </a:xfrm>
                  <a:prstGeom prst="rect">
                    <a:avLst/>
                  </a:prstGeom>
                  <a:blipFill rotWithShape="0">
                    <a:blip r:embed="rId3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8" name="Straight Connector 137"/>
              <p:cNvCxnSpPr/>
              <p:nvPr/>
            </p:nvCxnSpPr>
            <p:spPr>
              <a:xfrm flipV="1">
                <a:off x="2579487" y="2058729"/>
                <a:ext cx="3158359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 rot="21126526">
              <a:off x="1394784" y="4603874"/>
              <a:ext cx="1049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a typeface="Arial" charset="0"/>
                  <a:cs typeface="Arial" charset="0"/>
                </a:rPr>
                <a:t>LP231</a:t>
              </a:r>
              <a:endParaRPr lang="en-US" sz="2400" b="1" dirty="0">
                <a:ea typeface="Arial" charset="0"/>
                <a:cs typeface="Arial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 rot="21028592">
              <a:off x="2158475" y="4563657"/>
              <a:ext cx="787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[RS08]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33649" y="4119767"/>
            <a:ext cx="628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27425" y="2906804"/>
            <a:ext cx="3909252" cy="830997"/>
            <a:chOff x="2627425" y="2906804"/>
            <a:chExt cx="3909252" cy="830997"/>
          </a:xfrm>
        </p:grpSpPr>
        <p:grpSp>
          <p:nvGrpSpPr>
            <p:cNvPr id="11" name="Group 10"/>
            <p:cNvGrpSpPr/>
            <p:nvPr/>
          </p:nvGrpSpPr>
          <p:grpSpPr>
            <a:xfrm>
              <a:off x="2627425" y="2906804"/>
              <a:ext cx="2773526" cy="830997"/>
              <a:chOff x="5890139" y="3751592"/>
              <a:chExt cx="2773526" cy="83099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270398" y="3751592"/>
                <a:ext cx="13932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Sponge 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paradigm</a:t>
                </a:r>
                <a:endParaRPr lang="en-US" sz="2400" b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22" name="Curved Connector 21"/>
              <p:cNvCxnSpPr>
                <a:stCxn id="224" idx="2"/>
                <a:endCxn id="18" idx="1"/>
              </p:cNvCxnSpPr>
              <p:nvPr/>
            </p:nvCxnSpPr>
            <p:spPr>
              <a:xfrm rot="16200000" flipH="1">
                <a:off x="6459039" y="3355731"/>
                <a:ext cx="242459" cy="1380259"/>
              </a:xfrm>
              <a:prstGeom prst="curvedConnector2">
                <a:avLst/>
              </a:prstGeom>
              <a:ln w="28575">
                <a:solidFill>
                  <a:srgbClr val="043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9" name="Curved Connector 268"/>
            <p:cNvCxnSpPr>
              <a:stCxn id="343" idx="2"/>
              <a:endCxn id="18" idx="3"/>
            </p:cNvCxnSpPr>
            <p:nvPr/>
          </p:nvCxnSpPr>
          <p:spPr>
            <a:xfrm rot="5400000">
              <a:off x="5820727" y="2606353"/>
              <a:ext cx="296174" cy="1135726"/>
            </a:xfrm>
            <a:prstGeom prst="curvedConnector2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0" name="Straight Connector 269"/>
          <p:cNvCxnSpPr/>
          <p:nvPr/>
        </p:nvCxnSpPr>
        <p:spPr>
          <a:xfrm>
            <a:off x="624" y="59237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402" y="424825"/>
            <a:ext cx="5473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5-round proof is technically involved</a:t>
            </a:r>
            <a:endParaRPr lang="en-US" sz="2800" dirty="0">
              <a:solidFill>
                <a:srgbClr val="0432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626" y="1194591"/>
            <a:ext cx="242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Arial" charset="0"/>
                <a:cs typeface="Arial" charset="0"/>
              </a:rPr>
              <a:t>Our 5-round Sim: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9245" y="4603976"/>
            <a:ext cx="8662942" cy="2062669"/>
            <a:chOff x="-1454451" y="4443713"/>
            <a:chExt cx="8662942" cy="20626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6" t="44279" r="50454" b="51620"/>
            <a:stretch/>
          </p:blipFill>
          <p:spPr>
            <a:xfrm>
              <a:off x="583288" y="5823174"/>
              <a:ext cx="6248401" cy="6416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17279" y="5562599"/>
              <a:ext cx="1760370" cy="2605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60763" y="4854603"/>
              <a:ext cx="556228" cy="3223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514377" y="4808697"/>
              <a:ext cx="124874" cy="1182255"/>
              <a:chOff x="3547476" y="2066681"/>
              <a:chExt cx="124874" cy="1182255"/>
            </a:xfrm>
          </p:grpSpPr>
          <p:sp>
            <p:nvSpPr>
              <p:cNvPr id="17" name="Can 16"/>
              <p:cNvSpPr/>
              <p:nvPr/>
            </p:nvSpPr>
            <p:spPr>
              <a:xfrm flipH="1">
                <a:off x="3591911" y="2066681"/>
                <a:ext cx="45719" cy="1142005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47476" y="3168372"/>
                <a:ext cx="124874" cy="805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3290" y="5562599"/>
              <a:ext cx="1533990" cy="260575"/>
            </a:xfrm>
            <a:prstGeom prst="rect">
              <a:avLst/>
            </a:prstGeom>
            <a:solidFill>
              <a:srgbClr val="FF8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impossible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77649" y="5562599"/>
              <a:ext cx="2627468" cy="2605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438419" y="5145741"/>
              <a:ext cx="536372" cy="677433"/>
              <a:chOff x="3542617" y="2288069"/>
              <a:chExt cx="536372" cy="677433"/>
            </a:xfrm>
          </p:grpSpPr>
          <p:sp>
            <p:nvSpPr>
              <p:cNvPr id="24" name="Triangle 23"/>
              <p:cNvSpPr/>
              <p:nvPr/>
            </p:nvSpPr>
            <p:spPr>
              <a:xfrm rot="5400000">
                <a:off x="3687104" y="2210880"/>
                <a:ext cx="314696" cy="469075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 flipH="1">
                <a:off x="3587054" y="2288069"/>
                <a:ext cx="36000" cy="637183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542617" y="2884938"/>
                <a:ext cx="124874" cy="805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700225" y="5145741"/>
              <a:ext cx="536372" cy="677433"/>
              <a:chOff x="3542617" y="2288069"/>
              <a:chExt cx="536372" cy="677433"/>
            </a:xfrm>
          </p:grpSpPr>
          <p:sp>
            <p:nvSpPr>
              <p:cNvPr id="28" name="Triangle 27"/>
              <p:cNvSpPr/>
              <p:nvPr/>
            </p:nvSpPr>
            <p:spPr>
              <a:xfrm rot="5400000">
                <a:off x="3687104" y="2210880"/>
                <a:ext cx="314696" cy="469075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an 28"/>
              <p:cNvSpPr/>
              <p:nvPr/>
            </p:nvSpPr>
            <p:spPr>
              <a:xfrm flipH="1">
                <a:off x="3587054" y="2288069"/>
                <a:ext cx="36000" cy="637183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542617" y="2884938"/>
                <a:ext cx="124874" cy="805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819473" y="5145741"/>
              <a:ext cx="536372" cy="677433"/>
              <a:chOff x="3542617" y="2288069"/>
              <a:chExt cx="536372" cy="677433"/>
            </a:xfrm>
          </p:grpSpPr>
          <p:sp>
            <p:nvSpPr>
              <p:cNvPr id="32" name="Triangle 31"/>
              <p:cNvSpPr/>
              <p:nvPr/>
            </p:nvSpPr>
            <p:spPr>
              <a:xfrm rot="5400000">
                <a:off x="3687104" y="2210880"/>
                <a:ext cx="314696" cy="469075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Can 32"/>
              <p:cNvSpPr/>
              <p:nvPr/>
            </p:nvSpPr>
            <p:spPr>
              <a:xfrm flipH="1">
                <a:off x="3587054" y="2288069"/>
                <a:ext cx="36000" cy="637183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542617" y="2884938"/>
                <a:ext cx="124874" cy="805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774516" y="5209921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[LR88]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72016" y="4736127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[</a:t>
              </a:r>
              <a:r>
                <a:rPr lang="en-US" dirty="0" smtClean="0">
                  <a:solidFill>
                    <a:srgbClr val="FF0000"/>
                  </a:solidFill>
                </a:rPr>
                <a:t>HKT11]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488" y="4752646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[DS16]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34652" y="4752646"/>
              <a:ext cx="1040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[DSKT16]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18856" y="5145853"/>
              <a:ext cx="556228" cy="3223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79002" y="5161859"/>
              <a:ext cx="556228" cy="3223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03255" y="5148435"/>
              <a:ext cx="556228" cy="3223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 flipH="1">
              <a:off x="1609996" y="5180653"/>
              <a:ext cx="536372" cy="677433"/>
              <a:chOff x="3542617" y="2288069"/>
              <a:chExt cx="536372" cy="677433"/>
            </a:xfrm>
          </p:grpSpPr>
          <p:sp>
            <p:nvSpPr>
              <p:cNvPr id="43" name="Triangle 42"/>
              <p:cNvSpPr/>
              <p:nvPr/>
            </p:nvSpPr>
            <p:spPr>
              <a:xfrm rot="5400000">
                <a:off x="3687104" y="2210880"/>
                <a:ext cx="314696" cy="4690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an 43"/>
              <p:cNvSpPr/>
              <p:nvPr/>
            </p:nvSpPr>
            <p:spPr>
              <a:xfrm flipH="1">
                <a:off x="3587054" y="2288069"/>
                <a:ext cx="36000" cy="637183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542617" y="2884938"/>
                <a:ext cx="124874" cy="805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2603249" y="5562598"/>
              <a:ext cx="1257316" cy="2659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54740" y="6137050"/>
              <a:ext cx="3602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#rounds of </a:t>
              </a:r>
              <a:r>
                <a:rPr lang="en-US" dirty="0" err="1" smtClean="0"/>
                <a:t>Feistel</a:t>
              </a:r>
              <a:r>
                <a:rPr lang="en-US" dirty="0" smtClean="0"/>
                <a:t> for </a:t>
              </a:r>
              <a:r>
                <a:rPr lang="en-US" dirty="0" err="1" smtClean="0"/>
                <a:t>psPRP</a:t>
              </a:r>
              <a:r>
                <a:rPr lang="en-US" smtClean="0"/>
                <a:t>-security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17279" y="4443713"/>
              <a:ext cx="1333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This work!!!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454451" y="4506165"/>
              <a:ext cx="3391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D541B"/>
                  </a:solidFill>
                </a:rPr>
                <a:t>Open</a:t>
              </a:r>
              <a:r>
                <a:rPr lang="en-US" sz="2000" dirty="0" smtClean="0">
                  <a:solidFill>
                    <a:srgbClr val="FD541B"/>
                  </a:solidFill>
                </a:rPr>
                <a:t>: Do 4-rounds suffice?</a:t>
              </a:r>
              <a:endParaRPr lang="en-US" sz="2000" dirty="0">
                <a:solidFill>
                  <a:srgbClr val="FD541B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0687" y="1712156"/>
            <a:ext cx="4227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ea typeface="Arial" charset="0"/>
                <a:cs typeface="Arial" charset="0"/>
              </a:rPr>
              <a:t>R</a:t>
            </a:r>
            <a:r>
              <a:rPr lang="en-US" sz="2000" dirty="0" smtClean="0">
                <a:ea typeface="Arial" charset="0"/>
                <a:cs typeface="Arial" charset="0"/>
              </a:rPr>
              <a:t>elies </a:t>
            </a:r>
            <a:r>
              <a:rPr lang="en-US" sz="2000" dirty="0">
                <a:ea typeface="Arial" charset="0"/>
                <a:cs typeface="Arial" charset="0"/>
              </a:rPr>
              <a:t>on </a:t>
            </a:r>
            <a:r>
              <a:rPr lang="en-US" sz="2000" b="1" dirty="0">
                <a:solidFill>
                  <a:schemeClr val="accent6"/>
                </a:solidFill>
                <a:ea typeface="Arial" charset="0"/>
                <a:cs typeface="Arial" charset="0"/>
              </a:rPr>
              <a:t>chain completion </a:t>
            </a:r>
            <a:r>
              <a:rPr lang="en-US" sz="2000" dirty="0" smtClean="0">
                <a:ea typeface="Arial" charset="0"/>
                <a:cs typeface="Arial" charset="0"/>
              </a:rPr>
              <a:t>techniques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8601" y="2520398"/>
            <a:ext cx="385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ea typeface="Arial" charset="0"/>
                <a:cs typeface="Arial" charset="0"/>
              </a:rPr>
              <a:t>Heavily exploits </a:t>
            </a:r>
            <a:r>
              <a:rPr lang="en-US" sz="2000" b="1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query ordering</a:t>
            </a:r>
            <a:endParaRPr lang="en-US" sz="2000" b="1" dirty="0">
              <a:solidFill>
                <a:schemeClr val="accent6"/>
              </a:solidFill>
              <a:ea typeface="Arial" charset="0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9183" y="3199472"/>
            <a:ext cx="4038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ea typeface="Arial" charset="0"/>
                <a:cs typeface="Arial" charset="0"/>
              </a:rPr>
              <a:t>Very different chain-completion strategy from previous works, </a:t>
            </a:r>
            <a:r>
              <a:rPr lang="en-US" sz="2000" b="1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no recursion</a:t>
            </a:r>
            <a:r>
              <a:rPr lang="en-US" sz="2000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ea typeface="Arial" charset="0"/>
                <a:cs typeface="Arial" charset="0"/>
              </a:rPr>
              <a:t>needed</a:t>
            </a:r>
            <a:endParaRPr lang="en-US" sz="2000" dirty="0"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85739" y="1128056"/>
            <a:ext cx="4306186" cy="2601143"/>
            <a:chOff x="4485739" y="1128056"/>
            <a:chExt cx="4306186" cy="2601143"/>
          </a:xfrm>
        </p:grpSpPr>
        <p:grpSp>
          <p:nvGrpSpPr>
            <p:cNvPr id="48" name="Group 47"/>
            <p:cNvGrpSpPr/>
            <p:nvPr/>
          </p:nvGrpSpPr>
          <p:grpSpPr>
            <a:xfrm>
              <a:off x="4485739" y="1461022"/>
              <a:ext cx="4306186" cy="1821194"/>
              <a:chOff x="1148017" y="1296792"/>
              <a:chExt cx="4306186" cy="1821194"/>
            </a:xfrm>
          </p:grpSpPr>
          <p:grpSp>
            <p:nvGrpSpPr>
              <p:cNvPr id="49" name="Group 48"/>
              <p:cNvGrpSpPr/>
              <p:nvPr/>
            </p:nvGrpSpPr>
            <p:grpSpPr>
              <a:xfrm rot="16200000">
                <a:off x="2313240" y="131569"/>
                <a:ext cx="1821194" cy="4151639"/>
                <a:chOff x="546330" y="963792"/>
                <a:chExt cx="1370388" cy="2903201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546330" y="963792"/>
                  <a:ext cx="1370388" cy="2903201"/>
                  <a:chOff x="3484600" y="1626988"/>
                  <a:chExt cx="2026508" cy="4626469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3484600" y="1742319"/>
                    <a:ext cx="2026508" cy="451113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3789331" y="1626988"/>
                    <a:ext cx="1332609" cy="1106926"/>
                    <a:chOff x="3789335" y="92102"/>
                    <a:chExt cx="1332609" cy="1106926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0" name="Rounded Rectangle 119"/>
                        <p:cNvSpPr/>
                        <p:nvPr/>
                      </p:nvSpPr>
                      <p:spPr>
                        <a:xfrm rot="5400000">
                          <a:off x="4141653" y="522807"/>
                          <a:ext cx="683612" cy="471007"/>
                        </a:xfrm>
                        <a:prstGeom prst="roundRect">
                          <a:avLst/>
                        </a:prstGeom>
                        <a:solidFill>
                          <a:srgbClr val="F8CBAD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20" name="Rounded Rectangle 119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5400000">
                          <a:off x="4141653" y="522807"/>
                          <a:ext cx="683612" cy="471007"/>
                        </a:xfrm>
                        <a:prstGeom prst="roundRect">
                          <a:avLst/>
                        </a:prstGeom>
                        <a:blipFill rotWithShape="0">
                          <a:blip r:embed="rId5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3789335" y="669195"/>
                      <a:ext cx="178231" cy="178230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>
                      <a:off x="3878451" y="669195"/>
                      <a:ext cx="0" cy="17823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>
                      <a:off x="3789335" y="758310"/>
                      <a:ext cx="178231" cy="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Straight Arrow Connector 123"/>
                    <p:cNvCxnSpPr>
                      <a:stCxn id="117" idx="2"/>
                    </p:cNvCxnSpPr>
                    <p:nvPr/>
                  </p:nvCxnSpPr>
                  <p:spPr>
                    <a:xfrm rot="5400000">
                      <a:off x="4107760" y="618116"/>
                      <a:ext cx="1" cy="28039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Arrow Connector 124"/>
                    <p:cNvCxnSpPr>
                      <a:endCxn id="117" idx="0"/>
                    </p:cNvCxnSpPr>
                    <p:nvPr/>
                  </p:nvCxnSpPr>
                  <p:spPr>
                    <a:xfrm rot="5400000">
                      <a:off x="4919801" y="557471"/>
                      <a:ext cx="1" cy="40167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Arrow Connector 125"/>
                    <p:cNvCxnSpPr/>
                    <p:nvPr/>
                  </p:nvCxnSpPr>
                  <p:spPr>
                    <a:xfrm rot="5400000">
                      <a:off x="3589903" y="380649"/>
                      <a:ext cx="577093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3878439" y="847425"/>
                      <a:ext cx="1242196" cy="351603"/>
                      <a:chOff x="3878439" y="847425"/>
                      <a:chExt cx="1242196" cy="351603"/>
                    </a:xfrm>
                  </p:grpSpPr>
                  <p:cxnSp>
                    <p:nvCxnSpPr>
                      <p:cNvPr id="129" name="Straight Connector 128"/>
                      <p:cNvCxnSpPr/>
                      <p:nvPr/>
                    </p:nvCxnSpPr>
                    <p:spPr>
                      <a:xfrm>
                        <a:off x="3878439" y="1078202"/>
                        <a:ext cx="1242196" cy="1190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0" name="Straight Connector 129"/>
                      <p:cNvCxnSpPr/>
                      <p:nvPr/>
                    </p:nvCxnSpPr>
                    <p:spPr>
                      <a:xfrm flipH="1">
                        <a:off x="3878439" y="847425"/>
                        <a:ext cx="12" cy="23280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" name="Straight Connector 130"/>
                      <p:cNvCxnSpPr/>
                      <p:nvPr/>
                    </p:nvCxnSpPr>
                    <p:spPr>
                      <a:xfrm flipH="1">
                        <a:off x="3878453" y="1076179"/>
                        <a:ext cx="1242173" cy="12284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8" name="Straight Connector 127"/>
                    <p:cNvCxnSpPr/>
                    <p:nvPr/>
                  </p:nvCxnSpPr>
                  <p:spPr>
                    <a:xfrm rot="5400000">
                      <a:off x="4629249" y="583483"/>
                      <a:ext cx="984076" cy="1315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3789292" y="2732530"/>
                    <a:ext cx="1331305" cy="794075"/>
                    <a:chOff x="3789335" y="404953"/>
                    <a:chExt cx="1331305" cy="794075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8" name="Rounded Rectangle 107"/>
                        <p:cNvSpPr/>
                        <p:nvPr/>
                      </p:nvSpPr>
                      <p:spPr>
                        <a:xfrm rot="5400000">
                          <a:off x="4141653" y="522807"/>
                          <a:ext cx="683612" cy="471007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08" name="Rounded Rectangle 107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5400000">
                          <a:off x="4141653" y="522807"/>
                          <a:ext cx="683612" cy="471007"/>
                        </a:xfrm>
                        <a:prstGeom prst="roundRect">
                          <a:avLst/>
                        </a:prstGeom>
                        <a:blipFill rotWithShape="0">
                          <a:blip r:embed="rId6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109" name="Oval 108"/>
                    <p:cNvSpPr/>
                    <p:nvPr/>
                  </p:nvSpPr>
                  <p:spPr>
                    <a:xfrm>
                      <a:off x="3789335" y="669195"/>
                      <a:ext cx="178231" cy="178230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>
                      <a:off x="3878451" y="669195"/>
                      <a:ext cx="0" cy="17823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>
                      <a:off x="3789335" y="758310"/>
                      <a:ext cx="178231" cy="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Arrow Connector 111"/>
                    <p:cNvCxnSpPr>
                      <a:stCxn id="105" idx="2"/>
                    </p:cNvCxnSpPr>
                    <p:nvPr/>
                  </p:nvCxnSpPr>
                  <p:spPr>
                    <a:xfrm rot="5400000">
                      <a:off x="4107760" y="618115"/>
                      <a:ext cx="1" cy="280391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Arrow Connector 112"/>
                    <p:cNvCxnSpPr>
                      <a:endCxn id="105" idx="0"/>
                    </p:cNvCxnSpPr>
                    <p:nvPr/>
                  </p:nvCxnSpPr>
                  <p:spPr>
                    <a:xfrm rot="5400000">
                      <a:off x="4919801" y="557472"/>
                      <a:ext cx="0" cy="40167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Arrow Connector 113"/>
                    <p:cNvCxnSpPr/>
                    <p:nvPr/>
                  </p:nvCxnSpPr>
                  <p:spPr>
                    <a:xfrm>
                      <a:off x="3878445" y="404953"/>
                      <a:ext cx="6" cy="26424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3878439" y="847425"/>
                      <a:ext cx="1242196" cy="351603"/>
                      <a:chOff x="3878439" y="847425"/>
                      <a:chExt cx="1242196" cy="351603"/>
                    </a:xfrm>
                  </p:grpSpPr>
                  <p:cxnSp>
                    <p:nvCxnSpPr>
                      <p:cNvPr id="117" name="Straight Connector 116"/>
                      <p:cNvCxnSpPr/>
                      <p:nvPr/>
                    </p:nvCxnSpPr>
                    <p:spPr>
                      <a:xfrm>
                        <a:off x="3878439" y="1078202"/>
                        <a:ext cx="1242196" cy="1190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Straight Connector 117"/>
                      <p:cNvCxnSpPr/>
                      <p:nvPr/>
                    </p:nvCxnSpPr>
                    <p:spPr>
                      <a:xfrm flipH="1">
                        <a:off x="3878439" y="847425"/>
                        <a:ext cx="12" cy="23280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Straight Connector 118"/>
                      <p:cNvCxnSpPr/>
                      <p:nvPr/>
                    </p:nvCxnSpPr>
                    <p:spPr>
                      <a:xfrm flipH="1">
                        <a:off x="3878453" y="1076179"/>
                        <a:ext cx="1242173" cy="12284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 flipH="1">
                      <a:off x="5120630" y="404953"/>
                      <a:ext cx="5" cy="67122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3789294" y="3521589"/>
                    <a:ext cx="1331305" cy="794075"/>
                    <a:chOff x="3789335" y="404953"/>
                    <a:chExt cx="1331305" cy="794075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6" name="Rounded Rectangle 95"/>
                        <p:cNvSpPr/>
                        <p:nvPr/>
                      </p:nvSpPr>
                      <p:spPr>
                        <a:xfrm rot="5400000">
                          <a:off x="4141653" y="522807"/>
                          <a:ext cx="683612" cy="471007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96" name="Rounded Rectangle 9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5400000">
                          <a:off x="4141653" y="522807"/>
                          <a:ext cx="683612" cy="471007"/>
                        </a:xfrm>
                        <a:prstGeom prst="roundRect">
                          <a:avLst/>
                        </a:prstGeom>
                        <a:blipFill rotWithShape="0">
                          <a:blip r:embed="rId7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97" name="Oval 96"/>
                    <p:cNvSpPr/>
                    <p:nvPr/>
                  </p:nvSpPr>
                  <p:spPr>
                    <a:xfrm>
                      <a:off x="3789335" y="669195"/>
                      <a:ext cx="178231" cy="178230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>
                      <a:off x="3878451" y="669195"/>
                      <a:ext cx="0" cy="17823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>
                      <a:off x="3789335" y="758310"/>
                      <a:ext cx="178231" cy="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Arrow Connector 99"/>
                    <p:cNvCxnSpPr>
                      <a:stCxn id="93" idx="2"/>
                    </p:cNvCxnSpPr>
                    <p:nvPr/>
                  </p:nvCxnSpPr>
                  <p:spPr>
                    <a:xfrm rot="5400000">
                      <a:off x="4107760" y="618115"/>
                      <a:ext cx="1" cy="280391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Arrow Connector 100"/>
                    <p:cNvCxnSpPr/>
                    <p:nvPr/>
                  </p:nvCxnSpPr>
                  <p:spPr>
                    <a:xfrm rot="5400000">
                      <a:off x="4917024" y="560284"/>
                      <a:ext cx="5590" cy="40164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Arrow Connector 101"/>
                    <p:cNvCxnSpPr/>
                    <p:nvPr/>
                  </p:nvCxnSpPr>
                  <p:spPr>
                    <a:xfrm>
                      <a:off x="3878445" y="404954"/>
                      <a:ext cx="6" cy="264243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3878439" y="847425"/>
                      <a:ext cx="1242196" cy="351603"/>
                      <a:chOff x="3878439" y="847425"/>
                      <a:chExt cx="1242196" cy="351603"/>
                    </a:xfrm>
                  </p:grpSpPr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>
                        <a:off x="3878439" y="1078202"/>
                        <a:ext cx="1242196" cy="1190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/>
                      <p:cNvCxnSpPr/>
                      <p:nvPr/>
                    </p:nvCxnSpPr>
                    <p:spPr>
                      <a:xfrm flipH="1">
                        <a:off x="3878439" y="847425"/>
                        <a:ext cx="12" cy="23280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 flipH="1">
                        <a:off x="3878453" y="1076179"/>
                        <a:ext cx="1242173" cy="12284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 flipH="1">
                      <a:off x="5120630" y="404953"/>
                      <a:ext cx="5" cy="67122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3789292" y="4314480"/>
                    <a:ext cx="1331305" cy="794075"/>
                    <a:chOff x="3789335" y="404953"/>
                    <a:chExt cx="1331305" cy="794075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4" name="Rounded Rectangle 83"/>
                        <p:cNvSpPr/>
                        <p:nvPr/>
                      </p:nvSpPr>
                      <p:spPr>
                        <a:xfrm rot="5400000">
                          <a:off x="4141653" y="522807"/>
                          <a:ext cx="683612" cy="471007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84" name="Rounded Rectangle 83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5400000">
                          <a:off x="4141653" y="522807"/>
                          <a:ext cx="683612" cy="471007"/>
                        </a:xfrm>
                        <a:prstGeom prst="roundRect">
                          <a:avLst/>
                        </a:prstGeom>
                        <a:blipFill rotWithShape="0">
                          <a:blip r:embed="rId8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85" name="Oval 84"/>
                    <p:cNvSpPr/>
                    <p:nvPr/>
                  </p:nvSpPr>
                  <p:spPr>
                    <a:xfrm>
                      <a:off x="3789335" y="669195"/>
                      <a:ext cx="178231" cy="178230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>
                      <a:off x="3878451" y="669195"/>
                      <a:ext cx="0" cy="17823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>
                      <a:off x="3789335" y="758310"/>
                      <a:ext cx="178231" cy="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Arrow Connector 87"/>
                    <p:cNvCxnSpPr>
                      <a:stCxn id="81" idx="2"/>
                    </p:cNvCxnSpPr>
                    <p:nvPr/>
                  </p:nvCxnSpPr>
                  <p:spPr>
                    <a:xfrm rot="5400000">
                      <a:off x="4107760" y="618115"/>
                      <a:ext cx="1" cy="280391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Arrow Connector 88"/>
                    <p:cNvCxnSpPr/>
                    <p:nvPr/>
                  </p:nvCxnSpPr>
                  <p:spPr>
                    <a:xfrm rot="5400000">
                      <a:off x="4916434" y="560877"/>
                      <a:ext cx="6772" cy="40164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Arrow Connector 89"/>
                    <p:cNvCxnSpPr/>
                    <p:nvPr/>
                  </p:nvCxnSpPr>
                  <p:spPr>
                    <a:xfrm>
                      <a:off x="3878445" y="404953"/>
                      <a:ext cx="6" cy="26424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3878439" y="847425"/>
                      <a:ext cx="1242196" cy="351603"/>
                      <a:chOff x="3878439" y="847425"/>
                      <a:chExt cx="1242196" cy="351603"/>
                    </a:xfrm>
                  </p:grpSpPr>
                  <p:cxnSp>
                    <p:nvCxnSpPr>
                      <p:cNvPr id="93" name="Straight Connector 92"/>
                      <p:cNvCxnSpPr/>
                      <p:nvPr/>
                    </p:nvCxnSpPr>
                    <p:spPr>
                      <a:xfrm>
                        <a:off x="3878439" y="1078202"/>
                        <a:ext cx="1242196" cy="1190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Straight Connector 93"/>
                      <p:cNvCxnSpPr/>
                      <p:nvPr/>
                    </p:nvCxnSpPr>
                    <p:spPr>
                      <a:xfrm flipH="1">
                        <a:off x="3878439" y="847425"/>
                        <a:ext cx="12" cy="23280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Straight Connector 94"/>
                      <p:cNvCxnSpPr/>
                      <p:nvPr/>
                    </p:nvCxnSpPr>
                    <p:spPr>
                      <a:xfrm flipH="1">
                        <a:off x="3878453" y="1076179"/>
                        <a:ext cx="1242173" cy="12284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 flipH="1">
                      <a:off x="5120630" y="404953"/>
                      <a:ext cx="5" cy="67122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3789292" y="5108554"/>
                    <a:ext cx="1331305" cy="794075"/>
                    <a:chOff x="3789335" y="404953"/>
                    <a:chExt cx="1331305" cy="794075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2" name="Rounded Rectangle 71"/>
                        <p:cNvSpPr/>
                        <p:nvPr/>
                      </p:nvSpPr>
                      <p:spPr>
                        <a:xfrm rot="5400000">
                          <a:off x="4141653" y="522807"/>
                          <a:ext cx="683612" cy="471007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72" name="Rounded Rectangle 7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 rot="5400000">
                          <a:off x="4141653" y="522807"/>
                          <a:ext cx="683612" cy="471007"/>
                        </a:xfrm>
                        <a:prstGeom prst="roundRect">
                          <a:avLst/>
                        </a:prstGeom>
                        <a:blipFill rotWithShape="0">
                          <a:blip r:embed="rId9"/>
                          <a:stretch>
                            <a:fillRect/>
                          </a:stretch>
                        </a:blipFill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3789335" y="669195"/>
                      <a:ext cx="178231" cy="178230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>
                      <a:off x="3878451" y="669195"/>
                      <a:ext cx="0" cy="17823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>
                      <a:off x="3789335" y="758310"/>
                      <a:ext cx="178231" cy="0"/>
                    </a:xfrm>
                    <a:prstGeom prst="line">
                      <a:avLst/>
                    </a:prstGeom>
                    <a:ln w="952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Arrow Connector 75"/>
                    <p:cNvCxnSpPr>
                      <a:stCxn id="69" idx="2"/>
                    </p:cNvCxnSpPr>
                    <p:nvPr/>
                  </p:nvCxnSpPr>
                  <p:spPr>
                    <a:xfrm rot="5400000">
                      <a:off x="4107760" y="618115"/>
                      <a:ext cx="1" cy="280391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Arrow Connector 76"/>
                    <p:cNvCxnSpPr>
                      <a:endCxn id="69" idx="0"/>
                    </p:cNvCxnSpPr>
                    <p:nvPr/>
                  </p:nvCxnSpPr>
                  <p:spPr>
                    <a:xfrm rot="5400000">
                      <a:off x="4919801" y="557472"/>
                      <a:ext cx="0" cy="40167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Arrow Connector 77"/>
                    <p:cNvCxnSpPr/>
                    <p:nvPr/>
                  </p:nvCxnSpPr>
                  <p:spPr>
                    <a:xfrm>
                      <a:off x="3878445" y="404953"/>
                      <a:ext cx="6" cy="26424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3878439" y="847425"/>
                      <a:ext cx="1242196" cy="351603"/>
                      <a:chOff x="3878439" y="847425"/>
                      <a:chExt cx="1242196" cy="351603"/>
                    </a:xfrm>
                  </p:grpSpPr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>
                        <a:off x="3878439" y="1078202"/>
                        <a:ext cx="1242196" cy="1190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/>
                      <p:cNvCxnSpPr/>
                      <p:nvPr/>
                    </p:nvCxnSpPr>
                    <p:spPr>
                      <a:xfrm flipH="1">
                        <a:off x="3878439" y="847425"/>
                        <a:ext cx="12" cy="23280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Connector 82"/>
                      <p:cNvCxnSpPr/>
                      <p:nvPr/>
                    </p:nvCxnSpPr>
                    <p:spPr>
                      <a:xfrm flipH="1">
                        <a:off x="3878453" y="1076179"/>
                        <a:ext cx="1242173" cy="12284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 flipH="1">
                      <a:off x="5120630" y="404953"/>
                      <a:ext cx="5" cy="67122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 rot="5400000">
                        <a:off x="5121829" y="1782495"/>
                        <a:ext cx="292293" cy="2660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66" name="TextBox 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5121829" y="1782495"/>
                        <a:ext cx="292293" cy="266082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 l="-18605" r="-4651" b="-1794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 rot="5400000">
                        <a:off x="5149298" y="2759846"/>
                        <a:ext cx="297611" cy="2660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14" name="TextBox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5149298" y="2759846"/>
                        <a:ext cx="297611" cy="266082"/>
                      </a:xfrm>
                      <a:prstGeom prst="rect">
                        <a:avLst/>
                      </a:prstGeom>
                      <a:blipFill rotWithShape="0">
                        <a:blip r:embed="rId13"/>
                        <a:stretch>
                          <a:fillRect l="-15909" r="-4545" b="-1794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8" name="TextBox 67"/>
                      <p:cNvSpPr txBox="1"/>
                      <p:nvPr/>
                    </p:nvSpPr>
                    <p:spPr>
                      <a:xfrm rot="5400000">
                        <a:off x="5149298" y="3555628"/>
                        <a:ext cx="297611" cy="2660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15" name="TextBox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5149298" y="3555628"/>
                        <a:ext cx="297611" cy="266082"/>
                      </a:xfrm>
                      <a:prstGeom prst="rect">
                        <a:avLst/>
                      </a:prstGeom>
                      <a:blipFill rotWithShape="0">
                        <a:blip r:embed="rId14"/>
                        <a:stretch>
                          <a:fillRect l="-18605" r="-6977" b="-1794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 rot="5400000">
                        <a:off x="5149298" y="4341796"/>
                        <a:ext cx="297611" cy="2660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16" name="TextBox 1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5149298" y="4341796"/>
                        <a:ext cx="297611" cy="266082"/>
                      </a:xfrm>
                      <a:prstGeom prst="rect">
                        <a:avLst/>
                      </a:prstGeom>
                      <a:blipFill rotWithShape="0">
                        <a:blip r:embed="rId15"/>
                        <a:stretch>
                          <a:fillRect l="-15909" r="-4545" b="-1794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TextBox 69"/>
                      <p:cNvSpPr txBox="1"/>
                      <p:nvPr/>
                    </p:nvSpPr>
                    <p:spPr>
                      <a:xfrm rot="5400000">
                        <a:off x="5149298" y="5143854"/>
                        <a:ext cx="297611" cy="2660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5149298" y="5143854"/>
                        <a:ext cx="297611" cy="266082"/>
                      </a:xfrm>
                      <a:prstGeom prst="rect">
                        <a:avLst/>
                      </a:prstGeom>
                      <a:blipFill rotWithShape="0">
                        <a:blip r:embed="rId16"/>
                        <a:stretch>
                          <a:fillRect l="-15909" r="-6818" b="-1794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 rot="5400000">
                        <a:off x="5145767" y="5886548"/>
                        <a:ext cx="297611" cy="2660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5145767" y="5886548"/>
                        <a:ext cx="297611" cy="266082"/>
                      </a:xfrm>
                      <a:prstGeom prst="rect">
                        <a:avLst/>
                      </a:prstGeom>
                      <a:blipFill rotWithShape="0">
                        <a:blip r:embed="rId17"/>
                        <a:stretch>
                          <a:fillRect l="-18182" r="-4545" b="-15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 rot="5400000">
                      <a:off x="617248" y="1071247"/>
                      <a:ext cx="186757" cy="17993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617248" y="1071247"/>
                      <a:ext cx="186757" cy="179933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 l="-15909" r="-4545" b="-179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4931965" y="2796231"/>
                    <a:ext cx="267066" cy="23912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55" name="TextBox 1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1965" y="2796231"/>
                    <a:ext cx="267066" cy="239124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8182" r="-4545" b="-205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/>
              <p:cNvCxnSpPr/>
              <p:nvPr/>
            </p:nvCxnSpPr>
            <p:spPr>
              <a:xfrm>
                <a:off x="4983259" y="1654750"/>
                <a:ext cx="4709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979476" y="2767789"/>
                <a:ext cx="47472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ounded Rectangle 19"/>
            <p:cNvSpPr/>
            <p:nvPr/>
          </p:nvSpPr>
          <p:spPr>
            <a:xfrm>
              <a:off x="4679430" y="2114024"/>
              <a:ext cx="784570" cy="551421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7554861" y="2115367"/>
              <a:ext cx="784570" cy="551421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4613526" y="1455621"/>
              <a:ext cx="1133950" cy="391028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6914052" y="1476844"/>
              <a:ext cx="1011205" cy="356372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9430" y="3144424"/>
              <a:ext cx="8490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Set</a:t>
              </a:r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uniform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541632" y="3141199"/>
              <a:ext cx="8490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Set</a:t>
              </a:r>
            </a:p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uniform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674060" y="2983625"/>
              <a:ext cx="860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forceVal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526593" y="2988963"/>
              <a:ext cx="8604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forceVal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79959" y="1133820"/>
              <a:ext cx="718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detect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577440" y="1128056"/>
              <a:ext cx="718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detect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4006422" y="5155000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?</a:t>
            </a:r>
            <a:r>
              <a:rPr lang="en-US" sz="2800" dirty="0" smtClean="0"/>
              <a:t>?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-9869" y="445187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1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55" grpId="0"/>
      <p:bldP spid="56" grpId="0"/>
      <p:bldP spid="1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Heuristic Instantiations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3274367" y="1854963"/>
            <a:ext cx="2283040" cy="1683807"/>
            <a:chOff x="842510" y="1605738"/>
            <a:chExt cx="2283040" cy="1683807"/>
          </a:xfrm>
        </p:grpSpPr>
        <p:sp>
          <p:nvSpPr>
            <p:cNvPr id="56" name="Rectangle 55"/>
            <p:cNvSpPr/>
            <p:nvPr/>
          </p:nvSpPr>
          <p:spPr>
            <a:xfrm>
              <a:off x="1126538" y="1605738"/>
              <a:ext cx="1780028" cy="1104513"/>
            </a:xfrm>
            <a:prstGeom prst="rect">
              <a:avLst/>
            </a:prstGeom>
            <a:solidFill>
              <a:srgbClr val="EDB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42510" y="1711900"/>
              <a:ext cx="2283040" cy="1577645"/>
              <a:chOff x="6509657" y="4593358"/>
              <a:chExt cx="2106752" cy="15776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ounded Rectangle 13"/>
                  <p:cNvSpPr/>
                  <p:nvPr/>
                </p:nvSpPr>
                <p:spPr>
                  <a:xfrm>
                    <a:off x="7025843" y="4593358"/>
                    <a:ext cx="1067123" cy="838671"/>
                  </a:xfrm>
                  <a:prstGeom prst="roundRect">
                    <a:avLst/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ounded 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5843" y="4593358"/>
                    <a:ext cx="1067123" cy="838671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 t="-35036" b="-5036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/>
              <p:cNvCxnSpPr/>
              <p:nvPr/>
            </p:nvCxnSpPr>
            <p:spPr>
              <a:xfrm>
                <a:off x="6509657" y="5012693"/>
                <a:ext cx="516186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8092966" y="5012693"/>
                <a:ext cx="52344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7563911" y="5303406"/>
                <a:ext cx="0" cy="1291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7555837" y="5444043"/>
                <a:ext cx="3567" cy="325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845033" y="5702285"/>
                    <a:ext cx="1565298" cy="468718"/>
                  </a:xfrm>
                  <a:prstGeom prst="rect">
                    <a:avLst/>
                  </a:prstGeom>
                  <a:solidFill>
                    <a:srgbClr val="FBE5D6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←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0,1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charset="0"/>
                                </a:rPr>
                                <m:t>}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5033" y="5702285"/>
                    <a:ext cx="1565298" cy="46871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37586" y="2174492"/>
                <a:ext cx="162634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𝐺𝑒𝑛</m:t>
                      </m:r>
                      <m:r>
                        <a:rPr lang="en-US" sz="2200" b="0" i="1" smtClean="0">
                          <a:latin typeface="Cambria Math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𝜋</m:t>
                      </m:r>
                      <m:r>
                        <a:rPr lang="en-US" sz="2200" b="0" i="1" smtClean="0">
                          <a:latin typeface="Cambria Math" charset="0"/>
                        </a:rPr>
                        <m:t>,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86" y="2174492"/>
                <a:ext cx="1626343" cy="677108"/>
              </a:xfrm>
              <a:prstGeom prst="rect">
                <a:avLst/>
              </a:prstGeom>
              <a:blipFill rotWithShape="0">
                <a:blip r:embed="rId5"/>
                <a:stretch>
                  <a:fillRect l="-5993" r="-5993" b="-18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/>
          <p:cNvCxnSpPr/>
          <p:nvPr/>
        </p:nvCxnSpPr>
        <p:spPr>
          <a:xfrm>
            <a:off x="6845121" y="2471278"/>
            <a:ext cx="0" cy="56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6016500" y="2222553"/>
                <a:ext cx="27456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psPRP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𝑟𝑠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-secure</a:t>
                </a:r>
                <a:endParaRPr lang="en-US" sz="2400" dirty="0">
                  <a:solidFill>
                    <a:schemeClr val="tx1"/>
                  </a:solidFill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00" y="2222553"/>
                <a:ext cx="274560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889" t="-26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066905" y="5050495"/>
                <a:ext cx="27456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psPRP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𝒮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𝑢𝑝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Arial" charset="0"/>
                    <a:cs typeface="Arial" charset="0"/>
                  </a:rPr>
                  <a:t>-secure</a:t>
                </a:r>
                <a:endParaRPr lang="en-US" sz="2400" dirty="0">
                  <a:solidFill>
                    <a:schemeClr val="tx1"/>
                  </a:solidFill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05" y="5050495"/>
                <a:ext cx="274560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878" t="-2459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/>
          <p:cNvGrpSpPr/>
          <p:nvPr/>
        </p:nvGrpSpPr>
        <p:grpSpPr>
          <a:xfrm>
            <a:off x="2857451" y="4642048"/>
            <a:ext cx="2848073" cy="1785197"/>
            <a:chOff x="5319615" y="1524024"/>
            <a:chExt cx="2848073" cy="1785197"/>
          </a:xfrm>
        </p:grpSpPr>
        <p:sp>
          <p:nvSpPr>
            <p:cNvPr id="60" name="Rectangle 59"/>
            <p:cNvSpPr/>
            <p:nvPr/>
          </p:nvSpPr>
          <p:spPr>
            <a:xfrm>
              <a:off x="5860897" y="1524024"/>
              <a:ext cx="2078418" cy="1186227"/>
            </a:xfrm>
            <a:prstGeom prst="rect">
              <a:avLst/>
            </a:prstGeom>
            <a:solidFill>
              <a:srgbClr val="EDB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319615" y="1624380"/>
              <a:ext cx="2848073" cy="1217431"/>
              <a:chOff x="5412808" y="2121842"/>
              <a:chExt cx="2848073" cy="121743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412808" y="2121842"/>
                <a:ext cx="2848073" cy="1003113"/>
                <a:chOff x="2728404" y="2493759"/>
                <a:chExt cx="3108279" cy="1041388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3962776" y="2493759"/>
                  <a:ext cx="996932" cy="937204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2728404" y="2959361"/>
                  <a:ext cx="727309" cy="0"/>
                </a:xfrm>
                <a:prstGeom prst="straightConnector1">
                  <a:avLst/>
                </a:prstGeom>
                <a:ln w="63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4242528" y="2719719"/>
                      <a:ext cx="483410" cy="47928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𝜋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42528" y="2719719"/>
                      <a:ext cx="483410" cy="479280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6" name="Group 25"/>
                <p:cNvGrpSpPr/>
                <p:nvPr/>
              </p:nvGrpSpPr>
              <p:grpSpPr>
                <a:xfrm>
                  <a:off x="3455713" y="2853322"/>
                  <a:ext cx="233036" cy="218077"/>
                  <a:chOff x="3965847" y="2195642"/>
                  <a:chExt cx="233036" cy="218077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 rot="16200000">
                    <a:off x="3974749" y="2189585"/>
                    <a:ext cx="218077" cy="230191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3965847" y="2301681"/>
                    <a:ext cx="233036" cy="2999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flipV="1">
                    <a:off x="4083788" y="2198765"/>
                    <a:ext cx="2507" cy="214954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5227260" y="2846531"/>
                  <a:ext cx="233036" cy="218077"/>
                  <a:chOff x="3965847" y="2195642"/>
                  <a:chExt cx="233036" cy="218077"/>
                </a:xfrm>
              </p:grpSpPr>
              <p:sp>
                <p:nvSpPr>
                  <p:cNvPr id="36" name="Oval 35"/>
                  <p:cNvSpPr/>
                  <p:nvPr/>
                </p:nvSpPr>
                <p:spPr>
                  <a:xfrm rot="16200000">
                    <a:off x="3974749" y="2189585"/>
                    <a:ext cx="218077" cy="230191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3965847" y="2301681"/>
                    <a:ext cx="233036" cy="2999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flipV="1">
                    <a:off x="4083788" y="2198765"/>
                    <a:ext cx="2507" cy="214954"/>
                  </a:xfrm>
                  <a:prstGeom prst="line">
                    <a:avLst/>
                  </a:prstGeom>
                  <a:ln w="95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3688749" y="2962360"/>
                  <a:ext cx="274027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4953233" y="2959360"/>
                  <a:ext cx="274027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5431537" y="2952570"/>
                  <a:ext cx="405146" cy="0"/>
                </a:xfrm>
                <a:prstGeom prst="straightConnector1">
                  <a:avLst/>
                </a:prstGeom>
                <a:ln w="63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H="1" flipV="1">
                  <a:off x="3570808" y="3064608"/>
                  <a:ext cx="5353" cy="47053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flipV="1">
                  <a:off x="5343778" y="3067732"/>
                  <a:ext cx="0" cy="46047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 flipV="1">
                  <a:off x="3570808" y="3528202"/>
                  <a:ext cx="1772970" cy="39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/>
              <p:cNvCxnSpPr/>
              <p:nvPr/>
            </p:nvCxnSpPr>
            <p:spPr>
              <a:xfrm flipH="1">
                <a:off x="7021650" y="3086400"/>
                <a:ext cx="10932" cy="2528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6091248" y="2840503"/>
                  <a:ext cx="1696278" cy="468718"/>
                </a:xfrm>
                <a:prstGeom prst="rect">
                  <a:avLst/>
                </a:prstGeom>
                <a:solidFill>
                  <a:srgbClr val="FBE5D6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←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400" b="0" i="1" smtClean="0">
                                <a:latin typeface="Cambria Math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1248" y="2840503"/>
                  <a:ext cx="1696278" cy="46871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94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-3670300" y="952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7271" y="3969012"/>
            <a:ext cx="615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From Permutations e.g. the Keccak permutation</a:t>
            </a:r>
            <a:endParaRPr lang="en-US" sz="2400" dirty="0">
              <a:solidFill>
                <a:srgbClr val="0432FF"/>
              </a:solidFill>
              <a:ea typeface="Arial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7271" y="1217053"/>
            <a:ext cx="3616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  <a:ea typeface="Arial" charset="0"/>
                <a:cs typeface="Arial" charset="0"/>
              </a:rPr>
              <a:t>From Block-ciphers e.g. AES</a:t>
            </a:r>
            <a:endParaRPr lang="en-US" sz="2400" dirty="0">
              <a:solidFill>
                <a:srgbClr val="0432FF"/>
              </a:solidFill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61451" y="4941646"/>
                <a:ext cx="162634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𝑃</m:t>
                      </m:r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𝐺𝑒𝑛</m:t>
                      </m:r>
                      <m:r>
                        <a:rPr lang="en-US" sz="2200" b="0" i="1" smtClean="0">
                          <a:latin typeface="Cambria Math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𝜋</m:t>
                      </m:r>
                      <m:r>
                        <a:rPr lang="en-US" sz="2200" b="0" i="1" smtClean="0">
                          <a:latin typeface="Cambria Math" charset="0"/>
                        </a:rPr>
                        <m:t>,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51" y="4941646"/>
                <a:ext cx="1626343" cy="677108"/>
              </a:xfrm>
              <a:prstGeom prst="rect">
                <a:avLst/>
              </a:prstGeom>
              <a:blipFill rotWithShape="0">
                <a:blip r:embed="rId5"/>
                <a:stretch>
                  <a:fillRect l="-5993" r="-5993" b="-18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188118" y="2636256"/>
            <a:ext cx="262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Ideal-Cipher model</a:t>
            </a:r>
            <a:endParaRPr lang="en-US" sz="2400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33168" y="5476620"/>
            <a:ext cx="143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RP model</a:t>
            </a:r>
            <a:endParaRPr lang="en-US" sz="2400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56" y="142626"/>
            <a:ext cx="2038496" cy="1712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57451" y="3168156"/>
                <a:ext cx="6219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𝐺𝑒𝑛</m:t>
                      </m:r>
                      <m:r>
                        <a:rPr lang="en-US" sz="22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51" y="3168156"/>
                <a:ext cx="621965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9804" r="-3922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640813" y="1894589"/>
                <a:ext cx="95036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𝜋</m:t>
                      </m:r>
                      <m:r>
                        <a:rPr lang="en-US" sz="22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13" y="1894589"/>
                <a:ext cx="950362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935190" y="3871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817181" y="4662147"/>
                <a:ext cx="465183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𝜋</m:t>
                      </m:r>
                      <m:r>
                        <a:rPr lang="en-US" sz="22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181" y="4662147"/>
                <a:ext cx="465183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46804" y="6023609"/>
                <a:ext cx="6219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𝐺𝑒𝑛</m:t>
                      </m:r>
                      <m:r>
                        <a:rPr lang="en-US" sz="2200" b="0" i="1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804" y="6023609"/>
                <a:ext cx="621965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9804" r="-3922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09" grpId="0"/>
      <p:bldP spid="110" grpId="0"/>
      <p:bldP spid="4" grpId="0"/>
      <p:bldP spid="58" grpId="0"/>
      <p:bldP spid="61" grpId="0"/>
      <p:bldP spid="10" grpId="0"/>
      <p:bldP spid="62" grpId="0"/>
      <p:bldP spid="47" grpId="0"/>
      <p:bldP spid="48" grpId="0"/>
      <p:bldP spid="50" grpId="0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Fast Garbling from </a:t>
            </a:r>
            <a:r>
              <a:rPr lang="en-US" dirty="0" err="1" smtClean="0"/>
              <a:t>psPRPs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5288" y="3774900"/>
                <a:ext cx="8323709" cy="1009572"/>
              </a:xfrm>
              <a:prstGeom prst="rect">
                <a:avLst/>
              </a:prstGeom>
              <a:solidFill>
                <a:schemeClr val="bg2"/>
              </a:solidFill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This work</a:t>
                </a:r>
                <a:r>
                  <a:rPr lang="en-US" sz="2800" dirty="0" smtClean="0"/>
                  <a:t>: Replace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800" b="0" i="1">
                            <a:solidFill>
                              <a:srgbClr val="00B0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,</m:t>
                        </m:r>
                        <m:r>
                          <a:rPr lang="en-US" sz="2800" b="0" i="1">
                            <a:solidFill>
                              <a:srgbClr val="00B05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6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𝑠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accent6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for a random seed generated upon </a:t>
                </a:r>
                <a:r>
                  <a:rPr lang="en-US" sz="2800" dirty="0" smtClean="0"/>
                  <a:t>garbling. </a:t>
                </a:r>
                <a:endParaRPr lang="en-US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3774900"/>
                <a:ext cx="8323709" cy="1009572"/>
              </a:xfrm>
              <a:prstGeom prst="rect">
                <a:avLst/>
              </a:prstGeom>
              <a:blipFill rotWithShape="0">
                <a:blip r:embed="rId3"/>
                <a:stretch>
                  <a:fillRect t="-1176" b="-1470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4670157" y="2365513"/>
            <a:ext cx="18473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288" y="985979"/>
            <a:ext cx="3684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a typeface="Arial" charset="0"/>
                <a:cs typeface="Arial" charset="0"/>
              </a:rPr>
              <a:t>Fast garbling from </a:t>
            </a:r>
            <a:r>
              <a:rPr lang="en-US" sz="2400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[BHKR13]</a:t>
            </a:r>
            <a:endParaRPr lang="en-US" sz="2400" dirty="0">
              <a:solidFill>
                <a:srgbClr val="FF0000"/>
              </a:solidFill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9509" y="1402400"/>
                <a:ext cx="4098173" cy="77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chemeClr val="accent6"/>
                    </a:solidFill>
                    <a:ea typeface="Arial" charset="0"/>
                    <a:cs typeface="Arial" charset="0"/>
                  </a:rPr>
                  <a:t>Only calls fixed-key block cipher</a:t>
                </a:r>
                <a:br>
                  <a:rPr lang="en-US" sz="2200" dirty="0" smtClean="0">
                    <a:solidFill>
                      <a:schemeClr val="accent6"/>
                    </a:solidFill>
                    <a:ea typeface="Arial" charset="0"/>
                    <a:cs typeface="Arial" charset="0"/>
                  </a:rPr>
                </a:b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accent6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chemeClr val="accent6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𝐸</m:t>
                    </m:r>
                    <m:r>
                      <a:rPr lang="en-US" sz="2200" b="0" i="1" smtClean="0">
                        <a:solidFill>
                          <a:schemeClr val="accent6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(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chemeClr val="accent6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accent6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accent6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𝑘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accent6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accent6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chemeClr val="accent6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accent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09" y="1402400"/>
                <a:ext cx="4098173" cy="775533"/>
              </a:xfrm>
              <a:prstGeom prst="rect">
                <a:avLst/>
              </a:prstGeom>
              <a:blipFill rotWithShape="0">
                <a:blip r:embed="rId4"/>
                <a:stretch>
                  <a:fillRect l="-1786" t="-5512" r="-1042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288" y="2903488"/>
            <a:ext cx="25285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Proof in RP model</a:t>
            </a:r>
            <a:endParaRPr lang="en-US" sz="2200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288" y="2214696"/>
            <a:ext cx="35853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Very fast – no key-schedule</a:t>
            </a:r>
            <a:endParaRPr lang="en-US" sz="2200" dirty="0">
              <a:solidFill>
                <a:schemeClr val="accent6"/>
              </a:solidFill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5288" y="5253369"/>
                <a:ext cx="7874173" cy="5232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Theorem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: </a:t>
                </a:r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Secure garbling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6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accent6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𝜋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6"/>
                            </a:solidFill>
                            <a:latin typeface="Cambria Math" charset="0"/>
                            <a:ea typeface="Calibri" charset="0"/>
                            <a:cs typeface="Calibri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libri" charset="0"/>
                        <a:cs typeface="Calibri" charset="0"/>
                      </a:rPr>
                      <m:t>𝑝𝑠𝑃𝑅𝑃</m:t>
                    </m:r>
                    <m:r>
                      <a:rPr lang="en-US" sz="2800" i="1">
                        <a:latin typeface="Cambria Math" charset="0"/>
                        <a:ea typeface="Calibri" charset="0"/>
                        <a:cs typeface="Calibri" charset="0"/>
                      </a:rPr>
                      <m:t>[</m:t>
                    </m:r>
                    <m:sSup>
                      <m:sSupPr>
                        <m:ctrlPr>
                          <a:rPr lang="en-US" sz="2800" i="1">
                            <a:latin typeface="Cambria Math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𝒮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𝑢𝑝</m:t>
                        </m:r>
                      </m:sup>
                    </m:sSup>
                    <m:r>
                      <a:rPr lang="en-US" sz="2800" i="1">
                        <a:latin typeface="Cambria Math" charset="0"/>
                        <a:ea typeface="Calibri" charset="0"/>
                        <a:cs typeface="Calibri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Calibri" charset="0"/>
                    <a:ea typeface="Calibri" charset="0"/>
                    <a:cs typeface="Calibri" charset="0"/>
                  </a:rPr>
                  <a:t>.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5253369"/>
                <a:ext cx="7874173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625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692" b="77251" l="750" r="3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" t="16304" r="65297" b="19604"/>
          <a:stretch/>
        </p:blipFill>
        <p:spPr>
          <a:xfrm>
            <a:off x="4841016" y="1622028"/>
            <a:ext cx="723383" cy="70742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796" b="81991" l="66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231" t="7060" r="591" b="22009"/>
          <a:stretch/>
        </p:blipFill>
        <p:spPr>
          <a:xfrm>
            <a:off x="3613973" y="2714167"/>
            <a:ext cx="667515" cy="752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583724"/>
                  </p:ext>
                </p:extLst>
              </p:nvPr>
            </p:nvGraphicFramePr>
            <p:xfrm>
              <a:off x="6319239" y="1630899"/>
              <a:ext cx="2596160" cy="1909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6160"/>
                  </a:tblGrid>
                  <a:tr h="214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Garbled</a:t>
                          </a:r>
                          <a:r>
                            <a:rPr lang="en-US" sz="1600" b="0" i="0" baseline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And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2712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⊕</m:t>
                              </m:r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="0" dirty="0" smtClean="0"/>
                            <a:t> </a:t>
                          </a:r>
                          <a:endParaRPr lang="en-US" sz="1800" b="0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12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⊕</m:t>
                              </m:r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="0" dirty="0" smtClean="0"/>
                            <a:t> </a:t>
                          </a:r>
                          <a:endParaRPr lang="en-US" sz="1800" b="0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712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⊕</m:t>
                              </m:r>
                              <m:sSubSup>
                                <m:sSub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712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charset="0"/>
                                        </a:rPr>
                                        <m:t>00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⊕</m:t>
                              </m:r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="0" dirty="0" smtClean="0"/>
                            <a:t> </a:t>
                          </a:r>
                          <a:endParaRPr lang="en-US" sz="1800" b="0" dirty="0"/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583724"/>
                  </p:ext>
                </p:extLst>
              </p:nvPr>
            </p:nvGraphicFramePr>
            <p:xfrm>
              <a:off x="6319239" y="1630899"/>
              <a:ext cx="2596160" cy="1909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6160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Garbled</a:t>
                          </a:r>
                          <a:r>
                            <a:rPr lang="en-US" sz="1600" b="0" i="0" baseline="0" dirty="0" smtClean="0">
                              <a:solidFill>
                                <a:schemeClr val="tx1"/>
                              </a:solidFill>
                              <a:latin typeface="Arial" charset="0"/>
                              <a:ea typeface="Arial" charset="0"/>
                              <a:cs typeface="Arial" charset="0"/>
                            </a:rPr>
                            <a:t> And</a:t>
                          </a:r>
                          <a:endParaRPr lang="en-US" sz="1600" b="0" i="0" dirty="0">
                            <a:solidFill>
                              <a:schemeClr val="tx1"/>
                            </a:solidFill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935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34" t="-87692" r="-937" b="-407692"/>
                          </a:stretch>
                        </a:blipFill>
                      </a:tcPr>
                    </a:tc>
                  </a:tr>
                  <a:tr h="3935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34" t="-187692" r="-937" b="-307692"/>
                          </a:stretch>
                        </a:blipFill>
                      </a:tcPr>
                    </a:tc>
                  </a:tr>
                  <a:tr h="3930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34" t="-292188" r="-937" b="-212500"/>
                          </a:stretch>
                        </a:blipFill>
                      </a:tcPr>
                    </a:tc>
                  </a:tr>
                  <a:tr h="3935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34" t="-386154" r="-937" b="-10923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34" name="Group 33"/>
          <p:cNvGrpSpPr/>
          <p:nvPr/>
        </p:nvGrpSpPr>
        <p:grpSpPr>
          <a:xfrm>
            <a:off x="6123926" y="341406"/>
            <a:ext cx="2800975" cy="1250009"/>
            <a:chOff x="7136021" y="1064332"/>
            <a:chExt cx="1730072" cy="78807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7225086" y="1292652"/>
              <a:ext cx="560707" cy="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259601" y="1592519"/>
              <a:ext cx="526192" cy="3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8427822" y="1447644"/>
              <a:ext cx="432402" cy="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302792" y="1087768"/>
                  <a:ext cx="367296" cy="1746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p>
                      </m:sSubSup>
                    </m:oMath>
                  </a14:m>
                  <a:r>
                    <a:rPr lang="en-US" dirty="0" smtClean="0"/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p>
                      </m:sSub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2792" y="1087768"/>
                  <a:ext cx="367296" cy="17463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0309" t="-28261" r="-7216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/>
            <p:cNvSpPr txBox="1"/>
            <p:nvPr/>
          </p:nvSpPr>
          <p:spPr>
            <a:xfrm>
              <a:off x="7136021" y="1658363"/>
              <a:ext cx="40" cy="1940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8500143" y="1232139"/>
                  <a:ext cx="365950" cy="1923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p>
                      </m:sSubSup>
                    </m:oMath>
                  </a14:m>
                  <a:r>
                    <a:rPr lang="en-US" dirty="0" smtClean="0"/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p>
                      </m:sSub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0143" y="1232139"/>
                  <a:ext cx="365950" cy="19234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0309" t="-22000" r="-7216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Delay 61"/>
            <p:cNvSpPr/>
            <p:nvPr/>
          </p:nvSpPr>
          <p:spPr>
            <a:xfrm>
              <a:off x="7792200" y="1064332"/>
              <a:ext cx="669049" cy="720563"/>
            </a:xfrm>
            <a:prstGeom prst="flowChartDelay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And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286316" y="1388856"/>
                  <a:ext cx="383772" cy="1826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6316" y="1388856"/>
                  <a:ext cx="383772" cy="18263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3922" t="-2083" r="-2941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/>
            <p:cNvSpPr txBox="1"/>
            <p:nvPr/>
          </p:nvSpPr>
          <p:spPr>
            <a:xfrm>
              <a:off x="8521153" y="1444378"/>
              <a:ext cx="40" cy="1940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8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4" grpId="0"/>
      <p:bldP spid="5" grpId="0"/>
      <p:bldP spid="6" grpId="0"/>
      <p:bldP spid="42" grpId="0"/>
      <p:bldP spid="4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035" y="0"/>
            <a:ext cx="12165496" cy="7394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95288" y="1263737"/>
            <a:ext cx="6265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Definitions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Constructions &amp; Applications</a:t>
            </a:r>
          </a:p>
          <a:p>
            <a:pPr marL="342900" indent="-342900">
              <a:buFont typeface="+mj-lt"/>
              <a:buAutoNum type="arabicPeriod"/>
            </a:pPr>
            <a:endParaRPr lang="en-US" sz="3200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3051" y="8482807"/>
            <a:ext cx="2635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Co-related input hash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Functions (CIH)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95288" y="3705548"/>
            <a:ext cx="24542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1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75802" y="3736430"/>
            <a:ext cx="207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Arial" charset="0"/>
                <a:cs typeface="Arial" charset="0"/>
              </a:rPr>
              <a:t>Constructions</a:t>
            </a:r>
            <a:endParaRPr lang="en-US" sz="2400" dirty="0">
              <a:ea typeface="Arial" charset="0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20539063">
            <a:off x="2042479" y="1078891"/>
            <a:ext cx="4328700" cy="1857785"/>
            <a:chOff x="5010256" y="3562199"/>
            <a:chExt cx="4328700" cy="18577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56"/>
            <a:stretch/>
          </p:blipFill>
          <p:spPr>
            <a:xfrm rot="1051742">
              <a:off x="5010256" y="3562199"/>
              <a:ext cx="4328700" cy="164193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140327">
              <a:off x="7773921" y="4968631"/>
              <a:ext cx="959917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psPRPs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 rot="1014543">
              <a:off x="7512535" y="4886608"/>
              <a:ext cx="1528354" cy="533376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6762" y="2542511"/>
            <a:ext cx="394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First</a:t>
            </a:r>
            <a:r>
              <a:rPr lang="en-US" sz="24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ea typeface="Arial" charset="0"/>
                <a:cs typeface="Arial" charset="0"/>
              </a:rPr>
              <a:t>standard </a:t>
            </a:r>
            <a:r>
              <a:rPr lang="en-US" sz="2400" dirty="0">
                <a:ea typeface="Arial" charset="0"/>
                <a:cs typeface="Arial" charset="0"/>
              </a:rPr>
              <a:t>model </a:t>
            </a:r>
            <a:r>
              <a:rPr lang="en-US" sz="2400" dirty="0" smtClean="0">
                <a:ea typeface="Arial" charset="0"/>
                <a:cs typeface="Arial" charset="0"/>
              </a:rPr>
              <a:t>assumptions </a:t>
            </a:r>
            <a:r>
              <a:rPr lang="en-US" sz="2400" dirty="0">
                <a:ea typeface="Arial" charset="0"/>
                <a:cs typeface="Arial" charset="0"/>
              </a:rPr>
              <a:t>on </a:t>
            </a:r>
            <a:r>
              <a:rPr lang="en-US" sz="2400" dirty="0" smtClean="0">
                <a:ea typeface="Arial" charset="0"/>
                <a:cs typeface="Arial" charset="0"/>
              </a:rPr>
              <a:t>permutations</a:t>
            </a: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2559" y="3939861"/>
            <a:ext cx="188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Arial" charset="0"/>
                <a:cs typeface="Arial" charset="0"/>
              </a:rPr>
              <a:t>Applications</a:t>
            </a: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3334" y="4081394"/>
            <a:ext cx="142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psPRPs</a:t>
            </a:r>
            <a:endParaRPr lang="en-US" sz="32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65" y="4150675"/>
            <a:ext cx="2038496" cy="1712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00" b="90000" l="60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2" y="4102919"/>
            <a:ext cx="1972232" cy="1972232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21" idx="0"/>
            <a:endCxn id="3" idx="2"/>
          </p:cNvCxnSpPr>
          <p:nvPr/>
        </p:nvCxnSpPr>
        <p:spPr>
          <a:xfrm flipH="1" flipV="1">
            <a:off x="4667168" y="3373508"/>
            <a:ext cx="1" cy="707886"/>
          </a:xfrm>
          <a:prstGeom prst="straightConnector1">
            <a:avLst/>
          </a:prstGeom>
          <a:ln w="22225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" idx="2"/>
          </p:cNvCxnSpPr>
          <p:nvPr/>
        </p:nvCxnSpPr>
        <p:spPr>
          <a:xfrm flipH="1">
            <a:off x="2523639" y="4666169"/>
            <a:ext cx="2143530" cy="618077"/>
          </a:xfrm>
          <a:prstGeom prst="straightConnector1">
            <a:avLst/>
          </a:prstGeom>
          <a:ln w="22225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1" idx="2"/>
            <a:endCxn id="13" idx="1"/>
          </p:cNvCxnSpPr>
          <p:nvPr/>
        </p:nvCxnSpPr>
        <p:spPr>
          <a:xfrm>
            <a:off x="4667169" y="4666169"/>
            <a:ext cx="1646496" cy="340675"/>
          </a:xfrm>
          <a:prstGeom prst="straightConnector1">
            <a:avLst/>
          </a:prstGeom>
          <a:ln w="22225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9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/>
              <a:t>Many</a:t>
            </a:r>
            <a:r>
              <a:rPr lang="en-US" dirty="0" smtClean="0"/>
              <a:t> open questions…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7813" y="4903403"/>
            <a:ext cx="6901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ea typeface="Arial" charset="0"/>
                <a:cs typeface="Arial" charset="0"/>
              </a:rPr>
              <a:t>Simpler assumptions on permutations? 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288" y="1550136"/>
            <a:ext cx="6128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b="1" dirty="0" smtClean="0">
                <a:ea typeface="Arial" charset="0"/>
                <a:cs typeface="Arial" charset="0"/>
              </a:rPr>
              <a:t>More applications</a:t>
            </a:r>
            <a:r>
              <a:rPr lang="en-US" sz="2200" dirty="0" smtClean="0">
                <a:ea typeface="Arial" charset="0"/>
                <a:cs typeface="Arial" charset="0"/>
              </a:rPr>
              <a:t>: </a:t>
            </a:r>
            <a:r>
              <a:rPr lang="en-US" sz="2200" dirty="0" err="1" smtClean="0">
                <a:ea typeface="Arial" charset="0"/>
                <a:cs typeface="Arial" charset="0"/>
              </a:rPr>
              <a:t>psPRP</a:t>
            </a:r>
            <a:r>
              <a:rPr lang="en-US" sz="2200" dirty="0" smtClean="0">
                <a:ea typeface="Arial" charset="0"/>
                <a:cs typeface="Arial" charset="0"/>
              </a:rPr>
              <a:t>-based PRNGs, authenticated encryption?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88" y="2371525"/>
            <a:ext cx="570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b="1" dirty="0" smtClean="0">
                <a:ea typeface="Arial" charset="0"/>
                <a:cs typeface="Arial" charset="0"/>
              </a:rPr>
              <a:t>More efficient constructions</a:t>
            </a:r>
            <a:r>
              <a:rPr lang="en-US" sz="2200" dirty="0" smtClean="0">
                <a:ea typeface="Arial" charset="0"/>
                <a:cs typeface="Arial" charset="0"/>
              </a:rPr>
              <a:t>: Round complexity of </a:t>
            </a:r>
            <a:r>
              <a:rPr lang="en-US" sz="2200" dirty="0" err="1" smtClean="0">
                <a:ea typeface="Arial" charset="0"/>
                <a:cs typeface="Arial" charset="0"/>
              </a:rPr>
              <a:t>Feistel</a:t>
            </a:r>
            <a:r>
              <a:rPr lang="en-US" sz="2200" dirty="0" smtClean="0">
                <a:ea typeface="Arial" charset="0"/>
                <a:cs typeface="Arial" charset="0"/>
              </a:rPr>
              <a:t> for </a:t>
            </a:r>
            <a:r>
              <a:rPr lang="en-US" sz="2200" dirty="0" err="1" smtClean="0">
                <a:ea typeface="Arial" charset="0"/>
                <a:cs typeface="Arial" charset="0"/>
              </a:rPr>
              <a:t>psPRPs</a:t>
            </a:r>
            <a:r>
              <a:rPr lang="en-US" sz="2200" dirty="0" smtClean="0">
                <a:ea typeface="Arial" charset="0"/>
                <a:cs typeface="Arial" charset="0"/>
              </a:rPr>
              <a:t>?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288" y="3783560"/>
            <a:ext cx="64647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ea typeface="Arial" charset="0"/>
                <a:cs typeface="Arial" charset="0"/>
              </a:rPr>
              <a:t>Applications of public-seed Ideal Ciphers?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770" y="1099919"/>
            <a:ext cx="1260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chemeClr val="accent6"/>
                </a:solidFill>
                <a:ea typeface="Arial" charset="0"/>
                <a:cs typeface="Arial" charset="0"/>
              </a:rPr>
              <a:t>psPRPs</a:t>
            </a:r>
            <a:r>
              <a:rPr lang="en-US" sz="2600" b="1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:</a:t>
            </a:r>
            <a:endParaRPr lang="en-US" sz="2600" b="1" dirty="0">
              <a:solidFill>
                <a:schemeClr val="accent6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288" y="3368062"/>
            <a:ext cx="73288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Public-seed </a:t>
            </a:r>
            <a:r>
              <a:rPr lang="en-US" sz="2600" b="1" dirty="0" err="1" smtClean="0">
                <a:solidFill>
                  <a:schemeClr val="accent6"/>
                </a:solidFill>
                <a:ea typeface="Arial" charset="0"/>
                <a:cs typeface="Arial" charset="0"/>
              </a:rPr>
              <a:t>Pseudorandomness</a:t>
            </a:r>
            <a:r>
              <a:rPr lang="en-US" sz="2600" b="1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 - general paradigm:</a:t>
            </a:r>
            <a:endParaRPr lang="en-US" sz="2600" b="1" dirty="0">
              <a:solidFill>
                <a:schemeClr val="accent6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288" y="4472516"/>
            <a:ext cx="2382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Beyond </a:t>
            </a:r>
            <a:r>
              <a:rPr lang="en-US" sz="2600" b="1" dirty="0" err="1" smtClean="0">
                <a:solidFill>
                  <a:schemeClr val="accent6"/>
                </a:solidFill>
                <a:ea typeface="Arial" charset="0"/>
                <a:cs typeface="Arial" charset="0"/>
              </a:rPr>
              <a:t>psPRPs</a:t>
            </a:r>
            <a:r>
              <a:rPr lang="en-US" sz="2600" b="1" dirty="0" smtClean="0">
                <a:solidFill>
                  <a:schemeClr val="accent6"/>
                </a:solidFill>
                <a:ea typeface="Arial" charset="0"/>
                <a:cs typeface="Arial" charset="0"/>
              </a:rPr>
              <a:t>:</a:t>
            </a:r>
            <a:endParaRPr lang="en-US" sz="2600" b="1" dirty="0">
              <a:solidFill>
                <a:schemeClr val="accent6"/>
              </a:solidFill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6500" y="5303513"/>
            <a:ext cx="6833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ea typeface="Arial" charset="0"/>
                <a:cs typeface="Arial" charset="0"/>
              </a:rPr>
              <a:t>Is </a:t>
            </a:r>
            <a:r>
              <a:rPr lang="en-US" sz="2200" dirty="0">
                <a:ea typeface="Arial" charset="0"/>
                <a:cs typeface="Arial" charset="0"/>
              </a:rPr>
              <a:t>SHA-3 a CRHF under any non-trivial assumption</a:t>
            </a:r>
            <a:r>
              <a:rPr lang="en-US" sz="2200" dirty="0" smtClean="0">
                <a:ea typeface="Arial" charset="0"/>
                <a:cs typeface="Arial" charset="0"/>
              </a:rPr>
              <a:t>?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3441" y="5915253"/>
            <a:ext cx="296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Thank you!</a:t>
            </a:r>
            <a:endParaRPr lang="en-US" sz="32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983799" y="767350"/>
            <a:ext cx="1706860" cy="2215991"/>
            <a:chOff x="3701296" y="4603752"/>
            <a:chExt cx="1706860" cy="2215991"/>
          </a:xfrm>
        </p:grpSpPr>
        <p:sp>
          <p:nvSpPr>
            <p:cNvPr id="15" name="TextBox 14"/>
            <p:cNvSpPr txBox="1"/>
            <p:nvPr/>
          </p:nvSpPr>
          <p:spPr>
            <a:xfrm rot="990947">
              <a:off x="4311675" y="4603752"/>
              <a:ext cx="59076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</a:rPr>
                <a:t>?</a:t>
              </a:r>
              <a:endParaRPr lang="en-US" sz="9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701296" y="5111584"/>
              <a:ext cx="1706860" cy="1391754"/>
              <a:chOff x="3701296" y="5111584"/>
              <a:chExt cx="1706860" cy="1391754"/>
            </a:xfrm>
          </p:grpSpPr>
          <p:sp>
            <p:nvSpPr>
              <p:cNvPr id="17" name="TextBox 16"/>
              <p:cNvSpPr txBox="1"/>
              <p:nvPr/>
            </p:nvSpPr>
            <p:spPr>
              <a:xfrm rot="20844106">
                <a:off x="3701296" y="5111584"/>
                <a:ext cx="5907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solidFill>
                      <a:srgbClr val="FF0000"/>
                    </a:solidFill>
                  </a:rPr>
                  <a:t>?</a:t>
                </a:r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221831">
                <a:off x="4153214" y="5388583"/>
                <a:ext cx="5907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?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9930143">
                <a:off x="4817388" y="5580008"/>
                <a:ext cx="5907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?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20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662" y="5033130"/>
            <a:ext cx="577933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“… it would be nice, now, if </a:t>
            </a:r>
            <a:r>
              <a:rPr lang="en-US" sz="2600" i="1" u="sng" dirty="0" smtClean="0">
                <a:solidFill>
                  <a:srgbClr val="FF0000"/>
                </a:solidFill>
                <a:ea typeface="Arial" charset="0"/>
                <a:cs typeface="Arial" charset="0"/>
              </a:rPr>
              <a:t>permutations</a:t>
            </a:r>
            <a:r>
              <a:rPr lang="en-US" sz="2600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2600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can be called</a:t>
            </a:r>
          </a:p>
          <a:p>
            <a:pPr algn="ctr"/>
            <a:r>
              <a:rPr lang="en-US" sz="2600" i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the Swiss Army Knife [of cryptography]”  </a:t>
            </a:r>
            <a:endParaRPr lang="en-US" sz="2600" dirty="0" smtClean="0">
              <a:ea typeface="Arial" charset="0"/>
              <a:cs typeface="Arial" charset="0"/>
            </a:endParaRPr>
          </a:p>
          <a:p>
            <a:pPr algn="ctr"/>
            <a:r>
              <a:rPr lang="en-US" sz="2600" dirty="0">
                <a:ea typeface="Arial" charset="0"/>
                <a:cs typeface="Arial" charset="0"/>
              </a:rPr>
              <a:t>—</a:t>
            </a:r>
            <a:r>
              <a:rPr lang="en-US" sz="2600" dirty="0" smtClean="0">
                <a:ea typeface="Arial" charset="0"/>
                <a:cs typeface="Arial" charset="0"/>
              </a:rPr>
              <a:t> Joan </a:t>
            </a:r>
            <a:r>
              <a:rPr lang="en-US" sz="2600" dirty="0" err="1" smtClean="0">
                <a:ea typeface="Arial" charset="0"/>
                <a:cs typeface="Arial" charset="0"/>
              </a:rPr>
              <a:t>Daemen</a:t>
            </a:r>
            <a:r>
              <a:rPr lang="en-US" sz="2600" dirty="0" smtClean="0">
                <a:ea typeface="Arial" charset="0"/>
                <a:cs typeface="Arial" charset="0"/>
              </a:rPr>
              <a:t>, Passwords^12</a:t>
            </a:r>
            <a:endParaRPr lang="en-US" sz="2600" dirty="0"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3" b="92571" l="8143" r="90000">
                        <a14:foregroundMark x1="8143" y1="30429" x2="8143" y2="30429"/>
                        <a14:foregroundMark x1="82429" y1="6143" x2="82429" y2="6143"/>
                        <a14:foregroundMark x1="23000" y1="92571" x2="23000" y2="92571"/>
                        <a14:foregroundMark x1="31857" y1="46429" x2="31857" y2="46429"/>
                        <a14:foregroundMark x1="21286" y1="24429" x2="21286" y2="24429"/>
                        <a14:foregroundMark x1="22714" y1="27429" x2="22714" y2="27429"/>
                        <a14:foregroundMark x1="24286" y1="30429" x2="24286" y2="30429"/>
                        <a14:foregroundMark x1="25143" y1="33000" x2="25143" y2="33000"/>
                        <a14:foregroundMark x1="26571" y1="36000" x2="26571" y2="36000"/>
                        <a14:foregroundMark x1="28000" y1="38571" x2="28000" y2="38571"/>
                        <a14:foregroundMark x1="30429" y1="43714" x2="30429" y2="43714"/>
                        <a14:foregroundMark x1="31857" y1="47714" x2="31857" y2="47714"/>
                        <a14:foregroundMark x1="27429" y1="39286" x2="27429" y2="39286"/>
                        <a14:foregroundMark x1="30429" y1="44714" x2="30429" y2="44714"/>
                        <a14:foregroundMark x1="29286" y1="41571" x2="29286" y2="4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2686" y="1739319"/>
            <a:ext cx="2515394" cy="25999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35529" y="1308432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Hashing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0550" y="1533726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Garbling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8760" y="366873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PRNGs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4806" y="3597008"/>
            <a:ext cx="1962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Authenticated</a:t>
            </a:r>
          </a:p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Encryption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52989" y="1739319"/>
            <a:ext cx="1528564" cy="5749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62067" y="3597008"/>
            <a:ext cx="1316723" cy="384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2518866" y="1539265"/>
            <a:ext cx="764958" cy="559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</p:cNvCxnSpPr>
          <p:nvPr/>
        </p:nvCxnSpPr>
        <p:spPr>
          <a:xfrm flipV="1">
            <a:off x="2121797" y="3237267"/>
            <a:ext cx="1162027" cy="662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90" y="4863998"/>
            <a:ext cx="2453494" cy="19082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6649" y="2303762"/>
            <a:ext cx="90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MACs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073247" y="2588225"/>
            <a:ext cx="1052725" cy="193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98889" y="2509543"/>
            <a:ext cx="790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libri" charset="0"/>
                <a:ea typeface="Calibri" charset="0"/>
                <a:cs typeface="Calibri" charset="0"/>
              </a:rPr>
              <a:t>KDFs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5390709" y="2740376"/>
            <a:ext cx="1608180" cy="200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498">
            <a:off x="4812213" y="986036"/>
            <a:ext cx="4240304" cy="1868605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Typical instantiations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7688" y="3797300"/>
            <a:ext cx="501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ea typeface="Arial" charset="0"/>
                <a:cs typeface="Arial" charset="0"/>
              </a:rPr>
              <a:t>Fixed-key block ciphers</a:t>
            </a:r>
            <a:endParaRPr lang="en-US" sz="2400" u="sng" dirty="0"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688" y="1701800"/>
            <a:ext cx="501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ea typeface="Arial" charset="0"/>
                <a:cs typeface="Arial" charset="0"/>
              </a:rPr>
              <a:t>Ad-hoc construction</a:t>
            </a:r>
            <a:endParaRPr lang="en-US" sz="2400" u="sng" dirty="0"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9700" y="2269874"/>
                <a:ext cx="4584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a typeface="Arial" charset="0"/>
                    <a:cs typeface="Arial" charset="0"/>
                  </a:rPr>
                  <a:t>e.g.,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Arial" charset="0"/>
                        <a:cs typeface="Arial" charset="0"/>
                      </a:rPr>
                      <m:t>KECCAK</m:t>
                    </m:r>
                  </m:oMath>
                </a14:m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Arial" charset="0"/>
                        <a:cs typeface="Arial" charset="0"/>
                      </a:rPr>
                      <m:t>NORX</m:t>
                    </m:r>
                  </m:oMath>
                </a14:m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, …</a:t>
                </a: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2269874"/>
                <a:ext cx="45847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995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1871" y="2728532"/>
            <a:ext cx="51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Designed to withstand cryptanalysis</a:t>
            </a:r>
            <a:endParaRPr lang="en-US" sz="2400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09700" y="4436471"/>
                <a:ext cx="361825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a typeface="Arial" charset="0"/>
                    <a:cs typeface="Arial" charset="0"/>
                  </a:rPr>
                  <a:t>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𝜋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 :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Arial" charset="0"/>
                        <a:cs typeface="Arial" charset="0"/>
                      </a:rPr>
                      <m:t>AES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128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)</m:t>
                    </m:r>
                  </m:oMath>
                </a14:m>
                <a:endParaRPr lang="en-US" sz="2400" i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4436471"/>
                <a:ext cx="361825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525" t="-10526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211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871" y="5418182"/>
            <a:ext cx="510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Faster, no re-keying costs!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701927" y="4266849"/>
            <a:ext cx="2106752" cy="1483197"/>
            <a:chOff x="6509657" y="4593358"/>
            <a:chExt cx="2106752" cy="14831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>
                <a:xfrm>
                  <a:off x="7025843" y="4593358"/>
                  <a:ext cx="1067123" cy="838671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𝐴𝐸𝑆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5843" y="4593358"/>
                  <a:ext cx="1067123" cy="838671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endCxn id="16" idx="1"/>
            </p:cNvCxnSpPr>
            <p:nvPr/>
          </p:nvCxnSpPr>
          <p:spPr>
            <a:xfrm>
              <a:off x="6509657" y="5012693"/>
              <a:ext cx="51618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8092966" y="5012693"/>
              <a:ext cx="5234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7555838" y="5302919"/>
              <a:ext cx="0" cy="1291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6" idx="2"/>
            </p:cNvCxnSpPr>
            <p:nvPr/>
          </p:nvCxnSpPr>
          <p:spPr>
            <a:xfrm flipH="1">
              <a:off x="7555838" y="5432029"/>
              <a:ext cx="3567" cy="325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408912" y="5702285"/>
                  <a:ext cx="293851" cy="374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128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8912" y="5702285"/>
                  <a:ext cx="293851" cy="37427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9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601871" y="5847081"/>
            <a:ext cx="6669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Faster Hash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functions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[RS08]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, fast garbling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[BHKR13]</a:t>
            </a:r>
            <a:endParaRPr lang="en-US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914400" y="4266849"/>
            <a:ext cx="0" cy="1235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Permutations 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288" y="2105681"/>
                <a:ext cx="5066990" cy="83099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 cmpd="dbl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latin typeface="Calibri" charset="0"/>
                    <a:ea typeface="Calibri" charset="0"/>
                    <a:cs typeface="Calibri" charset="0"/>
                  </a:rPr>
                  <a:t>Goal:</a:t>
                </a:r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 Standard-model reduction:</a:t>
                </a:r>
                <a:endParaRPr lang="en-US" sz="2400" u="sng" dirty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400" i="1" dirty="0" smtClean="0">
                    <a:latin typeface="Calibri" charset="0"/>
                    <a:ea typeface="Calibri" charset="0"/>
                    <a:cs typeface="Calibri" charset="0"/>
                  </a:rPr>
                  <a:t>“If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𝜋</m:t>
                    </m:r>
                  </m:oMath>
                </a14:m>
                <a:r>
                  <a:rPr lang="en-US" sz="2400" i="1" dirty="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latin typeface="Calibri" charset="0"/>
                    <a:ea typeface="Calibri" charset="0"/>
                    <a:cs typeface="Calibri" charset="0"/>
                  </a:rPr>
                  <a:t>satisfies</a:t>
                </a:r>
                <a:r>
                  <a:rPr lang="en-US" sz="2400" i="1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𝑋</m:t>
                    </m:r>
                  </m:oMath>
                </a14:m>
                <a:r>
                  <a:rPr lang="en-US" sz="2400" i="1" dirty="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400" i="1" dirty="0" smtClean="0">
                    <a:ea typeface="Arial" charset="0"/>
                    <a:cs typeface="Arial" charset="0"/>
                  </a:rPr>
                  <a:t>then</a:t>
                </a:r>
                <a:r>
                  <a:rPr lang="en-US" sz="2400" i="1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]</m:t>
                    </m:r>
                  </m:oMath>
                </a14:m>
                <a:r>
                  <a:rPr lang="en-US" sz="2400" i="1" dirty="0" smtClean="0">
                    <a:solidFill>
                      <a:srgbClr val="0432FF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i="1" dirty="0" smtClean="0">
                    <a:ea typeface="Arial" charset="0"/>
                    <a:cs typeface="Arial" charset="0"/>
                  </a:rPr>
                  <a:t>satisfies</a:t>
                </a:r>
                <a:r>
                  <a:rPr lang="en-US" sz="2400" i="1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𝑌</m:t>
                    </m:r>
                    <m:r>
                      <a:rPr lang="en-US" sz="2400" b="0" i="1" smtClean="0">
                        <a:latin typeface="Cambria Math" charset="0"/>
                        <a:ea typeface="Arial" charset="0"/>
                        <a:cs typeface="Arial" charset="0"/>
                      </a:rPr>
                      <m:t>.</m:t>
                    </m:r>
                  </m:oMath>
                </a14:m>
                <a:r>
                  <a:rPr lang="en-US" sz="2400" i="1" dirty="0" smtClean="0">
                    <a:latin typeface="Arial" charset="0"/>
                    <a:ea typeface="Arial" charset="0"/>
                    <a:cs typeface="Arial" charset="0"/>
                  </a:rPr>
                  <a:t>”</a:t>
                </a:r>
                <a:endParaRPr lang="en-US" sz="2400" i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2105681"/>
                <a:ext cx="506699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925" t="-5839" r="-481" b="-15328"/>
                </a:stretch>
              </a:blipFill>
              <a:ln w="28575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5288" y="3210025"/>
            <a:ext cx="8366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ea typeface="Arial" charset="0"/>
                <a:cs typeface="Arial" charset="0"/>
              </a:rPr>
              <a:t>e.g.,</a:t>
            </a:r>
            <a:endParaRPr lang="en-US" sz="2600" dirty="0"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31900" y="3274509"/>
                <a:ext cx="17858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𝐶</m:t>
                    </m:r>
                    <m:r>
                      <a:rPr lang="en-US" sz="2400" b="0" i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Arial" charset="0"/>
                        <a:cs typeface="Arial" charset="0"/>
                      </a:rPr>
                      <m:t>KECCAK</m:t>
                    </m:r>
                  </m:oMath>
                </a14:m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;</a:t>
                </a: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00" y="3274509"/>
                <a:ext cx="178587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802" t="-22951" r="-9556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31900" y="3718852"/>
                <a:ext cx="30670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𝑌</m:t>
                    </m:r>
                    <m:r>
                      <a:rPr lang="en-US" sz="2400" b="0" i="0" smtClean="0"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ea typeface="Arial" charset="0"/>
                    <a:cs typeface="Arial" charset="0"/>
                  </a:rPr>
                  <a:t>Anything non-trivial</a:t>
                </a:r>
                <a:endParaRPr lang="en-US" sz="2400" dirty="0"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00" y="3718852"/>
                <a:ext cx="306705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380" t="-24590" r="-4771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65039" y="4140215"/>
                <a:ext cx="11653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ea typeface="Arial" charset="0"/>
                          <a:cs typeface="Arial" charset="0"/>
                        </a:rPr>
                        <m:t>𝑋</m:t>
                      </m:r>
                      <m:r>
                        <a:rPr lang="en-US" sz="2400" b="0" i="0" smtClean="0">
                          <a:latin typeface="Cambria Math" charset="0"/>
                          <a:ea typeface="Arial" charset="0"/>
                          <a:cs typeface="Arial" charset="0"/>
                        </a:rPr>
                        <m:t>= ???</m:t>
                      </m:r>
                    </m:oMath>
                  </m:oMathPara>
                </a14:m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39" y="4140215"/>
                <a:ext cx="116538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712" t="-137705" r="-5236" b="-178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5288" y="5644639"/>
            <a:ext cx="732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ea typeface="Arial" charset="0"/>
                <a:cs typeface="Arial" charset="0"/>
              </a:rPr>
              <a:t>Common approach:</a:t>
            </a:r>
            <a:r>
              <a:rPr lang="en-US" sz="2400" dirty="0" smtClean="0"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Use random permutation (RP)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9021" y="6045913"/>
                <a:ext cx="8067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400" dirty="0">
                    <a:ea typeface="Arial" charset="0"/>
                    <a:cs typeface="Arial" charset="0"/>
                  </a:rPr>
                  <a:t>is random </a:t>
                </a:r>
                <a:r>
                  <a:rPr lang="en-US" sz="2400" dirty="0" smtClean="0">
                    <a:ea typeface="Arial" charset="0"/>
                    <a:cs typeface="Arial" charset="0"/>
                  </a:rPr>
                  <a:t>+ adversary given oracle access to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𝜋</m:t>
                    </m:r>
                  </m:oMath>
                </a14:m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ea typeface="Arial" charset="0"/>
                    <a:cs typeface="Arial" charset="0"/>
                  </a:rPr>
                  <a:t>and</a:t>
                </a:r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endParaRPr lang="en-US" sz="24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21" y="6045913"/>
                <a:ext cx="8067159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5288" y="1059580"/>
            <a:ext cx="6168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Arial" charset="0"/>
                <a:cs typeface="Arial" charset="0"/>
              </a:rPr>
              <a:t>Permutations are great in practice, </a:t>
            </a:r>
          </a:p>
          <a:p>
            <a:r>
              <a:rPr lang="en-US" sz="2400" dirty="0" smtClean="0">
                <a:ea typeface="Arial" charset="0"/>
                <a:cs typeface="Arial" charset="0"/>
              </a:rPr>
              <a:t>but what about theory?</a:t>
            </a:r>
            <a:endParaRPr lang="en-US" sz="2400" dirty="0"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185" y="112307"/>
            <a:ext cx="2553569" cy="15650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288" y="4709940"/>
            <a:ext cx="848546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Observation: </a:t>
            </a:r>
            <a:r>
              <a:rPr lang="en-US" sz="2400" dirty="0" smtClean="0"/>
              <a:t>No standard-model proofs known for permutation-based constructions!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55206" y="1877791"/>
            <a:ext cx="3890983" cy="2096340"/>
            <a:chOff x="2364188" y="1385991"/>
            <a:chExt cx="5239139" cy="2115386"/>
          </a:xfrm>
        </p:grpSpPr>
        <p:sp>
          <p:nvSpPr>
            <p:cNvPr id="19" name="Rectangle 18"/>
            <p:cNvSpPr/>
            <p:nvPr/>
          </p:nvSpPr>
          <p:spPr>
            <a:xfrm>
              <a:off x="2364188" y="1445105"/>
              <a:ext cx="5213659" cy="20562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54449" y="1874171"/>
              <a:ext cx="333114" cy="1507681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 b="1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068651" y="1874170"/>
              <a:ext cx="51" cy="15076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3070339" y="1509175"/>
              <a:ext cx="4090" cy="36499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227697" y="1583372"/>
                  <a:ext cx="179966" cy="1862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13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013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013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13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697" y="1583372"/>
                  <a:ext cx="179966" cy="186295"/>
                </a:xfrm>
                <a:prstGeom prst="rect">
                  <a:avLst/>
                </a:prstGeom>
                <a:blipFill rotWithShape="0">
                  <a:blip r:embed="rId52"/>
                  <a:stretch>
                    <a:fillRect l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/>
            <p:cNvSpPr/>
            <p:nvPr/>
          </p:nvSpPr>
          <p:spPr>
            <a:xfrm>
              <a:off x="3154449" y="1509181"/>
              <a:ext cx="333114" cy="36499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253177" y="1588303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3177" y="1588303"/>
                  <a:ext cx="160300" cy="246221"/>
                </a:xfrm>
                <a:prstGeom prst="rect">
                  <a:avLst/>
                </a:prstGeom>
                <a:blipFill rotWithShape="0">
                  <a:blip r:embed="rId55"/>
                  <a:stretch>
                    <a:fillRect l="-30769" r="-30769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253177" y="2585100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3177" y="2585100"/>
                  <a:ext cx="160300" cy="246221"/>
                </a:xfrm>
                <a:prstGeom prst="rect">
                  <a:avLst/>
                </a:prstGeom>
                <a:blipFill rotWithShape="0">
                  <a:blip r:embed="rId56"/>
                  <a:stretch>
                    <a:fillRect l="-30769" r="-30769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ounded Rectangle 28"/>
            <p:cNvSpPr/>
            <p:nvPr/>
          </p:nvSpPr>
          <p:spPr>
            <a:xfrm>
              <a:off x="4140207" y="1505619"/>
              <a:ext cx="285527" cy="187267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051386" y="2178560"/>
                  <a:ext cx="481634" cy="360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5" name="TextBox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1386" y="2178560"/>
                  <a:ext cx="481634" cy="360031"/>
                </a:xfrm>
                <a:prstGeom prst="rect">
                  <a:avLst/>
                </a:prstGeom>
                <a:blipFill rotWithShape="0"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>
            <a:xfrm flipV="1">
              <a:off x="3487563" y="2625055"/>
              <a:ext cx="631525" cy="29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487563" y="1688110"/>
              <a:ext cx="235841" cy="3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883342" y="1685362"/>
              <a:ext cx="240005" cy="27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801001" y="1385991"/>
              <a:ext cx="2372" cy="222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 rot="16200000">
              <a:off x="3723286" y="1608141"/>
              <a:ext cx="160174" cy="1599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>
              <a:off x="3803463" y="1604371"/>
              <a:ext cx="0" cy="159938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>
              <a:off x="3723286" y="1688109"/>
              <a:ext cx="160174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7115024" y="1711413"/>
              <a:ext cx="488303" cy="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285784" y="1618147"/>
              <a:ext cx="107275" cy="205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5100418" y="1505619"/>
              <a:ext cx="285527" cy="187267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003863" y="2181381"/>
                  <a:ext cx="481634" cy="360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7" name="TextBox 2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863" y="2181381"/>
                  <a:ext cx="481634" cy="360031"/>
                </a:xfrm>
                <a:prstGeom prst="rect">
                  <a:avLst/>
                </a:prstGeom>
                <a:blipFill rotWithShape="0"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>
              <a:off x="4420332" y="2635267"/>
              <a:ext cx="663226" cy="34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4421959" y="1688110"/>
              <a:ext cx="261656" cy="5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43553" y="1688110"/>
              <a:ext cx="234825" cy="1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761212" y="1385991"/>
              <a:ext cx="2372" cy="222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 rot="16200000">
              <a:off x="4683497" y="1608141"/>
              <a:ext cx="160174" cy="1599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16200000">
              <a:off x="4763674" y="1604371"/>
              <a:ext cx="0" cy="159938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>
              <a:off x="4683497" y="1688109"/>
              <a:ext cx="160174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/>
            <p:nvPr/>
          </p:nvSpPr>
          <p:spPr>
            <a:xfrm>
              <a:off x="6875608" y="1511906"/>
              <a:ext cx="285527" cy="187267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762665" y="2187581"/>
                  <a:ext cx="481634" cy="360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6" name="TextBox 2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2665" y="2187581"/>
                  <a:ext cx="481634" cy="360031"/>
                </a:xfrm>
                <a:prstGeom prst="rect">
                  <a:avLst/>
                </a:prstGeom>
                <a:blipFill rotWithShape="0"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/>
            <p:cNvCxnSpPr/>
            <p:nvPr/>
          </p:nvCxnSpPr>
          <p:spPr>
            <a:xfrm flipV="1">
              <a:off x="6080886" y="2631342"/>
              <a:ext cx="773603" cy="20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6087710" y="1690849"/>
              <a:ext cx="371095" cy="35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6618743" y="1691649"/>
              <a:ext cx="240005" cy="27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536402" y="1392278"/>
              <a:ext cx="2372" cy="222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 rot="16200000">
              <a:off x="6458687" y="1614428"/>
              <a:ext cx="160174" cy="1599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6200000">
              <a:off x="6538864" y="1610658"/>
              <a:ext cx="0" cy="159938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>
              <a:off x="6458687" y="1694396"/>
              <a:ext cx="160174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385945" y="1691039"/>
              <a:ext cx="794722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385946" y="2633441"/>
              <a:ext cx="701764" cy="99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90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/>
      <p:bldP spid="9" grpId="0"/>
      <p:bldP spid="10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88" y="432708"/>
            <a:ext cx="825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But: </a:t>
            </a:r>
            <a:r>
              <a:rPr lang="en-US" sz="2800" b="1" dirty="0">
                <a:solidFill>
                  <a:srgbClr val="0432FF"/>
                </a:solidFill>
                <a:ea typeface="Arial" charset="0"/>
                <a:cs typeface="Arial" charset="0"/>
              </a:rPr>
              <a:t>r</a:t>
            </a:r>
            <a:r>
              <a:rPr lang="en-US" sz="2800" b="1" dirty="0" smtClean="0">
                <a:solidFill>
                  <a:srgbClr val="0432FF"/>
                </a:solidFill>
                <a:ea typeface="Arial" charset="0"/>
                <a:cs typeface="Arial" charset="0"/>
              </a:rPr>
              <a:t>andom permutations do not exist </a:t>
            </a:r>
            <a:r>
              <a:rPr lang="en-US" sz="28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[CGH98]</a:t>
            </a:r>
            <a:endParaRPr lang="en-US" sz="2800" b="1" dirty="0">
              <a:solidFill>
                <a:srgbClr val="FF0000"/>
              </a:solidFill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987" y="1042178"/>
            <a:ext cx="755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RP model proofs only yield security for </a:t>
            </a:r>
            <a:r>
              <a:rPr lang="en-US" sz="2400" u="sng" dirty="0" smtClean="0">
                <a:latin typeface="Calibri" charset="0"/>
                <a:ea typeface="Calibri" charset="0"/>
                <a:cs typeface="Calibri" charset="0"/>
              </a:rPr>
              <a:t>generic attacks</a:t>
            </a:r>
            <a:endParaRPr lang="en-US" sz="2400" u="sng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288" y="1658409"/>
            <a:ext cx="6920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Quite different state of affairs than for hash functions:</a:t>
            </a:r>
            <a:endParaRPr lang="en-US" sz="2400" u="sng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8027" y="3386194"/>
            <a:ext cx="2449286" cy="881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Hash functions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78027" y="4267473"/>
            <a:ext cx="2449286" cy="881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Permutations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27313" y="2504914"/>
            <a:ext cx="2449286" cy="881743"/>
          </a:xfrm>
          <a:prstGeom prst="rect">
            <a:avLst/>
          </a:prstGeom>
          <a:solidFill>
            <a:srgbClr val="EDB6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ideal model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76599" y="2504914"/>
            <a:ext cx="2449286" cy="881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standard model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27313" y="3386657"/>
            <a:ext cx="2449286" cy="8817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random oracle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27313" y="4267473"/>
            <a:ext cx="2449286" cy="8817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76599" y="3386656"/>
            <a:ext cx="2449286" cy="8817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CRHF, OWFs, UOWHFs, CI, UCEs</a:t>
            </a:r>
            <a:r>
              <a:rPr lang="is-IS" b="1" dirty="0" smtClean="0">
                <a:solidFill>
                  <a:srgbClr val="00B050"/>
                </a:solidFill>
              </a:rPr>
              <a:t>…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76599" y="4267473"/>
            <a:ext cx="2449286" cy="8817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????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288" y="5547066"/>
            <a:ext cx="8454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Arial" charset="0"/>
                <a:cs typeface="Arial" charset="0"/>
              </a:rPr>
              <a:t>What cryptographic hardness can we expect from a permutation?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974771" y="5050971"/>
            <a:ext cx="1698172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3645" y="5931787"/>
            <a:ext cx="8079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No one-</a:t>
            </a:r>
            <a:r>
              <a:rPr lang="en-US" sz="2200" dirty="0" err="1" smtClean="0">
                <a:latin typeface="Calibri" charset="0"/>
                <a:ea typeface="Calibri" charset="0"/>
                <a:cs typeface="Calibri" charset="0"/>
              </a:rPr>
              <a:t>wayness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, no compression, no </a:t>
            </a:r>
            <a:r>
              <a:rPr lang="en-US" sz="2200" dirty="0" err="1" smtClean="0">
                <a:latin typeface="Calibri" charset="0"/>
                <a:ea typeface="Calibri" charset="0"/>
                <a:cs typeface="Calibri" charset="0"/>
              </a:rPr>
              <a:t>pseudorandomness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200" dirty="0" smtClean="0">
                <a:latin typeface="Calibri" charset="0"/>
                <a:ea typeface="Calibri" charset="0"/>
                <a:cs typeface="Calibri" charset="0"/>
              </a:rPr>
              <a:t>… 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work, in a nutshell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39412" y="3292549"/>
            <a:ext cx="5218801" cy="461665"/>
          </a:xfrm>
          <a:prstGeom prst="rect">
            <a:avLst/>
          </a:prstGeom>
          <a:noFill/>
          <a:ln w="28575" cmpd="dbl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ea typeface="Arial" charset="0"/>
                <a:cs typeface="Arial" charset="0"/>
              </a:rPr>
              <a:t>inspired </a:t>
            </a:r>
            <a:r>
              <a:rPr lang="en-US" sz="2400" dirty="0">
                <a:ea typeface="Arial" charset="0"/>
                <a:cs typeface="Arial" charset="0"/>
              </a:rPr>
              <a:t>by </a:t>
            </a:r>
            <a:r>
              <a:rPr lang="en-US" sz="2400" dirty="0" smtClean="0">
                <a:ea typeface="Arial" charset="0"/>
                <a:cs typeface="Arial" charset="0"/>
              </a:rPr>
              <a:t>the </a:t>
            </a:r>
            <a:r>
              <a:rPr lang="en-US" sz="2400" dirty="0">
                <a:ea typeface="Arial" charset="0"/>
                <a:cs typeface="Arial" charset="0"/>
              </a:rPr>
              <a:t>UCE framework</a:t>
            </a:r>
            <a:r>
              <a:rPr lang="en-US" sz="2400" dirty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Calibri" charset="0"/>
                <a:cs typeface="Calibri" charset="0"/>
              </a:rPr>
              <a:t>[BHK13</a:t>
            </a:r>
            <a:r>
              <a:rPr lang="en-US" sz="2400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]</a:t>
            </a:r>
            <a:r>
              <a:rPr lang="en-US" sz="2400" dirty="0" smtClean="0">
                <a:ea typeface="Calibri" charset="0"/>
                <a:cs typeface="Calibri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6333" l="1889" r="94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01651">
            <a:off x="6818992" y="-353465"/>
            <a:ext cx="2197665" cy="21976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5288" y="1234443"/>
            <a:ext cx="6581545" cy="830997"/>
          </a:xfrm>
          <a:prstGeom prst="rect">
            <a:avLst/>
          </a:prstGeom>
          <a:noFill/>
          <a:ln w="28575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a typeface="Arial" charset="0"/>
                <a:cs typeface="Arial" charset="0"/>
              </a:rPr>
              <a:t>First</a:t>
            </a:r>
            <a:r>
              <a:rPr lang="en-US" sz="2400" dirty="0" smtClean="0">
                <a:ea typeface="Arial" charset="0"/>
                <a:cs typeface="Arial" charset="0"/>
              </a:rPr>
              <a:t> plausible and useful standard-model security assumption for permutations. </a:t>
            </a: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823" y="2239517"/>
            <a:ext cx="7937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“Public-seed Pseudorandom Permutations” (</a:t>
            </a:r>
            <a:r>
              <a:rPr lang="en-US" sz="3000" b="1" dirty="0" err="1" smtClean="0">
                <a:solidFill>
                  <a:srgbClr val="FF0000"/>
                </a:solidFill>
                <a:ea typeface="Arial" charset="0"/>
                <a:cs typeface="Arial" charset="0"/>
              </a:rPr>
              <a:t>psPRPs</a:t>
            </a:r>
            <a:r>
              <a:rPr lang="en-US" sz="3000" b="1" dirty="0" smtClean="0">
                <a:solidFill>
                  <a:srgbClr val="FF0000"/>
                </a:solidFill>
                <a:ea typeface="Arial" charset="0"/>
                <a:cs typeface="Arial" charset="0"/>
              </a:rPr>
              <a:t>)</a:t>
            </a:r>
            <a:endParaRPr lang="en-US" sz="3000" b="1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286" y="4038362"/>
            <a:ext cx="527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Arial" charset="0"/>
                <a:cs typeface="Arial" charset="0"/>
              </a:rPr>
              <a:t>We address two main questions:</a:t>
            </a: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0314" y="4568763"/>
            <a:ext cx="3620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a typeface="Arial" charset="0"/>
                <a:cs typeface="Arial" charset="0"/>
              </a:rPr>
              <a:t>Can we get </a:t>
            </a:r>
          </a:p>
          <a:p>
            <a:r>
              <a:rPr lang="en-US" sz="3200" b="1" dirty="0" err="1" smtClean="0">
                <a:ea typeface="Arial" charset="0"/>
                <a:cs typeface="Arial" charset="0"/>
              </a:rPr>
              <a:t>psPRPs</a:t>
            </a:r>
            <a:r>
              <a:rPr lang="en-US" sz="3200" b="1" dirty="0" smtClean="0">
                <a:ea typeface="Arial" charset="0"/>
                <a:cs typeface="Arial" charset="0"/>
              </a:rPr>
              <a:t> at all? </a:t>
            </a:r>
            <a:endParaRPr lang="en-US" sz="3200" b="1" dirty="0"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1153" y="4558992"/>
            <a:ext cx="3620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ea typeface="Calibri" charset="0"/>
                <a:cs typeface="Calibri" charset="0"/>
              </a:rPr>
              <a:t>Are </a:t>
            </a:r>
            <a:r>
              <a:rPr lang="en-US" sz="3200" b="1" dirty="0" err="1" smtClean="0">
                <a:ea typeface="Calibri" charset="0"/>
                <a:cs typeface="Calibri" charset="0"/>
              </a:rPr>
              <a:t>psPRPs</a:t>
            </a:r>
            <a:r>
              <a:rPr lang="en-US" sz="3200" b="1" dirty="0" smtClean="0">
                <a:ea typeface="Calibri" charset="0"/>
                <a:cs typeface="Calibri" charset="0"/>
              </a:rPr>
              <a:t> </a:t>
            </a:r>
          </a:p>
          <a:p>
            <a:pPr algn="r"/>
            <a:r>
              <a:rPr lang="en-US" sz="3200" b="1" dirty="0" smtClean="0">
                <a:ea typeface="Calibri" charset="0"/>
                <a:cs typeface="Calibri" charset="0"/>
              </a:rPr>
              <a:t>useful?</a:t>
            </a:r>
            <a:endParaRPr lang="en-US" sz="3200" b="1" dirty="0">
              <a:ea typeface="Calibri" charset="0"/>
              <a:cs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61866" y="4036436"/>
            <a:ext cx="1706860" cy="2215991"/>
            <a:chOff x="3701296" y="4603752"/>
            <a:chExt cx="1706860" cy="2215991"/>
          </a:xfrm>
        </p:grpSpPr>
        <p:sp>
          <p:nvSpPr>
            <p:cNvPr id="24" name="TextBox 23"/>
            <p:cNvSpPr txBox="1"/>
            <p:nvPr/>
          </p:nvSpPr>
          <p:spPr>
            <a:xfrm rot="990947">
              <a:off x="4311675" y="4603752"/>
              <a:ext cx="59076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</a:rPr>
                <a:t>?</a:t>
              </a:r>
              <a:endParaRPr lang="en-US" sz="9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701296" y="5111584"/>
              <a:ext cx="1706860" cy="1391754"/>
              <a:chOff x="3701296" y="5111584"/>
              <a:chExt cx="1706860" cy="1391754"/>
            </a:xfrm>
          </p:grpSpPr>
          <p:sp>
            <p:nvSpPr>
              <p:cNvPr id="22" name="TextBox 21"/>
              <p:cNvSpPr txBox="1"/>
              <p:nvPr/>
            </p:nvSpPr>
            <p:spPr>
              <a:xfrm rot="20844106">
                <a:off x="3701296" y="5111584"/>
                <a:ext cx="5907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solidFill>
                      <a:srgbClr val="FF0000"/>
                    </a:solidFill>
                  </a:rPr>
                  <a:t>?</a:t>
                </a:r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221831">
                <a:off x="4153214" y="5388583"/>
                <a:ext cx="5907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?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9930143">
                <a:off x="4817388" y="5580008"/>
                <a:ext cx="5907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</a:rPr>
                  <a:t>?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6686991" y="5794050"/>
            <a:ext cx="129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Yes!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4686" y="5826618"/>
            <a:ext cx="129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Yes!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2" grpId="1"/>
      <p:bldP spid="16" grpId="1"/>
      <p:bldP spid="20" grpId="1"/>
      <p:bldP spid="21" grpId="1"/>
      <p:bldP spid="8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psPRPs</a:t>
            </a:r>
            <a:r>
              <a:rPr lang="en-US" dirty="0" smtClean="0"/>
              <a:t> have many applications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0425" y="1179306"/>
            <a:ext cx="3529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a typeface="Arial" charset="0"/>
                <a:cs typeface="Arial" charset="0"/>
              </a:rPr>
              <a:t>Deterministic &amp; Hedged PKE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5833" y="1573937"/>
            <a:ext cx="2184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ea typeface="Arial" charset="0"/>
                <a:cs typeface="Arial" charset="0"/>
              </a:rPr>
              <a:t>Immunizing </a:t>
            </a:r>
          </a:p>
          <a:p>
            <a:r>
              <a:rPr lang="en-US" sz="2200" dirty="0" err="1" smtClean="0">
                <a:ea typeface="Arial" charset="0"/>
                <a:cs typeface="Arial" charset="0"/>
              </a:rPr>
              <a:t>backdoored</a:t>
            </a:r>
            <a:r>
              <a:rPr lang="en-US" sz="2200" dirty="0" smtClean="0">
                <a:ea typeface="Arial" charset="0"/>
                <a:cs typeface="Arial" charset="0"/>
              </a:rPr>
              <a:t> PRGs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9703" y="5683428"/>
            <a:ext cx="2724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ea typeface="Arial" charset="0"/>
                <a:cs typeface="Arial" charset="0"/>
              </a:rPr>
              <a:t>CCA-secure Enc. (CCA)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6205696" y="2263238"/>
            <a:ext cx="380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ea typeface="Arial" charset="0"/>
                <a:cs typeface="Arial" charset="0"/>
              </a:rPr>
              <a:t>…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1473" y="3595075"/>
            <a:ext cx="2929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ea typeface="Arial" charset="0"/>
                <a:cs typeface="Arial" charset="0"/>
              </a:rPr>
              <a:t>Hardcore functions (HC)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1860" y="3997832"/>
            <a:ext cx="3168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ea typeface="Arial" charset="0"/>
                <a:cs typeface="Arial" charset="0"/>
              </a:rPr>
              <a:t>KDM-secure</a:t>
            </a:r>
          </a:p>
          <a:p>
            <a:r>
              <a:rPr lang="en-US" sz="2200" dirty="0">
                <a:ea typeface="Arial" charset="0"/>
                <a:cs typeface="Arial" charset="0"/>
              </a:rPr>
              <a:t>symmetric key Enc. (KDM</a:t>
            </a:r>
            <a:r>
              <a:rPr lang="en-US" sz="2200" dirty="0" smtClean="0">
                <a:ea typeface="Arial" charset="0"/>
                <a:cs typeface="Arial" charset="0"/>
              </a:rPr>
              <a:t>)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4236" y="4984498"/>
            <a:ext cx="2414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ea typeface="Arial" charset="0"/>
                <a:cs typeface="Arial" charset="0"/>
              </a:rPr>
              <a:t>Point function </a:t>
            </a:r>
          </a:p>
          <a:p>
            <a:r>
              <a:rPr lang="en-US" sz="2200" dirty="0">
                <a:ea typeface="Arial" charset="0"/>
                <a:cs typeface="Arial" charset="0"/>
              </a:rPr>
              <a:t>Obfuscation (</a:t>
            </a:r>
            <a:r>
              <a:rPr lang="en-US" sz="2200" dirty="0" smtClean="0">
                <a:ea typeface="Arial" charset="0"/>
                <a:cs typeface="Arial" charset="0"/>
              </a:rPr>
              <a:t>PFOB)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0253" y="6123632"/>
            <a:ext cx="53730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ea typeface="Arial" charset="0"/>
                <a:cs typeface="Arial" charset="0"/>
              </a:rPr>
              <a:t>Efficient garbling from </a:t>
            </a:r>
            <a:r>
              <a:rPr lang="en-US" sz="2200" dirty="0">
                <a:ea typeface="Arial" charset="0"/>
                <a:cs typeface="Arial" charset="0"/>
              </a:rPr>
              <a:t>f</a:t>
            </a:r>
            <a:r>
              <a:rPr lang="en-US" sz="2200" dirty="0" smtClean="0">
                <a:ea typeface="Arial" charset="0"/>
                <a:cs typeface="Arial" charset="0"/>
              </a:rPr>
              <a:t>ixed-key block-ciphers</a:t>
            </a:r>
            <a:endParaRPr lang="en-US" sz="2200" dirty="0"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6691" y="2823701"/>
            <a:ext cx="2148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ea typeface="Arial" charset="0"/>
                <a:cs typeface="Arial" charset="0"/>
              </a:rPr>
              <a:t>Message-locked</a:t>
            </a:r>
          </a:p>
          <a:p>
            <a:r>
              <a:rPr lang="en-US" sz="2200" dirty="0">
                <a:ea typeface="Arial" charset="0"/>
                <a:cs typeface="Arial" charset="0"/>
              </a:rPr>
              <a:t>Encryption (MLE)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54149" y="3157541"/>
                <a:ext cx="10515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charset="0"/>
                        </a:rPr>
                        <m:t>𝒑𝒔𝑷𝑹𝑷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149" y="3157541"/>
                <a:ext cx="105157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249" r="-8092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9221" y="3157541"/>
                <a:ext cx="10515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charset="0"/>
                        </a:rPr>
                        <m:t>𝒑𝒔𝑷𝑹𝑷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21" y="3157541"/>
                <a:ext cx="105157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249" r="-8092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5" idx="0"/>
            <a:endCxn id="4" idx="1"/>
          </p:cNvCxnSpPr>
          <p:nvPr/>
        </p:nvCxnSpPr>
        <p:spPr>
          <a:xfrm flipV="1">
            <a:off x="3179934" y="1394750"/>
            <a:ext cx="1670491" cy="1762791"/>
          </a:xfrm>
          <a:prstGeom prst="straightConnector1">
            <a:avLst/>
          </a:prstGeom>
          <a:ln w="2222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0"/>
            <a:endCxn id="5" idx="1"/>
          </p:cNvCxnSpPr>
          <p:nvPr/>
        </p:nvCxnSpPr>
        <p:spPr>
          <a:xfrm flipV="1">
            <a:off x="3179934" y="1958658"/>
            <a:ext cx="2345899" cy="1198883"/>
          </a:xfrm>
          <a:prstGeom prst="straightConnector1">
            <a:avLst/>
          </a:prstGeom>
          <a:ln w="2222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0"/>
            <a:endCxn id="8" idx="0"/>
          </p:cNvCxnSpPr>
          <p:nvPr/>
        </p:nvCxnSpPr>
        <p:spPr>
          <a:xfrm flipV="1">
            <a:off x="3179934" y="2478682"/>
            <a:ext cx="3000435" cy="678859"/>
          </a:xfrm>
          <a:prstGeom prst="straightConnector1">
            <a:avLst/>
          </a:prstGeom>
          <a:ln w="2222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3"/>
            <a:endCxn id="14" idx="1"/>
          </p:cNvCxnSpPr>
          <p:nvPr/>
        </p:nvCxnSpPr>
        <p:spPr>
          <a:xfrm flipV="1">
            <a:off x="3705719" y="3208422"/>
            <a:ext cx="2140972" cy="133785"/>
          </a:xfrm>
          <a:prstGeom prst="straightConnector1">
            <a:avLst/>
          </a:prstGeom>
          <a:ln w="2222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  <a:endCxn id="9" idx="1"/>
          </p:cNvCxnSpPr>
          <p:nvPr/>
        </p:nvCxnSpPr>
        <p:spPr>
          <a:xfrm>
            <a:off x="3705719" y="3342207"/>
            <a:ext cx="2495754" cy="468312"/>
          </a:xfrm>
          <a:prstGeom prst="straightConnector1">
            <a:avLst/>
          </a:prstGeom>
          <a:ln w="2222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3"/>
            <a:endCxn id="10" idx="1"/>
          </p:cNvCxnSpPr>
          <p:nvPr/>
        </p:nvCxnSpPr>
        <p:spPr>
          <a:xfrm>
            <a:off x="3705719" y="3342207"/>
            <a:ext cx="2046141" cy="1040346"/>
          </a:xfrm>
          <a:prstGeom prst="straightConnector1">
            <a:avLst/>
          </a:prstGeom>
          <a:ln w="2222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2"/>
            <a:endCxn id="11" idx="1"/>
          </p:cNvCxnSpPr>
          <p:nvPr/>
        </p:nvCxnSpPr>
        <p:spPr>
          <a:xfrm>
            <a:off x="3179934" y="3526873"/>
            <a:ext cx="2134302" cy="1842346"/>
          </a:xfrm>
          <a:prstGeom prst="straightConnector1">
            <a:avLst/>
          </a:prstGeom>
          <a:ln w="2222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5" idx="2"/>
            <a:endCxn id="6" idx="1"/>
          </p:cNvCxnSpPr>
          <p:nvPr/>
        </p:nvCxnSpPr>
        <p:spPr>
          <a:xfrm>
            <a:off x="3179934" y="3526873"/>
            <a:ext cx="1599769" cy="2371999"/>
          </a:xfrm>
          <a:prstGeom prst="straightConnector1">
            <a:avLst/>
          </a:prstGeom>
          <a:ln w="2222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44" idx="1"/>
          </p:cNvCxnSpPr>
          <p:nvPr/>
        </p:nvCxnSpPr>
        <p:spPr>
          <a:xfrm>
            <a:off x="3179934" y="3526873"/>
            <a:ext cx="230319" cy="2802886"/>
          </a:xfrm>
          <a:prstGeom prst="straightConnector1">
            <a:avLst/>
          </a:prstGeom>
          <a:ln w="2222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803356" y="3178409"/>
                <a:ext cx="687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charset="0"/>
                        </a:rPr>
                        <m:t>𝑼𝑪𝑬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356" y="3178409"/>
                <a:ext cx="68768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619" r="-973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>
            <a:stCxn id="16" idx="2"/>
            <a:endCxn id="13" idx="1"/>
          </p:cNvCxnSpPr>
          <p:nvPr/>
        </p:nvCxnSpPr>
        <p:spPr>
          <a:xfrm>
            <a:off x="1045006" y="3526873"/>
            <a:ext cx="2365247" cy="2812203"/>
          </a:xfrm>
          <a:prstGeom prst="straightConnector1">
            <a:avLst/>
          </a:prstGeom>
          <a:ln w="22225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18716565">
            <a:off x="3079090" y="1878913"/>
            <a:ext cx="17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[BHK13, BH15]</a:t>
            </a:r>
            <a:endParaRPr lang="en-US" sz="2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19875531">
            <a:off x="3959516" y="204470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[DGG+15]</a:t>
            </a:r>
            <a:endParaRPr lang="en-US" sz="2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273543">
            <a:off x="4689633" y="3222707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[BHK13]</a:t>
            </a:r>
            <a:endParaRPr lang="en-US" sz="2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3150852">
            <a:off x="3767151" y="4590343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[MH14]</a:t>
            </a:r>
            <a:endParaRPr lang="en-US" sz="2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2393774">
            <a:off x="3619421" y="4174524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[BHK13, BS16]</a:t>
            </a:r>
            <a:endParaRPr lang="en-US" sz="2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0253" y="6114315"/>
            <a:ext cx="5511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ea typeface="Arial" charset="0"/>
                <a:cs typeface="Arial" charset="0"/>
              </a:rPr>
              <a:t>Efficient garbling from fixed-key block-ciphers</a:t>
            </a:r>
            <a:endParaRPr lang="en-US" sz="2200" b="1" dirty="0"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25363" y="3756216"/>
            <a:ext cx="120453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Sponges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04622" y="2418000"/>
            <a:ext cx="99514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Feistel</a:t>
            </a:r>
            <a:endParaRPr lang="en-US" sz="2200" b="1" dirty="0" smtClean="0"/>
          </a:p>
        </p:txBody>
      </p:sp>
      <p:cxnSp>
        <p:nvCxnSpPr>
          <p:cNvPr id="43" name="Curved Connector 42"/>
          <p:cNvCxnSpPr>
            <a:stCxn id="60" idx="0"/>
            <a:endCxn id="16" idx="0"/>
          </p:cNvCxnSpPr>
          <p:nvPr/>
        </p:nvCxnSpPr>
        <p:spPr>
          <a:xfrm rot="16200000" flipV="1">
            <a:off x="2085669" y="2116878"/>
            <a:ext cx="20868" cy="2102194"/>
          </a:xfrm>
          <a:prstGeom prst="curvedConnector3">
            <a:avLst>
              <a:gd name="adj1" fmla="val 1195457"/>
            </a:avLst>
          </a:prstGeom>
          <a:ln w="22225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/>
          <p:nvPr/>
        </p:nvCxnSpPr>
        <p:spPr>
          <a:xfrm rot="5400000">
            <a:off x="2096509" y="2483563"/>
            <a:ext cx="20868" cy="2102194"/>
          </a:xfrm>
          <a:prstGeom prst="curvedConnector3">
            <a:avLst>
              <a:gd name="adj1" fmla="val 1195457"/>
            </a:avLst>
          </a:prstGeom>
          <a:ln w="22225"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3" grpId="0"/>
      <p:bldP spid="13" grpId="1"/>
      <p:bldP spid="14" grpId="0"/>
      <p:bldP spid="15" grpId="0"/>
      <p:bldP spid="15" grpId="1"/>
      <p:bldP spid="16" grpId="0"/>
      <p:bldP spid="60" grpId="0"/>
      <p:bldP spid="64" grpId="0"/>
      <p:bldP spid="65" grpId="0"/>
      <p:bldP spid="66" grpId="0"/>
      <p:bldP spid="74" grpId="0"/>
      <p:bldP spid="75" grpId="0"/>
      <p:bldP spid="44" grpId="0"/>
      <p:bldP spid="44" grpId="1"/>
      <p:bldP spid="34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22329</TotalTime>
  <Words>6496</Words>
  <Application>Microsoft Macintosh PowerPoint</Application>
  <PresentationFormat>On-screen Show (4:3)</PresentationFormat>
  <Paragraphs>1034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Calibri Light</vt:lpstr>
      <vt:lpstr>Cambria Math</vt:lpstr>
      <vt:lpstr>Arial</vt:lpstr>
      <vt:lpstr>Office Theme</vt:lpstr>
      <vt:lpstr>1_Custom Design</vt:lpstr>
      <vt:lpstr>Custom Design</vt:lpstr>
      <vt:lpstr>Public-seed Pseudorandom Permutations</vt:lpstr>
      <vt:lpstr>PowerPoint Presentation</vt:lpstr>
      <vt:lpstr>PowerPoint Presentation</vt:lpstr>
      <vt:lpstr>Permutations</vt:lpstr>
      <vt:lpstr>Typical instantiations</vt:lpstr>
      <vt:lpstr>Permutations assumptions</vt:lpstr>
      <vt:lpstr>PowerPoint Presentation</vt:lpstr>
      <vt:lpstr>This work, in a nutshell</vt:lpstr>
      <vt:lpstr>psPRPs have many applications</vt:lpstr>
      <vt:lpstr>Roadmap</vt:lpstr>
      <vt:lpstr>PowerPoint Presentation</vt:lpstr>
      <vt:lpstr>PowerPoint Presentation</vt:lpstr>
      <vt:lpstr>UCE security</vt:lpstr>
      <vt:lpstr>psPRP security</vt:lpstr>
      <vt:lpstr>PowerPoint Presentation</vt:lpstr>
      <vt:lpstr>PowerPoint Presentation</vt:lpstr>
      <vt:lpstr>PowerPoint Presentation</vt:lpstr>
      <vt:lpstr>Source restrictions – unpredictability</vt:lpstr>
      <vt:lpstr>Source restrictions – reset-security</vt:lpstr>
      <vt:lpstr>Recap</vt:lpstr>
      <vt:lpstr>Roadmap</vt:lpstr>
      <vt:lpstr>Next</vt:lpstr>
      <vt:lpstr>CP-sequential indifferentiability</vt:lpstr>
      <vt:lpstr>From psPRPs to UCEs</vt:lpstr>
      <vt:lpstr>From psPRPs to UCEs – Sponges </vt:lpstr>
      <vt:lpstr>From psPRPs to UCEs – Chop</vt:lpstr>
      <vt:lpstr>psPRPs from UCEs</vt:lpstr>
      <vt:lpstr>From UCEs to psPRPs – Feistel </vt:lpstr>
      <vt:lpstr>PowerPoint Presentation</vt:lpstr>
      <vt:lpstr>PowerPoint Presentation</vt:lpstr>
      <vt:lpstr>Heuristic Instantiations</vt:lpstr>
      <vt:lpstr>Fast Garbling from psPRPs</vt:lpstr>
      <vt:lpstr>Roadmap</vt:lpstr>
      <vt:lpstr>Conclusion</vt:lpstr>
      <vt:lpstr>Many open questions…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Pratik Soni</dc:creator>
  <cp:lastModifiedBy>Pratik Soni</cp:lastModifiedBy>
  <cp:revision>2101</cp:revision>
  <dcterms:created xsi:type="dcterms:W3CDTF">2017-04-01T15:48:28Z</dcterms:created>
  <dcterms:modified xsi:type="dcterms:W3CDTF">2017-05-02T20:51:32Z</dcterms:modified>
</cp:coreProperties>
</file>