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364" r:id="rId2"/>
    <p:sldId id="629" r:id="rId3"/>
    <p:sldId id="668" r:id="rId4"/>
    <p:sldId id="682" r:id="rId5"/>
    <p:sldId id="683" r:id="rId6"/>
    <p:sldId id="684" r:id="rId7"/>
    <p:sldId id="685" r:id="rId8"/>
    <p:sldId id="686" r:id="rId9"/>
    <p:sldId id="596" r:id="rId10"/>
    <p:sldId id="687" r:id="rId11"/>
    <p:sldId id="703" r:id="rId12"/>
    <p:sldId id="648" r:id="rId13"/>
    <p:sldId id="689" r:id="rId14"/>
    <p:sldId id="690" r:id="rId15"/>
    <p:sldId id="700" r:id="rId16"/>
    <p:sldId id="692" r:id="rId17"/>
    <p:sldId id="701" r:id="rId18"/>
    <p:sldId id="693" r:id="rId19"/>
    <p:sldId id="694" r:id="rId20"/>
    <p:sldId id="702" r:id="rId21"/>
    <p:sldId id="695" r:id="rId22"/>
    <p:sldId id="696" r:id="rId23"/>
    <p:sldId id="697" r:id="rId24"/>
    <p:sldId id="698" r:id="rId25"/>
    <p:sldId id="6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tik Soni" initials="PS" lastIdx="9" clrIdx="0">
    <p:extLst>
      <p:ext uri="{19B8F6BF-5375-455C-9EA6-DF929625EA0E}">
        <p15:presenceInfo xmlns:p15="http://schemas.microsoft.com/office/powerpoint/2012/main" userId="S::pratik_soni@umail.ucsb.edu::0c1ebb0e-ce05-46d8-a078-6b24fe3bee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BFF"/>
    <a:srgbClr val="FF0000"/>
    <a:srgbClr val="FFF2CC"/>
    <a:srgbClr val="FFD579"/>
    <a:srgbClr val="AB7942"/>
    <a:srgbClr val="FFCD5B"/>
    <a:srgbClr val="FF40FF"/>
    <a:srgbClr val="0DB4BD"/>
    <a:srgbClr val="13E96F"/>
    <a:srgbClr val="EF8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/>
    <p:restoredTop sz="59236"/>
  </p:normalViewPr>
  <p:slideViewPr>
    <p:cSldViewPr snapToGrid="0" snapToObjects="1" showGuides="1">
      <p:cViewPr varScale="1">
        <p:scale>
          <a:sx n="57" d="100"/>
          <a:sy n="57" d="100"/>
        </p:scale>
        <p:origin x="3216" y="160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5T15:09:43.044" idx="2">
    <p:pos x="676" y="2239"/>
    <p:text>It might offend people when we say fully-BB is often the target, clearly BB are preferred but reductions requiring a bound on queries/success-prob are common too.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9T11:57:13.470" idx="5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9T11:57:13.470" idx="5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2DF0-D6CD-4243-AE1B-B4284D5C0CFF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2BF1-F2EC-2340-AD5F-8A2C5F5C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Hello everyone, today I will be talking about our result on showing</a:t>
            </a:r>
            <a:br>
              <a:rPr lang="en-US" baseline="0" dirty="0"/>
            </a:br>
            <a:r>
              <a:rPr lang="en-US" baseline="0" dirty="0"/>
              <a:t>lower bounds on the query complexity of constructing PRFs </a:t>
            </a:r>
            <a:br>
              <a:rPr lang="en-US" baseline="0" dirty="0"/>
            </a:br>
            <a:r>
              <a:rPr lang="en-US" baseline="0" dirty="0"/>
              <a:t>from non-adaptive PRFs. This is joint work with Stefano </a:t>
            </a:r>
            <a:r>
              <a:rPr lang="en-US" baseline="0" dirty="0" err="1"/>
              <a:t>Tessaro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/>
              <a:t>Let’s begin with defining PRFs.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known constructions of PRFs from </a:t>
            </a:r>
            <a:r>
              <a:rPr lang="en-US" dirty="0" err="1"/>
              <a:t>naPRFs</a:t>
            </a:r>
            <a:r>
              <a:rPr lang="en-US" dirty="0"/>
              <a:t> that preserve security in the sense of poly-time</a:t>
            </a:r>
          </a:p>
          <a:p>
            <a:r>
              <a:rPr lang="en-US" dirty="0"/>
              <a:t>security make w(1) calls and have been seemingly hard to improve upon. We conjecture this to be inherent.</a:t>
            </a:r>
          </a:p>
          <a:p>
            <a:r>
              <a:rPr lang="en-US" dirty="0"/>
              <a:t>and take the first steps towards resolving this conjecture.</a:t>
            </a:r>
          </a:p>
          <a:p>
            <a:endParaRPr lang="en-US" dirty="0"/>
          </a:p>
          <a:p>
            <a:r>
              <a:rPr lang="en-US" dirty="0"/>
              <a:t>In a nutshell, we show that most natural one-call constructions, those that don’t manipulate the key, </a:t>
            </a:r>
          </a:p>
          <a:p>
            <a:r>
              <a:rPr lang="en-US" dirty="0"/>
              <a:t>cannot transform a </a:t>
            </a:r>
            <a:r>
              <a:rPr lang="en-US" dirty="0" err="1"/>
              <a:t>naPRF</a:t>
            </a:r>
            <a:r>
              <a:rPr lang="en-US" dirty="0"/>
              <a:t> to a PRF. </a:t>
            </a:r>
          </a:p>
          <a:p>
            <a:r>
              <a:rPr lang="en-US" dirty="0"/>
              <a:t>Although constructions that manipulate the key e.g., cascade construction have been successful in building PRFs from </a:t>
            </a:r>
            <a:r>
              <a:rPr lang="en-US" dirty="0" err="1"/>
              <a:t>naPRFs</a:t>
            </a:r>
            <a:endParaRPr lang="en-US" dirty="0"/>
          </a:p>
          <a:p>
            <a:r>
              <a:rPr lang="en-US" dirty="0"/>
              <a:t>these techniques require Omega(log-n) calls. </a:t>
            </a:r>
          </a:p>
          <a:p>
            <a:r>
              <a:rPr lang="en-US" dirty="0"/>
              <a:t>A direct corollary of our result is that for one-call, fully-BB constructions must incur a super-poly loss in security.</a:t>
            </a:r>
          </a:p>
          <a:p>
            <a:endParaRPr lang="en-US" dirty="0"/>
          </a:p>
          <a:p>
            <a:r>
              <a:rPr lang="en-US" dirty="0"/>
              <a:t>We also extend our results to O(!)-call in fact even arbitrary call constructions that make all their queries to </a:t>
            </a:r>
            <a:r>
              <a:rPr lang="en-US" dirty="0" err="1"/>
              <a:t>naPRF</a:t>
            </a:r>
            <a:r>
              <a:rPr lang="en-US" dirty="0"/>
              <a:t> in parallel.</a:t>
            </a:r>
          </a:p>
          <a:p>
            <a:r>
              <a:rPr lang="en-US" dirty="0"/>
              <a:t>We emphasize that ours are the first results establishing lower-bounds on the efficiency of general constructions. </a:t>
            </a:r>
          </a:p>
          <a:p>
            <a:r>
              <a:rPr lang="en-US" dirty="0"/>
              <a:t>In comparison, previous negative results were only known for composition construction.</a:t>
            </a:r>
          </a:p>
          <a:p>
            <a:endParaRPr lang="en-US" dirty="0"/>
          </a:p>
          <a:p>
            <a:r>
              <a:rPr lang="en-US" dirty="0"/>
              <a:t>Next, I state our results more formally starting with the describing the class of one-call constructions we rule out.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1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Our one-call construction pre-processes the input to the </a:t>
            </a:r>
            <a:r>
              <a:rPr lang="en-US" dirty="0" err="1"/>
              <a:t>naPRF</a:t>
            </a:r>
            <a:r>
              <a:rPr lang="en-US" dirty="0"/>
              <a:t> with a function family C and post-processes the output of the PRF with function g which also gets all the intermediate values.  Clearly, this class of constructions covers the format of the one-call construction due to Berman and </a:t>
            </a:r>
            <a:r>
              <a:rPr lang="en-US" dirty="0" err="1"/>
              <a:t>Haitner</a:t>
            </a:r>
            <a:r>
              <a:rPr lang="en-US" dirty="0"/>
              <a:t> which has no post-processing.</a:t>
            </a:r>
          </a:p>
          <a:p>
            <a:endParaRPr lang="en-US" dirty="0"/>
          </a:p>
          <a:p>
            <a:r>
              <a:rPr lang="en-US" dirty="0"/>
              <a:t>We show a very general result that shows no matter what pre-processing and post-processing are the PRF security of F against poly-time distinguishers cannot be shown from the </a:t>
            </a:r>
            <a:r>
              <a:rPr lang="en-US" dirty="0" err="1"/>
              <a:t>naPRF</a:t>
            </a:r>
            <a:r>
              <a:rPr lang="en-US" dirty="0"/>
              <a:t> security of H against poly-time distinguishers under fully-BB reductions.</a:t>
            </a:r>
          </a:p>
          <a:p>
            <a:endParaRPr lang="en-US" dirty="0"/>
          </a:p>
          <a:p>
            <a:r>
              <a:rPr lang="en-US" dirty="0"/>
              <a:t>To drive the point home, note that the one-call Berman and </a:t>
            </a:r>
            <a:r>
              <a:rPr lang="en-US" dirty="0" err="1"/>
              <a:t>Haitner</a:t>
            </a:r>
            <a:r>
              <a:rPr lang="en-US" dirty="0"/>
              <a:t> construction was able to show PRF security of F but required underlying </a:t>
            </a:r>
            <a:r>
              <a:rPr lang="en-US" dirty="0" err="1"/>
              <a:t>naPRF</a:t>
            </a:r>
            <a:r>
              <a:rPr lang="en-US" dirty="0"/>
              <a:t> to be super-poly secure.</a:t>
            </a:r>
          </a:p>
          <a:p>
            <a:endParaRPr lang="en-US" dirty="0"/>
          </a:p>
          <a:p>
            <a:r>
              <a:rPr lang="en-US" dirty="0"/>
              <a:t>We emphasize that Thm1 requires the output length of the construction to be linear in n.  Clearly, a question</a:t>
            </a:r>
          </a:p>
          <a:p>
            <a:r>
              <a:rPr lang="en-US" dirty="0"/>
              <a:t>Is can we do better in terms of ruling out </a:t>
            </a:r>
            <a:r>
              <a:rPr lang="en-US" dirty="0" err="1"/>
              <a:t>cinstructosn</a:t>
            </a:r>
            <a:r>
              <a:rPr lang="en-US" dirty="0"/>
              <a:t> with output length is sublinear or a constant?</a:t>
            </a:r>
          </a:p>
          <a:p>
            <a:endParaRPr lang="en-US" dirty="0"/>
          </a:p>
          <a:p>
            <a:r>
              <a:rPr lang="en-US" dirty="0"/>
              <a:t>In fact we can, under some mild restrictions on the pre-processing function C we can rule out output length which</a:t>
            </a:r>
          </a:p>
          <a:p>
            <a:r>
              <a:rPr lang="en-US" dirty="0"/>
              <a:t>as small as a constant.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25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Specifically, we provide a very general result: for every constant ‘c’ of your choice we rule out F as not a PRF even when the output length is as small as log(c) as long as the pre-processing function is c-universal.</a:t>
            </a:r>
          </a:p>
          <a:p>
            <a:endParaRPr lang="en-US" dirty="0"/>
          </a:p>
          <a:p>
            <a:r>
              <a:rPr lang="en-US" dirty="0"/>
              <a:t>C-universality is a very mild condition and requires the probability</a:t>
            </a:r>
          </a:p>
          <a:p>
            <a:r>
              <a:rPr lang="en-US" dirty="0"/>
              <a:t>that the outputs of any c distinct inputs are all equal under a random seed ‘s’ to be negligible. Clearly, as the constant ‘c’ gets larger the restriction on pre-processing function gets weaker and hence our lower-bound becomes stronger.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addition, Thm2 allows the post-processing function to take a seed unlike Thm1.</a:t>
            </a:r>
          </a:p>
          <a:p>
            <a:endParaRPr lang="en-US" dirty="0"/>
          </a:p>
          <a:p>
            <a:r>
              <a:rPr lang="en-US" dirty="0"/>
              <a:t>However, the ideal </a:t>
            </a:r>
            <a:r>
              <a:rPr lang="en-US" dirty="0" err="1"/>
              <a:t>thm</a:t>
            </a:r>
            <a:r>
              <a:rPr lang="en-US" dirty="0"/>
              <a:t> would be to get rid of c-universality altogether. In the special case covered by Thm1 we can rule out any C but for the general case this is going to be hard and might require understanding the interplay between the pre- and post-processing functions C and 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3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of multiple calls, we consider constructions of this type which makes all its queries to the </a:t>
            </a:r>
            <a:r>
              <a:rPr lang="en-US" dirty="0" err="1"/>
              <a:t>naPRF</a:t>
            </a:r>
            <a:r>
              <a:rPr lang="en-US" dirty="0"/>
              <a:t> H in parallel but can be pre-processed.</a:t>
            </a:r>
          </a:p>
          <a:p>
            <a:r>
              <a:rPr lang="en-US" dirty="0"/>
              <a:t>We rule out this construction as a PRF as long as the pre-processing functions </a:t>
            </a:r>
            <a:r>
              <a:rPr lang="en-US" dirty="0" err="1"/>
              <a:t>C_i’s</a:t>
            </a:r>
            <a:r>
              <a:rPr lang="en-US" dirty="0"/>
              <a:t> are c-universal for some constant ’c’</a:t>
            </a:r>
          </a:p>
          <a:p>
            <a:r>
              <a:rPr lang="en-US" dirty="0"/>
              <a:t>We emp that the result holds for any number of calls. Finally, we note that this result is a generalization of the one by Myers </a:t>
            </a:r>
            <a:br>
              <a:rPr lang="en-US" dirty="0"/>
            </a:br>
            <a:r>
              <a:rPr lang="en-US" dirty="0"/>
              <a:t>which only rules out parallel composition. Our result also complements the w(1) call construction due to BH12 which has the same form</a:t>
            </a:r>
            <a:br>
              <a:rPr lang="en-US" dirty="0"/>
            </a:br>
            <a:r>
              <a:rPr lang="en-US" dirty="0"/>
              <a:t>as F except that range of the preprocessing function is gradually increased from linear to a super-polynomial resulting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C_i’s</a:t>
            </a:r>
            <a:r>
              <a:rPr lang="en-US" dirty="0"/>
              <a:t> which are not universal.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48225-6E46-FE44-A22A-8CE1DCC215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14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the next few slides I want to give you some insights into our techniques and for this let us </a:t>
            </a:r>
          </a:p>
          <a:p>
            <a:r>
              <a:rPr lang="en-US" dirty="0"/>
              <a:t>focus on this simpler construction F which applies H after pre-processing the input with the family C. For simplicity I will refer to this construction</a:t>
            </a:r>
          </a:p>
          <a:p>
            <a:r>
              <a:rPr lang="en-US" dirty="0"/>
              <a:t>As the composition construction.</a:t>
            </a:r>
          </a:p>
          <a:p>
            <a:endParaRPr lang="en-US" dirty="0"/>
          </a:p>
          <a:p>
            <a:r>
              <a:rPr lang="en-US" dirty="0"/>
              <a:t>Specifically our aim is to show a very general result which shows</a:t>
            </a:r>
          </a:p>
          <a:p>
            <a:r>
              <a:rPr lang="en-US" dirty="0"/>
              <a:t> the PRF security of the composition cannot be based on the </a:t>
            </a:r>
            <a:r>
              <a:rPr lang="en-US" dirty="0" err="1"/>
              <a:t>naPRF</a:t>
            </a:r>
            <a:r>
              <a:rPr lang="en-US" dirty="0"/>
              <a:t> security of H</a:t>
            </a:r>
          </a:p>
          <a:p>
            <a:r>
              <a:rPr lang="en-US" dirty="0"/>
              <a:t>Irrespective of the pre-processing function C. For this, it suffices to focus on</a:t>
            </a:r>
          </a:p>
          <a:p>
            <a:r>
              <a:rPr lang="en-US" dirty="0"/>
              <a:t>The case when C is 2-universal. When C is not 2-universal, it is easy to distinguish</a:t>
            </a:r>
          </a:p>
          <a:p>
            <a:r>
              <a:rPr lang="en-US" dirty="0"/>
              <a:t>F from a truly random function as the output length is sufficiently long.</a:t>
            </a:r>
          </a:p>
          <a:p>
            <a:endParaRPr lang="en-US" dirty="0"/>
          </a:p>
          <a:p>
            <a:r>
              <a:rPr lang="en-US" dirty="0"/>
              <a:t>Our approach to rule out F when C is 2-universal follows the one by</a:t>
            </a:r>
          </a:p>
          <a:p>
            <a:r>
              <a:rPr lang="en-US" dirty="0"/>
              <a:t>IR and </a:t>
            </a:r>
            <a:r>
              <a:rPr lang="en-US" dirty="0" err="1"/>
              <a:t>Gernter</a:t>
            </a:r>
            <a:r>
              <a:rPr lang="en-US" dirty="0"/>
              <a:t> et al who observed </a:t>
            </a:r>
          </a:p>
          <a:p>
            <a:r>
              <a:rPr lang="en-US" dirty="0"/>
              <a:t>to rule out fully-BB constructions (which is our focus)</a:t>
            </a:r>
          </a:p>
          <a:p>
            <a:r>
              <a:rPr lang="en-US" dirty="0"/>
              <a:t>It suffices to exhibit an oracle O relative to which</a:t>
            </a:r>
          </a:p>
          <a:p>
            <a:r>
              <a:rPr lang="en-US" dirty="0"/>
              <a:t>1 There Exists a </a:t>
            </a:r>
            <a:r>
              <a:rPr lang="en-US" dirty="0" err="1"/>
              <a:t>naPRF</a:t>
            </a:r>
            <a:r>
              <a:rPr lang="en-US" dirty="0"/>
              <a:t> H</a:t>
            </a:r>
          </a:p>
          <a:p>
            <a:r>
              <a:rPr lang="en-US" dirty="0"/>
              <a:t>2 Such that composition construction is not a PRF.</a:t>
            </a:r>
          </a:p>
          <a:p>
            <a:endParaRPr lang="en-US" dirty="0"/>
          </a:p>
          <a:p>
            <a:r>
              <a:rPr lang="en-US" dirty="0"/>
              <a:t>Here by an oracle I just mean a program in the sky that can be queried by anyone including the adversary in the security game for H and 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description of oracle O is randomized which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sufficient to rule out fully-BB uniform reductions. </a:t>
            </a:r>
          </a:p>
          <a:p>
            <a:endParaRPr lang="en-US" dirty="0"/>
          </a:p>
          <a:p>
            <a:r>
              <a:rPr lang="en-US" dirty="0"/>
              <a:t>Let now focus </a:t>
            </a:r>
            <a:r>
              <a:rPr lang="en-US" dirty="0" err="1"/>
              <a:t>onbuilding</a:t>
            </a:r>
            <a:r>
              <a:rPr lang="en-US" dirty="0"/>
              <a:t> an oracle O such that Steps 1 and 2 hold. Our final oracle is very complicated so </a:t>
            </a:r>
          </a:p>
          <a:p>
            <a:r>
              <a:rPr lang="en-US" dirty="0"/>
              <a:t>building towards it let me start with a simple but a flawed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1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63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show step 1 we </a:t>
            </a:r>
            <a:r>
              <a:rPr lang="en-US" dirty="0" err="1"/>
              <a:t>aleady</a:t>
            </a:r>
            <a:r>
              <a:rPr lang="en-US" dirty="0"/>
              <a:t> embed a </a:t>
            </a:r>
            <a:r>
              <a:rPr lang="en-US" dirty="0" err="1"/>
              <a:t>naPRF</a:t>
            </a:r>
            <a:r>
              <a:rPr lang="en-US" dirty="0"/>
              <a:t> in the oracle itself.</a:t>
            </a:r>
          </a:p>
          <a:p>
            <a:endParaRPr lang="en-US" dirty="0"/>
          </a:p>
          <a:p>
            <a:r>
              <a:rPr lang="en-US" dirty="0"/>
              <a:t>to now show Step 2, we need to modify this oracle so that </a:t>
            </a:r>
          </a:p>
          <a:p>
            <a:r>
              <a:rPr lang="en-US" dirty="0"/>
              <a:t>an adversary that has access to it can</a:t>
            </a:r>
          </a:p>
          <a:p>
            <a:r>
              <a:rPr lang="en-US" dirty="0"/>
              <a:t>use it to distinguish the composition construction under </a:t>
            </a:r>
          </a:p>
          <a:p>
            <a:r>
              <a:rPr lang="en-US" dirty="0"/>
              <a:t>a random key as on the left </a:t>
            </a:r>
          </a:p>
          <a:p>
            <a:r>
              <a:rPr lang="en-US" dirty="0"/>
              <a:t>from a truly random function as on the right.</a:t>
            </a:r>
          </a:p>
          <a:p>
            <a:endParaRPr lang="en-US" dirty="0"/>
          </a:p>
          <a:p>
            <a:r>
              <a:rPr lang="en-US" dirty="0"/>
              <a:t>For this, we in fact embed an powerful distinguisher for the </a:t>
            </a:r>
            <a:r>
              <a:rPr lang="en-US" dirty="0" err="1"/>
              <a:t>compostion</a:t>
            </a:r>
            <a:r>
              <a:rPr lang="en-US" dirty="0"/>
              <a:t> construction inside the oracle itself. </a:t>
            </a:r>
          </a:p>
          <a:p>
            <a:r>
              <a:rPr lang="en-US" dirty="0"/>
              <a:t>This distinguisher takes in input output pairs (</a:t>
            </a:r>
            <a:r>
              <a:rPr lang="en-US" dirty="0" err="1"/>
              <a:t>x,y</a:t>
            </a:r>
            <a:r>
              <a:rPr lang="en-US" dirty="0"/>
              <a:t>) pairs and returns 1 </a:t>
            </a:r>
            <a:r>
              <a:rPr lang="en-US" dirty="0" err="1"/>
              <a:t>iff</a:t>
            </a:r>
            <a:r>
              <a:rPr lang="en-US" dirty="0"/>
              <a:t> it finds a key for composition construction that maps x to y. To ensure that the distinguisher is not too powerful we fix the inputs on which the distinguisher D distinguisher and these inputs are sampled uniformly at random by the oracle and provided to the adversary via the subroutine Sam.</a:t>
            </a:r>
          </a:p>
          <a:p>
            <a:endParaRPr lang="en-US" dirty="0"/>
          </a:p>
          <a:p>
            <a:r>
              <a:rPr lang="en-US" dirty="0"/>
              <a:t>With modified oracle we claim the adversary can </a:t>
            </a:r>
          </a:p>
          <a:p>
            <a:r>
              <a:rPr lang="en-US" dirty="0"/>
              <a:t>distinguish the composition construction from a random function.</a:t>
            </a:r>
          </a:p>
          <a:p>
            <a:r>
              <a:rPr lang="en-US" dirty="0"/>
              <a:t>It first queries Sam to learn the input X*, query f on X* to get the output Y and outputs whatever </a:t>
            </a:r>
            <a:r>
              <a:rPr lang="en-US" dirty="0" err="1"/>
              <a:t>ythe</a:t>
            </a:r>
            <a:r>
              <a:rPr lang="en-US" dirty="0"/>
              <a:t> distinguisher D outputs on Y</a:t>
            </a:r>
          </a:p>
          <a:p>
            <a:endParaRPr lang="en-US" dirty="0"/>
          </a:p>
          <a:p>
            <a:r>
              <a:rPr lang="en-US" dirty="0"/>
              <a:t>Clearly, when Y is computed as in the left world, D always ret 1 as the ret 1 condition holds for the random key (s*,k*) chosen in the left world. One can show that A outputs 1 with only </a:t>
            </a:r>
            <a:r>
              <a:rPr lang="en-US" dirty="0" err="1"/>
              <a:t>negl</a:t>
            </a:r>
            <a:r>
              <a:rPr lang="en-US" dirty="0"/>
              <a:t> when interacting with the </a:t>
            </a:r>
            <a:r>
              <a:rPr lang="en-US" dirty="0" err="1"/>
              <a:t>radnom</a:t>
            </a:r>
            <a:r>
              <a:rPr lang="en-US" dirty="0"/>
              <a:t> function as on the right. This concludes Step 2</a:t>
            </a:r>
          </a:p>
          <a:p>
            <a:endParaRPr lang="en-US" dirty="0"/>
          </a:p>
          <a:p>
            <a:r>
              <a:rPr lang="en-US" dirty="0"/>
              <a:t>But, the modification we made to the oracle breaks the </a:t>
            </a:r>
            <a:r>
              <a:rPr lang="en-US" dirty="0" err="1"/>
              <a:t>naPRF</a:t>
            </a:r>
            <a:r>
              <a:rPr lang="en-US" dirty="0"/>
              <a:t> security of H, </a:t>
            </a:r>
          </a:p>
          <a:p>
            <a:r>
              <a:rPr lang="en-US" dirty="0"/>
              <a:t>invalidating Step 1. At a high level H becomes insecure as a </a:t>
            </a:r>
            <a:r>
              <a:rPr lang="en-US" dirty="0" err="1"/>
              <a:t>naPRF</a:t>
            </a:r>
            <a:r>
              <a:rPr lang="en-US" dirty="0"/>
              <a:t> because A learns the entire input X^* on which D distinguishes even</a:t>
            </a:r>
          </a:p>
          <a:p>
            <a:r>
              <a:rPr lang="en-US" dirty="0"/>
              <a:t>before making its queries // and hence can distinguish by making only non-adaptive </a:t>
            </a:r>
            <a:r>
              <a:rPr lang="en-US" dirty="0" err="1"/>
              <a:t>queires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Next, I present the second attempt at building our oracle which tries to fix this issue.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69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4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we change oracle O to now iteratively provide the inputs on which D distinguishes. </a:t>
            </a:r>
          </a:p>
          <a:p>
            <a:r>
              <a:rPr lang="en-US" dirty="0"/>
              <a:t>This is done via Sam1 and Sam2 and modifying D appropriately where note that Sam2 provides</a:t>
            </a:r>
          </a:p>
          <a:p>
            <a:r>
              <a:rPr lang="en-US" dirty="0"/>
              <a:t>the input X_2 only when A commits to the output Y_1 of the input X_1 provided by Sam1.</a:t>
            </a:r>
          </a:p>
          <a:p>
            <a:r>
              <a:rPr lang="en-US" dirty="0"/>
              <a:t>The hope is that because of this iterative nature of Sam1 and Sam2, any adversary trying to use the distinguisher D is forced to make adaptive queries to left and right oracles.</a:t>
            </a:r>
          </a:p>
          <a:p>
            <a:endParaRPr lang="en-US" dirty="0"/>
          </a:p>
          <a:p>
            <a:r>
              <a:rPr lang="en-US" dirty="0"/>
              <a:t>With this modification lets revisit Step 2: Clearly an adversary A </a:t>
            </a:r>
            <a:r>
              <a:rPr lang="en-US" dirty="0" err="1"/>
              <a:t>ithat</a:t>
            </a:r>
            <a:r>
              <a:rPr lang="en-US" dirty="0"/>
              <a:t> is allowed adaptive access to ‘f’ can still break the PRF security of the composition – learn X1 from Sam1 and query f to get Y1, learn X2 by calling Sam2 on Y1 and then outputting whatever D outputs on (Y1, Y2). </a:t>
            </a:r>
          </a:p>
          <a:p>
            <a:r>
              <a:rPr lang="en-US" dirty="0"/>
              <a:t>But alas D continues to help non-adaptive adversary and this time this is due to the weakness in 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Sam2 unlike Sam1 takes in as input ‘Y_1’ and D returns 1 only if Y_2 is the </a:t>
            </a:r>
            <a:r>
              <a:rPr lang="en-US" dirty="0" err="1"/>
              <a:t>ouputs</a:t>
            </a:r>
            <a:r>
              <a:rPr lang="en-US" dirty="0"/>
              <a:t> of X_2 that was generated by Sam2 called on </a:t>
            </a:r>
            <a:r>
              <a:rPr lang="en-US" dirty="0" err="1"/>
              <a:t>inoput</a:t>
            </a:r>
            <a:r>
              <a:rPr lang="en-US" dirty="0"/>
              <a:t> Y_1. The hope is that this forces an adversary to make adaptive queries to ’f’ to be able to use 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17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specifically the problem stems from the fact that D considers all keys (</a:t>
            </a:r>
            <a:r>
              <a:rPr lang="en-US" dirty="0" err="1"/>
              <a:t>s,k</a:t>
            </a:r>
            <a:r>
              <a:rPr lang="en-US" dirty="0"/>
              <a:t>) as a </a:t>
            </a:r>
          </a:p>
          <a:p>
            <a:r>
              <a:rPr lang="en-US" dirty="0"/>
              <a:t>candidate – even ones where s is such that range of C(s,.) is small. </a:t>
            </a:r>
          </a:p>
          <a:p>
            <a:endParaRPr lang="en-US" dirty="0"/>
          </a:p>
          <a:p>
            <a:r>
              <a:rPr lang="en-US" dirty="0"/>
              <a:t>Consider this example of C which is a permutation on all seeds </a:t>
            </a:r>
          </a:p>
          <a:p>
            <a:r>
              <a:rPr lang="en-US" dirty="0"/>
              <a:t>except for </a:t>
            </a:r>
            <a:r>
              <a:rPr lang="en-US" dirty="0" err="1"/>
              <a:t>s_bad</a:t>
            </a:r>
            <a:r>
              <a:rPr lang="en-US" dirty="0"/>
              <a:t> where the range just consists of two elements.</a:t>
            </a:r>
          </a:p>
          <a:p>
            <a:endParaRPr lang="en-US" dirty="0"/>
          </a:p>
          <a:p>
            <a:r>
              <a:rPr lang="en-US" dirty="0"/>
              <a:t>For such a C, H no longer remains a </a:t>
            </a:r>
            <a:r>
              <a:rPr lang="en-US" dirty="0" err="1"/>
              <a:t>naPRF</a:t>
            </a:r>
            <a:r>
              <a:rPr lang="en-US" dirty="0"/>
              <a:t>: before we present our final fix to the </a:t>
            </a:r>
          </a:p>
          <a:p>
            <a:r>
              <a:rPr lang="en-US" dirty="0"/>
              <a:t>oracle to ensure Step1 and Step2 hold</a:t>
            </a:r>
          </a:p>
          <a:p>
            <a:r>
              <a:rPr lang="en-US" dirty="0"/>
              <a:t>It is instructive to see why H is not a </a:t>
            </a:r>
            <a:r>
              <a:rPr lang="en-US" dirty="0" err="1"/>
              <a:t>naPRF</a:t>
            </a:r>
            <a:r>
              <a:rPr lang="en-US" dirty="0"/>
              <a:t>:</a:t>
            </a:r>
          </a:p>
          <a:p>
            <a:r>
              <a:rPr lang="en-US" dirty="0"/>
              <a:t>Consider real world for the </a:t>
            </a:r>
            <a:r>
              <a:rPr lang="en-US" dirty="0" err="1"/>
              <a:t>naPRF</a:t>
            </a:r>
            <a:r>
              <a:rPr lang="en-US" dirty="0"/>
              <a:t> security of H where A is interacting with H(k^*, ).</a:t>
            </a:r>
          </a:p>
          <a:p>
            <a:r>
              <a:rPr lang="en-US" dirty="0"/>
              <a:t>Here adversary can query ’h’ before even querying Sam1 and Sam2 and yet being able to compute</a:t>
            </a:r>
            <a:br>
              <a:rPr lang="en-US" dirty="0"/>
            </a:br>
            <a:r>
              <a:rPr lang="en-US" dirty="0"/>
              <a:t>the output of the composition of H(C( )) on (</a:t>
            </a:r>
            <a:r>
              <a:rPr lang="en-US" dirty="0" err="1"/>
              <a:t>s_bad</a:t>
            </a:r>
            <a:r>
              <a:rPr lang="en-US" dirty="0"/>
              <a:t>, k*) thereby triggering D to out 1 with prob 1.</a:t>
            </a:r>
          </a:p>
          <a:p>
            <a:r>
              <a:rPr lang="en-US" dirty="0"/>
              <a:t>We can show that this </a:t>
            </a:r>
            <a:r>
              <a:rPr lang="en-US" dirty="0" err="1"/>
              <a:t>bhappens</a:t>
            </a:r>
            <a:r>
              <a:rPr lang="en-US" dirty="0"/>
              <a:t> only with </a:t>
            </a:r>
            <a:r>
              <a:rPr lang="en-US" dirty="0" err="1"/>
              <a:t>negl</a:t>
            </a:r>
            <a:r>
              <a:rPr lang="en-US" dirty="0"/>
              <a:t> prob when A is instead interacting with a random function.</a:t>
            </a:r>
          </a:p>
          <a:p>
            <a:endParaRPr lang="en-US" dirty="0"/>
          </a:p>
          <a:p>
            <a:r>
              <a:rPr lang="en-US" dirty="0"/>
              <a:t>In fact such an attack would work for any seed </a:t>
            </a:r>
            <a:r>
              <a:rPr lang="en-US" dirty="0" err="1"/>
              <a:t>s_bad</a:t>
            </a:r>
            <a:r>
              <a:rPr lang="en-US" dirty="0"/>
              <a:t> where Range of C(</a:t>
            </a:r>
            <a:r>
              <a:rPr lang="en-US" dirty="0" err="1"/>
              <a:t>s_bad</a:t>
            </a:r>
            <a:r>
              <a:rPr lang="en-US" dirty="0"/>
              <a:t>) is a </a:t>
            </a:r>
            <a:r>
              <a:rPr lang="en-US" dirty="0" err="1"/>
              <a:t>poluy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family of efficiently computable functions say F is a PRF if no efficient adversary can distinguish whether it is interacting with the function </a:t>
            </a:r>
            <a:r>
              <a:rPr lang="en-US" dirty="0" err="1"/>
              <a:t>F_k</a:t>
            </a:r>
            <a:r>
              <a:rPr lang="en-US" dirty="0"/>
              <a:t> for a randomly chosen key k as in the left world or with a truly random function little f as in the right world. This is formalized by asking the probabilities that the adversary outputs 1 in both cases to be negligible close. We emphasize that PRFs are secure even against adversaries which are allowed to ask its queries adaptively.</a:t>
            </a:r>
          </a:p>
          <a:p>
            <a:endParaRPr lang="en-US" dirty="0"/>
          </a:p>
          <a:p>
            <a:r>
              <a:rPr lang="en-US" dirty="0"/>
              <a:t>PRFs are central primitives in cryptography and imply a number of applications but how do we build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5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final fix here is to simply ask D to ignore such bad seeds which can be handled by modifying D to additionally check whether a seed is good for an appropriate definition of ‘good’.</a:t>
            </a:r>
          </a:p>
          <a:p>
            <a:endParaRPr lang="en-US" dirty="0"/>
          </a:p>
          <a:p>
            <a:r>
              <a:rPr lang="en-US" dirty="0"/>
              <a:t>With these changes and some more analysis, we can show that D is not helpful for non-adaptive adversaries which suffices to show H is a </a:t>
            </a:r>
            <a:r>
              <a:rPr lang="en-US" dirty="0" err="1"/>
              <a:t>naPRF</a:t>
            </a:r>
            <a:r>
              <a:rPr lang="en-US" dirty="0"/>
              <a:t> concluding Step 1.</a:t>
            </a:r>
          </a:p>
          <a:p>
            <a:endParaRPr lang="en-US" dirty="0"/>
          </a:p>
          <a:p>
            <a:r>
              <a:rPr lang="en-US" dirty="0"/>
              <a:t>For Step 2: relying on the 2-universality of C we can show that a random seed s* is good and this is enough to show the composition construction is not a PRF.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83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concludes the overview of our techniques. Extending to the more general one-call case poses additional challenges like handling the post0processing function G and working with weaker notion of c-universality which I won’t be talking about. Finally, extending to the multiple-call case needs to carefully handle the many number of calls and I invite you to look at the paper for 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26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I want to say a few words on why are </a:t>
            </a:r>
            <a:r>
              <a:rPr lang="en-US" dirty="0" err="1"/>
              <a:t>techiques</a:t>
            </a:r>
            <a:r>
              <a:rPr lang="en-US" dirty="0"/>
              <a:t> only rule out parallel constructions for the multiple-call case.</a:t>
            </a:r>
            <a:br>
              <a:rPr lang="en-US" dirty="0"/>
            </a:br>
            <a:r>
              <a:rPr lang="en-US" dirty="0"/>
              <a:t>Recall that, we rule out the following two call construction as a PRF but require both C1 and C2 to be universal. </a:t>
            </a:r>
          </a:p>
          <a:p>
            <a:r>
              <a:rPr lang="en-US" dirty="0"/>
              <a:t>Towards a more general result one would need to consider constructions where only C1 is universal but C2 is not.</a:t>
            </a:r>
          </a:p>
          <a:p>
            <a:r>
              <a:rPr lang="en-US" dirty="0"/>
              <a:t>We believe such constructions cannot be PRFs but our techniques unfortunately do not extend to such constructions.</a:t>
            </a:r>
          </a:p>
          <a:p>
            <a:r>
              <a:rPr lang="en-US" dirty="0" err="1"/>
              <a:t>Speficisally</a:t>
            </a:r>
            <a:r>
              <a:rPr lang="en-US" dirty="0"/>
              <a:t>, variants of our key-finding oracle O allows to break both the </a:t>
            </a:r>
            <a:r>
              <a:rPr lang="en-US" dirty="0" err="1"/>
              <a:t>naPRF</a:t>
            </a:r>
            <a:r>
              <a:rPr lang="en-US" dirty="0"/>
              <a:t> of H as well as the PRF security of 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14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Clearly the major open question is to rule out all O(1) call or even obtain a general 2-call result.</a:t>
            </a:r>
          </a:p>
          <a:p>
            <a:r>
              <a:rPr lang="en-US" dirty="0"/>
              <a:t>Secondly, we rule out fully-BB uniform reductions. While most reductions for building PRFs</a:t>
            </a:r>
          </a:p>
          <a:p>
            <a:r>
              <a:rPr lang="en-US" dirty="0"/>
              <a:t>or generally symmetric-key crypto are uniform, it would be interesting to understand whether</a:t>
            </a:r>
          </a:p>
          <a:p>
            <a:r>
              <a:rPr lang="en-US" dirty="0"/>
              <a:t>Non-uniform reductions or more general reductions can also be ruled out.</a:t>
            </a:r>
          </a:p>
          <a:p>
            <a:endParaRPr lang="en-US" dirty="0"/>
          </a:p>
          <a:p>
            <a:r>
              <a:rPr lang="en-US" dirty="0"/>
              <a:t>Finally, </a:t>
            </a:r>
            <a:r>
              <a:rPr lang="en-US" dirty="0" err="1"/>
              <a:t>w.r.t.</a:t>
            </a:r>
            <a:r>
              <a:rPr lang="en-US" dirty="0"/>
              <a:t> providing constructions: it is not clear whether one-call, non-security preserving constructions</a:t>
            </a:r>
          </a:p>
          <a:p>
            <a:r>
              <a:rPr lang="en-US" dirty="0"/>
              <a:t>Can be fully-BB. Note that BH12’s construction is not BB as their construction depends on the </a:t>
            </a:r>
          </a:p>
          <a:p>
            <a:r>
              <a:rPr lang="en-US" dirty="0"/>
              <a:t>Exact security of the </a:t>
            </a:r>
            <a:r>
              <a:rPr lang="en-US" dirty="0" err="1"/>
              <a:t>naPRF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24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we prove the first efficiency </a:t>
            </a:r>
            <a:r>
              <a:rPr lang="en-US" dirty="0" err="1"/>
              <a:t>lowerbounds</a:t>
            </a:r>
            <a:r>
              <a:rPr lang="en-US" dirty="0"/>
              <a:t> on the query complexity of constructing PRFs from non-adaptive PRFs by showing</a:t>
            </a:r>
            <a:br>
              <a:rPr lang="en-US" dirty="0"/>
            </a:br>
            <a:r>
              <a:rPr lang="en-US" dirty="0"/>
              <a:t>fully-BB, security-preserving one-call constructions do not suffice for this goal. We also lift our black-box separation to a natural class of arbitrary class constructions, one those that make all queries to </a:t>
            </a:r>
            <a:r>
              <a:rPr lang="en-US" dirty="0" err="1"/>
              <a:t>naPRF</a:t>
            </a:r>
            <a:r>
              <a:rPr lang="en-US" dirty="0"/>
              <a:t> in parallel.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0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approaches:</a:t>
            </a:r>
          </a:p>
          <a:p>
            <a:endParaRPr lang="en-US" dirty="0"/>
          </a:p>
          <a:p>
            <a:r>
              <a:rPr lang="en-US" dirty="0"/>
              <a:t>A theory-oriented approach focusses on constructing provable-secure PRFs from well-studied hardness assumptions examples include unstructured assumptions like OWFs or </a:t>
            </a:r>
          </a:p>
          <a:p>
            <a:r>
              <a:rPr lang="en-US" dirty="0"/>
              <a:t>more algebraic assumptions like LWE, DDH etc. However, these constructions tend to be less efficient.</a:t>
            </a:r>
          </a:p>
          <a:p>
            <a:endParaRPr lang="en-US" dirty="0"/>
          </a:p>
          <a:p>
            <a:r>
              <a:rPr lang="en-US" dirty="0"/>
              <a:t>In practice we have candidates like AES which are blazing fast. But here the security is generally based on heuristics and focusses only on resistance to known cryptanalysis.</a:t>
            </a:r>
          </a:p>
          <a:p>
            <a:endParaRPr lang="en-US" dirty="0"/>
          </a:p>
          <a:p>
            <a:r>
              <a:rPr lang="en-US" dirty="0"/>
              <a:t>An important question, therefore, is to understand whether provable-secure constructions of PRFs can be made more efficient or whether this in-efficiency is inherent. </a:t>
            </a:r>
          </a:p>
          <a:p>
            <a:endParaRPr lang="en-US" dirty="0"/>
          </a:p>
          <a:p>
            <a:r>
              <a:rPr lang="en-US" dirty="0"/>
              <a:t>As a step towards this, we will focus on constructions of PRFs from a weaker PRF specifically a non-adaptive PRFs. </a:t>
            </a:r>
          </a:p>
          <a:p>
            <a:r>
              <a:rPr lang="en-US" dirty="0"/>
              <a:t>Clearly, such transformations are possible as </a:t>
            </a:r>
            <a:r>
              <a:rPr lang="en-US" dirty="0" err="1"/>
              <a:t>naPRFs</a:t>
            </a:r>
            <a:r>
              <a:rPr lang="en-US" dirty="0"/>
              <a:t> imply PRGs imply PRFs but today our focus will be on how efficient can</a:t>
            </a:r>
            <a:br>
              <a:rPr lang="en-US" dirty="0"/>
            </a:br>
            <a:r>
              <a:rPr lang="en-US" dirty="0"/>
              <a:t>we make such constructions.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Even more strikingly the two communities differ in their views on what security PRFs provide: example, in theory side the </a:t>
            </a:r>
            <a:r>
              <a:rPr lang="en-US" dirty="0" err="1"/>
              <a:t>pseudorandomness</a:t>
            </a:r>
            <a:r>
              <a:rPr lang="en-US" dirty="0"/>
              <a:t> is guaranteed when the key is kept secret but the </a:t>
            </a:r>
            <a:r>
              <a:rPr lang="en-US" dirty="0" err="1"/>
              <a:t>practioners</a:t>
            </a:r>
            <a:r>
              <a:rPr lang="en-US" dirty="0"/>
              <a:t> are bold enough to use PRF candidates in setting where the key is known to the adversary and continue to expect some form of </a:t>
            </a:r>
            <a:r>
              <a:rPr lang="en-US" dirty="0" err="1"/>
              <a:t>pseudoradnomness</a:t>
            </a:r>
            <a:r>
              <a:rPr lang="en-US" dirty="0"/>
              <a:t>...</a:t>
            </a:r>
          </a:p>
          <a:p>
            <a:endParaRPr lang="en-US" dirty="0"/>
          </a:p>
          <a:p>
            <a:r>
              <a:rPr lang="en-US" dirty="0"/>
              <a:t>Two questions: can we make more efficient PRFs? And can we formulate a theory that captures security in known-key setting and whether we can build primitives that achieve this new theory?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48225-6E46-FE44-A22A-8CE1DCC215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8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non-adaptive PRFs, they are PRFs but only against restricted class of adversaries specifically those that ask all its queries at once or non-adaptively, denoted by block-arrows in both worlds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naPRFs</a:t>
            </a:r>
            <a:r>
              <a:rPr lang="en-US" dirty="0"/>
              <a:t> are clearly weaker than PRFs.</a:t>
            </a:r>
          </a:p>
          <a:p>
            <a:endParaRPr lang="en-US" dirty="0"/>
          </a:p>
          <a:p>
            <a:r>
              <a:rPr lang="en-US" dirty="0"/>
              <a:t>Hence they can be simpler to construct</a:t>
            </a:r>
          </a:p>
          <a:p>
            <a:r>
              <a:rPr lang="en-US" dirty="0"/>
              <a:t>Easier target to for new heuristic – </a:t>
            </a:r>
          </a:p>
          <a:p>
            <a:r>
              <a:rPr lang="en-US" dirty="0"/>
              <a:t>e.g., </a:t>
            </a:r>
            <a:r>
              <a:rPr lang="en-US" dirty="0" err="1"/>
              <a:t>Boneh</a:t>
            </a:r>
            <a:r>
              <a:rPr lang="en-US" dirty="0"/>
              <a:t> et al give very efficient constructions of random-input PRFs, a further weakening of PRFs, from the hardness of </a:t>
            </a:r>
            <a:r>
              <a:rPr lang="en-US" dirty="0" err="1"/>
              <a:t>modulous</a:t>
            </a:r>
            <a:r>
              <a:rPr lang="en-US" dirty="0"/>
              <a:t> mixing</a:t>
            </a:r>
          </a:p>
          <a:p>
            <a:r>
              <a:rPr lang="en-US" dirty="0"/>
              <a:t>Finally, it is more reasonable to model current heuristics like AES as </a:t>
            </a:r>
            <a:r>
              <a:rPr lang="en-US" dirty="0" err="1"/>
              <a:t>naPRFs</a:t>
            </a:r>
            <a:r>
              <a:rPr lang="en-US" dirty="0"/>
              <a:t> rather than PRFs itself.</a:t>
            </a:r>
          </a:p>
          <a:p>
            <a:r>
              <a:rPr lang="en-US" dirty="0"/>
              <a:t>So,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48225-6E46-FE44-A22A-8CE1DCC215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goal is to understand the complexity of constructing a PRF F with n-bit inputs from a Non-adaptive PRF H on n-bit inputs and outputs</a:t>
            </a:r>
          </a:p>
          <a:p>
            <a:r>
              <a:rPr lang="en-US" dirty="0"/>
              <a:t>And want our constructions to make as few calls to H as possible. Additionally we want our constructions to be fully-BB </a:t>
            </a:r>
            <a:br>
              <a:rPr lang="en-US" dirty="0"/>
            </a:br>
            <a:r>
              <a:rPr lang="en-US" dirty="0"/>
              <a:t>and be security preserving </a:t>
            </a:r>
            <a:r>
              <a:rPr lang="en-US" dirty="0" err="1"/>
              <a:t>w.r.t.</a:t>
            </a:r>
            <a:r>
              <a:rPr lang="en-US" dirty="0"/>
              <a:t>\ all poly-time adversaries.</a:t>
            </a:r>
          </a:p>
          <a:p>
            <a:r>
              <a:rPr lang="en-US" dirty="0"/>
              <a:t>These three are popular denominators in the design of symmetric-key crypto and hence our focus.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0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techniques to build PRFs from </a:t>
            </a:r>
            <a:r>
              <a:rPr lang="en-US" dirty="0" err="1"/>
              <a:t>naPRFs</a:t>
            </a:r>
            <a:r>
              <a:rPr lang="en-US" dirty="0"/>
              <a:t>:</a:t>
            </a:r>
          </a:p>
          <a:p>
            <a:r>
              <a:rPr lang="en-US" dirty="0"/>
              <a:t>First is the Cascade construction due to </a:t>
            </a:r>
            <a:r>
              <a:rPr lang="en-US" dirty="0" err="1"/>
              <a:t>Bellare</a:t>
            </a:r>
            <a:r>
              <a:rPr lang="en-US" dirty="0"/>
              <a:t>, Canetti and </a:t>
            </a:r>
            <a:r>
              <a:rPr lang="en-US" dirty="0" err="1"/>
              <a:t>Krafchick</a:t>
            </a:r>
            <a:r>
              <a:rPr lang="en-US" dirty="0"/>
              <a:t> which constructs a </a:t>
            </a:r>
          </a:p>
          <a:p>
            <a:r>
              <a:rPr lang="en-US" dirty="0"/>
              <a:t>complete binary tree processing one bit of the input at every depth using the </a:t>
            </a:r>
            <a:r>
              <a:rPr lang="en-US" dirty="0" err="1"/>
              <a:t>naPRF</a:t>
            </a:r>
            <a:r>
              <a:rPr lang="en-US" dirty="0"/>
              <a:t>, hence </a:t>
            </a:r>
          </a:p>
          <a:p>
            <a:r>
              <a:rPr lang="en-US" dirty="0"/>
              <a:t>makes n calls the </a:t>
            </a:r>
            <a:r>
              <a:rPr lang="en-US" dirty="0" err="1"/>
              <a:t>naPRF</a:t>
            </a:r>
            <a:r>
              <a:rPr lang="en-US" dirty="0"/>
              <a:t>. But is fully-BB and hardness preserving. </a:t>
            </a:r>
          </a:p>
          <a:p>
            <a:r>
              <a:rPr lang="en-US" dirty="0"/>
              <a:t>The #calls can be reduced to any super-log function by using standard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is the one-call construction due to Berman and </a:t>
            </a:r>
            <a:r>
              <a:rPr lang="en-US" dirty="0" err="1"/>
              <a:t>Haitner</a:t>
            </a:r>
            <a:r>
              <a:rPr lang="en-US" dirty="0"/>
              <a:t> that relies on complexity leveraging.</a:t>
            </a:r>
          </a:p>
          <a:p>
            <a:r>
              <a:rPr lang="en-US" dirty="0"/>
              <a:t>They show the construction that first pre-processing the input ‘x’ with a 2-universal function family C</a:t>
            </a:r>
          </a:p>
          <a:p>
            <a:r>
              <a:rPr lang="en-US" dirty="0"/>
              <a:t>and then makes one call to the </a:t>
            </a:r>
            <a:r>
              <a:rPr lang="en-US" dirty="0" err="1"/>
              <a:t>naPRF</a:t>
            </a:r>
            <a:r>
              <a:rPr lang="en-US" dirty="0"/>
              <a:t> H is indeed a PRF.</a:t>
            </a:r>
          </a:p>
          <a:p>
            <a:r>
              <a:rPr lang="en-US" dirty="0"/>
              <a:t>However, they crucially require </a:t>
            </a:r>
            <a:r>
              <a:rPr lang="en-US" dirty="0" err="1"/>
              <a:t>naPRF</a:t>
            </a:r>
            <a:r>
              <a:rPr lang="en-US" dirty="0"/>
              <a:t> to be secure against super-poly time distinguisher and </a:t>
            </a:r>
          </a:p>
          <a:p>
            <a:r>
              <a:rPr lang="en-US" dirty="0"/>
              <a:t>can only achieve PRF security against poly-time distinguisher, therefore not hardness preserving.</a:t>
            </a:r>
          </a:p>
          <a:p>
            <a:r>
              <a:rPr lang="en-US" dirty="0"/>
              <a:t>Furthermore, the range of C depends on the exact security of H and hence their construction is not black-box.</a:t>
            </a:r>
          </a:p>
          <a:p>
            <a:r>
              <a:rPr lang="en-US" dirty="0"/>
              <a:t>This construction will be particularly relevant for our results later </a:t>
            </a:r>
          </a:p>
          <a:p>
            <a:endParaRPr lang="en-US" dirty="0"/>
          </a:p>
          <a:p>
            <a:r>
              <a:rPr lang="en-US" dirty="0"/>
              <a:t>They can make their construction hardness preserving but at the cost of making w(1) calls, resulting </a:t>
            </a:r>
          </a:p>
          <a:p>
            <a:r>
              <a:rPr lang="en-US" dirty="0"/>
              <a:t>construction is BB but the reduction is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0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 works have also investigated whether </a:t>
            </a:r>
            <a:br>
              <a:rPr lang="en-US" dirty="0"/>
            </a:br>
            <a:r>
              <a:rPr lang="en-US" dirty="0"/>
              <a:t>simpler constructions like parallel and sequential </a:t>
            </a:r>
            <a:br>
              <a:rPr lang="en-US" dirty="0"/>
            </a:br>
            <a:r>
              <a:rPr lang="en-US" dirty="0" err="1"/>
              <a:t>compostion</a:t>
            </a:r>
            <a:r>
              <a:rPr lang="en-US" dirty="0"/>
              <a:t> could work, without concern regarding the efficiency.</a:t>
            </a:r>
          </a:p>
          <a:p>
            <a:r>
              <a:rPr lang="en-US" dirty="0"/>
              <a:t>The underlying belief is that composition should enhance security.</a:t>
            </a:r>
          </a:p>
          <a:p>
            <a:endParaRPr lang="en-US" dirty="0"/>
          </a:p>
          <a:p>
            <a:r>
              <a:rPr lang="en-US" dirty="0"/>
              <a:t>While this turns out to be true in the information </a:t>
            </a:r>
            <a:r>
              <a:rPr lang="en-US" dirty="0" err="1"/>
              <a:t>theoeretic</a:t>
            </a:r>
            <a:r>
              <a:rPr lang="en-US" dirty="0"/>
              <a:t> setting,</a:t>
            </a:r>
          </a:p>
          <a:p>
            <a:r>
              <a:rPr lang="en-US" dirty="0"/>
              <a:t>It is blatantly false in the computational setting which we focus on.</a:t>
            </a:r>
          </a:p>
          <a:p>
            <a:endParaRPr lang="en-US" dirty="0"/>
          </a:p>
          <a:p>
            <a:r>
              <a:rPr lang="en-US" dirty="0" err="1"/>
              <a:t>Specificially</a:t>
            </a:r>
            <a:r>
              <a:rPr lang="en-US" dirty="0"/>
              <a:t>, Mey04 ruled out fully-BB reductions irrespective of the</a:t>
            </a:r>
          </a:p>
          <a:p>
            <a:r>
              <a:rPr lang="en-US" dirty="0"/>
              <a:t>Number of times the </a:t>
            </a:r>
            <a:r>
              <a:rPr lang="en-US" dirty="0" err="1"/>
              <a:t>naPRF</a:t>
            </a:r>
            <a:r>
              <a:rPr lang="en-US" dirty="0"/>
              <a:t> is composed. </a:t>
            </a:r>
          </a:p>
          <a:p>
            <a:r>
              <a:rPr lang="en-US" dirty="0"/>
              <a:t>In the simple case of two composition, </a:t>
            </a:r>
            <a:r>
              <a:rPr lang="en-US" dirty="0" err="1"/>
              <a:t>Pietrzak</a:t>
            </a:r>
            <a:r>
              <a:rPr lang="en-US" dirty="0"/>
              <a:t> presented</a:t>
            </a:r>
          </a:p>
          <a:p>
            <a:r>
              <a:rPr lang="en-US" dirty="0"/>
              <a:t>a counter-example by exhibiting two families H1 and H2 which are</a:t>
            </a:r>
          </a:p>
          <a:p>
            <a:r>
              <a:rPr lang="en-US" dirty="0" err="1"/>
              <a:t>naPRF</a:t>
            </a:r>
            <a:r>
              <a:rPr lang="en-US" dirty="0"/>
              <a:t> under DDH but their </a:t>
            </a:r>
            <a:r>
              <a:rPr lang="en-US" dirty="0" err="1"/>
              <a:t>compositonn</a:t>
            </a:r>
            <a:r>
              <a:rPr lang="en-US" dirty="0"/>
              <a:t> is not a PRF, thereby </a:t>
            </a:r>
          </a:p>
          <a:p>
            <a:r>
              <a:rPr lang="en-US" dirty="0"/>
              <a:t>even ruling out general reductions</a:t>
            </a:r>
          </a:p>
          <a:p>
            <a:r>
              <a:rPr lang="en-US" dirty="0"/>
              <a:t>. In a later works it was shown that</a:t>
            </a:r>
          </a:p>
          <a:p>
            <a:r>
              <a:rPr lang="en-US" dirty="0"/>
              <a:t>Public-key assumptions are required for such counter-example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2BF1-F2EC-2340-AD5F-8A2C5F5CB8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3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76245"/>
            <a:ext cx="7886700" cy="3857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0432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2376" userDrawn="1">
          <p15:clr>
            <a:srgbClr val="FBAE40"/>
          </p15:clr>
        </p15:guide>
        <p15:guide id="6" orient="horz" pos="480" userDrawn="1">
          <p15:clr>
            <a:srgbClr val="FBAE40"/>
          </p15:clr>
        </p15:guide>
        <p15:guide id="7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tik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291158"/>
            <a:ext cx="7772400" cy="6682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0432F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94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88276"/>
            <a:ext cx="7886700" cy="5794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432F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0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2319">
          <p15:clr>
            <a:srgbClr val="FBAE40"/>
          </p15:clr>
        </p15:guide>
        <p15:guide id="6" orient="horz" pos="595">
          <p15:clr>
            <a:srgbClr val="FBAE40"/>
          </p15:clr>
        </p15:guide>
        <p15:guide id="7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452CA-5DB6-7447-8C0F-21BB1B98E8B6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8C05-3370-CF4E-94FE-869D75EE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6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../media/image11.png"/><Relationship Id="rId34" Type="http://schemas.openxmlformats.org/officeDocument/2006/relationships/image" Target="../media/image18.png"/><Relationship Id="rId7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24" Type="http://schemas.openxmlformats.org/officeDocument/2006/relationships/image" Target="../media/image14.png"/><Relationship Id="rId32" Type="http://schemas.openxmlformats.org/officeDocument/2006/relationships/image" Target="../media/image16.png"/><Relationship Id="rId23" Type="http://schemas.openxmlformats.org/officeDocument/2006/relationships/image" Target="../media/image13.png"/><Relationship Id="rId28" Type="http://schemas.openxmlformats.org/officeDocument/2006/relationships/image" Target="NULL"/><Relationship Id="rId10" Type="http://schemas.openxmlformats.org/officeDocument/2006/relationships/image" Target="../media/image9.png"/><Relationship Id="rId19" Type="http://schemas.openxmlformats.org/officeDocument/2006/relationships/image" Target="NULL"/><Relationship Id="rId31" Type="http://schemas.openxmlformats.org/officeDocument/2006/relationships/image" Target="NULL"/><Relationship Id="rId9" Type="http://schemas.openxmlformats.org/officeDocument/2006/relationships/image" Target="../media/image81.png"/><Relationship Id="rId22" Type="http://schemas.openxmlformats.org/officeDocument/2006/relationships/image" Target="../media/image12.png"/><Relationship Id="rId27" Type="http://schemas.openxmlformats.org/officeDocument/2006/relationships/image" Target="../media/image15.png"/><Relationship Id="rId30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26" Type="http://schemas.openxmlformats.org/officeDocument/2006/relationships/image" Target="../media/image21.png"/><Relationship Id="rId3" Type="http://schemas.openxmlformats.org/officeDocument/2006/relationships/image" Target="../media/image19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../media/image20.png"/><Relationship Id="rId33" Type="http://schemas.openxmlformats.org/officeDocument/2006/relationships/image" Target="../media/image222.png"/><Relationship Id="rId2" Type="http://schemas.openxmlformats.org/officeDocument/2006/relationships/notesSlide" Target="../notesSlides/notesSlide12.xm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22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2011.png"/><Relationship Id="rId4" Type="http://schemas.openxmlformats.org/officeDocument/2006/relationships/image" Target="../media/image186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30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51" Type="http://schemas.openxmlformats.org/officeDocument/2006/relationships/image" Target="../media/image101.png"/><Relationship Id="rId34" Type="http://schemas.openxmlformats.org/officeDocument/2006/relationships/image" Target="NULL"/><Relationship Id="rId42" Type="http://schemas.openxmlformats.org/officeDocument/2006/relationships/image" Target="NULL"/><Relationship Id="rId21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../media/image91.png"/><Relationship Id="rId33" Type="http://schemas.openxmlformats.org/officeDocument/2006/relationships/image" Target="NULL"/><Relationship Id="rId17" Type="http://schemas.openxmlformats.org/officeDocument/2006/relationships/image" Target="NULL"/><Relationship Id="rId46" Type="http://schemas.openxmlformats.org/officeDocument/2006/relationships/image" Target="NULL"/><Relationship Id="rId2" Type="http://schemas.openxmlformats.org/officeDocument/2006/relationships/notesSlide" Target="../notesSlides/notesSlide13.xml"/><Relationship Id="rId41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37" Type="http://schemas.openxmlformats.org/officeDocument/2006/relationships/image" Target="NULL"/><Relationship Id="rId40" Type="http://schemas.openxmlformats.org/officeDocument/2006/relationships/image" Target="../media/image70.png"/><Relationship Id="rId45" Type="http://schemas.openxmlformats.org/officeDocument/2006/relationships/image" Target="NULL"/><Relationship Id="rId49" Type="http://schemas.openxmlformats.org/officeDocument/2006/relationships/image" Target="NULL"/><Relationship Id="rId44" Type="http://schemas.openxmlformats.org/officeDocument/2006/relationships/image" Target="../media/image80.png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../media/image23.png"/><Relationship Id="rId25" Type="http://schemas.openxmlformats.org/officeDocument/2006/relationships/image" Target="../media/image3.png"/><Relationship Id="rId33" Type="http://schemas.openxmlformats.org/officeDocument/2006/relationships/image" Target="NULL"/><Relationship Id="rId2" Type="http://schemas.openxmlformats.org/officeDocument/2006/relationships/notesSlide" Target="../notesSlides/notesSlide14.xm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../media/image24.png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00.png"/><Relationship Id="rId3" Type="http://schemas.openxmlformats.org/officeDocument/2006/relationships/image" Target="NULL"/><Relationship Id="rId42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image" Target="../media/image140.png"/><Relationship Id="rId50" Type="http://schemas.openxmlformats.org/officeDocument/2006/relationships/image" Target="NULL"/><Relationship Id="rId38" Type="http://schemas.openxmlformats.org/officeDocument/2006/relationships/image" Target="../media/image90.png"/><Relationship Id="rId59" Type="http://schemas.openxmlformats.org/officeDocument/2006/relationships/image" Target="NULL"/><Relationship Id="rId67" Type="http://schemas.openxmlformats.org/officeDocument/2006/relationships/image" Target="../media/image130.png"/><Relationship Id="rId71" Type="http://schemas.openxmlformats.org/officeDocument/2006/relationships/image" Target="../media/image171.png"/><Relationship Id="rId2" Type="http://schemas.openxmlformats.org/officeDocument/2006/relationships/notesSlide" Target="../notesSlides/notesSlide16.xml"/><Relationship Id="rId41" Type="http://schemas.openxmlformats.org/officeDocument/2006/relationships/image" Target="NUL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40" Type="http://schemas.openxmlformats.org/officeDocument/2006/relationships/image" Target="NULL"/><Relationship Id="rId45" Type="http://schemas.openxmlformats.org/officeDocument/2006/relationships/image" Target="../media/image121.png"/><Relationship Id="rId53" Type="http://schemas.openxmlformats.org/officeDocument/2006/relationships/image" Target="../media/image131.png"/><Relationship Id="rId58" Type="http://schemas.openxmlformats.org/officeDocument/2006/relationships/image" Target="NULL"/><Relationship Id="rId66" Type="http://schemas.openxmlformats.org/officeDocument/2006/relationships/image" Target="NULL"/><Relationship Id="rId37" Type="http://schemas.openxmlformats.org/officeDocument/2006/relationships/image" Target="NULL"/><Relationship Id="rId5" Type="http://schemas.openxmlformats.org/officeDocument/2006/relationships/image" Target="NULL"/><Relationship Id="rId49" Type="http://schemas.openxmlformats.org/officeDocument/2006/relationships/image" Target="NULL"/><Relationship Id="rId57" Type="http://schemas.openxmlformats.org/officeDocument/2006/relationships/image" Target="NULL"/><Relationship Id="rId44" Type="http://schemas.openxmlformats.org/officeDocument/2006/relationships/image" Target="../media/image3.png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image" Target="../media/image120.png"/><Relationship Id="rId4" Type="http://schemas.openxmlformats.org/officeDocument/2006/relationships/image" Target="NULL"/><Relationship Id="rId43" Type="http://schemas.openxmlformats.org/officeDocument/2006/relationships/image" Target="../media/image110.png"/><Relationship Id="rId69" Type="http://schemas.openxmlformats.org/officeDocument/2006/relationships/image" Target="../media/image150.png"/><Relationship Id="rId56" Type="http://schemas.openxmlformats.org/officeDocument/2006/relationships/image" Target="NULL"/><Relationship Id="rId51" Type="http://schemas.openxmlformats.org/officeDocument/2006/relationships/image" Target="NULL"/><Relationship Id="rId72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../media/image191.png"/><Relationship Id="rId50" Type="http://schemas.openxmlformats.org/officeDocument/2006/relationships/image" Target="../media/image221.png"/><Relationship Id="rId55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image" Target="NULL"/><Relationship Id="rId76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0" Type="http://schemas.openxmlformats.org/officeDocument/2006/relationships/image" Target="NULL"/><Relationship Id="rId45" Type="http://schemas.openxmlformats.org/officeDocument/2006/relationships/image" Target="NULL"/><Relationship Id="rId53" Type="http://schemas.openxmlformats.org/officeDocument/2006/relationships/image" Target="../media/image25.png"/><Relationship Id="rId58" Type="http://schemas.openxmlformats.org/officeDocument/2006/relationships/image" Target="NULL"/><Relationship Id="rId66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image" Target="NULL"/><Relationship Id="rId37" Type="http://schemas.openxmlformats.org/officeDocument/2006/relationships/image" Target="NULL"/><Relationship Id="rId49" Type="http://schemas.openxmlformats.org/officeDocument/2006/relationships/image" Target="../media/image212.png"/><Relationship Id="rId57" Type="http://schemas.openxmlformats.org/officeDocument/2006/relationships/image" Target="../media/image3.png"/><Relationship Id="rId61" Type="http://schemas.openxmlformats.org/officeDocument/2006/relationships/image" Target="NULL"/><Relationship Id="rId44" Type="http://schemas.openxmlformats.org/officeDocument/2006/relationships/image" Target="../media/image185.png"/><Relationship Id="rId52" Type="http://schemas.openxmlformats.org/officeDocument/2006/relationships/image" Target="../media/image241.png"/><Relationship Id="rId60" Type="http://schemas.openxmlformats.org/officeDocument/2006/relationships/image" Target="NUL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image" Target="NULL"/><Relationship Id="rId4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../media/image2010.png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image" Target="NULL"/><Relationship Id="rId77" Type="http://schemas.openxmlformats.org/officeDocument/2006/relationships/image" Target="NULL"/><Relationship Id="rId51" Type="http://schemas.openxmlformats.org/officeDocument/2006/relationships/image" Target="../media/image231.png"/><Relationship Id="rId72" Type="http://schemas.openxmlformats.org/officeDocument/2006/relationships/image" Target="NULL"/><Relationship Id="rId80" Type="http://schemas.openxmlformats.org/officeDocument/2006/relationships/comments" Target="../comments/comment3.xml"/><Relationship Id="rId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image" Target="NULL"/><Relationship Id="rId67" Type="http://schemas.openxmlformats.org/officeDocument/2006/relationships/image" Target="NUL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2" Type="http://schemas.openxmlformats.org/officeDocument/2006/relationships/notesSlide" Target="../notesSlides/notesSlide19.xml"/><Relationship Id="rId41" Type="http://schemas.openxmlformats.org/officeDocument/2006/relationships/image" Target="../media/image3.png"/><Relationship Id="rId54" Type="http://schemas.openxmlformats.org/officeDocument/2006/relationships/image" Target="NULL"/><Relationship Id="rId1" Type="http://schemas.openxmlformats.org/officeDocument/2006/relationships/slideLayout" Target="../slideLayouts/slideLayout1.xm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NULL"/><Relationship Id="rId24" Type="http://schemas.openxmlformats.org/officeDocument/2006/relationships/image" Target="NULL"/><Relationship Id="rId53" Type="http://schemas.openxmlformats.org/officeDocument/2006/relationships/image" Target="NULL"/><Relationship Id="rId5" Type="http://schemas.openxmlformats.org/officeDocument/2006/relationships/image" Target="../media/image26.png"/><Relationship Id="rId36" Type="http://schemas.openxmlformats.org/officeDocument/2006/relationships/image" Target="NULL"/><Relationship Id="rId49" Type="http://schemas.openxmlformats.org/officeDocument/2006/relationships/image" Target="NULL"/><Relationship Id="rId19" Type="http://schemas.openxmlformats.org/officeDocument/2006/relationships/image" Target="NULL"/><Relationship Id="rId44" Type="http://schemas.openxmlformats.org/officeDocument/2006/relationships/image" Target="NULL"/><Relationship Id="rId4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Relationship Id="rId56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3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9" Type="http://schemas.openxmlformats.org/officeDocument/2006/relationships/image" Target="NULL"/><Relationship Id="rId3" Type="http://schemas.openxmlformats.org/officeDocument/2006/relationships/image" Target="NULL"/><Relationship Id="rId34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2" Type="http://schemas.openxmlformats.org/officeDocument/2006/relationships/notesSlide" Target="../notesSlides/notesSlide20.xml"/><Relationship Id="rId41" Type="http://schemas.openxmlformats.org/officeDocument/2006/relationships/image" Target="NULL"/><Relationship Id="rId1" Type="http://schemas.openxmlformats.org/officeDocument/2006/relationships/slideLayout" Target="../slideLayouts/slideLayout1.xml"/><Relationship Id="rId24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5" Type="http://schemas.openxmlformats.org/officeDocument/2006/relationships/image" Target="NULL"/><Relationship Id="rId28" Type="http://schemas.openxmlformats.org/officeDocument/2006/relationships/image" Target="../media/image27.png"/><Relationship Id="rId36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27" Type="http://schemas.openxmlformats.org/officeDocument/2006/relationships/image" Target="NULL"/><Relationship Id="rId35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34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notesSlide" Target="../notesSlides/notesSlide21.xm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Relationship Id="rId32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../media/image24.png"/><Relationship Id="rId19" Type="http://schemas.openxmlformats.org/officeDocument/2006/relationships/image" Target="NULL"/><Relationship Id="rId31" Type="http://schemas.openxmlformats.org/officeDocument/2006/relationships/image" Target="NULL"/><Relationship Id="rId22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51" Type="http://schemas.openxmlformats.org/officeDocument/2006/relationships/image" Target="NULL"/><Relationship Id="rId42" Type="http://schemas.openxmlformats.org/officeDocument/2006/relationships/image" Target="NULL"/><Relationship Id="rId21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NULL"/><Relationship Id="rId17" Type="http://schemas.openxmlformats.org/officeDocument/2006/relationships/image" Target="NULL"/><Relationship Id="rId46" Type="http://schemas.openxmlformats.org/officeDocument/2006/relationships/image" Target="NULL"/><Relationship Id="rId2" Type="http://schemas.openxmlformats.org/officeDocument/2006/relationships/notesSlide" Target="../notesSlides/notesSlide22.xml"/><Relationship Id="rId41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45" Type="http://schemas.openxmlformats.org/officeDocument/2006/relationships/image" Target="NULL"/><Relationship Id="rId49" Type="http://schemas.openxmlformats.org/officeDocument/2006/relationships/image" Target="NULL"/><Relationship Id="rId19" Type="http://schemas.openxmlformats.org/officeDocument/2006/relationships/image" Target="NULL"/><Relationship Id="rId44" Type="http://schemas.openxmlformats.org/officeDocument/2006/relationships/image" Target="NULL"/><Relationship Id="rId52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10" Type="http://schemas.openxmlformats.org/officeDocument/2006/relationships/hyperlink" Target="https://eprint.iacr.org/2020/1075.pdf" TargetMode="External"/><Relationship Id="rId9" Type="http://schemas.openxmlformats.org/officeDocument/2006/relationships/image" Target="../media/image1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12" Type="http://schemas.openxmlformats.org/officeDocument/2006/relationships/image" Target="NULL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3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25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6.xml"/><Relationship Id="rId20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23" Type="http://schemas.openxmlformats.org/officeDocument/2006/relationships/image" Target="NULL"/><Relationship Id="rId28" Type="http://schemas.openxmlformats.org/officeDocument/2006/relationships/comments" Target="../comments/comment1.xml"/><Relationship Id="rId19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NULL"/><Relationship Id="rId27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3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../media/image71.png"/><Relationship Id="rId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2" Type="http://schemas.openxmlformats.org/officeDocument/2006/relationships/notesSlide" Target="../notesSlides/notesSlide7.xml"/><Relationship Id="rId29" Type="http://schemas.openxmlformats.org/officeDocument/2006/relationships/image" Target="NULL"/><Relationship Id="rId41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5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19" Type="http://schemas.openxmlformats.org/officeDocument/2006/relationships/image" Target="NULL"/><Relationship Id="rId44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8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1.png"/><Relationship Id="rId5" Type="http://schemas.openxmlformats.org/officeDocument/2006/relationships/image" Target="../media/image68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8779" y="3140250"/>
            <a:ext cx="3008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a typeface="Calibri Light" charset="0"/>
                <a:cs typeface="Calibri Light" charset="0"/>
              </a:rPr>
              <a:t>Pratik Soni</a:t>
            </a:r>
          </a:p>
          <a:p>
            <a:pPr algn="ctr"/>
            <a:r>
              <a:rPr lang="en-US" sz="2400" dirty="0">
                <a:ea typeface="Calibri" charset="0"/>
                <a:cs typeface="Calibri" charset="0"/>
              </a:rPr>
              <a:t>UC Santa Barbara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787" y="1495081"/>
            <a:ext cx="7147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53BFF"/>
                </a:solidFill>
              </a:rPr>
              <a:t>On the Query Complexity of Constructing </a:t>
            </a:r>
          </a:p>
          <a:p>
            <a:pPr algn="ctr"/>
            <a:r>
              <a:rPr lang="en-US" sz="3200" dirty="0">
                <a:solidFill>
                  <a:srgbClr val="053BFF"/>
                </a:solidFill>
              </a:rPr>
              <a:t>PRFs from Non-adaptive PRFs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7AC5C-9840-594D-A4BE-EA63B823CB43}"/>
              </a:ext>
            </a:extLst>
          </p:cNvPr>
          <p:cNvSpPr txBox="1"/>
          <p:nvPr/>
        </p:nvSpPr>
        <p:spPr>
          <a:xfrm>
            <a:off x="3114539" y="4674199"/>
            <a:ext cx="300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53BFF"/>
                </a:solidFill>
                <a:ea typeface="Calibri" charset="0"/>
                <a:cs typeface="Calibri" charset="0"/>
              </a:rPr>
              <a:t>September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686AA-E6AD-C04B-BA3B-FAB2DD8D415F}"/>
              </a:ext>
            </a:extLst>
          </p:cNvPr>
          <p:cNvSpPr txBox="1"/>
          <p:nvPr/>
        </p:nvSpPr>
        <p:spPr>
          <a:xfrm>
            <a:off x="4937558" y="3139759"/>
            <a:ext cx="34399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Calibri Light" charset="0"/>
                <a:cs typeface="Calibri Light" charset="0"/>
              </a:rPr>
              <a:t>Stefano </a:t>
            </a:r>
            <a:r>
              <a:rPr lang="en-US" sz="2400" dirty="0" err="1">
                <a:ea typeface="Calibri Light" charset="0"/>
                <a:cs typeface="Calibri Light" charset="0"/>
              </a:rPr>
              <a:t>Tessaro</a:t>
            </a:r>
            <a:endParaRPr lang="en-US" sz="2400" dirty="0">
              <a:ea typeface="Calibri Light" charset="0"/>
              <a:cs typeface="Calibri Light" charset="0"/>
            </a:endParaRPr>
          </a:p>
          <a:p>
            <a:pPr algn="ctr"/>
            <a:r>
              <a:rPr lang="en-US" sz="2400" dirty="0">
                <a:ea typeface="Calibri" charset="0"/>
                <a:cs typeface="Calibri" charset="0"/>
              </a:rPr>
              <a:t>University of Washington</a:t>
            </a:r>
          </a:p>
        </p:txBody>
      </p:sp>
      <p:pic>
        <p:nvPicPr>
          <p:cNvPr id="7" name="Picture 6" descr="A picture containing outdoor, water, blue, ocean&#10;&#10;Description automatically generated">
            <a:extLst>
              <a:ext uri="{FF2B5EF4-FFF2-40B4-BE49-F238E27FC236}">
                <a16:creationId xmlns:a16="http://schemas.microsoft.com/office/drawing/2014/main" id="{F716B82C-B389-CA4D-8733-30DAD0FC7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9709" y="4750809"/>
            <a:ext cx="3448131" cy="2107191"/>
          </a:xfrm>
          <a:prstGeom prst="rect">
            <a:avLst/>
          </a:prstGeom>
        </p:spPr>
      </p:pic>
      <p:pic>
        <p:nvPicPr>
          <p:cNvPr id="12" name="Picture 11" descr="A picture containing room, building, scene, indoor&#10;&#10;Description automatically generated">
            <a:extLst>
              <a:ext uri="{FF2B5EF4-FFF2-40B4-BE49-F238E27FC236}">
                <a16:creationId xmlns:a16="http://schemas.microsoft.com/office/drawing/2014/main" id="{90C0475E-6FEE-224B-A432-76089A0C1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39" y="4932507"/>
            <a:ext cx="2532240" cy="17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4"/>
    </mc:Choice>
    <mc:Fallback xmlns="">
      <p:transition spd="slow" advTm="80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2108159-7807-384D-8EAE-7CD82E4FA870}"/>
              </a:ext>
            </a:extLst>
          </p:cNvPr>
          <p:cNvSpPr txBox="1"/>
          <p:nvPr/>
        </p:nvSpPr>
        <p:spPr>
          <a:xfrm>
            <a:off x="-7572731" y="11749785"/>
            <a:ext cx="6588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Rule out large class of </a:t>
            </a:r>
            <a:r>
              <a:rPr lang="en-US" sz="2400" i="1" dirty="0">
                <a:solidFill>
                  <a:srgbClr val="FF0000"/>
                </a:solidFill>
              </a:rPr>
              <a:t>one-call</a:t>
            </a:r>
            <a:r>
              <a:rPr lang="en-US" sz="2400" dirty="0"/>
              <a:t> constructions</a:t>
            </a:r>
          </a:p>
          <a:p>
            <a:r>
              <a:rPr lang="en-US" sz="2400" dirty="0"/>
              <a:t>2. Extensions to </a:t>
            </a:r>
            <a:r>
              <a:rPr lang="en-US" sz="2400" i="1" dirty="0">
                <a:solidFill>
                  <a:srgbClr val="FF0000"/>
                </a:solidFill>
              </a:rPr>
              <a:t>parallel, multiple-call </a:t>
            </a:r>
            <a:r>
              <a:rPr lang="en-US" sz="2400" dirty="0"/>
              <a:t>constructions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65C1E4-3670-5047-A3D7-CA03780C3327}"/>
              </a:ext>
            </a:extLst>
          </p:cNvPr>
          <p:cNvGrpSpPr/>
          <p:nvPr/>
        </p:nvGrpSpPr>
        <p:grpSpPr>
          <a:xfrm>
            <a:off x="1072823" y="284153"/>
            <a:ext cx="7027353" cy="1661194"/>
            <a:chOff x="1077290" y="1088083"/>
            <a:chExt cx="7027353" cy="16611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82DCC1-9E91-7F40-A6E0-55F2EDE9B1FD}"/>
                </a:ext>
              </a:extLst>
            </p:cNvPr>
            <p:cNvGrpSpPr/>
            <p:nvPr/>
          </p:nvGrpSpPr>
          <p:grpSpPr>
            <a:xfrm>
              <a:off x="1077290" y="1088083"/>
              <a:ext cx="7010685" cy="1661194"/>
              <a:chOff x="1033819" y="1215577"/>
              <a:chExt cx="7010685" cy="1661194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DBF4894-5AEB-9F4B-AACD-62603F751436}"/>
                  </a:ext>
                </a:extLst>
              </p:cNvPr>
              <p:cNvSpPr/>
              <p:nvPr/>
            </p:nvSpPr>
            <p:spPr>
              <a:xfrm>
                <a:off x="1033819" y="1215577"/>
                <a:ext cx="7010685" cy="166119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8959B93F-E596-C04F-A8DB-AAC7F78B795C}"/>
                      </a:ext>
                    </a:extLst>
                  </p:cNvPr>
                  <p:cNvSpPr txBox="1"/>
                  <p:nvPr/>
                </p:nvSpPr>
                <p:spPr>
                  <a:xfrm>
                    <a:off x="1257032" y="1775235"/>
                    <a:ext cx="6576672" cy="83099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rgbClr val="053BFF"/>
                        </a:solidFill>
                      </a:rPr>
                      <a:t>Conjecture: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a14:m>
                    <a:r>
                      <a:rPr lang="en-US" sz="2400" dirty="0">
                        <a:solidFill>
                          <a:srgbClr val="053BFF"/>
                        </a:solidFill>
                      </a:rPr>
                      <a:t>-calls, fully-BB constructions from </a:t>
                    </a:r>
                  </a:p>
                  <a:p>
                    <a:pPr algn="ctr"/>
                    <a:r>
                      <a:rPr lang="en-US" sz="2400" dirty="0">
                        <a:solidFill>
                          <a:srgbClr val="053BFF"/>
                        </a:solidFill>
                      </a:rPr>
                      <a:t>poly-secure </a:t>
                    </a:r>
                    <a:r>
                      <a:rPr lang="en-US" sz="2400" dirty="0" err="1">
                        <a:solidFill>
                          <a:srgbClr val="053BFF"/>
                        </a:solidFill>
                      </a:rPr>
                      <a:t>naPRFs</a:t>
                    </a:r>
                    <a:r>
                      <a:rPr lang="en-US" sz="2400" dirty="0">
                        <a:solidFill>
                          <a:srgbClr val="053BFF"/>
                        </a:solidFill>
                      </a:rPr>
                      <a:t> to poly-secure PRFs don’t exist</a:t>
                    </a: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8959B93F-E596-C04F-A8DB-AAC7F78B79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7032" y="1775235"/>
                    <a:ext cx="6576672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63" t="-2985" r="-771" b="-13433"/>
                    </a:stretch>
                  </a:blip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C87DCC2-D4D8-DB45-AABE-AFC7159E8F37}"/>
                    </a:ext>
                  </a:extLst>
                </p:cNvPr>
                <p:cNvSpPr txBox="1"/>
                <p:nvPr/>
              </p:nvSpPr>
              <p:spPr>
                <a:xfrm>
                  <a:off x="1168577" y="1217836"/>
                  <a:ext cx="693606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b="1" dirty="0"/>
                    <a:t>Known constructions require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𝝎</m:t>
                      </m:r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200" b="1" dirty="0"/>
                    <a:t> calls, for good reason?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C87DCC2-D4D8-DB45-AABE-AFC7159E8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577" y="1217836"/>
                  <a:ext cx="6936066" cy="430887"/>
                </a:xfrm>
                <a:prstGeom prst="rect">
                  <a:avLst/>
                </a:prstGeom>
                <a:blipFill>
                  <a:blip r:embed="rId8"/>
                  <a:stretch>
                    <a:fillRect l="-1097" t="-11765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68B64E-5ADB-8340-9DE6-C98B97D18F5A}"/>
              </a:ext>
            </a:extLst>
          </p:cNvPr>
          <p:cNvSpPr txBox="1"/>
          <p:nvPr/>
        </p:nvSpPr>
        <p:spPr>
          <a:xfrm>
            <a:off x="380778" y="2718844"/>
            <a:ext cx="840444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Rule out </a:t>
            </a:r>
            <a:r>
              <a:rPr lang="en-US" sz="2400" b="1" i="1" dirty="0">
                <a:solidFill>
                  <a:srgbClr val="FF0000"/>
                </a:solidFill>
              </a:rPr>
              <a:t>one-call</a:t>
            </a:r>
            <a:r>
              <a:rPr lang="en-US" sz="2400" b="1" dirty="0">
                <a:solidFill>
                  <a:srgbClr val="FF0000"/>
                </a:solidFill>
              </a:rPr>
              <a:t> constructions that keep the key intact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CBE5DF-51F6-9142-8C79-56BDFCD99B88}"/>
              </a:ext>
            </a:extLst>
          </p:cNvPr>
          <p:cNvSpPr txBox="1"/>
          <p:nvPr/>
        </p:nvSpPr>
        <p:spPr>
          <a:xfrm>
            <a:off x="403497" y="2211414"/>
            <a:ext cx="45802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432FF"/>
                </a:solidFill>
              </a:rPr>
              <a:t>Our contributions in a nutshell: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3DA140-08A7-CA4A-A090-E1D85611E2D5}"/>
                  </a:ext>
                </a:extLst>
              </p:cNvPr>
              <p:cNvSpPr txBox="1"/>
              <p:nvPr/>
            </p:nvSpPr>
            <p:spPr>
              <a:xfrm>
                <a:off x="375358" y="4185165"/>
                <a:ext cx="8404447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2. Rule out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-call (even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arbitrary-call)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parallel constructions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3DA140-08A7-CA4A-A090-E1D85611E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58" y="4185165"/>
                <a:ext cx="8404447" cy="461665"/>
              </a:xfrm>
              <a:prstGeom prst="rect">
                <a:avLst/>
              </a:prstGeom>
              <a:blipFill>
                <a:blip r:embed="rId9"/>
                <a:stretch>
                  <a:fillRect l="-1057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829E434-5428-D849-99FD-ACEF051FFB8D}"/>
              </a:ext>
            </a:extLst>
          </p:cNvPr>
          <p:cNvSpPr txBox="1"/>
          <p:nvPr/>
        </p:nvSpPr>
        <p:spPr>
          <a:xfrm>
            <a:off x="1609570" y="4989250"/>
            <a:ext cx="71715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Previously, negative results were known only for composition</a:t>
            </a:r>
          </a:p>
          <a:p>
            <a:pPr algn="r"/>
            <a:r>
              <a:rPr lang="en-US" sz="2000" dirty="0"/>
              <a:t>[Mye04, Pie05, Pie06, CLO10]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B887C2-9C5F-9D4E-9DA3-3C388BCE7563}"/>
              </a:ext>
            </a:extLst>
          </p:cNvPr>
          <p:cNvSpPr txBox="1"/>
          <p:nvPr/>
        </p:nvSpPr>
        <p:spPr>
          <a:xfrm>
            <a:off x="7872708" y="22114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B3F7B-DB8C-F34F-8B2A-84B763A3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AE689-1283-3A43-BA6D-FF5C0850C06A}"/>
              </a:ext>
            </a:extLst>
          </p:cNvPr>
          <p:cNvSpPr txBox="1"/>
          <p:nvPr/>
        </p:nvSpPr>
        <p:spPr>
          <a:xfrm>
            <a:off x="626950" y="3214043"/>
            <a:ext cx="7381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Corollary: </a:t>
            </a:r>
            <a:r>
              <a:rPr lang="en-US" sz="2400" dirty="0"/>
              <a:t>for one-call, fully-BB constructions must incur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super-poly loss </a:t>
            </a:r>
            <a:r>
              <a:rPr lang="en-US" sz="2400" dirty="0"/>
              <a:t>in security (i.e., not security-preserving)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910F5C-7C55-144F-A775-D11C453D7876}"/>
              </a:ext>
            </a:extLst>
          </p:cNvPr>
          <p:cNvSpPr/>
          <p:nvPr/>
        </p:nvSpPr>
        <p:spPr>
          <a:xfrm>
            <a:off x="375358" y="2090057"/>
            <a:ext cx="8387863" cy="27577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3EA5BA-AD1A-EE42-BB9F-341EF4BD4B9B}"/>
              </a:ext>
            </a:extLst>
          </p:cNvPr>
          <p:cNvSpPr/>
          <p:nvPr/>
        </p:nvSpPr>
        <p:spPr>
          <a:xfrm>
            <a:off x="1885243" y="2703857"/>
            <a:ext cx="5885864" cy="476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4" grpId="0"/>
      <p:bldP spid="6" grpId="0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>
            <a:extLst>
              <a:ext uri="{FF2B5EF4-FFF2-40B4-BE49-F238E27FC236}">
                <a16:creationId xmlns:a16="http://schemas.microsoft.com/office/drawing/2014/main" id="{8731A2C9-7D02-F04D-A968-E1434079133C}"/>
              </a:ext>
            </a:extLst>
          </p:cNvPr>
          <p:cNvSpPr/>
          <p:nvPr/>
        </p:nvSpPr>
        <p:spPr>
          <a:xfrm>
            <a:off x="384791" y="866641"/>
            <a:ext cx="8426450" cy="2225497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167E9-2F0D-EE4E-A7B6-3B0257B2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76245"/>
            <a:ext cx="8541385" cy="385756"/>
          </a:xfrm>
        </p:spPr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71EFB0-F3A2-9242-BB86-CF53D538062E}"/>
                  </a:ext>
                </a:extLst>
              </p:cNvPr>
              <p:cNvSpPr txBox="1"/>
              <p:nvPr/>
            </p:nvSpPr>
            <p:spPr>
              <a:xfrm>
                <a:off x="-127328" y="7772020"/>
                <a:ext cx="8912553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-universal,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71EFB0-F3A2-9242-BB86-CF53D5380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328" y="7772020"/>
                <a:ext cx="8912553" cy="946991"/>
              </a:xfrm>
              <a:prstGeom prst="rect">
                <a:avLst/>
              </a:prstGeom>
              <a:blipFill>
                <a:blip r:embed="rId7"/>
                <a:stretch>
                  <a:fillRect t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E4CC319-41DB-CD4C-9B47-7BE1F25D70BC}"/>
              </a:ext>
            </a:extLst>
          </p:cNvPr>
          <p:cNvGrpSpPr/>
          <p:nvPr/>
        </p:nvGrpSpPr>
        <p:grpSpPr>
          <a:xfrm>
            <a:off x="6292616" y="7314762"/>
            <a:ext cx="1075381" cy="588503"/>
            <a:chOff x="7289492" y="1347412"/>
            <a:chExt cx="1075381" cy="588503"/>
          </a:xfrm>
        </p:grpSpPr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6FCDDD26-42DF-7548-81DC-732F5FDCC9CE}"/>
                </a:ext>
              </a:extLst>
            </p:cNvPr>
            <p:cNvSpPr/>
            <p:nvPr/>
          </p:nvSpPr>
          <p:spPr>
            <a:xfrm>
              <a:off x="7289492" y="1347412"/>
              <a:ext cx="1075381" cy="588503"/>
            </a:xfrm>
            <a:prstGeom prst="wedgeRoundRectCallout">
              <a:avLst>
                <a:gd name="adj1" fmla="val -65529"/>
                <a:gd name="adj2" fmla="val 94447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D595947-5243-EF4E-B32E-16F6678521D6}"/>
                    </a:ext>
                  </a:extLst>
                </p:cNvPr>
                <p:cNvSpPr txBox="1"/>
                <p:nvPr/>
              </p:nvSpPr>
              <p:spPr>
                <a:xfrm>
                  <a:off x="7324599" y="1431507"/>
                  <a:ext cx="10146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≥6</m:t>
                      </m:r>
                    </m:oMath>
                  </a14:m>
                  <a:r>
                    <a:rPr lang="en-US" sz="2200" dirty="0"/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D595947-5243-EF4E-B32E-16F667852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599" y="1431507"/>
                  <a:ext cx="101463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842F227-324C-0A4A-BB43-0DE142230E9F}"/>
              </a:ext>
            </a:extLst>
          </p:cNvPr>
          <p:cNvSpPr/>
          <p:nvPr/>
        </p:nvSpPr>
        <p:spPr>
          <a:xfrm>
            <a:off x="972631" y="1557201"/>
            <a:ext cx="4119612" cy="1360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54B194-2668-1548-880B-7C55ABE7D538}"/>
              </a:ext>
            </a:extLst>
          </p:cNvPr>
          <p:cNvGrpSpPr/>
          <p:nvPr/>
        </p:nvGrpSpPr>
        <p:grpSpPr>
          <a:xfrm>
            <a:off x="1111371" y="1722739"/>
            <a:ext cx="3092994" cy="936321"/>
            <a:chOff x="1111371" y="1722739"/>
            <a:chExt cx="3092994" cy="936321"/>
          </a:xfrm>
        </p:grpSpPr>
        <p:cxnSp>
          <p:nvCxnSpPr>
            <p:cNvPr id="174" name="Elbow Connector 173">
              <a:extLst>
                <a:ext uri="{FF2B5EF4-FFF2-40B4-BE49-F238E27FC236}">
                  <a16:creationId xmlns:a16="http://schemas.microsoft.com/office/drawing/2014/main" id="{4EE29FB6-B151-6846-9022-BED92E65DEAC}"/>
                </a:ext>
              </a:extLst>
            </p:cNvPr>
            <p:cNvCxnSpPr>
              <a:cxnSpLocks/>
              <a:stCxn id="181" idx="2"/>
            </p:cNvCxnSpPr>
            <p:nvPr/>
          </p:nvCxnSpPr>
          <p:spPr>
            <a:xfrm rot="5400000" flipH="1" flipV="1">
              <a:off x="3076094" y="1083490"/>
              <a:ext cx="489021" cy="1767520"/>
            </a:xfrm>
            <a:prstGeom prst="bentConnector4">
              <a:avLst>
                <a:gd name="adj1" fmla="val 98466"/>
                <a:gd name="adj2" fmla="val -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Elbow Connector 174">
              <a:extLst>
                <a:ext uri="{FF2B5EF4-FFF2-40B4-BE49-F238E27FC236}">
                  <a16:creationId xmlns:a16="http://schemas.microsoft.com/office/drawing/2014/main" id="{BD8D7CF9-30E5-764B-A11A-0F01EF6EE749}"/>
                </a:ext>
              </a:extLst>
            </p:cNvPr>
            <p:cNvCxnSpPr>
              <a:cxnSpLocks/>
            </p:cNvCxnSpPr>
            <p:nvPr/>
          </p:nvCxnSpPr>
          <p:spPr>
            <a:xfrm>
              <a:off x="1111371" y="2212765"/>
              <a:ext cx="3085155" cy="446295"/>
            </a:xfrm>
            <a:prstGeom prst="bentConnector3">
              <a:avLst>
                <a:gd name="adj1" fmla="val -58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CC778-263E-7149-B867-BBCC0321F939}"/>
              </a:ext>
            </a:extLst>
          </p:cNvPr>
          <p:cNvGrpSpPr/>
          <p:nvPr/>
        </p:nvGrpSpPr>
        <p:grpSpPr>
          <a:xfrm>
            <a:off x="3661156" y="1636688"/>
            <a:ext cx="1935254" cy="1158240"/>
            <a:chOff x="3661156" y="1636688"/>
            <a:chExt cx="1935254" cy="1158240"/>
          </a:xfrm>
        </p:grpSpPr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4A7F8786-3DC8-2D4B-9CEE-AF3E84DDAB52}"/>
                </a:ext>
              </a:extLst>
            </p:cNvPr>
            <p:cNvCxnSpPr>
              <a:cxnSpLocks/>
              <a:stCxn id="90" idx="3"/>
            </p:cNvCxnSpPr>
            <p:nvPr/>
          </p:nvCxnSpPr>
          <p:spPr>
            <a:xfrm flipV="1">
              <a:off x="3661156" y="2212395"/>
              <a:ext cx="516581" cy="5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4A232AC3-78BB-4F42-9C04-FD9808D1E17F}"/>
                    </a:ext>
                  </a:extLst>
                </p:cNvPr>
                <p:cNvSpPr txBox="1"/>
                <p:nvPr/>
              </p:nvSpPr>
              <p:spPr>
                <a:xfrm>
                  <a:off x="3728836" y="1777425"/>
                  <a:ext cx="3910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4A232AC3-78BB-4F42-9C04-FD9808D1E1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836" y="1777425"/>
                  <a:ext cx="391004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Trapezoid 172">
              <a:extLst>
                <a:ext uri="{FF2B5EF4-FFF2-40B4-BE49-F238E27FC236}">
                  <a16:creationId xmlns:a16="http://schemas.microsoft.com/office/drawing/2014/main" id="{E8849990-B70F-7949-95E0-27C8337F8722}"/>
                </a:ext>
              </a:extLst>
            </p:cNvPr>
            <p:cNvSpPr/>
            <p:nvPr/>
          </p:nvSpPr>
          <p:spPr>
            <a:xfrm rot="5400000">
              <a:off x="4023489" y="1817564"/>
              <a:ext cx="1158240" cy="796488"/>
            </a:xfrm>
            <a:prstGeom prst="trapezoid">
              <a:avLst>
                <a:gd name="adj" fmla="val 5233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3877F4B7-1FA1-2C4B-88F4-76614584BA80}"/>
                    </a:ext>
                  </a:extLst>
                </p:cNvPr>
                <p:cNvSpPr txBox="1"/>
                <p:nvPr/>
              </p:nvSpPr>
              <p:spPr>
                <a:xfrm>
                  <a:off x="4247326" y="2027729"/>
                  <a:ext cx="6406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(⋅)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3877F4B7-1FA1-2C4B-88F4-76614584B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7326" y="2027729"/>
                  <a:ext cx="640688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673CC395-3047-4F42-8BC6-623154416A4D}"/>
                </a:ext>
              </a:extLst>
            </p:cNvPr>
            <p:cNvCxnSpPr/>
            <p:nvPr/>
          </p:nvCxnSpPr>
          <p:spPr>
            <a:xfrm>
              <a:off x="4997777" y="2211972"/>
              <a:ext cx="5986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2DC9EA59-E789-6544-A247-87B2CAE7E318}"/>
                    </a:ext>
                  </a:extLst>
                </p:cNvPr>
                <p:cNvSpPr txBox="1"/>
                <p:nvPr/>
              </p:nvSpPr>
              <p:spPr>
                <a:xfrm>
                  <a:off x="5093295" y="1688011"/>
                  <a:ext cx="4079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2DC9EA59-E789-6544-A247-87B2CAE7E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3295" y="1688011"/>
                  <a:ext cx="407932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581A9DE8-F3A6-4D41-8810-BA5601CB0878}"/>
                </a:ext>
              </a:extLst>
            </p:cNvPr>
            <p:cNvGrpSpPr/>
            <p:nvPr/>
          </p:nvGrpSpPr>
          <p:grpSpPr>
            <a:xfrm>
              <a:off x="5156394" y="2119755"/>
              <a:ext cx="257345" cy="376505"/>
              <a:chOff x="2729737" y="4546829"/>
              <a:chExt cx="257345" cy="376505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5AEBE7D-39AD-0241-96FB-C9179FF7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29737" y="4546829"/>
                <a:ext cx="193194" cy="200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TextBox 188">
                    <a:extLst>
                      <a:ext uri="{FF2B5EF4-FFF2-40B4-BE49-F238E27FC236}">
                        <a16:creationId xmlns:a16="http://schemas.microsoft.com/office/drawing/2014/main" id="{4C612C6D-682A-2D46-892D-321509600CAF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547" y="4677113"/>
                    <a:ext cx="22153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5DFF604-680F-CC46-B6BD-F086B1A7D2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547" y="4677113"/>
                    <a:ext cx="221535" cy="24622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0526" r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89339DB6-A381-B848-B2ED-45B38B92F09F}"/>
                </a:ext>
              </a:extLst>
            </p:cNvPr>
            <p:cNvGrpSpPr/>
            <p:nvPr/>
          </p:nvGrpSpPr>
          <p:grpSpPr>
            <a:xfrm>
              <a:off x="3779371" y="2165222"/>
              <a:ext cx="170622" cy="308901"/>
              <a:chOff x="2025748" y="4182129"/>
              <a:chExt cx="170622" cy="308901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EDBA8497-3FB0-B94B-B6C9-5569F62F56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5748" y="4182129"/>
                <a:ext cx="108689" cy="100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08CE4D89-01F8-0C4F-A8DE-39ADA0D305C4}"/>
                      </a:ext>
                    </a:extLst>
                  </p:cNvPr>
                  <p:cNvSpPr txBox="1"/>
                  <p:nvPr/>
                </p:nvSpPr>
                <p:spPr>
                  <a:xfrm>
                    <a:off x="2029338" y="4244809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FB179A5-20AE-C841-B14B-E4241469A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338" y="4244809"/>
                    <a:ext cx="167032" cy="2462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4286" r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16EFB58-354D-C344-A55D-4F6210ECA386}"/>
              </a:ext>
            </a:extLst>
          </p:cNvPr>
          <p:cNvSpPr/>
          <p:nvPr/>
        </p:nvSpPr>
        <p:spPr>
          <a:xfrm>
            <a:off x="1148864" y="1721129"/>
            <a:ext cx="2715077" cy="97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1F3092F-5903-2449-8A74-AFE06334BAEE}"/>
              </a:ext>
            </a:extLst>
          </p:cNvPr>
          <p:cNvSpPr/>
          <p:nvPr/>
        </p:nvSpPr>
        <p:spPr>
          <a:xfrm>
            <a:off x="2651416" y="1843637"/>
            <a:ext cx="1009740" cy="738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3350D30-4DF9-A94B-A7E6-A22B7688CE72}"/>
                  </a:ext>
                </a:extLst>
              </p:cNvPr>
              <p:cNvSpPr txBox="1"/>
              <p:nvPr/>
            </p:nvSpPr>
            <p:spPr>
              <a:xfrm>
                <a:off x="2676365" y="2009841"/>
                <a:ext cx="9210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,⋅)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3350D30-4DF9-A94B-A7E6-A22B7688C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65" y="2009841"/>
                <a:ext cx="921021" cy="400110"/>
              </a:xfrm>
              <a:prstGeom prst="rect">
                <a:avLst/>
              </a:prstGeom>
              <a:blipFill>
                <a:blip r:embed="rId2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65639AE-6A2A-4F4C-BFEE-37FA87F424B4}"/>
              </a:ext>
            </a:extLst>
          </p:cNvPr>
          <p:cNvGrpSpPr/>
          <p:nvPr/>
        </p:nvGrpSpPr>
        <p:grpSpPr>
          <a:xfrm>
            <a:off x="539798" y="1721922"/>
            <a:ext cx="2116562" cy="872108"/>
            <a:chOff x="539798" y="1721922"/>
            <a:chExt cx="2116562" cy="872108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38039204-CA3E-534F-91C9-E80D4C39ACBC}"/>
                </a:ext>
              </a:extLst>
            </p:cNvPr>
            <p:cNvCxnSpPr>
              <a:cxnSpLocks/>
              <a:stCxn id="89" idx="0"/>
              <a:endCxn id="90" idx="1"/>
            </p:cNvCxnSpPr>
            <p:nvPr/>
          </p:nvCxnSpPr>
          <p:spPr>
            <a:xfrm flipV="1">
              <a:off x="2210226" y="2212941"/>
              <a:ext cx="441190" cy="52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B55F07-4FE5-B04F-B103-8C9226F2CCAC}"/>
                </a:ext>
              </a:extLst>
            </p:cNvPr>
            <p:cNvGrpSpPr/>
            <p:nvPr/>
          </p:nvGrpSpPr>
          <p:grpSpPr>
            <a:xfrm>
              <a:off x="539798" y="1721922"/>
              <a:ext cx="2116562" cy="872108"/>
              <a:chOff x="539798" y="1721922"/>
              <a:chExt cx="2116562" cy="872108"/>
            </a:xfrm>
          </p:grpSpPr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43EF48B6-99C2-254E-A855-9094F1E8C519}"/>
                  </a:ext>
                </a:extLst>
              </p:cNvPr>
              <p:cNvCxnSpPr/>
              <p:nvPr/>
            </p:nvCxnSpPr>
            <p:spPr>
              <a:xfrm>
                <a:off x="700304" y="2209053"/>
                <a:ext cx="59863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303A0BA0-EA32-EE47-9002-BAE4A8528F98}"/>
                      </a:ext>
                    </a:extLst>
                  </p:cNvPr>
                  <p:cNvSpPr txBox="1"/>
                  <p:nvPr/>
                </p:nvSpPr>
                <p:spPr>
                  <a:xfrm>
                    <a:off x="539798" y="1721922"/>
                    <a:ext cx="42639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303A0BA0-EA32-EE47-9002-BAE4A8528F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798" y="1721922"/>
                    <a:ext cx="426399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EDA3B7E9-F63F-314D-BFF1-84FA9A8CEABF}"/>
                  </a:ext>
                </a:extLst>
              </p:cNvPr>
              <p:cNvGrpSpPr/>
              <p:nvPr/>
            </p:nvGrpSpPr>
            <p:grpSpPr>
              <a:xfrm>
                <a:off x="765531" y="2098672"/>
                <a:ext cx="193194" cy="376505"/>
                <a:chOff x="2801102" y="4546829"/>
                <a:chExt cx="193194" cy="376505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7F115506-E8A0-1244-8393-F83BFE083C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01102" y="4546829"/>
                  <a:ext cx="193194" cy="2000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1" name="TextBox 190">
                      <a:extLst>
                        <a:ext uri="{FF2B5EF4-FFF2-40B4-BE49-F238E27FC236}">
                          <a16:creationId xmlns:a16="http://schemas.microsoft.com/office/drawing/2014/main" id="{40CD31CE-CF71-824F-80BE-0F555CFAE0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04022" y="4677113"/>
                      <a:ext cx="16703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91" name="TextBox 190">
                      <a:extLst>
                        <a:ext uri="{FF2B5EF4-FFF2-40B4-BE49-F238E27FC236}">
                          <a16:creationId xmlns:a16="http://schemas.microsoft.com/office/drawing/2014/main" id="{40CD31CE-CF71-824F-80BE-0F555CFAE0F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04022" y="4677113"/>
                      <a:ext cx="167032" cy="24622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4286" r="-71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8B1EC6FB-171E-0049-8337-3025ECC32C71}"/>
                  </a:ext>
                </a:extLst>
              </p:cNvPr>
              <p:cNvGrpSpPr/>
              <p:nvPr/>
            </p:nvGrpSpPr>
            <p:grpSpPr>
              <a:xfrm>
                <a:off x="2316151" y="2164335"/>
                <a:ext cx="170622" cy="308901"/>
                <a:chOff x="2025748" y="4182129"/>
                <a:chExt cx="170622" cy="308901"/>
              </a:xfrm>
            </p:grpSpPr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459F4EF4-3F39-7A4F-BF63-195D5B40EB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25748" y="4182129"/>
                  <a:ext cx="108689" cy="1002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7" name="TextBox 186">
                      <a:extLst>
                        <a:ext uri="{FF2B5EF4-FFF2-40B4-BE49-F238E27FC236}">
                          <a16:creationId xmlns:a16="http://schemas.microsoft.com/office/drawing/2014/main" id="{CF850689-5619-F340-8DD6-D449B1A28B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29338" y="4244809"/>
                      <a:ext cx="16703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CF3D5952-2785-E944-9FD8-12FA168CDAE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29338" y="4244809"/>
                      <a:ext cx="167032" cy="246221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4286" r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60A2DA4D-89CF-5646-904B-DF891AD5CD72}"/>
                  </a:ext>
                </a:extLst>
              </p:cNvPr>
              <p:cNvSpPr/>
              <p:nvPr/>
            </p:nvSpPr>
            <p:spPr>
              <a:xfrm rot="5400000">
                <a:off x="1390179" y="1773984"/>
                <a:ext cx="751679" cy="888414"/>
              </a:xfrm>
              <a:prstGeom prst="trapezoid">
                <a:avLst>
                  <a:gd name="adj" fmla="val 133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AFB79A6-46C6-7443-8E6B-20EC5A043CB8}"/>
                      </a:ext>
                    </a:extLst>
                  </p:cNvPr>
                  <p:cNvSpPr txBox="1"/>
                  <p:nvPr/>
                </p:nvSpPr>
                <p:spPr>
                  <a:xfrm>
                    <a:off x="1321217" y="2011244"/>
                    <a:ext cx="86645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,⋅)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AFB79A6-46C6-7443-8E6B-20EC5A043C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1217" y="2011244"/>
                    <a:ext cx="866455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95544A0A-2440-A04C-B982-C0E80CC2DF82}"/>
                      </a:ext>
                    </a:extLst>
                  </p:cNvPr>
                  <p:cNvSpPr txBox="1"/>
                  <p:nvPr/>
                </p:nvSpPr>
                <p:spPr>
                  <a:xfrm>
                    <a:off x="2217330" y="1811650"/>
                    <a:ext cx="43903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95544A0A-2440-A04C-B982-C0E80CC2DF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7330" y="1811650"/>
                    <a:ext cx="439030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F92E96-3784-2247-B24C-43AA93565773}"/>
              </a:ext>
            </a:extLst>
          </p:cNvPr>
          <p:cNvGrpSpPr/>
          <p:nvPr/>
        </p:nvGrpSpPr>
        <p:grpSpPr>
          <a:xfrm>
            <a:off x="350074" y="3076943"/>
            <a:ext cx="8435151" cy="1272780"/>
            <a:chOff x="350074" y="3076943"/>
            <a:chExt cx="8435151" cy="127278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96966D5-DAA9-C248-8AE1-AAAB7FC864D2}"/>
                </a:ext>
              </a:extLst>
            </p:cNvPr>
            <p:cNvGrpSpPr/>
            <p:nvPr/>
          </p:nvGrpSpPr>
          <p:grpSpPr>
            <a:xfrm>
              <a:off x="358775" y="3076943"/>
              <a:ext cx="8426450" cy="1272780"/>
              <a:chOff x="358775" y="3390032"/>
              <a:chExt cx="8426450" cy="127278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67138A4-68AE-B943-AC6C-AC2D0B91F2A9}"/>
                  </a:ext>
                </a:extLst>
              </p:cNvPr>
              <p:cNvSpPr/>
              <p:nvPr/>
            </p:nvSpPr>
            <p:spPr>
              <a:xfrm>
                <a:off x="358775" y="3390032"/>
                <a:ext cx="8426450" cy="125425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23E3A447-C0B8-3541-8549-A72602021993}"/>
                      </a:ext>
                    </a:extLst>
                  </p:cNvPr>
                  <p:cNvSpPr txBox="1"/>
                  <p:nvPr/>
                </p:nvSpPr>
                <p:spPr>
                  <a:xfrm>
                    <a:off x="1803347" y="3929625"/>
                    <a:ext cx="186563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b="0" dirty="0"/>
                      <a:t>poly </a:t>
                    </a:r>
                    <a:r>
                      <a:rPr lang="en-US" sz="2400" dirty="0" err="1"/>
                      <a:t>naPRF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23E3A447-C0B8-3541-8549-A726020219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3347" y="3929625"/>
                    <a:ext cx="1865639" cy="4616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4054" t="-8108" b="-297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81AC862D-7F82-C84E-80DE-A20BA0198424}"/>
                      </a:ext>
                    </a:extLst>
                  </p:cNvPr>
                  <p:cNvSpPr txBox="1"/>
                  <p:nvPr/>
                </p:nvSpPr>
                <p:spPr>
                  <a:xfrm>
                    <a:off x="5412193" y="3911220"/>
                    <a:ext cx="152240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b="0" dirty="0"/>
                      <a:t>poly </a:t>
                    </a:r>
                    <a:r>
                      <a:rPr lang="en-US" sz="2400" dirty="0"/>
                      <a:t>PRF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81AC862D-7F82-C84E-80DE-A20BA01984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2193" y="3911220"/>
                    <a:ext cx="1522403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4959" t="-5263" b="-26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ight Arrow 20">
                <a:extLst>
                  <a:ext uri="{FF2B5EF4-FFF2-40B4-BE49-F238E27FC236}">
                    <a16:creationId xmlns:a16="http://schemas.microsoft.com/office/drawing/2014/main" id="{D0181C02-1ED1-224C-AC33-FEBE28C4957B}"/>
                  </a:ext>
                </a:extLst>
              </p:cNvPr>
              <p:cNvSpPr/>
              <p:nvPr/>
            </p:nvSpPr>
            <p:spPr>
              <a:xfrm>
                <a:off x="4319232" y="3950104"/>
                <a:ext cx="557568" cy="327686"/>
              </a:xfrm>
              <a:prstGeom prst="rightArrow">
                <a:avLst/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1FBA049-99BE-B046-8379-B47B6426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6357" y="3881494"/>
                <a:ext cx="711083" cy="446899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DA5712-7A1D-A247-88A3-BBC8EE4D3DDB}"/>
                  </a:ext>
                </a:extLst>
              </p:cNvPr>
              <p:cNvSpPr txBox="1"/>
              <p:nvPr/>
            </p:nvSpPr>
            <p:spPr>
              <a:xfrm>
                <a:off x="4120722" y="4262702"/>
                <a:ext cx="1013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fully-BB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6A58C16-EB6A-DF41-B32C-EDB5E236EC18}"/>
                </a:ext>
              </a:extLst>
            </p:cNvPr>
            <p:cNvSpPr txBox="1"/>
            <p:nvPr/>
          </p:nvSpPr>
          <p:spPr>
            <a:xfrm>
              <a:off x="350074" y="3102597"/>
              <a:ext cx="1061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Thm</a:t>
              </a:r>
              <a:r>
                <a:rPr lang="en-US" sz="2400" b="1" dirty="0"/>
                <a:t> 1: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F5EE98D-C9D8-764B-B73E-998AA0E895D9}"/>
                    </a:ext>
                  </a:extLst>
                </p:cNvPr>
                <p:cNvSpPr txBox="1"/>
                <p:nvPr/>
              </p:nvSpPr>
              <p:spPr>
                <a:xfrm>
                  <a:off x="1410268" y="3098666"/>
                  <a:ext cx="320940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0000"/>
                      </a:solidFill>
                    </a:rPr>
                    <a:t>Any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F5EE98D-C9D8-764B-B73E-998AA0E895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0268" y="3098666"/>
                  <a:ext cx="3209405" cy="461665"/>
                </a:xfrm>
                <a:prstGeom prst="rect">
                  <a:avLst/>
                </a:prstGeom>
                <a:blipFill>
                  <a:blip r:embed="rId27"/>
                  <a:stretch>
                    <a:fillRect l="-2767" t="-8108" r="-79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4ADD239-5AD0-E349-9EBD-3349B5584154}"/>
                  </a:ext>
                </a:extLst>
              </p:cNvPr>
              <p:cNvSpPr txBox="1"/>
              <p:nvPr/>
            </p:nvSpPr>
            <p:spPr>
              <a:xfrm>
                <a:off x="729263" y="963406"/>
                <a:ext cx="77489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Constructions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that keep key intact and make one call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4ADD239-5AD0-E349-9EBD-3349B5584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63" y="963406"/>
                <a:ext cx="7748981" cy="461665"/>
              </a:xfrm>
              <a:prstGeom prst="rect">
                <a:avLst/>
              </a:prstGeom>
              <a:blipFill>
                <a:blip r:embed="rId28"/>
                <a:stretch>
                  <a:fillRect l="-114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71D6D-4C05-A54C-A07E-5976F10E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3318B9B-3E81-414C-9347-3572122F8CE4}"/>
              </a:ext>
            </a:extLst>
          </p:cNvPr>
          <p:cNvGrpSpPr/>
          <p:nvPr/>
        </p:nvGrpSpPr>
        <p:grpSpPr>
          <a:xfrm>
            <a:off x="346540" y="4752213"/>
            <a:ext cx="8469684" cy="1744041"/>
            <a:chOff x="346540" y="4752213"/>
            <a:chExt cx="8469684" cy="174404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10E91A-60FA-4346-B167-7FD30CE33731}"/>
                </a:ext>
              </a:extLst>
            </p:cNvPr>
            <p:cNvGrpSpPr/>
            <p:nvPr/>
          </p:nvGrpSpPr>
          <p:grpSpPr>
            <a:xfrm>
              <a:off x="384791" y="5242001"/>
              <a:ext cx="8431433" cy="1254253"/>
              <a:chOff x="375138" y="5228786"/>
              <a:chExt cx="8431433" cy="1254253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F3FE46F-63AD-A343-9256-DCF2626E841B}"/>
                  </a:ext>
                </a:extLst>
              </p:cNvPr>
              <p:cNvGrpSpPr/>
              <p:nvPr/>
            </p:nvGrpSpPr>
            <p:grpSpPr>
              <a:xfrm>
                <a:off x="375138" y="5228786"/>
                <a:ext cx="8431433" cy="1254253"/>
                <a:chOff x="353792" y="3390032"/>
                <a:chExt cx="8431433" cy="125425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9881AD0F-A53C-9547-BA43-5D8F557B9525}"/>
                    </a:ext>
                  </a:extLst>
                </p:cNvPr>
                <p:cNvSpPr/>
                <p:nvPr/>
              </p:nvSpPr>
              <p:spPr>
                <a:xfrm>
                  <a:off x="358775" y="3390032"/>
                  <a:ext cx="8426450" cy="125425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E05BF30-94EB-B846-9492-B16F9E59B9E8}"/>
                    </a:ext>
                  </a:extLst>
                </p:cNvPr>
                <p:cNvSpPr txBox="1"/>
                <p:nvPr/>
              </p:nvSpPr>
              <p:spPr>
                <a:xfrm>
                  <a:off x="353792" y="3419829"/>
                  <a:ext cx="17828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/>
                    <a:t>Thm</a:t>
                  </a:r>
                  <a:r>
                    <a:rPr lang="en-US" sz="2400" b="1" dirty="0"/>
                    <a:t> [BH12]: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71E082E2-C696-E94B-921D-6F0587073E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91184" y="3942847"/>
                      <a:ext cx="26899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super-poly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dirty="0" err="1"/>
                        <a:t>naPRF</a:t>
                      </a:r>
                      <a:r>
                        <a:rPr lang="en-US" sz="2400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23E3A447-C0B8-3541-8549-A7260202199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91184" y="3942847"/>
                      <a:ext cx="2689968" cy="46166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l="-2817" t="-8333" b="-30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693ADCA9-B9EC-3841-B583-43E480AB5A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03376" y="3924442"/>
                      <a:ext cx="154003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poly</a:t>
                      </a:r>
                      <a:r>
                        <a:rPr lang="en-US" sz="2400" b="0" dirty="0"/>
                        <a:t> </a:t>
                      </a:r>
                      <a:r>
                        <a:rPr lang="en-US" sz="2400" dirty="0"/>
                        <a:t>PRF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81AC862D-7F82-C84E-80DE-A20BA01984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03376" y="3924442"/>
                      <a:ext cx="1540038" cy="46166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l="-5738" t="-8333" b="-30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2" name="Right Arrow 71">
                  <a:extLst>
                    <a:ext uri="{FF2B5EF4-FFF2-40B4-BE49-F238E27FC236}">
                      <a16:creationId xmlns:a16="http://schemas.microsoft.com/office/drawing/2014/main" id="{838FEB39-E965-7042-9667-2DC3E7D45AFC}"/>
                    </a:ext>
                  </a:extLst>
                </p:cNvPr>
                <p:cNvSpPr/>
                <p:nvPr/>
              </p:nvSpPr>
              <p:spPr>
                <a:xfrm>
                  <a:off x="4319232" y="4039004"/>
                  <a:ext cx="557568" cy="327686"/>
                </a:xfrm>
                <a:prstGeom prst="rightArrow">
                  <a:avLst/>
                </a:prstGeom>
                <a:solidFill>
                  <a:schemeClr val="accent1">
                    <a:alpha val="7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C910431E-6FC1-2A43-8239-838003942317}"/>
                      </a:ext>
                    </a:extLst>
                  </p:cNvPr>
                  <p:cNvSpPr txBox="1"/>
                  <p:nvPr/>
                </p:nvSpPr>
                <p:spPr>
                  <a:xfrm>
                    <a:off x="2104721" y="5259349"/>
                    <a:ext cx="27268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∃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a14:m>
                    <a:r>
                      <a:rPr lang="en-US" sz="2400" dirty="0"/>
                      <a:t>2-universal,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C910431E-6FC1-2A43-8239-8380039423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4721" y="5259349"/>
                    <a:ext cx="2726837" cy="461665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t="-8333" b="-30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4B17B3-1C0B-4249-9D18-67530D5C499C}"/>
                </a:ext>
              </a:extLst>
            </p:cNvPr>
            <p:cNvSpPr txBox="1"/>
            <p:nvPr/>
          </p:nvSpPr>
          <p:spPr>
            <a:xfrm>
              <a:off x="346540" y="4752213"/>
              <a:ext cx="1588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In contrast,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6036E4-2CE1-5749-AAB2-820989B178D7}"/>
                  </a:ext>
                </a:extLst>
              </p:cNvPr>
              <p:cNvSpPr txBox="1"/>
              <p:nvPr/>
            </p:nvSpPr>
            <p:spPr>
              <a:xfrm>
                <a:off x="2140790" y="4491108"/>
                <a:ext cx="48689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6036E4-2CE1-5749-AAB2-820989B17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90" y="4491108"/>
                <a:ext cx="4868962" cy="461665"/>
              </a:xfrm>
              <a:prstGeom prst="rect">
                <a:avLst/>
              </a:prstGeom>
              <a:blipFill>
                <a:blip r:embed="rId33"/>
                <a:stretch>
                  <a:fillRect l="-2083" t="-8333" r="-781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9E2A0A-4A84-C94E-9678-F9B530BEC913}"/>
                  </a:ext>
                </a:extLst>
              </p:cNvPr>
              <p:cNvSpPr txBox="1"/>
              <p:nvPr/>
            </p:nvSpPr>
            <p:spPr>
              <a:xfrm>
                <a:off x="1402354" y="3098275"/>
                <a:ext cx="3330014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𝜴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9E2A0A-4A84-C94E-9678-F9B530BEC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54" y="3098275"/>
                <a:ext cx="3330014" cy="461665"/>
              </a:xfrm>
              <a:prstGeom prst="rect">
                <a:avLst/>
              </a:prstGeom>
              <a:blipFill>
                <a:blip r:embed="rId34"/>
                <a:stretch>
                  <a:fillRect l="-3053" t="-8108" r="-38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D46BAB31-71D0-1944-838E-F06B553B3778}"/>
              </a:ext>
            </a:extLst>
          </p:cNvPr>
          <p:cNvSpPr txBox="1"/>
          <p:nvPr/>
        </p:nvSpPr>
        <p:spPr>
          <a:xfrm>
            <a:off x="5979676" y="1868865"/>
            <a:ext cx="253081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Includes the one-call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[BH12] construction</a:t>
            </a:r>
          </a:p>
        </p:txBody>
      </p:sp>
    </p:spTree>
    <p:extLst>
      <p:ext uri="{BB962C8B-B14F-4D97-AF65-F5344CB8AC3E}">
        <p14:creationId xmlns:p14="http://schemas.microsoft.com/office/powerpoint/2010/main" val="169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3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811479DC-70BD-3742-8F7D-C71170AA366B}"/>
              </a:ext>
            </a:extLst>
          </p:cNvPr>
          <p:cNvGrpSpPr/>
          <p:nvPr/>
        </p:nvGrpSpPr>
        <p:grpSpPr>
          <a:xfrm>
            <a:off x="389840" y="4391678"/>
            <a:ext cx="5851884" cy="814312"/>
            <a:chOff x="575064" y="5280009"/>
            <a:chExt cx="5851884" cy="814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3BAEAB7-0E0C-4142-AD5D-00B17415B73B}"/>
                    </a:ext>
                  </a:extLst>
                </p:cNvPr>
                <p:cNvSpPr txBox="1"/>
                <p:nvPr/>
              </p:nvSpPr>
              <p:spPr>
                <a:xfrm>
                  <a:off x="632285" y="5693762"/>
                  <a:ext cx="5794663" cy="4005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distinct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sz="2000" b="0" dirty="0">
                      <a:solidFill>
                        <a:schemeClr val="tx1"/>
                      </a:solidFill>
                    </a:rPr>
                    <a:t> :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=…=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negl.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3BAEAB7-0E0C-4142-AD5D-00B17415B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285" y="5693762"/>
                  <a:ext cx="5794663" cy="400559"/>
                </a:xfrm>
                <a:prstGeom prst="rect">
                  <a:avLst/>
                </a:prstGeom>
                <a:blipFill>
                  <a:blip r:embed="rId3"/>
                  <a:stretch>
                    <a:fillRect l="-2412" t="-19355" r="-2193"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5276F52-8C81-624B-A5F2-A5B97957EF83}"/>
                    </a:ext>
                  </a:extLst>
                </p:cNvPr>
                <p:cNvSpPr txBox="1"/>
                <p:nvPr/>
              </p:nvSpPr>
              <p:spPr>
                <a:xfrm>
                  <a:off x="575064" y="5280009"/>
                  <a:ext cx="446564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sz="2200" dirty="0">
                      <a:solidFill>
                        <a:srgbClr val="FF0000"/>
                      </a:solidFill>
                    </a:rPr>
                    <a:t>-universality is a milder requirement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5276F52-8C81-624B-A5F2-A5B97957E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064" y="5280009"/>
                  <a:ext cx="4465646" cy="430887"/>
                </a:xfrm>
                <a:prstGeom prst="rect">
                  <a:avLst/>
                </a:prstGeom>
                <a:blipFill>
                  <a:blip r:embed="rId4"/>
                  <a:stretch>
                    <a:fillRect t="-8824" r="-568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731A2C9-7D02-F04D-A968-E1434079133C}"/>
              </a:ext>
            </a:extLst>
          </p:cNvPr>
          <p:cNvSpPr/>
          <p:nvPr/>
        </p:nvSpPr>
        <p:spPr>
          <a:xfrm>
            <a:off x="384791" y="866641"/>
            <a:ext cx="8426450" cy="2225497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167E9-2F0D-EE4E-A7B6-3B0257B2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76245"/>
            <a:ext cx="8541385" cy="385756"/>
          </a:xfrm>
        </p:spPr>
        <p:txBody>
          <a:bodyPr/>
          <a:lstStyle/>
          <a:p>
            <a:r>
              <a:rPr lang="en-US" dirty="0"/>
              <a:t>Our results: ruling out one-call constructions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71EFB0-F3A2-9242-BB86-CF53D538062E}"/>
                  </a:ext>
                </a:extLst>
              </p:cNvPr>
              <p:cNvSpPr txBox="1"/>
              <p:nvPr/>
            </p:nvSpPr>
            <p:spPr>
              <a:xfrm>
                <a:off x="-127328" y="7772020"/>
                <a:ext cx="8912553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-universal,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71EFB0-F3A2-9242-BB86-CF53D5380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328" y="7772020"/>
                <a:ext cx="8912553" cy="946991"/>
              </a:xfrm>
              <a:prstGeom prst="rect">
                <a:avLst/>
              </a:prstGeom>
              <a:blipFill>
                <a:blip r:embed="rId7"/>
                <a:stretch>
                  <a:fillRect t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E4CC319-41DB-CD4C-9B47-7BE1F25D70BC}"/>
              </a:ext>
            </a:extLst>
          </p:cNvPr>
          <p:cNvGrpSpPr/>
          <p:nvPr/>
        </p:nvGrpSpPr>
        <p:grpSpPr>
          <a:xfrm>
            <a:off x="6292616" y="7314762"/>
            <a:ext cx="1075381" cy="588503"/>
            <a:chOff x="7289492" y="1347412"/>
            <a:chExt cx="1075381" cy="588503"/>
          </a:xfrm>
        </p:grpSpPr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6FCDDD26-42DF-7548-81DC-732F5FDCC9CE}"/>
                </a:ext>
              </a:extLst>
            </p:cNvPr>
            <p:cNvSpPr/>
            <p:nvPr/>
          </p:nvSpPr>
          <p:spPr>
            <a:xfrm>
              <a:off x="7289492" y="1347412"/>
              <a:ext cx="1075381" cy="588503"/>
            </a:xfrm>
            <a:prstGeom prst="wedgeRoundRectCallout">
              <a:avLst>
                <a:gd name="adj1" fmla="val -65529"/>
                <a:gd name="adj2" fmla="val 94447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D595947-5243-EF4E-B32E-16F6678521D6}"/>
                    </a:ext>
                  </a:extLst>
                </p:cNvPr>
                <p:cNvSpPr txBox="1"/>
                <p:nvPr/>
              </p:nvSpPr>
              <p:spPr>
                <a:xfrm>
                  <a:off x="7324599" y="1431507"/>
                  <a:ext cx="101463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≥6</m:t>
                      </m:r>
                    </m:oMath>
                  </a14:m>
                  <a:r>
                    <a:rPr lang="en-US" sz="2200" dirty="0"/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D595947-5243-EF4E-B32E-16F667852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599" y="1431507"/>
                  <a:ext cx="101463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96966D5-DAA9-C248-8AE1-AAAB7FC864D2}"/>
              </a:ext>
            </a:extLst>
          </p:cNvPr>
          <p:cNvGrpSpPr/>
          <p:nvPr/>
        </p:nvGrpSpPr>
        <p:grpSpPr>
          <a:xfrm>
            <a:off x="353792" y="3076943"/>
            <a:ext cx="8431433" cy="1272780"/>
            <a:chOff x="353792" y="3390032"/>
            <a:chExt cx="8431433" cy="127278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67138A4-68AE-B943-AC6C-AC2D0B91F2A9}"/>
                </a:ext>
              </a:extLst>
            </p:cNvPr>
            <p:cNvSpPr/>
            <p:nvPr/>
          </p:nvSpPr>
          <p:spPr>
            <a:xfrm>
              <a:off x="358775" y="3390032"/>
              <a:ext cx="8426450" cy="12542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587F857-0F37-3546-857B-C71BDC08BCCA}"/>
                </a:ext>
              </a:extLst>
            </p:cNvPr>
            <p:cNvSpPr txBox="1"/>
            <p:nvPr/>
          </p:nvSpPr>
          <p:spPr>
            <a:xfrm>
              <a:off x="353792" y="3419829"/>
              <a:ext cx="1061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Thm</a:t>
              </a:r>
              <a:r>
                <a:rPr lang="en-US" sz="2400" b="1" dirty="0"/>
                <a:t> 2: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3E3A447-C0B8-3541-8549-A72602021993}"/>
                    </a:ext>
                  </a:extLst>
                </p:cNvPr>
                <p:cNvSpPr txBox="1"/>
                <p:nvPr/>
              </p:nvSpPr>
              <p:spPr>
                <a:xfrm>
                  <a:off x="1803347" y="3929625"/>
                  <a:ext cx="18656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0" dirty="0"/>
                    <a:t>poly </a:t>
                  </a:r>
                  <a:r>
                    <a:rPr lang="en-US" sz="2400" dirty="0" err="1"/>
                    <a:t>naPRF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3E3A447-C0B8-3541-8549-A72602021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347" y="3929625"/>
                  <a:ext cx="1865639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1AC862D-7F82-C84E-80DE-A20BA0198424}"/>
                    </a:ext>
                  </a:extLst>
                </p:cNvPr>
                <p:cNvSpPr txBox="1"/>
                <p:nvPr/>
              </p:nvSpPr>
              <p:spPr>
                <a:xfrm>
                  <a:off x="5412193" y="3911220"/>
                  <a:ext cx="15224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0" dirty="0"/>
                    <a:t>poly </a:t>
                  </a:r>
                  <a:r>
                    <a:rPr lang="en-US" sz="2400" dirty="0"/>
                    <a:t>PRF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1AC862D-7F82-C84E-80DE-A20BA01984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2193" y="3911220"/>
                  <a:ext cx="152240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959" t="-5263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D0181C02-1ED1-224C-AC33-FEBE28C4957B}"/>
                </a:ext>
              </a:extLst>
            </p:cNvPr>
            <p:cNvSpPr/>
            <p:nvPr/>
          </p:nvSpPr>
          <p:spPr>
            <a:xfrm>
              <a:off x="4319232" y="3950104"/>
              <a:ext cx="557568" cy="327686"/>
            </a:xfrm>
            <a:prstGeom prst="rightArrow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1FBA049-99BE-B046-8379-B47B64263A1A}"/>
                </a:ext>
              </a:extLst>
            </p:cNvPr>
            <p:cNvCxnSpPr>
              <a:cxnSpLocks/>
            </p:cNvCxnSpPr>
            <p:nvPr/>
          </p:nvCxnSpPr>
          <p:spPr>
            <a:xfrm>
              <a:off x="4206357" y="3881494"/>
              <a:ext cx="711083" cy="446899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DA5712-7A1D-A247-88A3-BBC8EE4D3DDB}"/>
                </a:ext>
              </a:extLst>
            </p:cNvPr>
            <p:cNvSpPr txBox="1"/>
            <p:nvPr/>
          </p:nvSpPr>
          <p:spPr>
            <a:xfrm>
              <a:off x="4120722" y="4262702"/>
              <a:ext cx="1013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fully-BB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BC389DC3-0059-FF46-9F7D-A6E2CFA49C29}"/>
              </a:ext>
            </a:extLst>
          </p:cNvPr>
          <p:cNvSpPr txBox="1"/>
          <p:nvPr/>
        </p:nvSpPr>
        <p:spPr>
          <a:xfrm>
            <a:off x="6173333" y="64876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842F227-324C-0A4A-BB43-0DE142230E9F}"/>
              </a:ext>
            </a:extLst>
          </p:cNvPr>
          <p:cNvSpPr/>
          <p:nvPr/>
        </p:nvSpPr>
        <p:spPr>
          <a:xfrm>
            <a:off x="972631" y="1557201"/>
            <a:ext cx="4119612" cy="1360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43EF48B6-99C2-254E-A855-9094F1E8C519}"/>
              </a:ext>
            </a:extLst>
          </p:cNvPr>
          <p:cNvCxnSpPr/>
          <p:nvPr/>
        </p:nvCxnSpPr>
        <p:spPr>
          <a:xfrm>
            <a:off x="700304" y="2209053"/>
            <a:ext cx="598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A7F8786-3DC8-2D4B-9CEE-AF3E84DDAB52}"/>
              </a:ext>
            </a:extLst>
          </p:cNvPr>
          <p:cNvCxnSpPr>
            <a:cxnSpLocks/>
            <a:stCxn id="90" idx="3"/>
          </p:cNvCxnSpPr>
          <p:nvPr/>
        </p:nvCxnSpPr>
        <p:spPr>
          <a:xfrm flipV="1">
            <a:off x="3661156" y="2212395"/>
            <a:ext cx="516581" cy="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03A0BA0-EA32-EE47-9002-BAE4A8528F98}"/>
                  </a:ext>
                </a:extLst>
              </p:cNvPr>
              <p:cNvSpPr txBox="1"/>
              <p:nvPr/>
            </p:nvSpPr>
            <p:spPr>
              <a:xfrm>
                <a:off x="539798" y="1721922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03A0BA0-EA32-EE47-9002-BAE4A852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98" y="1721922"/>
                <a:ext cx="42639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4A232AC3-78BB-4F42-9C04-FD9808D1E17F}"/>
                  </a:ext>
                </a:extLst>
              </p:cNvPr>
              <p:cNvSpPr txBox="1"/>
              <p:nvPr/>
            </p:nvSpPr>
            <p:spPr>
              <a:xfrm>
                <a:off x="3728836" y="1811545"/>
                <a:ext cx="39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4A232AC3-78BB-4F42-9C04-FD9808D1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836" y="1811545"/>
                <a:ext cx="391004" cy="400110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rapezoid 172">
            <a:extLst>
              <a:ext uri="{FF2B5EF4-FFF2-40B4-BE49-F238E27FC236}">
                <a16:creationId xmlns:a16="http://schemas.microsoft.com/office/drawing/2014/main" id="{E8849990-B70F-7949-95E0-27C8337F8722}"/>
              </a:ext>
            </a:extLst>
          </p:cNvPr>
          <p:cNvSpPr/>
          <p:nvPr/>
        </p:nvSpPr>
        <p:spPr>
          <a:xfrm rot="5400000">
            <a:off x="4023489" y="1817564"/>
            <a:ext cx="1158240" cy="796488"/>
          </a:xfrm>
          <a:prstGeom prst="trapezoid">
            <a:avLst>
              <a:gd name="adj" fmla="val 5233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Elbow Connector 173">
            <a:extLst>
              <a:ext uri="{FF2B5EF4-FFF2-40B4-BE49-F238E27FC236}">
                <a16:creationId xmlns:a16="http://schemas.microsoft.com/office/drawing/2014/main" id="{4EE29FB6-B151-6846-9022-BED92E65DEAC}"/>
              </a:ext>
            </a:extLst>
          </p:cNvPr>
          <p:cNvCxnSpPr>
            <a:cxnSpLocks/>
            <a:stCxn id="181" idx="2"/>
          </p:cNvCxnSpPr>
          <p:nvPr/>
        </p:nvCxnSpPr>
        <p:spPr>
          <a:xfrm rot="5400000" flipH="1" flipV="1">
            <a:off x="3076094" y="1089314"/>
            <a:ext cx="489021" cy="1767520"/>
          </a:xfrm>
          <a:prstGeom prst="bentConnector4">
            <a:avLst>
              <a:gd name="adj1" fmla="val 98466"/>
              <a:gd name="adj2" fmla="val -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>
            <a:extLst>
              <a:ext uri="{FF2B5EF4-FFF2-40B4-BE49-F238E27FC236}">
                <a16:creationId xmlns:a16="http://schemas.microsoft.com/office/drawing/2014/main" id="{BD8D7CF9-30E5-764B-A11A-0F01EF6EE749}"/>
              </a:ext>
            </a:extLst>
          </p:cNvPr>
          <p:cNvCxnSpPr>
            <a:cxnSpLocks/>
          </p:cNvCxnSpPr>
          <p:nvPr/>
        </p:nvCxnSpPr>
        <p:spPr>
          <a:xfrm>
            <a:off x="1111371" y="2212765"/>
            <a:ext cx="3085155" cy="446295"/>
          </a:xfrm>
          <a:prstGeom prst="bentConnector3">
            <a:avLst>
              <a:gd name="adj1" fmla="val -5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3877F4B7-1FA1-2C4B-88F4-76614584BA80}"/>
                  </a:ext>
                </a:extLst>
              </p:cNvPr>
              <p:cNvSpPr txBox="1"/>
              <p:nvPr/>
            </p:nvSpPr>
            <p:spPr>
              <a:xfrm>
                <a:off x="4196526" y="2027729"/>
                <a:ext cx="811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3877F4B7-1FA1-2C4B-88F4-76614584B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526" y="2027729"/>
                <a:ext cx="811889" cy="369332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73CC395-3047-4F42-8BC6-623154416A4D}"/>
              </a:ext>
            </a:extLst>
          </p:cNvPr>
          <p:cNvCxnSpPr/>
          <p:nvPr/>
        </p:nvCxnSpPr>
        <p:spPr>
          <a:xfrm>
            <a:off x="4997777" y="2211972"/>
            <a:ext cx="598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2DC9EA59-E789-6544-A247-87B2CAE7E318}"/>
                  </a:ext>
                </a:extLst>
              </p:cNvPr>
              <p:cNvSpPr txBox="1"/>
              <p:nvPr/>
            </p:nvSpPr>
            <p:spPr>
              <a:xfrm>
                <a:off x="5093295" y="1688011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2DC9EA59-E789-6544-A247-87B2CAE7E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95" y="1688011"/>
                <a:ext cx="40793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DA3B7E9-F63F-314D-BFF1-84FA9A8CEABF}"/>
              </a:ext>
            </a:extLst>
          </p:cNvPr>
          <p:cNvGrpSpPr/>
          <p:nvPr/>
        </p:nvGrpSpPr>
        <p:grpSpPr>
          <a:xfrm>
            <a:off x="765531" y="2098672"/>
            <a:ext cx="193194" cy="376505"/>
            <a:chOff x="2801102" y="4546829"/>
            <a:chExt cx="193194" cy="376505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F115506-E8A0-1244-8393-F83BFE083C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1102" y="4546829"/>
              <a:ext cx="193194" cy="200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40CD31CE-CF71-824F-80BE-0F555CFAE0F7}"/>
                    </a:ext>
                  </a:extLst>
                </p:cNvPr>
                <p:cNvSpPr txBox="1"/>
                <p:nvPr/>
              </p:nvSpPr>
              <p:spPr>
                <a:xfrm>
                  <a:off x="2804022" y="4677113"/>
                  <a:ext cx="16703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40CD31CE-CF71-824F-80BE-0F555CFAE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022" y="4677113"/>
                  <a:ext cx="167032" cy="246221"/>
                </a:xfrm>
                <a:prstGeom prst="rect">
                  <a:avLst/>
                </a:prstGeom>
                <a:blipFill>
                  <a:blip r:embed="rId15"/>
                  <a:stretch>
                    <a:fillRect l="-14286"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81A9DE8-F3A6-4D41-8810-BA5601CB0878}"/>
              </a:ext>
            </a:extLst>
          </p:cNvPr>
          <p:cNvGrpSpPr/>
          <p:nvPr/>
        </p:nvGrpSpPr>
        <p:grpSpPr>
          <a:xfrm>
            <a:off x="5156394" y="2119755"/>
            <a:ext cx="257345" cy="376505"/>
            <a:chOff x="2729737" y="4546829"/>
            <a:chExt cx="257345" cy="37650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5AEBE7D-39AD-0241-96FB-C9179FF7D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9737" y="4546829"/>
              <a:ext cx="193194" cy="200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4C612C6D-682A-2D46-892D-321509600CAF}"/>
                    </a:ext>
                  </a:extLst>
                </p:cNvPr>
                <p:cNvSpPr txBox="1"/>
                <p:nvPr/>
              </p:nvSpPr>
              <p:spPr>
                <a:xfrm>
                  <a:off x="2765547" y="4677113"/>
                  <a:ext cx="22153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5DFF604-680F-CC46-B6BD-F086B1A7D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547" y="4677113"/>
                  <a:ext cx="221535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10526" r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B1EC6FB-171E-0049-8337-3025ECC32C71}"/>
              </a:ext>
            </a:extLst>
          </p:cNvPr>
          <p:cNvGrpSpPr/>
          <p:nvPr/>
        </p:nvGrpSpPr>
        <p:grpSpPr>
          <a:xfrm>
            <a:off x="2316151" y="2170159"/>
            <a:ext cx="170622" cy="308901"/>
            <a:chOff x="2025748" y="4182129"/>
            <a:chExt cx="170622" cy="308901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59F4EF4-3F39-7A4F-BF63-195D5B40EB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5748" y="4182129"/>
              <a:ext cx="108689" cy="100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CF850689-5619-F340-8DD6-D449B1A28B07}"/>
                    </a:ext>
                  </a:extLst>
                </p:cNvPr>
                <p:cNvSpPr txBox="1"/>
                <p:nvPr/>
              </p:nvSpPr>
              <p:spPr>
                <a:xfrm>
                  <a:off x="2029338" y="4244809"/>
                  <a:ext cx="16703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F3D5952-2785-E944-9FD8-12FA168CD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338" y="4244809"/>
                  <a:ext cx="167032" cy="246221"/>
                </a:xfrm>
                <a:prstGeom prst="rect">
                  <a:avLst/>
                </a:prstGeom>
                <a:blipFill>
                  <a:blip r:embed="rId19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9339DB6-A381-B848-B2ED-45B38B92F09F}"/>
              </a:ext>
            </a:extLst>
          </p:cNvPr>
          <p:cNvGrpSpPr/>
          <p:nvPr/>
        </p:nvGrpSpPr>
        <p:grpSpPr>
          <a:xfrm>
            <a:off x="3779371" y="2165222"/>
            <a:ext cx="170622" cy="308901"/>
            <a:chOff x="2025748" y="4182129"/>
            <a:chExt cx="170622" cy="308901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EDBA8497-3FB0-B94B-B6C9-5569F62F56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5748" y="4182129"/>
              <a:ext cx="108689" cy="100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08CE4D89-01F8-0C4F-A8DE-39ADA0D305C4}"/>
                    </a:ext>
                  </a:extLst>
                </p:cNvPr>
                <p:cNvSpPr txBox="1"/>
                <p:nvPr/>
              </p:nvSpPr>
              <p:spPr>
                <a:xfrm>
                  <a:off x="2029338" y="4244809"/>
                  <a:ext cx="16703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FB179A5-20AE-C841-B14B-E4241469A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338" y="4244809"/>
                  <a:ext cx="167032" cy="246221"/>
                </a:xfrm>
                <a:prstGeom prst="rect">
                  <a:avLst/>
                </a:prstGeom>
                <a:blipFill>
                  <a:blip r:embed="rId20"/>
                  <a:stretch>
                    <a:fillRect l="-14286"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16EFB58-354D-C344-A55D-4F6210ECA386}"/>
              </a:ext>
            </a:extLst>
          </p:cNvPr>
          <p:cNvSpPr/>
          <p:nvPr/>
        </p:nvSpPr>
        <p:spPr>
          <a:xfrm>
            <a:off x="1148864" y="1721129"/>
            <a:ext cx="2715077" cy="97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rapezoid 88">
            <a:extLst>
              <a:ext uri="{FF2B5EF4-FFF2-40B4-BE49-F238E27FC236}">
                <a16:creationId xmlns:a16="http://schemas.microsoft.com/office/drawing/2014/main" id="{60A2DA4D-89CF-5646-904B-DF891AD5CD72}"/>
              </a:ext>
            </a:extLst>
          </p:cNvPr>
          <p:cNvSpPr/>
          <p:nvPr/>
        </p:nvSpPr>
        <p:spPr>
          <a:xfrm rot="5400000">
            <a:off x="1390179" y="1773984"/>
            <a:ext cx="751679" cy="888414"/>
          </a:xfrm>
          <a:prstGeom prst="trapezoid">
            <a:avLst>
              <a:gd name="adj" fmla="val 133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1F3092F-5903-2449-8A74-AFE06334BAEE}"/>
              </a:ext>
            </a:extLst>
          </p:cNvPr>
          <p:cNvSpPr/>
          <p:nvPr/>
        </p:nvSpPr>
        <p:spPr>
          <a:xfrm>
            <a:off x="2651416" y="1843637"/>
            <a:ext cx="1009740" cy="738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AFB79A6-46C6-7443-8E6B-20EC5A043CB8}"/>
                  </a:ext>
                </a:extLst>
              </p:cNvPr>
              <p:cNvSpPr txBox="1"/>
              <p:nvPr/>
            </p:nvSpPr>
            <p:spPr>
              <a:xfrm>
                <a:off x="1321217" y="2011244"/>
                <a:ext cx="8664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,⋅)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AFB79A6-46C6-7443-8E6B-20EC5A043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217" y="2011244"/>
                <a:ext cx="866455" cy="400110"/>
              </a:xfrm>
              <a:prstGeom prst="rect">
                <a:avLst/>
              </a:prstGeom>
              <a:blipFill>
                <a:blip r:embed="rId2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3350D30-4DF9-A94B-A7E6-A22B7688CE72}"/>
                  </a:ext>
                </a:extLst>
              </p:cNvPr>
              <p:cNvSpPr txBox="1"/>
              <p:nvPr/>
            </p:nvSpPr>
            <p:spPr>
              <a:xfrm>
                <a:off x="2676365" y="2009841"/>
                <a:ext cx="9210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,⋅)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3350D30-4DF9-A94B-A7E6-A22B7688C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65" y="2009841"/>
                <a:ext cx="921021" cy="400110"/>
              </a:xfrm>
              <a:prstGeom prst="rect">
                <a:avLst/>
              </a:prstGeom>
              <a:blipFill>
                <a:blip r:embed="rId2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8039204-CA3E-534F-91C9-E80D4C39ACBC}"/>
              </a:ext>
            </a:extLst>
          </p:cNvPr>
          <p:cNvCxnSpPr>
            <a:cxnSpLocks/>
            <a:stCxn id="89" idx="0"/>
            <a:endCxn id="90" idx="1"/>
          </p:cNvCxnSpPr>
          <p:nvPr/>
        </p:nvCxnSpPr>
        <p:spPr>
          <a:xfrm flipV="1">
            <a:off x="2210226" y="2212941"/>
            <a:ext cx="441190" cy="5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95544A0A-2440-A04C-B982-C0E80CC2DF82}"/>
                  </a:ext>
                </a:extLst>
              </p:cNvPr>
              <p:cNvSpPr txBox="1"/>
              <p:nvPr/>
            </p:nvSpPr>
            <p:spPr>
              <a:xfrm>
                <a:off x="2217330" y="1817474"/>
                <a:ext cx="439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95544A0A-2440-A04C-B982-C0E80CC2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330" y="1817474"/>
                <a:ext cx="439030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D31BA96-2CFF-1D4A-BA29-843278908768}"/>
                  </a:ext>
                </a:extLst>
              </p:cNvPr>
              <p:cNvSpPr txBox="1"/>
              <p:nvPr/>
            </p:nvSpPr>
            <p:spPr>
              <a:xfrm>
                <a:off x="729263" y="963406"/>
                <a:ext cx="77489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Constructions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that keep key intact and make one call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D31BA96-2CFF-1D4A-BA29-843278908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63" y="963406"/>
                <a:ext cx="7748981" cy="461665"/>
              </a:xfrm>
              <a:prstGeom prst="rect">
                <a:avLst/>
              </a:prstGeom>
              <a:blipFill>
                <a:blip r:embed="rId24"/>
                <a:stretch>
                  <a:fillRect l="-114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25D5BF-3190-6545-BE76-DC1808C6FF64}"/>
                  </a:ext>
                </a:extLst>
              </p:cNvPr>
              <p:cNvSpPr txBox="1"/>
              <p:nvPr/>
            </p:nvSpPr>
            <p:spPr>
              <a:xfrm>
                <a:off x="1366705" y="3101345"/>
                <a:ext cx="6625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-universal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with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⁡(8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D25D5BF-3190-6545-BE76-DC1808C6F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05" y="3101345"/>
                <a:ext cx="6625596" cy="461665"/>
              </a:xfrm>
              <a:prstGeom prst="rect">
                <a:avLst/>
              </a:prstGeom>
              <a:blipFill>
                <a:blip r:embed="rId25"/>
                <a:stretch>
                  <a:fillRect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8AB6D9B-CBA7-224B-B4B1-85102BE4DF83}"/>
              </a:ext>
            </a:extLst>
          </p:cNvPr>
          <p:cNvGrpSpPr/>
          <p:nvPr/>
        </p:nvGrpSpPr>
        <p:grpSpPr>
          <a:xfrm>
            <a:off x="6548939" y="4455261"/>
            <a:ext cx="2100305" cy="924162"/>
            <a:chOff x="6892644" y="4461878"/>
            <a:chExt cx="2100305" cy="924162"/>
          </a:xfrm>
        </p:grpSpPr>
        <p:sp>
          <p:nvSpPr>
            <p:cNvPr id="60" name="Rounded Rectangular Callout 59">
              <a:extLst>
                <a:ext uri="{FF2B5EF4-FFF2-40B4-BE49-F238E27FC236}">
                  <a16:creationId xmlns:a16="http://schemas.microsoft.com/office/drawing/2014/main" id="{E36CCDA2-80BD-7F48-8B22-B5D01800572B}"/>
                </a:ext>
              </a:extLst>
            </p:cNvPr>
            <p:cNvSpPr/>
            <p:nvPr/>
          </p:nvSpPr>
          <p:spPr>
            <a:xfrm>
              <a:off x="6892644" y="4461878"/>
              <a:ext cx="2079099" cy="924162"/>
            </a:xfrm>
            <a:prstGeom prst="wedgeRoundRectCallout">
              <a:avLst>
                <a:gd name="adj1" fmla="val -29352"/>
                <a:gd name="adj2" fmla="val 4972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24605BF-F391-BB4C-A77E-CC2AD4E77115}"/>
                    </a:ext>
                  </a:extLst>
                </p:cNvPr>
                <p:cNvSpPr txBox="1"/>
                <p:nvPr/>
              </p:nvSpPr>
              <p:spPr>
                <a:xfrm>
                  <a:off x="6920650" y="4491328"/>
                  <a:ext cx="207229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0000"/>
                      </a:solidFill>
                    </a:rPr>
                    <a:t>Larger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2400" b="1" dirty="0">
                      <a:solidFill>
                        <a:srgbClr val="FF0000"/>
                      </a:solidFill>
                    </a:rPr>
                    <a:t> gives</a:t>
                  </a:r>
                </a:p>
                <a:p>
                  <a:pPr algn="ctr"/>
                  <a:r>
                    <a:rPr lang="en-US" sz="2400" b="1" dirty="0">
                      <a:solidFill>
                        <a:srgbClr val="FF0000"/>
                      </a:solidFill>
                    </a:rPr>
                    <a:t>Stronger Thm2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24605BF-F391-BB4C-A77E-CC2AD4E771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650" y="4491328"/>
                  <a:ext cx="2072299" cy="830997"/>
                </a:xfrm>
                <a:prstGeom prst="rect">
                  <a:avLst/>
                </a:prstGeom>
                <a:blipFill>
                  <a:blip r:embed="rId26"/>
                  <a:stretch>
                    <a:fillRect l="-3659" t="-4615" r="-3659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799E21-3FDA-B441-BC82-B447F055CAA9}"/>
              </a:ext>
            </a:extLst>
          </p:cNvPr>
          <p:cNvGrpSpPr/>
          <p:nvPr/>
        </p:nvGrpSpPr>
        <p:grpSpPr>
          <a:xfrm>
            <a:off x="7019217" y="3429000"/>
            <a:ext cx="1920398" cy="772733"/>
            <a:chOff x="7019217" y="3738096"/>
            <a:chExt cx="1920398" cy="772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B33F34E-A1D8-D74F-8BD4-DBCA3180C67E}"/>
                    </a:ext>
                  </a:extLst>
                </p:cNvPr>
                <p:cNvSpPr txBox="1"/>
                <p:nvPr/>
              </p:nvSpPr>
              <p:spPr>
                <a:xfrm>
                  <a:off x="7019217" y="3864498"/>
                  <a:ext cx="1920398" cy="64633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mildy dependent 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B33F34E-A1D8-D74F-8BD4-DBCA3180C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217" y="3864498"/>
                  <a:ext cx="1920398" cy="646331"/>
                </a:xfrm>
                <a:prstGeom prst="rect">
                  <a:avLst/>
                </a:prstGeom>
                <a:blipFill>
                  <a:blip r:embed="rId30"/>
                  <a:stretch>
                    <a:fillRect t="-3846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1CB5593-CDA7-EE49-BC81-BC4C6A839D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7997" y="3738096"/>
              <a:ext cx="445967" cy="187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20B7734-8555-3B46-A1BF-FE9B2D37F959}"/>
                  </a:ext>
                </a:extLst>
              </p:cNvPr>
              <p:cNvSpPr txBox="1"/>
              <p:nvPr/>
            </p:nvSpPr>
            <p:spPr>
              <a:xfrm>
                <a:off x="364792" y="5494838"/>
                <a:ext cx="8404824" cy="46166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Ideally: want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Thm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2 without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-universality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20B7734-8555-3B46-A1BF-FE9B2D37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92" y="5494838"/>
                <a:ext cx="8404824" cy="461665"/>
              </a:xfrm>
              <a:prstGeom prst="rect">
                <a:avLst/>
              </a:prstGeom>
              <a:blipFill>
                <a:blip r:embed="rId31"/>
                <a:stretch>
                  <a:fillRect l="-1057" t="-8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301AFC-B545-AC46-96E8-C44FB196EF9A}"/>
                  </a:ext>
                </a:extLst>
              </p:cNvPr>
              <p:cNvSpPr txBox="1"/>
              <p:nvPr/>
            </p:nvSpPr>
            <p:spPr>
              <a:xfrm>
                <a:off x="4915343" y="5927052"/>
                <a:ext cx="37194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rgbClr val="FF0000"/>
                    </a:solidFill>
                  </a:rPr>
                  <a:t>Unlikely in general:</a:t>
                </a:r>
                <a:r>
                  <a:rPr lang="en-US" sz="22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could resolve collisions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3301AFC-B545-AC46-96E8-C44FB196E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343" y="5927052"/>
                <a:ext cx="3719419" cy="769441"/>
              </a:xfrm>
              <a:prstGeom prst="rect">
                <a:avLst/>
              </a:prstGeom>
              <a:blipFill>
                <a:blip r:embed="rId32"/>
                <a:stretch>
                  <a:fillRect t="-4918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2A8702A8-970A-9345-8ADA-16C880BE4005}"/>
              </a:ext>
            </a:extLst>
          </p:cNvPr>
          <p:cNvSpPr txBox="1"/>
          <p:nvPr/>
        </p:nvSpPr>
        <p:spPr>
          <a:xfrm>
            <a:off x="6173333" y="6134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855CC5D-54B2-F849-8E43-A7292D447235}"/>
              </a:ext>
            </a:extLst>
          </p:cNvPr>
          <p:cNvSpPr txBox="1"/>
          <p:nvPr/>
        </p:nvSpPr>
        <p:spPr>
          <a:xfrm>
            <a:off x="394285" y="6086281"/>
            <a:ext cx="41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3BFF"/>
                </a:solidFill>
              </a:rPr>
              <a:t>Yes, Thm1 rules out any 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36F49E-6650-4C4E-839E-DAE25C4F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586B10-DB48-2949-B285-3197988B9DAC}"/>
              </a:ext>
            </a:extLst>
          </p:cNvPr>
          <p:cNvGrpSpPr/>
          <p:nvPr/>
        </p:nvGrpSpPr>
        <p:grpSpPr>
          <a:xfrm>
            <a:off x="2946013" y="2026836"/>
            <a:ext cx="4996729" cy="1486470"/>
            <a:chOff x="2946013" y="2026836"/>
            <a:chExt cx="4996729" cy="14864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F347CD-29CF-254D-A79D-0A0DA6AD6ED1}"/>
                </a:ext>
              </a:extLst>
            </p:cNvPr>
            <p:cNvSpPr/>
            <p:nvPr/>
          </p:nvSpPr>
          <p:spPr>
            <a:xfrm>
              <a:off x="4288094" y="2026836"/>
              <a:ext cx="598633" cy="37022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75AFABE-4412-FC41-B7ED-C8D21E00846A}"/>
                </a:ext>
              </a:extLst>
            </p:cNvPr>
            <p:cNvSpPr/>
            <p:nvPr/>
          </p:nvSpPr>
          <p:spPr>
            <a:xfrm>
              <a:off x="2946013" y="3139170"/>
              <a:ext cx="2130188" cy="37022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DD44924-234B-E943-9ECD-16FB959CB6A8}"/>
                </a:ext>
              </a:extLst>
            </p:cNvPr>
            <p:cNvSpPr/>
            <p:nvPr/>
          </p:nvSpPr>
          <p:spPr>
            <a:xfrm>
              <a:off x="6022344" y="3143081"/>
              <a:ext cx="1920398" cy="37022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6B2B3D-80AB-6343-8C5F-C39A85AC4E50}"/>
                  </a:ext>
                </a:extLst>
              </p:cNvPr>
              <p:cNvSpPr txBox="1"/>
              <p:nvPr/>
            </p:nvSpPr>
            <p:spPr>
              <a:xfrm>
                <a:off x="5813415" y="2018621"/>
                <a:ext cx="1528945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takes a seed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6B2B3D-80AB-6343-8C5F-C39A85AC4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415" y="2018621"/>
                <a:ext cx="1528945" cy="369332"/>
              </a:xfrm>
              <a:prstGeom prst="rect">
                <a:avLst/>
              </a:prstGeom>
              <a:blipFill>
                <a:blip r:embed="rId33"/>
                <a:stretch>
                  <a:fillRect t="-6667" r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4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3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AF2CE3CD-8C1D-5940-87FC-0092A3BF0B02}"/>
              </a:ext>
            </a:extLst>
          </p:cNvPr>
          <p:cNvSpPr/>
          <p:nvPr/>
        </p:nvSpPr>
        <p:spPr>
          <a:xfrm>
            <a:off x="384791" y="866641"/>
            <a:ext cx="8426450" cy="3003450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C48A3-6FAA-6C44-AEF4-8C1C938E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76245"/>
            <a:ext cx="9057941" cy="385756"/>
          </a:xfrm>
        </p:spPr>
        <p:txBody>
          <a:bodyPr/>
          <a:lstStyle/>
          <a:p>
            <a:r>
              <a:rPr lang="en-US" dirty="0"/>
              <a:t>Our results: ruling out multiple call, parallel const.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4D74F9-D545-ED41-8786-355BABC765C1}"/>
              </a:ext>
            </a:extLst>
          </p:cNvPr>
          <p:cNvGrpSpPr/>
          <p:nvPr/>
        </p:nvGrpSpPr>
        <p:grpSpPr>
          <a:xfrm>
            <a:off x="353792" y="3890980"/>
            <a:ext cx="8431433" cy="1181340"/>
            <a:chOff x="353792" y="3890980"/>
            <a:chExt cx="8431433" cy="1181340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5E4F5C6-A869-254F-B188-09ACE766DD1C}"/>
                </a:ext>
              </a:extLst>
            </p:cNvPr>
            <p:cNvGrpSpPr/>
            <p:nvPr/>
          </p:nvGrpSpPr>
          <p:grpSpPr>
            <a:xfrm>
              <a:off x="353792" y="3890980"/>
              <a:ext cx="8431433" cy="1181340"/>
              <a:chOff x="353792" y="3390032"/>
              <a:chExt cx="8431433" cy="1181340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7DEAFFE-D1A5-4145-A4D1-BC246C7FCE5F}"/>
                  </a:ext>
                </a:extLst>
              </p:cNvPr>
              <p:cNvSpPr/>
              <p:nvPr/>
            </p:nvSpPr>
            <p:spPr>
              <a:xfrm>
                <a:off x="358775" y="3390032"/>
                <a:ext cx="8426450" cy="117805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35613C4-9C51-6349-B536-23EE7CA49544}"/>
                  </a:ext>
                </a:extLst>
              </p:cNvPr>
              <p:cNvSpPr txBox="1"/>
              <p:nvPr/>
            </p:nvSpPr>
            <p:spPr>
              <a:xfrm>
                <a:off x="353792" y="3419829"/>
                <a:ext cx="10615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/>
                  <a:t>Thm</a:t>
                </a:r>
                <a:r>
                  <a:rPr lang="en-US" sz="2400" b="1" dirty="0"/>
                  <a:t> 3: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4113F4C7-EAB5-0343-BF20-5B020BB73964}"/>
                      </a:ext>
                    </a:extLst>
                  </p:cNvPr>
                  <p:cNvSpPr txBox="1"/>
                  <p:nvPr/>
                </p:nvSpPr>
                <p:spPr>
                  <a:xfrm>
                    <a:off x="1347870" y="3831087"/>
                    <a:ext cx="277659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b="0" dirty="0"/>
                      <a:t>poly-secure </a:t>
                    </a:r>
                    <a:r>
                      <a:rPr lang="en-US" sz="2400" dirty="0" err="1"/>
                      <a:t>naPRF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4113F4C7-EAB5-0343-BF20-5B020BB739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7870" y="3831087"/>
                    <a:ext cx="2776594" cy="461665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2727" t="-8108" b="-270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48D33D0D-CA55-804B-8656-968C31F5A9D2}"/>
                      </a:ext>
                    </a:extLst>
                  </p:cNvPr>
                  <p:cNvSpPr txBox="1"/>
                  <p:nvPr/>
                </p:nvSpPr>
                <p:spPr>
                  <a:xfrm>
                    <a:off x="4956716" y="3812682"/>
                    <a:ext cx="243335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b="0" dirty="0"/>
                      <a:t>poly-secure </a:t>
                    </a:r>
                    <a:r>
                      <a:rPr lang="en-US" sz="2400" dirty="0"/>
                      <a:t>PRF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48D33D0D-CA55-804B-8656-968C31F5A9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6716" y="3812682"/>
                    <a:ext cx="2433358" cy="461665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3109" t="-8108" b="-297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Right Arrow 140">
                <a:extLst>
                  <a:ext uri="{FF2B5EF4-FFF2-40B4-BE49-F238E27FC236}">
                    <a16:creationId xmlns:a16="http://schemas.microsoft.com/office/drawing/2014/main" id="{A9A945A9-A69C-974E-B006-B46EB370CC52}"/>
                  </a:ext>
                </a:extLst>
              </p:cNvPr>
              <p:cNvSpPr/>
              <p:nvPr/>
            </p:nvSpPr>
            <p:spPr>
              <a:xfrm>
                <a:off x="4319232" y="3889144"/>
                <a:ext cx="557568" cy="32768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A5267323-2C52-A24B-A20E-0A3828DFC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8481" y="3865904"/>
                <a:ext cx="334804" cy="346501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8071D7DF-F49C-394F-B1E3-B3161AAF2759}"/>
                  </a:ext>
                </a:extLst>
              </p:cNvPr>
              <p:cNvSpPr txBox="1"/>
              <p:nvPr/>
            </p:nvSpPr>
            <p:spPr>
              <a:xfrm>
                <a:off x="4120722" y="4171262"/>
                <a:ext cx="1013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fully-BB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9C80DB6-B651-FC41-AE7E-85F0E78337C2}"/>
                    </a:ext>
                  </a:extLst>
                </p:cNvPr>
                <p:cNvSpPr txBox="1"/>
                <p:nvPr/>
              </p:nvSpPr>
              <p:spPr>
                <a:xfrm>
                  <a:off x="1379683" y="3917801"/>
                  <a:ext cx="6739794" cy="46166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 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-universal,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, any # calls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9C80DB6-B651-FC41-AE7E-85F0E7833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9683" y="3917801"/>
                  <a:ext cx="6739794" cy="461665"/>
                </a:xfrm>
                <a:prstGeom prst="rect">
                  <a:avLst/>
                </a:prstGeom>
                <a:blipFill>
                  <a:blip r:embed="rId35"/>
                  <a:stretch>
                    <a:fillRect t="-5263" b="-263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25F1893C-CAE8-1D42-A3F7-F2B2DFEC038E}"/>
              </a:ext>
            </a:extLst>
          </p:cNvPr>
          <p:cNvSpPr txBox="1"/>
          <p:nvPr/>
        </p:nvSpPr>
        <p:spPr>
          <a:xfrm>
            <a:off x="372214" y="5119588"/>
            <a:ext cx="7666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Generalizes [Mye04]’s on parallel composition to </a:t>
            </a:r>
            <a:r>
              <a:rPr lang="en-US" sz="2000" dirty="0">
                <a:solidFill>
                  <a:srgbClr val="053BFF"/>
                </a:solidFill>
              </a:rPr>
              <a:t>include pre-processing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3F8B8ED-B5E4-8744-BC85-4CC9EE1FE140}"/>
                  </a:ext>
                </a:extLst>
              </p:cNvPr>
              <p:cNvSpPr txBox="1"/>
              <p:nvPr/>
            </p:nvSpPr>
            <p:spPr>
              <a:xfrm>
                <a:off x="-3514436" y="-1540990"/>
                <a:ext cx="3597288" cy="774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3F8B8ED-B5E4-8744-BC85-4CC9EE1FE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14436" y="-1540990"/>
                <a:ext cx="3597288" cy="774186"/>
              </a:xfrm>
              <a:prstGeom prst="rect">
                <a:avLst/>
              </a:prstGeom>
              <a:blipFill>
                <a:blip r:embed="rId37"/>
                <a:stretch>
                  <a:fillRect t="-9836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9CE155B-5A2A-B443-9AEE-D43868C61A85}"/>
              </a:ext>
            </a:extLst>
          </p:cNvPr>
          <p:cNvGrpSpPr/>
          <p:nvPr/>
        </p:nvGrpSpPr>
        <p:grpSpPr>
          <a:xfrm>
            <a:off x="1818422" y="1302347"/>
            <a:ext cx="5569289" cy="2465591"/>
            <a:chOff x="6193574" y="1064462"/>
            <a:chExt cx="5569289" cy="246559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BE4E9FA-E111-7D4F-806B-8B4B9E7E6440}"/>
                </a:ext>
              </a:extLst>
            </p:cNvPr>
            <p:cNvGrpSpPr/>
            <p:nvPr/>
          </p:nvGrpSpPr>
          <p:grpSpPr>
            <a:xfrm>
              <a:off x="11252069" y="2195021"/>
              <a:ext cx="257345" cy="376505"/>
              <a:chOff x="2729737" y="4546829"/>
              <a:chExt cx="257345" cy="37650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BCFB8FA-29E0-4840-9843-692987FA4D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29737" y="4546829"/>
                <a:ext cx="193194" cy="200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7FE2F83-5789-CA45-A7F4-5D07479A22A4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547" y="4677113"/>
                    <a:ext cx="22153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5DFF604-680F-CC46-B6BD-F086B1A7D2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547" y="4677113"/>
                    <a:ext cx="221535" cy="24622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0526" r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448E2D-D1BE-334A-8331-E3476A32B5F3}"/>
                </a:ext>
              </a:extLst>
            </p:cNvPr>
            <p:cNvSpPr/>
            <p:nvPr/>
          </p:nvSpPr>
          <p:spPr>
            <a:xfrm>
              <a:off x="6828812" y="1064462"/>
              <a:ext cx="4415296" cy="24655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ABB554-CC01-6545-892F-494CF6FF5F1D}"/>
                </a:ext>
              </a:extLst>
            </p:cNvPr>
            <p:cNvSpPr/>
            <p:nvPr/>
          </p:nvSpPr>
          <p:spPr>
            <a:xfrm>
              <a:off x="7490854" y="1169192"/>
              <a:ext cx="957352" cy="560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2676BC-7831-CF4D-A193-940A378C05E9}"/>
                </a:ext>
              </a:extLst>
            </p:cNvPr>
            <p:cNvSpPr/>
            <p:nvPr/>
          </p:nvSpPr>
          <p:spPr>
            <a:xfrm>
              <a:off x="9023369" y="1177901"/>
              <a:ext cx="1095256" cy="5601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4BD4451-4569-664E-B8F4-E77D688394C6}"/>
                    </a:ext>
                  </a:extLst>
                </p:cNvPr>
                <p:cNvSpPr txBox="1"/>
                <p:nvPr/>
              </p:nvSpPr>
              <p:spPr>
                <a:xfrm>
                  <a:off x="7474761" y="1231467"/>
                  <a:ext cx="10559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4BD4451-4569-664E-B8F4-E77D68839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4761" y="1231467"/>
                  <a:ext cx="1055994" cy="400110"/>
                </a:xfrm>
                <a:prstGeom prst="rect">
                  <a:avLst/>
                </a:prstGeom>
                <a:blipFill>
                  <a:blip r:embed="rId39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400A5DB-B998-D14F-B01F-423F434E0FC0}"/>
                    </a:ext>
                  </a:extLst>
                </p:cNvPr>
                <p:cNvSpPr txBox="1"/>
                <p:nvPr/>
              </p:nvSpPr>
              <p:spPr>
                <a:xfrm>
                  <a:off x="9057024" y="1246377"/>
                  <a:ext cx="10272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400A5DB-B998-D14F-B01F-423F434E0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7024" y="1246377"/>
                  <a:ext cx="1027204" cy="400110"/>
                </a:xfrm>
                <a:prstGeom prst="rect">
                  <a:avLst/>
                </a:prstGeom>
                <a:blipFill>
                  <a:blip r:embed="rId40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8A22F87-70BE-2F42-AACC-5983239BE32C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8448206" y="1449264"/>
              <a:ext cx="575163" cy="8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799C592-86C6-BB4B-9A86-AB47349B40F1}"/>
                </a:ext>
              </a:extLst>
            </p:cNvPr>
            <p:cNvGrpSpPr/>
            <p:nvPr/>
          </p:nvGrpSpPr>
          <p:grpSpPr>
            <a:xfrm>
              <a:off x="8561746" y="1400115"/>
              <a:ext cx="170622" cy="308901"/>
              <a:chOff x="2025748" y="4326267"/>
              <a:chExt cx="170622" cy="30890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30B8C99-3C94-774E-BC4D-213298C6F5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5748" y="4326267"/>
                <a:ext cx="108689" cy="100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DCD70EB-EA45-E146-83BF-61F87770EE08}"/>
                      </a:ext>
                    </a:extLst>
                  </p:cNvPr>
                  <p:cNvSpPr txBox="1"/>
                  <p:nvPr/>
                </p:nvSpPr>
                <p:spPr>
                  <a:xfrm>
                    <a:off x="2029338" y="4388947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DCD70EB-EA45-E146-83BF-61F87770EE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338" y="4388947"/>
                    <a:ext cx="167032" cy="246221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14286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6BF2E6E-7641-FB46-AEDF-FF59F71A287F}"/>
                </a:ext>
              </a:extLst>
            </p:cNvPr>
            <p:cNvGrpSpPr/>
            <p:nvPr/>
          </p:nvGrpSpPr>
          <p:grpSpPr>
            <a:xfrm>
              <a:off x="10158395" y="1490691"/>
              <a:ext cx="225125" cy="302722"/>
              <a:chOff x="2025748" y="4311872"/>
              <a:chExt cx="225125" cy="302722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59ADF29-11A3-2E4E-B618-1012949911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5748" y="4311872"/>
                <a:ext cx="108689" cy="100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76FE782-4E73-B042-B57F-795A8F35AE26}"/>
                      </a:ext>
                    </a:extLst>
                  </p:cNvPr>
                  <p:cNvSpPr txBox="1"/>
                  <p:nvPr/>
                </p:nvSpPr>
                <p:spPr>
                  <a:xfrm>
                    <a:off x="2029338" y="4368373"/>
                    <a:ext cx="22153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76FE782-4E73-B042-B57F-795A8F35A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338" y="4368373"/>
                    <a:ext cx="221535" cy="246221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17647" r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5191335-2214-FF4A-A376-AA22A4110C32}"/>
                </a:ext>
              </a:extLst>
            </p:cNvPr>
            <p:cNvSpPr/>
            <p:nvPr/>
          </p:nvSpPr>
          <p:spPr>
            <a:xfrm>
              <a:off x="7531012" y="2129962"/>
              <a:ext cx="957352" cy="560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8B8375-0940-D446-9779-9CF1DE3C4211}"/>
                </a:ext>
              </a:extLst>
            </p:cNvPr>
            <p:cNvSpPr/>
            <p:nvPr/>
          </p:nvSpPr>
          <p:spPr>
            <a:xfrm>
              <a:off x="9063527" y="2138671"/>
              <a:ext cx="1095256" cy="5601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3D58942-5E94-7D47-B59E-14ED5F338B03}"/>
                    </a:ext>
                  </a:extLst>
                </p:cNvPr>
                <p:cNvSpPr txBox="1"/>
                <p:nvPr/>
              </p:nvSpPr>
              <p:spPr>
                <a:xfrm>
                  <a:off x="7545957" y="2189853"/>
                  <a:ext cx="99418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3D58942-5E94-7D47-B59E-14ED5F338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5957" y="2189853"/>
                  <a:ext cx="994182" cy="400110"/>
                </a:xfrm>
                <a:prstGeom prst="rect">
                  <a:avLst/>
                </a:prstGeom>
                <a:blipFill>
                  <a:blip r:embed="rId4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8A9E8AA-969E-604D-BCEF-F3C5547A7C89}"/>
                    </a:ext>
                  </a:extLst>
                </p:cNvPr>
                <p:cNvSpPr txBox="1"/>
                <p:nvPr/>
              </p:nvSpPr>
              <p:spPr>
                <a:xfrm>
                  <a:off x="9097182" y="2218717"/>
                  <a:ext cx="9962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8A9E8AA-969E-604D-BCEF-F3C5547A7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182" y="2218717"/>
                  <a:ext cx="996298" cy="400110"/>
                </a:xfrm>
                <a:prstGeom prst="rect">
                  <a:avLst/>
                </a:prstGeom>
                <a:blipFill>
                  <a:blip r:embed="rId4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00C5220-C5F7-0448-80F6-970667A318B3}"/>
                </a:ext>
              </a:extLst>
            </p:cNvPr>
            <p:cNvCxnSpPr>
              <a:cxnSpLocks/>
              <a:stCxn id="50" idx="3"/>
              <a:endCxn id="51" idx="1"/>
            </p:cNvCxnSpPr>
            <p:nvPr/>
          </p:nvCxnSpPr>
          <p:spPr>
            <a:xfrm>
              <a:off x="8488364" y="2410034"/>
              <a:ext cx="575163" cy="8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238D1C0-ABE9-234E-A857-22445D6ECD44}"/>
                    </a:ext>
                  </a:extLst>
                </p:cNvPr>
                <p:cNvSpPr txBox="1"/>
                <p:nvPr/>
              </p:nvSpPr>
              <p:spPr>
                <a:xfrm>
                  <a:off x="6193574" y="1903071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238D1C0-ABE9-234E-A857-22445D6EC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574" y="1903071"/>
                  <a:ext cx="426399" cy="461665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53784EE-95C7-F145-8F90-A8E4D78258B3}"/>
                </a:ext>
              </a:extLst>
            </p:cNvPr>
            <p:cNvGrpSpPr/>
            <p:nvPr/>
          </p:nvGrpSpPr>
          <p:grpSpPr>
            <a:xfrm>
              <a:off x="6261441" y="2291662"/>
              <a:ext cx="202842" cy="376505"/>
              <a:chOff x="2801102" y="4546829"/>
              <a:chExt cx="202842" cy="376505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4F052C0-CBD4-294D-9DFD-1E6338F332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01102" y="4546829"/>
                <a:ext cx="193194" cy="200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2B38421D-3992-F24C-B2DF-03402640D623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12" y="4677113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A775C7A8-2614-8E4C-A8A9-E4329B8A2C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6912" y="4677113"/>
                    <a:ext cx="167032" cy="24622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4286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986BBBD-DB77-C44C-9D20-4BD3CB371997}"/>
                </a:ext>
              </a:extLst>
            </p:cNvPr>
            <p:cNvGrpSpPr/>
            <p:nvPr/>
          </p:nvGrpSpPr>
          <p:grpSpPr>
            <a:xfrm>
              <a:off x="8601904" y="2384692"/>
              <a:ext cx="170622" cy="308901"/>
              <a:chOff x="2025748" y="4182129"/>
              <a:chExt cx="170622" cy="30890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E53C3EE-584A-C94C-94DF-A002A3E430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5748" y="4182129"/>
                <a:ext cx="108689" cy="100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3CACD8E1-FAAB-E142-BDC1-4AD767013426}"/>
                      </a:ext>
                    </a:extLst>
                  </p:cNvPr>
                  <p:cNvSpPr txBox="1"/>
                  <p:nvPr/>
                </p:nvSpPr>
                <p:spPr>
                  <a:xfrm>
                    <a:off x="2029338" y="4244809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CF3D5952-2785-E944-9FD8-12FA168CD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338" y="4244809"/>
                    <a:ext cx="167032" cy="2462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4286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3EFAE3D-E98B-4E49-8408-EFBAA9EF4A7D}"/>
                </a:ext>
              </a:extLst>
            </p:cNvPr>
            <p:cNvSpPr/>
            <p:nvPr/>
          </p:nvSpPr>
          <p:spPr>
            <a:xfrm>
              <a:off x="8417059" y="2856609"/>
              <a:ext cx="957352" cy="560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EDA14A1-1AF0-2B48-84ED-4D044162F3EB}"/>
                    </a:ext>
                  </a:extLst>
                </p:cNvPr>
                <p:cNvSpPr txBox="1"/>
                <p:nvPr/>
              </p:nvSpPr>
              <p:spPr>
                <a:xfrm>
                  <a:off x="8467149" y="2918188"/>
                  <a:ext cx="8760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EDA14A1-1AF0-2B48-84ED-4D044162F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149" y="2918188"/>
                  <a:ext cx="876074" cy="400110"/>
                </a:xfrm>
                <a:prstGeom prst="rect">
                  <a:avLst/>
                </a:prstGeom>
                <a:blipFill>
                  <a:blip r:embed="rId4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0904A46-34AF-E842-B877-7A3D5ED7E7F0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6966975" y="1449264"/>
              <a:ext cx="523879" cy="922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E6568EC-7BF2-1346-80FA-295A5FDA1B33}"/>
                </a:ext>
              </a:extLst>
            </p:cNvPr>
            <p:cNvSpPr/>
            <p:nvPr/>
          </p:nvSpPr>
          <p:spPr>
            <a:xfrm>
              <a:off x="6890466" y="2185379"/>
              <a:ext cx="60675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4B859FA-F4D4-4440-862C-E87F5699447E}"/>
                </a:ext>
              </a:extLst>
            </p:cNvPr>
            <p:cNvCxnSpPr>
              <a:cxnSpLocks/>
              <a:endCxn id="52" idx="1"/>
            </p:cNvCxnSpPr>
            <p:nvPr/>
          </p:nvCxnSpPr>
          <p:spPr>
            <a:xfrm>
              <a:off x="6959092" y="2376809"/>
              <a:ext cx="586865" cy="13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E3341C0-A3B7-8E4D-A0C9-9BDEE7485ECA}"/>
                </a:ext>
              </a:extLst>
            </p:cNvPr>
            <p:cNvCxnSpPr>
              <a:cxnSpLocks/>
              <a:endCxn id="71" idx="1"/>
            </p:cNvCxnSpPr>
            <p:nvPr/>
          </p:nvCxnSpPr>
          <p:spPr>
            <a:xfrm>
              <a:off x="6961490" y="2374981"/>
              <a:ext cx="1455569" cy="761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DFF705A-6559-C944-88AA-95D8D3221F61}"/>
                </a:ext>
              </a:extLst>
            </p:cNvPr>
            <p:cNvCxnSpPr>
              <a:cxnSpLocks/>
            </p:cNvCxnSpPr>
            <p:nvPr/>
          </p:nvCxnSpPr>
          <p:spPr>
            <a:xfrm>
              <a:off x="6226371" y="2349429"/>
              <a:ext cx="740604" cy="25552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12C5981-4BE8-F748-BFC4-051C5D975CF4}"/>
                </a:ext>
              </a:extLst>
            </p:cNvPr>
            <p:cNvCxnSpPr>
              <a:cxnSpLocks/>
              <a:stCxn id="6" idx="3"/>
              <a:endCxn id="111" idx="2"/>
            </p:cNvCxnSpPr>
            <p:nvPr/>
          </p:nvCxnSpPr>
          <p:spPr>
            <a:xfrm>
              <a:off x="10118625" y="1457973"/>
              <a:ext cx="945031" cy="81667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45787E31-75E3-2A44-A59D-81147AE4AB3E}"/>
                </a:ext>
              </a:extLst>
            </p:cNvPr>
            <p:cNvCxnSpPr>
              <a:cxnSpLocks/>
              <a:stCxn id="51" idx="3"/>
              <a:endCxn id="111" idx="2"/>
            </p:cNvCxnSpPr>
            <p:nvPr/>
          </p:nvCxnSpPr>
          <p:spPr>
            <a:xfrm flipV="1">
              <a:off x="10158783" y="2274643"/>
              <a:ext cx="904873" cy="1441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4ED8914-B6DE-A642-ADDA-4CE2909D8A03}"/>
                </a:ext>
              </a:extLst>
            </p:cNvPr>
            <p:cNvCxnSpPr>
              <a:cxnSpLocks/>
              <a:stCxn id="71" idx="3"/>
              <a:endCxn id="111" idx="2"/>
            </p:cNvCxnSpPr>
            <p:nvPr/>
          </p:nvCxnSpPr>
          <p:spPr>
            <a:xfrm flipV="1">
              <a:off x="9374411" y="2274643"/>
              <a:ext cx="1689245" cy="86203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E032C09-6460-F44C-B501-9781BBBFB3B3}"/>
                </a:ext>
              </a:extLst>
            </p:cNvPr>
            <p:cNvSpPr/>
            <p:nvPr/>
          </p:nvSpPr>
          <p:spPr>
            <a:xfrm>
              <a:off x="11063656" y="2251783"/>
              <a:ext cx="60675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0B043A1-0C96-9944-A2DC-CE22308CADA5}"/>
                    </a:ext>
                  </a:extLst>
                </p:cNvPr>
                <p:cNvSpPr txBox="1"/>
                <p:nvPr/>
              </p:nvSpPr>
              <p:spPr>
                <a:xfrm>
                  <a:off x="11258250" y="1714728"/>
                  <a:ext cx="4079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0B043A1-0C96-9944-A2DC-CE22308CAD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8250" y="1714728"/>
                  <a:ext cx="407932" cy="461665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DECA1B6-5305-0446-BA19-EA6EC2662479}"/>
                </a:ext>
              </a:extLst>
            </p:cNvPr>
            <p:cNvCxnSpPr>
              <a:cxnSpLocks/>
            </p:cNvCxnSpPr>
            <p:nvPr/>
          </p:nvCxnSpPr>
          <p:spPr>
            <a:xfrm>
              <a:off x="11149701" y="2283116"/>
              <a:ext cx="613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3539A06-C3B5-1749-9475-CCB24EB560F0}"/>
                    </a:ext>
                  </a:extLst>
                </p:cNvPr>
                <p:cNvSpPr txBox="1"/>
                <p:nvPr/>
              </p:nvSpPr>
              <p:spPr>
                <a:xfrm>
                  <a:off x="10813124" y="2088513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3539A06-C3B5-1749-9475-CCB24EB56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3124" y="2088513"/>
                  <a:ext cx="466794" cy="369332"/>
                </a:xfrm>
                <a:prstGeom prst="rect">
                  <a:avLst/>
                </a:prstGeom>
                <a:blipFill>
                  <a:blip r:embed="rId48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A7CA54-88FC-3D49-8AE6-301481613394}"/>
                </a:ext>
              </a:extLst>
            </p:cNvPr>
            <p:cNvSpPr txBox="1"/>
            <p:nvPr/>
          </p:nvSpPr>
          <p:spPr>
            <a:xfrm rot="5400000">
              <a:off x="8588572" y="1627611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E4687CCE-E883-6743-9B5F-8FF9A4FB81C6}"/>
                  </a:ext>
                </a:extLst>
              </p:cNvPr>
              <p:cNvSpPr txBox="1"/>
              <p:nvPr/>
            </p:nvSpPr>
            <p:spPr>
              <a:xfrm>
                <a:off x="479881" y="849106"/>
                <a:ext cx="8202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Constructions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that make only parallel but multiple calls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E4687CCE-E883-6743-9B5F-8FF9A4FB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1" y="849106"/>
                <a:ext cx="8202245" cy="461665"/>
              </a:xfrm>
              <a:prstGeom prst="rect">
                <a:avLst/>
              </a:prstGeom>
              <a:blipFill>
                <a:blip r:embed="rId49"/>
                <a:stretch>
                  <a:fillRect l="-108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1D0123A-7FF6-9647-A7C4-49B6C411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8587FC-FC69-6346-BF8F-7A885E4A0447}"/>
              </a:ext>
            </a:extLst>
          </p:cNvPr>
          <p:cNvSpPr txBox="1"/>
          <p:nvPr/>
        </p:nvSpPr>
        <p:spPr>
          <a:xfrm>
            <a:off x="374357" y="6095174"/>
            <a:ext cx="6290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Covers 2-call cuckoo-hashing based construction [BHKN14]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5005123-66B3-634F-ADE2-A2BEA583AF15}"/>
                  </a:ext>
                </a:extLst>
              </p:cNvPr>
              <p:cNvSpPr txBox="1"/>
              <p:nvPr/>
            </p:nvSpPr>
            <p:spPr>
              <a:xfrm>
                <a:off x="373864" y="5578982"/>
                <a:ext cx="88291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[BH12] show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a PRF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 but when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53BFF"/>
                    </a:solidFill>
                  </a:rPr>
                  <a:t>’s are not universal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5005123-66B3-634F-ADE2-A2BEA583A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64" y="5578982"/>
                <a:ext cx="8829129" cy="400110"/>
              </a:xfrm>
              <a:prstGeom prst="rect">
                <a:avLst/>
              </a:prstGeom>
              <a:blipFill>
                <a:blip r:embed="rId50"/>
                <a:stretch>
                  <a:fillRect l="-719"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E9319C5-2C6C-2E4B-9000-9314197F51C8}"/>
              </a:ext>
            </a:extLst>
          </p:cNvPr>
          <p:cNvGrpSpPr/>
          <p:nvPr/>
        </p:nvGrpSpPr>
        <p:grpSpPr>
          <a:xfrm>
            <a:off x="5139101" y="6027100"/>
            <a:ext cx="3270895" cy="594209"/>
            <a:chOff x="-1955532" y="4366852"/>
            <a:chExt cx="3270895" cy="594209"/>
          </a:xfrm>
        </p:grpSpPr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146033EF-0FF7-D043-A4B4-D42F348885F8}"/>
                </a:ext>
              </a:extLst>
            </p:cNvPr>
            <p:cNvSpPr/>
            <p:nvPr/>
          </p:nvSpPr>
          <p:spPr>
            <a:xfrm>
              <a:off x="-1950373" y="4366852"/>
              <a:ext cx="3219549" cy="594209"/>
            </a:xfrm>
            <a:prstGeom prst="wedgeRoundRectCallout">
              <a:avLst>
                <a:gd name="adj1" fmla="val -17437"/>
                <a:gd name="adj2" fmla="val -6796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7A70223-8618-9846-9A0E-057B5FB0500B}"/>
                    </a:ext>
                  </a:extLst>
                </p:cNvPr>
                <p:cNvSpPr txBox="1"/>
                <p:nvPr/>
              </p:nvSpPr>
              <p:spPr>
                <a:xfrm>
                  <a:off x="-1955532" y="4462820"/>
                  <a:ext cx="3270895" cy="4101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𝑅𝑛𝑔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srgbClr val="053BFF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7A70223-8618-9846-9A0E-057B5FB05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55532" y="4462820"/>
                  <a:ext cx="3270895" cy="410112"/>
                </a:xfrm>
                <a:prstGeom prst="rect">
                  <a:avLst/>
                </a:prstGeom>
                <a:blipFill>
                  <a:blip r:embed="rId51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832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62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558013BD-28C5-6543-AB62-680FD9FE60CA}"/>
              </a:ext>
            </a:extLst>
          </p:cNvPr>
          <p:cNvSpPr/>
          <p:nvPr/>
        </p:nvSpPr>
        <p:spPr>
          <a:xfrm>
            <a:off x="384791" y="847591"/>
            <a:ext cx="8426450" cy="1926964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3B73E0-826F-324E-8DAC-D743E9A03CA3}"/>
              </a:ext>
            </a:extLst>
          </p:cNvPr>
          <p:cNvSpPr/>
          <p:nvPr/>
        </p:nvSpPr>
        <p:spPr>
          <a:xfrm>
            <a:off x="358775" y="4247229"/>
            <a:ext cx="8426450" cy="120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5D9F0-0064-4C42-9482-B7490B5D8F34}"/>
              </a:ext>
            </a:extLst>
          </p:cNvPr>
          <p:cNvSpPr txBox="1"/>
          <p:nvPr/>
        </p:nvSpPr>
        <p:spPr>
          <a:xfrm>
            <a:off x="358775" y="4028479"/>
            <a:ext cx="394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53BFF"/>
                </a:solidFill>
              </a:rPr>
              <a:t>Suffices to show </a:t>
            </a:r>
            <a:r>
              <a:rPr lang="en-US" sz="2000" dirty="0">
                <a:solidFill>
                  <a:srgbClr val="053BFF"/>
                </a:solidFill>
              </a:rPr>
              <a:t>[IR90, GMR01]</a:t>
            </a:r>
            <a:r>
              <a:rPr lang="en-US" sz="2400" b="1" dirty="0">
                <a:solidFill>
                  <a:srgbClr val="053B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AD1EEA-3A20-E743-A34A-F81BF91581A5}"/>
                  </a:ext>
                </a:extLst>
              </p:cNvPr>
              <p:cNvSpPr txBox="1"/>
              <p:nvPr/>
            </p:nvSpPr>
            <p:spPr>
              <a:xfrm>
                <a:off x="376716" y="4462951"/>
                <a:ext cx="52033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-universal, there exists an oracle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AD1EEA-3A20-E743-A34A-F81BF9158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16" y="4462951"/>
                <a:ext cx="5203348" cy="430887"/>
              </a:xfrm>
              <a:prstGeom prst="rect">
                <a:avLst/>
              </a:prstGeom>
              <a:blipFill>
                <a:blip r:embed="rId3"/>
                <a:stretch>
                  <a:fillRect t="-5714" r="-48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5F38A5-51A3-064F-9760-62B4E8377616}"/>
                  </a:ext>
                </a:extLst>
              </p:cNvPr>
              <p:cNvSpPr txBox="1"/>
              <p:nvPr/>
            </p:nvSpPr>
            <p:spPr>
              <a:xfrm>
                <a:off x="384397" y="4861600"/>
                <a:ext cx="36799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0" dirty="0">
                    <a:solidFill>
                      <a:srgbClr val="FF0000"/>
                    </a:solidFill>
                  </a:rPr>
                  <a:t>Step 1</a:t>
                </a:r>
                <a:r>
                  <a:rPr lang="en-US" sz="2200" b="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naPRF relative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5F38A5-51A3-064F-9760-62B4E8377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7" y="4861600"/>
                <a:ext cx="3679982" cy="430887"/>
              </a:xfrm>
              <a:prstGeom prst="rect">
                <a:avLst/>
              </a:prstGeom>
              <a:blipFill>
                <a:blip r:embed="rId4"/>
                <a:stretch>
                  <a:fillRect l="-1718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F9F09F-55C3-574A-8FCD-F46636C31C76}"/>
                  </a:ext>
                </a:extLst>
              </p:cNvPr>
              <p:cNvSpPr txBox="1"/>
              <p:nvPr/>
            </p:nvSpPr>
            <p:spPr>
              <a:xfrm>
                <a:off x="386776" y="5283473"/>
                <a:ext cx="461568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0" dirty="0">
                    <a:solidFill>
                      <a:srgbClr val="FF0000"/>
                    </a:solidFill>
                  </a:rPr>
                  <a:t>Step 2</a:t>
                </a:r>
                <a:r>
                  <a:rPr lang="en-US" sz="2200" b="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(⋅))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not a PRF relative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F9F09F-55C3-574A-8FCD-F46636C31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6" y="5283473"/>
                <a:ext cx="4615687" cy="430887"/>
              </a:xfrm>
              <a:prstGeom prst="rect">
                <a:avLst/>
              </a:prstGeom>
              <a:blipFill>
                <a:blip r:embed="rId5"/>
                <a:stretch>
                  <a:fillRect l="-1648" t="-1212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CBD85B3-BE14-5947-9345-0E518EFC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Techniques – oracle separations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3F0F9C-2F6D-E446-AE5B-329098125D8D}"/>
              </a:ext>
            </a:extLst>
          </p:cNvPr>
          <p:cNvGrpSpPr/>
          <p:nvPr/>
        </p:nvGrpSpPr>
        <p:grpSpPr>
          <a:xfrm>
            <a:off x="519335" y="5780828"/>
            <a:ext cx="4677019" cy="830997"/>
            <a:chOff x="5327166" y="5689616"/>
            <a:chExt cx="4624131" cy="830997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00BB1919-DF54-3347-883D-9E1B88276E8B}"/>
                </a:ext>
              </a:extLst>
            </p:cNvPr>
            <p:cNvSpPr/>
            <p:nvPr/>
          </p:nvSpPr>
          <p:spPr>
            <a:xfrm>
              <a:off x="5327166" y="5689616"/>
              <a:ext cx="4624131" cy="830997"/>
            </a:xfrm>
            <a:prstGeom prst="wedgeRoundRectCallout">
              <a:avLst>
                <a:gd name="adj1" fmla="val -33189"/>
                <a:gd name="adj2" fmla="val -5867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D68ADC6-C04B-6A4E-9DBB-9BA62D1D1640}"/>
                    </a:ext>
                  </a:extLst>
                </p:cNvPr>
                <p:cNvSpPr txBox="1"/>
                <p:nvPr/>
              </p:nvSpPr>
              <p:spPr>
                <a:xfrm>
                  <a:off x="5327166" y="5782113"/>
                  <a:ext cx="453559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𝒪</m:t>
                      </m:r>
                    </m:oMath>
                  </a14:m>
                  <a:r>
                    <a:rPr lang="en-US" dirty="0"/>
                    <a:t> is randomized [Sim98, Mye04, …], </a:t>
                  </a:r>
                </a:p>
                <a:p>
                  <a:pPr algn="ctr"/>
                  <a:r>
                    <a:rPr lang="en-US" dirty="0"/>
                    <a:t>sufficient to rule out fully-BB 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uniform</a:t>
                  </a:r>
                  <a:r>
                    <a:rPr lang="en-US" dirty="0"/>
                    <a:t> reductions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D68ADC6-C04B-6A4E-9DBB-9BA62D1D1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166" y="5782113"/>
                  <a:ext cx="4535599" cy="553998"/>
                </a:xfrm>
                <a:prstGeom prst="rect">
                  <a:avLst/>
                </a:prstGeom>
                <a:blipFill>
                  <a:blip r:embed="rId6"/>
                  <a:stretch>
                    <a:fillRect l="-1934" t="-11111" r="-1934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95F9DDB-C9C2-F642-A95B-5FC5AC457A47}"/>
              </a:ext>
            </a:extLst>
          </p:cNvPr>
          <p:cNvGrpSpPr/>
          <p:nvPr/>
        </p:nvGrpSpPr>
        <p:grpSpPr>
          <a:xfrm>
            <a:off x="353792" y="2771470"/>
            <a:ext cx="8431433" cy="1181340"/>
            <a:chOff x="353792" y="3390032"/>
            <a:chExt cx="8431433" cy="118134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18A37FA-857F-9444-9129-474A597F3575}"/>
                </a:ext>
              </a:extLst>
            </p:cNvPr>
            <p:cNvSpPr/>
            <p:nvPr/>
          </p:nvSpPr>
          <p:spPr>
            <a:xfrm>
              <a:off x="358775" y="3390032"/>
              <a:ext cx="8426450" cy="11780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2F5D686-84C6-5A4E-BFE3-369594D507FF}"/>
                </a:ext>
              </a:extLst>
            </p:cNvPr>
            <p:cNvSpPr txBox="1"/>
            <p:nvPr/>
          </p:nvSpPr>
          <p:spPr>
            <a:xfrm>
              <a:off x="353792" y="3419829"/>
              <a:ext cx="2603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Thm</a:t>
              </a:r>
              <a:r>
                <a:rPr lang="en-US" sz="2400" b="1" dirty="0"/>
                <a:t> 1 (Simplified):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F0F9214-F468-6D48-BFF8-D4104158D755}"/>
                    </a:ext>
                  </a:extLst>
                </p:cNvPr>
                <p:cNvSpPr txBox="1"/>
                <p:nvPr/>
              </p:nvSpPr>
              <p:spPr>
                <a:xfrm>
                  <a:off x="2882570" y="3415898"/>
                  <a:ext cx="27297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Any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2400" b="1" dirty="0"/>
                    <a:t>2-universal</a:t>
                  </a: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F0F9214-F468-6D48-BFF8-D4104158D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570" y="3415898"/>
                  <a:ext cx="2729722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721" t="-8333" r="-2326" b="-3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48E1C734-BCD2-3346-B496-7F870E026680}"/>
                    </a:ext>
                  </a:extLst>
                </p:cNvPr>
                <p:cNvSpPr txBox="1"/>
                <p:nvPr/>
              </p:nvSpPr>
              <p:spPr>
                <a:xfrm>
                  <a:off x="1347870" y="3831087"/>
                  <a:ext cx="27765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0" dirty="0"/>
                    <a:t>poly-secure </a:t>
                  </a:r>
                  <a:r>
                    <a:rPr lang="en-US" sz="2400" dirty="0" err="1"/>
                    <a:t>naPRF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3E3A447-C0B8-3541-8549-A72602021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870" y="3831087"/>
                  <a:ext cx="2776594" cy="461665"/>
                </a:xfrm>
                <a:prstGeom prst="rect">
                  <a:avLst/>
                </a:prstGeom>
                <a:blipFill>
                  <a:blip r:embed="rId22"/>
                  <a:stretch>
                    <a:fillRect l="-2727" t="-8108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4A258E75-03F6-474F-893D-081DFE01B16E}"/>
                    </a:ext>
                  </a:extLst>
                </p:cNvPr>
                <p:cNvSpPr txBox="1"/>
                <p:nvPr/>
              </p:nvSpPr>
              <p:spPr>
                <a:xfrm>
                  <a:off x="4914972" y="3812682"/>
                  <a:ext cx="38643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0" dirty="0"/>
                    <a:t>poly-secure </a:t>
                  </a:r>
                  <a:r>
                    <a:rPr lang="en-US" sz="2400" dirty="0"/>
                    <a:t>PRF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(⋅))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4A258E75-03F6-474F-893D-081DFE01B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4972" y="3812682"/>
                  <a:ext cx="3864391" cy="461665"/>
                </a:xfrm>
                <a:prstGeom prst="rect">
                  <a:avLst/>
                </a:prstGeom>
                <a:blipFill>
                  <a:blip r:embed="rId23"/>
                  <a:stretch>
                    <a:fillRect l="-1639" t="-8108" r="-984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Right Arrow 122">
              <a:extLst>
                <a:ext uri="{FF2B5EF4-FFF2-40B4-BE49-F238E27FC236}">
                  <a16:creationId xmlns:a16="http://schemas.microsoft.com/office/drawing/2014/main" id="{0CC3BF6E-F5F0-834A-B8B7-F84FDE3494C4}"/>
                </a:ext>
              </a:extLst>
            </p:cNvPr>
            <p:cNvSpPr/>
            <p:nvPr/>
          </p:nvSpPr>
          <p:spPr>
            <a:xfrm>
              <a:off x="4319232" y="3889144"/>
              <a:ext cx="557568" cy="3276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01052B7-AA9E-7A47-AD1E-1AC44C04C40B}"/>
                </a:ext>
              </a:extLst>
            </p:cNvPr>
            <p:cNvCxnSpPr>
              <a:cxnSpLocks/>
            </p:cNvCxnSpPr>
            <p:nvPr/>
          </p:nvCxnSpPr>
          <p:spPr>
            <a:xfrm>
              <a:off x="4388481" y="3865904"/>
              <a:ext cx="334804" cy="34650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6DA1E8D-E305-5D4E-9D25-201AED0A49BB}"/>
                </a:ext>
              </a:extLst>
            </p:cNvPr>
            <p:cNvSpPr txBox="1"/>
            <p:nvPr/>
          </p:nvSpPr>
          <p:spPr>
            <a:xfrm>
              <a:off x="4120722" y="4171262"/>
              <a:ext cx="1013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fully-BB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3A9695D-925E-9E4A-8FC4-EB5A0177D65D}"/>
              </a:ext>
            </a:extLst>
          </p:cNvPr>
          <p:cNvGrpSpPr/>
          <p:nvPr/>
        </p:nvGrpSpPr>
        <p:grpSpPr>
          <a:xfrm>
            <a:off x="5522076" y="4675673"/>
            <a:ext cx="3450165" cy="1993143"/>
            <a:chOff x="5180169" y="852027"/>
            <a:chExt cx="3450165" cy="1993143"/>
          </a:xfrm>
        </p:grpSpPr>
        <p:sp>
          <p:nvSpPr>
            <p:cNvPr id="48" name="Rounded Rectangular Callout 47">
              <a:extLst>
                <a:ext uri="{FF2B5EF4-FFF2-40B4-BE49-F238E27FC236}">
                  <a16:creationId xmlns:a16="http://schemas.microsoft.com/office/drawing/2014/main" id="{C765FAC1-A339-C049-A571-4BF92A599725}"/>
                </a:ext>
              </a:extLst>
            </p:cNvPr>
            <p:cNvSpPr/>
            <p:nvPr/>
          </p:nvSpPr>
          <p:spPr>
            <a:xfrm>
              <a:off x="5180169" y="852027"/>
              <a:ext cx="3450165" cy="1993143"/>
            </a:xfrm>
            <a:prstGeom prst="wedgeRoundRectCallout">
              <a:avLst>
                <a:gd name="adj1" fmla="val -27635"/>
                <a:gd name="adj2" fmla="val 4977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2362100-E703-BF48-846E-832392E42D83}"/>
                </a:ext>
              </a:extLst>
            </p:cNvPr>
            <p:cNvGrpSpPr/>
            <p:nvPr/>
          </p:nvGrpSpPr>
          <p:grpSpPr>
            <a:xfrm>
              <a:off x="5495095" y="920266"/>
              <a:ext cx="2583023" cy="1853968"/>
              <a:chOff x="5495095" y="920266"/>
              <a:chExt cx="2583023" cy="18539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30C401C3-5A9D-9E40-BD81-6CF67FBE75ED}"/>
                      </a:ext>
                    </a:extLst>
                  </p:cNvPr>
                  <p:cNvSpPr/>
                  <p:nvPr/>
                </p:nvSpPr>
                <p:spPr>
                  <a:xfrm>
                    <a:off x="5495095" y="2053539"/>
                    <a:ext cx="715715" cy="624778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30C401C3-5A9D-9E40-BD81-6CF67FBE75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5095" y="2053539"/>
                    <a:ext cx="715715" cy="62477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1" name="Picture 3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D6F6B7E0-1A94-A64A-BDA1-07FF0DEF8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4731" y="1910847"/>
                <a:ext cx="863387" cy="863387"/>
              </a:xfrm>
              <a:prstGeom prst="rect">
                <a:avLst/>
              </a:prstGeom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3D588EB-8849-CF4F-8E7E-55087C84A032}"/>
                  </a:ext>
                </a:extLst>
              </p:cNvPr>
              <p:cNvGrpSpPr/>
              <p:nvPr/>
            </p:nvGrpSpPr>
            <p:grpSpPr>
              <a:xfrm>
                <a:off x="5807594" y="1675201"/>
                <a:ext cx="403216" cy="264679"/>
                <a:chOff x="5807594" y="1675201"/>
                <a:chExt cx="403216" cy="264679"/>
              </a:xfrm>
            </p:grpSpPr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35005158-0249-3C4A-93CA-EA426359A9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07594" y="1675201"/>
                  <a:ext cx="378502" cy="2030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036D920-6758-0743-80DD-9F78D2534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73578" y="1736855"/>
                  <a:ext cx="337232" cy="2030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E60BD73-0573-744C-BB21-72E8D4FCB5DD}"/>
                  </a:ext>
                </a:extLst>
              </p:cNvPr>
              <p:cNvGrpSpPr/>
              <p:nvPr/>
            </p:nvGrpSpPr>
            <p:grpSpPr>
              <a:xfrm rot="15162863">
                <a:off x="6544998" y="2021049"/>
                <a:ext cx="190112" cy="552335"/>
                <a:chOff x="5512888" y="1209608"/>
                <a:chExt cx="190112" cy="552335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BBC8290B-69B8-564F-A26B-3764DC14CB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437137" flipH="1" flipV="1">
                  <a:off x="5425797" y="1484740"/>
                  <a:ext cx="546587" cy="78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8B3BF5B1-5CCC-6D4B-99B2-1593C73221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437137" flipV="1">
                  <a:off x="5263713" y="1458783"/>
                  <a:ext cx="514205" cy="1585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DD81140-5A49-9646-A8D6-B550755EB033}"/>
                  </a:ext>
                </a:extLst>
              </p:cNvPr>
              <p:cNvGrpSpPr/>
              <p:nvPr/>
            </p:nvGrpSpPr>
            <p:grpSpPr>
              <a:xfrm rot="14671114">
                <a:off x="7183980" y="1617793"/>
                <a:ext cx="403216" cy="264680"/>
                <a:chOff x="5775779" y="1491405"/>
                <a:chExt cx="403216" cy="264680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0874FC5C-810C-514D-92EB-85D7B1B392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5779" y="1491405"/>
                  <a:ext cx="378502" cy="2030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4F19F1F8-6214-4C42-8FFB-1D1003763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1763" y="1553060"/>
                  <a:ext cx="337232" cy="2030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29A4306-40BB-5D49-BDD9-6A790A78B6EA}"/>
                  </a:ext>
                </a:extLst>
              </p:cNvPr>
              <p:cNvGrpSpPr/>
              <p:nvPr/>
            </p:nvGrpSpPr>
            <p:grpSpPr>
              <a:xfrm>
                <a:off x="6048949" y="920266"/>
                <a:ext cx="1271491" cy="723636"/>
                <a:chOff x="4811166" y="764150"/>
                <a:chExt cx="1271491" cy="723636"/>
              </a:xfrm>
            </p:grpSpPr>
            <p:sp>
              <p:nvSpPr>
                <p:cNvPr id="45" name="Cloud Callout 44">
                  <a:extLst>
                    <a:ext uri="{FF2B5EF4-FFF2-40B4-BE49-F238E27FC236}">
                      <a16:creationId xmlns:a16="http://schemas.microsoft.com/office/drawing/2014/main" id="{5D147D44-A6F9-DD44-92F9-BD0D259D26A1}"/>
                    </a:ext>
                  </a:extLst>
                </p:cNvPr>
                <p:cNvSpPr/>
                <p:nvPr/>
              </p:nvSpPr>
              <p:spPr>
                <a:xfrm>
                  <a:off x="4811166" y="764150"/>
                  <a:ext cx="1271491" cy="723636"/>
                </a:xfrm>
                <a:prstGeom prst="cloudCallout">
                  <a:avLst>
                    <a:gd name="adj1" fmla="val -13626"/>
                    <a:gd name="adj2" fmla="val 28884"/>
                  </a:avLst>
                </a:prstGeom>
                <a:solidFill>
                  <a:schemeClr val="bg1">
                    <a:lumMod val="95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5CE87A58-4925-E648-B533-72210547E0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58270" y="857103"/>
                      <a:ext cx="378502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𝒪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5CE87A58-4925-E648-B533-72210547E0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8270" y="857103"/>
                      <a:ext cx="378502" cy="492443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l="-22581" r="-19355" b="-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968EBBDF-5861-F442-A946-DB1E14EB8412}"/>
              </a:ext>
            </a:extLst>
          </p:cNvPr>
          <p:cNvSpPr/>
          <p:nvPr/>
        </p:nvSpPr>
        <p:spPr>
          <a:xfrm>
            <a:off x="342582" y="4412787"/>
            <a:ext cx="5094037" cy="1299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6401D7-7E66-2646-9430-B4A32C1D728E}"/>
              </a:ext>
            </a:extLst>
          </p:cNvPr>
          <p:cNvGrpSpPr/>
          <p:nvPr/>
        </p:nvGrpSpPr>
        <p:grpSpPr>
          <a:xfrm>
            <a:off x="539798" y="1086556"/>
            <a:ext cx="3895002" cy="1360115"/>
            <a:chOff x="539798" y="1557201"/>
            <a:chExt cx="3895002" cy="136011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F0D519-4990-D04D-95F1-CD68058AC4B0}"/>
                </a:ext>
              </a:extLst>
            </p:cNvPr>
            <p:cNvSpPr/>
            <p:nvPr/>
          </p:nvSpPr>
          <p:spPr>
            <a:xfrm>
              <a:off x="972631" y="1557201"/>
              <a:ext cx="3051480" cy="13601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168D8DE-94E1-5C4C-A646-5F1E06CF4C08}"/>
                </a:ext>
              </a:extLst>
            </p:cNvPr>
            <p:cNvCxnSpPr/>
            <p:nvPr/>
          </p:nvCxnSpPr>
          <p:spPr>
            <a:xfrm>
              <a:off x="700304" y="2209053"/>
              <a:ext cx="5986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4F0AA33-5C44-C24D-8E87-EFE76BFC8E5E}"/>
                </a:ext>
              </a:extLst>
            </p:cNvPr>
            <p:cNvCxnSpPr>
              <a:cxnSpLocks/>
              <a:stCxn id="84" idx="3"/>
            </p:cNvCxnSpPr>
            <p:nvPr/>
          </p:nvCxnSpPr>
          <p:spPr>
            <a:xfrm flipV="1">
              <a:off x="3661156" y="2212395"/>
              <a:ext cx="516581" cy="5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575F326-249A-7A44-B10D-DFAF00FEAB60}"/>
                    </a:ext>
                  </a:extLst>
                </p:cNvPr>
                <p:cNvSpPr txBox="1"/>
                <p:nvPr/>
              </p:nvSpPr>
              <p:spPr>
                <a:xfrm>
                  <a:off x="539798" y="1721922"/>
                  <a:ext cx="40799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575F326-249A-7A44-B10D-DFAF00FEA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98" y="1721922"/>
                  <a:ext cx="407996" cy="430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CC6DF07-FE0A-3443-BF4E-23562D21351E}"/>
                    </a:ext>
                  </a:extLst>
                </p:cNvPr>
                <p:cNvSpPr txBox="1"/>
                <p:nvPr/>
              </p:nvSpPr>
              <p:spPr>
                <a:xfrm>
                  <a:off x="4024111" y="1773445"/>
                  <a:ext cx="41068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CC6DF07-FE0A-3443-BF4E-23562D2135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111" y="1773445"/>
                  <a:ext cx="410689" cy="430887"/>
                </a:xfrm>
                <a:prstGeom prst="rect">
                  <a:avLst/>
                </a:prstGeom>
                <a:blipFill>
                  <a:blip r:embed="rId29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8966A31-C127-0B45-AC33-8DA23BE674DC}"/>
                </a:ext>
              </a:extLst>
            </p:cNvPr>
            <p:cNvGrpSpPr/>
            <p:nvPr/>
          </p:nvGrpSpPr>
          <p:grpSpPr>
            <a:xfrm>
              <a:off x="765531" y="2098672"/>
              <a:ext cx="193194" cy="376505"/>
              <a:chOff x="2801102" y="4546829"/>
              <a:chExt cx="193194" cy="376505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F77698AE-54BF-D94C-9F4B-FA2343A571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01102" y="4546829"/>
                <a:ext cx="193194" cy="200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8324A8B8-6D1D-E64F-B7B6-FA30AD7C5A98}"/>
                      </a:ext>
                    </a:extLst>
                  </p:cNvPr>
                  <p:cNvSpPr txBox="1"/>
                  <p:nvPr/>
                </p:nvSpPr>
                <p:spPr>
                  <a:xfrm>
                    <a:off x="2804022" y="4677113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8324A8B8-6D1D-E64F-B7B6-FA30AD7C5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4022" y="4677113"/>
                    <a:ext cx="167032" cy="246221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4286" r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9F080AA-278C-184B-B4EC-9DCB0DE3D7AA}"/>
                </a:ext>
              </a:extLst>
            </p:cNvPr>
            <p:cNvGrpSpPr/>
            <p:nvPr/>
          </p:nvGrpSpPr>
          <p:grpSpPr>
            <a:xfrm>
              <a:off x="2316151" y="2170159"/>
              <a:ext cx="170622" cy="308901"/>
              <a:chOff x="2025748" y="4182129"/>
              <a:chExt cx="170622" cy="308901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30BBB75-7372-944D-9BB4-1D94DB0E2B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5748" y="4182129"/>
                <a:ext cx="108689" cy="100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23F86953-E335-484B-8743-186C2C78FC9E}"/>
                      </a:ext>
                    </a:extLst>
                  </p:cNvPr>
                  <p:cNvSpPr txBox="1"/>
                  <p:nvPr/>
                </p:nvSpPr>
                <p:spPr>
                  <a:xfrm>
                    <a:off x="2029338" y="4244809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CF3D5952-2785-E944-9FD8-12FA168CD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338" y="4244809"/>
                    <a:ext cx="167032" cy="24622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4286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8516B43-53EC-EE4E-8774-08269947FBE4}"/>
                </a:ext>
              </a:extLst>
            </p:cNvPr>
            <p:cNvGrpSpPr/>
            <p:nvPr/>
          </p:nvGrpSpPr>
          <p:grpSpPr>
            <a:xfrm>
              <a:off x="3744861" y="2165222"/>
              <a:ext cx="167032" cy="308901"/>
              <a:chOff x="1991238" y="4182129"/>
              <a:chExt cx="167032" cy="308901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290F88A-FCC3-2448-B312-C5BB916207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5748" y="4182129"/>
                <a:ext cx="108689" cy="100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97EEAAA0-2C55-8C4A-9824-5C0F76861DFB}"/>
                      </a:ext>
                    </a:extLst>
                  </p:cNvPr>
                  <p:cNvSpPr txBox="1"/>
                  <p:nvPr/>
                </p:nvSpPr>
                <p:spPr>
                  <a:xfrm>
                    <a:off x="1991238" y="4244809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97EEAAA0-2C55-8C4A-9824-5C0F76861D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1238" y="4244809"/>
                    <a:ext cx="167032" cy="24622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14286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A6B373-CB14-6544-A884-61116BD7AF16}"/>
                </a:ext>
              </a:extLst>
            </p:cNvPr>
            <p:cNvSpPr/>
            <p:nvPr/>
          </p:nvSpPr>
          <p:spPr>
            <a:xfrm>
              <a:off x="1148864" y="1721129"/>
              <a:ext cx="2715077" cy="9722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82">
              <a:extLst>
                <a:ext uri="{FF2B5EF4-FFF2-40B4-BE49-F238E27FC236}">
                  <a16:creationId xmlns:a16="http://schemas.microsoft.com/office/drawing/2014/main" id="{EDC0F570-D95F-4E44-A137-74E9F78920AE}"/>
                </a:ext>
              </a:extLst>
            </p:cNvPr>
            <p:cNvSpPr/>
            <p:nvPr/>
          </p:nvSpPr>
          <p:spPr>
            <a:xfrm rot="5400000">
              <a:off x="1390179" y="1773984"/>
              <a:ext cx="751679" cy="888414"/>
            </a:xfrm>
            <a:prstGeom prst="trapezoid">
              <a:avLst>
                <a:gd name="adj" fmla="val 1331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696B8BF-B4B1-4143-A3D3-0844A5EEEE8F}"/>
                </a:ext>
              </a:extLst>
            </p:cNvPr>
            <p:cNvSpPr/>
            <p:nvPr/>
          </p:nvSpPr>
          <p:spPr>
            <a:xfrm>
              <a:off x="2651416" y="1843637"/>
              <a:ext cx="1009740" cy="7386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02FF24E-2D29-804C-9A84-FCD6461351B9}"/>
                    </a:ext>
                  </a:extLst>
                </p:cNvPr>
                <p:cNvSpPr txBox="1"/>
                <p:nvPr/>
              </p:nvSpPr>
              <p:spPr>
                <a:xfrm>
                  <a:off x="1321217" y="2011244"/>
                  <a:ext cx="8664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02FF24E-2D29-804C-9A84-FCD646135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217" y="2011244"/>
                  <a:ext cx="866455" cy="400110"/>
                </a:xfrm>
                <a:prstGeom prst="rect">
                  <a:avLst/>
                </a:prstGeom>
                <a:blipFill>
                  <a:blip r:embed="rId3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FC14F91-A7B1-744B-AF74-2BAC6C76AA1D}"/>
                    </a:ext>
                  </a:extLst>
                </p:cNvPr>
                <p:cNvSpPr txBox="1"/>
                <p:nvPr/>
              </p:nvSpPr>
              <p:spPr>
                <a:xfrm>
                  <a:off x="2676365" y="2009841"/>
                  <a:ext cx="9210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FC14F91-A7B1-744B-AF74-2BAC6C76A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365" y="2009841"/>
                  <a:ext cx="921021" cy="400110"/>
                </a:xfrm>
                <a:prstGeom prst="rect">
                  <a:avLst/>
                </a:prstGeom>
                <a:blipFill>
                  <a:blip r:embed="rId3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943E63A-D27D-F54D-A6E2-37CDCCDBA5E3}"/>
                </a:ext>
              </a:extLst>
            </p:cNvPr>
            <p:cNvCxnSpPr>
              <a:cxnSpLocks/>
              <a:stCxn id="83" idx="0"/>
              <a:endCxn id="84" idx="1"/>
            </p:cNvCxnSpPr>
            <p:nvPr/>
          </p:nvCxnSpPr>
          <p:spPr>
            <a:xfrm flipV="1">
              <a:off x="2210226" y="2212941"/>
              <a:ext cx="441190" cy="52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31A2F7D2-2715-E345-AF3B-512F9714C7F2}"/>
                    </a:ext>
                  </a:extLst>
                </p:cNvPr>
                <p:cNvSpPr txBox="1"/>
                <p:nvPr/>
              </p:nvSpPr>
              <p:spPr>
                <a:xfrm>
                  <a:off x="2217330" y="1817474"/>
                  <a:ext cx="4390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31A2F7D2-2715-E345-AF3B-512F9714C7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330" y="1817474"/>
                  <a:ext cx="439030" cy="4001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413A999-CCCA-F945-9461-8C1DADDCF48F}"/>
                  </a:ext>
                </a:extLst>
              </p:cNvPr>
              <p:cNvSpPr txBox="1"/>
              <p:nvPr/>
            </p:nvSpPr>
            <p:spPr>
              <a:xfrm>
                <a:off x="4889383" y="1403314"/>
                <a:ext cx="3554313" cy="7475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Simple case: pre-processing only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000" dirty="0"/>
                  <a:t>   </a:t>
                </a: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413A999-CCCA-F945-9461-8C1DADDCF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383" y="1403314"/>
                <a:ext cx="3554313" cy="747512"/>
              </a:xfrm>
              <a:prstGeom prst="rect">
                <a:avLst/>
              </a:prstGeom>
              <a:blipFill>
                <a:blip r:embed="rId35"/>
                <a:stretch>
                  <a:fillRect l="-1429" t="-3390" r="-1786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B62112-2431-984D-B132-29AD0C89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D8B3A-BABA-204C-9DCD-7E6DFAFAFF6D}"/>
              </a:ext>
            </a:extLst>
          </p:cNvPr>
          <p:cNvSpPr/>
          <p:nvPr/>
        </p:nvSpPr>
        <p:spPr>
          <a:xfrm>
            <a:off x="3769432" y="2821130"/>
            <a:ext cx="1875994" cy="3967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DA4ABF-203F-864B-AE99-9F0DCB615F7C}"/>
              </a:ext>
            </a:extLst>
          </p:cNvPr>
          <p:cNvGrpSpPr/>
          <p:nvPr/>
        </p:nvGrpSpPr>
        <p:grpSpPr>
          <a:xfrm>
            <a:off x="5822167" y="2208762"/>
            <a:ext cx="2125134" cy="830997"/>
            <a:chOff x="-2001362" y="1906648"/>
            <a:chExt cx="2125134" cy="830997"/>
          </a:xfrm>
        </p:grpSpPr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BE2CA558-9EFA-224F-8B46-F0B25C7BA65E}"/>
                </a:ext>
              </a:extLst>
            </p:cNvPr>
            <p:cNvSpPr/>
            <p:nvPr/>
          </p:nvSpPr>
          <p:spPr>
            <a:xfrm>
              <a:off x="-2001362" y="1946528"/>
              <a:ext cx="2100883" cy="791117"/>
            </a:xfrm>
            <a:prstGeom prst="wedgeRoundRectCallout">
              <a:avLst>
                <a:gd name="adj1" fmla="val -62234"/>
                <a:gd name="adj2" fmla="val 3900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18FCD7D-920F-E14F-9B57-210028AF0CCF}"/>
                    </a:ext>
                  </a:extLst>
                </p:cNvPr>
                <p:cNvSpPr txBox="1"/>
                <p:nvPr/>
              </p:nvSpPr>
              <p:spPr>
                <a:xfrm>
                  <a:off x="-2001362" y="1906648"/>
                  <a:ext cx="212513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0000"/>
                      </a:solidFill>
                    </a:rPr>
                    <a:t>Easy to break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oMath>
                  </a14:m>
                  <a:endParaRPr lang="en-US" sz="2400" i="0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2-universal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18FCD7D-920F-E14F-9B57-210028AF0C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01362" y="1906648"/>
                  <a:ext cx="2125134" cy="830997"/>
                </a:xfrm>
                <a:prstGeom prst="rect">
                  <a:avLst/>
                </a:prstGeom>
                <a:blipFill>
                  <a:blip r:embed="rId36"/>
                  <a:stretch>
                    <a:fillRect l="-4790" t="-6061" r="-4790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61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68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23B9-2F9C-1A4C-8E69-48D3C6F6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775" y="3388522"/>
            <a:ext cx="7886700" cy="385756"/>
          </a:xfrm>
        </p:spPr>
        <p:txBody>
          <a:bodyPr/>
          <a:lstStyle/>
          <a:p>
            <a:r>
              <a:rPr lang="en-US" dirty="0"/>
              <a:t>First Attempt</a:t>
            </a:r>
          </a:p>
        </p:txBody>
      </p:sp>
    </p:spTree>
    <p:extLst>
      <p:ext uri="{BB962C8B-B14F-4D97-AF65-F5344CB8AC3E}">
        <p14:creationId xmlns:p14="http://schemas.microsoft.com/office/powerpoint/2010/main" val="280139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DB165AC-6B69-7B4E-960D-DC983BC44BAC}"/>
              </a:ext>
            </a:extLst>
          </p:cNvPr>
          <p:cNvSpPr/>
          <p:nvPr/>
        </p:nvSpPr>
        <p:spPr>
          <a:xfrm>
            <a:off x="5297071" y="461555"/>
            <a:ext cx="3781656" cy="365509"/>
          </a:xfrm>
          <a:prstGeom prst="rect">
            <a:avLst/>
          </a:prstGeom>
          <a:solidFill>
            <a:schemeClr val="bg2">
              <a:lumMod val="9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91966-CFCF-BF4C-8B2F-D50319F46B3C}"/>
              </a:ext>
            </a:extLst>
          </p:cNvPr>
          <p:cNvSpPr/>
          <p:nvPr/>
        </p:nvSpPr>
        <p:spPr>
          <a:xfrm>
            <a:off x="5297071" y="55155"/>
            <a:ext cx="3781656" cy="391284"/>
          </a:xfrm>
          <a:prstGeom prst="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724F7E0-50BA-6A45-B9EA-E1C1321239C0}"/>
              </a:ext>
            </a:extLst>
          </p:cNvPr>
          <p:cNvCxnSpPr>
            <a:cxnSpLocks/>
          </p:cNvCxnSpPr>
          <p:nvPr/>
        </p:nvCxnSpPr>
        <p:spPr>
          <a:xfrm>
            <a:off x="4572697" y="3588878"/>
            <a:ext cx="1" cy="1962446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BD85B3-BE14-5947-9345-0E518EFCBC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8775" y="376245"/>
                <a:ext cx="4513211" cy="385756"/>
              </a:xfrm>
            </p:spPr>
            <p:txBody>
              <a:bodyPr/>
              <a:lstStyle/>
              <a:p>
                <a:r>
                  <a:rPr lang="en-US" sz="2600" dirty="0"/>
                  <a:t>build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600" i="1" dirty="0"/>
                  <a:t> </a:t>
                </a:r>
                <a:r>
                  <a:rPr lang="en-US" sz="2600" dirty="0"/>
                  <a:t>so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can break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(⋅))</m:t>
                    </m:r>
                  </m:oMath>
                </a14:m>
                <a:endParaRPr lang="en-US" sz="2600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BD85B3-BE14-5947-9345-0E518EFCBC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8775" y="376245"/>
                <a:ext cx="4513211" cy="385756"/>
              </a:xfrm>
              <a:blipFill>
                <a:blip r:embed="rId3"/>
                <a:stretch>
                  <a:fillRect l="-2535" t="-32258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B27F2E8-A65E-0A48-98B7-7C7688F7441F}"/>
              </a:ext>
            </a:extLst>
          </p:cNvPr>
          <p:cNvGrpSpPr/>
          <p:nvPr/>
        </p:nvGrpSpPr>
        <p:grpSpPr>
          <a:xfrm>
            <a:off x="5270123" y="45023"/>
            <a:ext cx="3937586" cy="804471"/>
            <a:chOff x="5323288" y="44077"/>
            <a:chExt cx="3937586" cy="80447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1863BF-99FC-8442-A792-EF1E552839F2}"/>
                </a:ext>
              </a:extLst>
            </p:cNvPr>
            <p:cNvGrpSpPr/>
            <p:nvPr/>
          </p:nvGrpSpPr>
          <p:grpSpPr>
            <a:xfrm>
              <a:off x="5329222" y="44077"/>
              <a:ext cx="3931652" cy="804471"/>
              <a:chOff x="5484661" y="924881"/>
              <a:chExt cx="3931652" cy="80447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3087AFE-CBF4-994E-A21D-152ED04D4952}"/>
                  </a:ext>
                </a:extLst>
              </p:cNvPr>
              <p:cNvGrpSpPr/>
              <p:nvPr/>
            </p:nvGrpSpPr>
            <p:grpSpPr>
              <a:xfrm>
                <a:off x="5498403" y="927609"/>
                <a:ext cx="3917910" cy="801743"/>
                <a:chOff x="5364721" y="118375"/>
                <a:chExt cx="3917910" cy="801743"/>
              </a:xfrm>
            </p:grpSpPr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2D7CB0B8-BE67-3146-B6E1-DA7449309D49}"/>
                    </a:ext>
                  </a:extLst>
                </p:cNvPr>
                <p:cNvSpPr/>
                <p:nvPr/>
              </p:nvSpPr>
              <p:spPr>
                <a:xfrm>
                  <a:off x="5364721" y="124426"/>
                  <a:ext cx="3801035" cy="786843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09064170-5AD9-464B-A379-F007359968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82096" y="118375"/>
                      <a:ext cx="243694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a14:m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naPRF relative to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09064170-5AD9-464B-A379-F007359968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82096" y="118375"/>
                      <a:ext cx="243694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9375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6419D26B-2D16-1A49-BA25-F9027D84F7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61135" y="480382"/>
                      <a:ext cx="3121496" cy="4397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</m:oMath>
                      </a14:m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PRF relative to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6419D26B-2D16-1A49-BA25-F9027D84F7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61135" y="480382"/>
                      <a:ext cx="3121496" cy="43973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2941" b="-205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2BDF3C-341E-5F47-B5D4-9A1EAE494FFE}"/>
                  </a:ext>
                </a:extLst>
              </p:cNvPr>
              <p:cNvSpPr txBox="1"/>
              <p:nvPr/>
            </p:nvSpPr>
            <p:spPr>
              <a:xfrm>
                <a:off x="5484661" y="924881"/>
                <a:ext cx="9064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Step 1: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A4A1C62-6088-FF4E-939E-92A65A25DF8D}"/>
                </a:ext>
              </a:extLst>
            </p:cNvPr>
            <p:cNvSpPr txBox="1"/>
            <p:nvPr/>
          </p:nvSpPr>
          <p:spPr>
            <a:xfrm>
              <a:off x="5323288" y="428043"/>
              <a:ext cx="9064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Step 2:</a:t>
              </a:r>
            </a:p>
          </p:txBody>
        </p:sp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A8D8E093-C5C0-8242-8C8B-DECBA63BB25C}"/>
              </a:ext>
            </a:extLst>
          </p:cNvPr>
          <p:cNvSpPr/>
          <p:nvPr/>
        </p:nvSpPr>
        <p:spPr>
          <a:xfrm>
            <a:off x="-235528" y="900347"/>
            <a:ext cx="9379527" cy="228092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A23BB3-6A6A-DB40-81B9-AA7C02FFC03B}"/>
              </a:ext>
            </a:extLst>
          </p:cNvPr>
          <p:cNvGrpSpPr/>
          <p:nvPr/>
        </p:nvGrpSpPr>
        <p:grpSpPr>
          <a:xfrm>
            <a:off x="179848" y="1280950"/>
            <a:ext cx="2096955" cy="1186470"/>
            <a:chOff x="577411" y="1280950"/>
            <a:chExt cx="2096955" cy="1186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9FDC807-0D74-0445-B8EF-1BD656262028}"/>
                    </a:ext>
                  </a:extLst>
                </p:cNvPr>
                <p:cNvSpPr txBox="1"/>
                <p:nvPr/>
              </p:nvSpPr>
              <p:spPr>
                <a:xfrm>
                  <a:off x="1014515" y="2005755"/>
                  <a:ext cx="12629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naPRF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9FDC807-0D74-0445-B8EF-1BD656262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515" y="2005755"/>
                  <a:ext cx="1262910" cy="461665"/>
                </a:xfrm>
                <a:prstGeom prst="rect">
                  <a:avLst/>
                </a:prstGeom>
                <a:blipFill>
                  <a:blip r:embed="rId38"/>
                  <a:stretch>
                    <a:fillRect l="-8081" t="-5405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DD6813C-337F-D14B-9C96-F2892E209317}"/>
                </a:ext>
              </a:extLst>
            </p:cNvPr>
            <p:cNvGrpSpPr/>
            <p:nvPr/>
          </p:nvGrpSpPr>
          <p:grpSpPr>
            <a:xfrm>
              <a:off x="577411" y="1280950"/>
              <a:ext cx="2096955" cy="872673"/>
              <a:chOff x="358249" y="1716383"/>
              <a:chExt cx="2096955" cy="872673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2926A50E-851A-2F49-8DD3-56C2C1F95608}"/>
                  </a:ext>
                </a:extLst>
              </p:cNvPr>
              <p:cNvGrpSpPr/>
              <p:nvPr/>
            </p:nvGrpSpPr>
            <p:grpSpPr>
              <a:xfrm>
                <a:off x="358249" y="1716383"/>
                <a:ext cx="2096955" cy="872673"/>
                <a:chOff x="5033231" y="1855954"/>
                <a:chExt cx="2096955" cy="917180"/>
              </a:xfrm>
            </p:grpSpPr>
            <p:sp>
              <p:nvSpPr>
                <p:cNvPr id="70" name="Rounded Rectangular Callout 69">
                  <a:extLst>
                    <a:ext uri="{FF2B5EF4-FFF2-40B4-BE49-F238E27FC236}">
                      <a16:creationId xmlns:a16="http://schemas.microsoft.com/office/drawing/2014/main" id="{EF638CB7-5895-ED48-8341-0B8ACB086348}"/>
                    </a:ext>
                  </a:extLst>
                </p:cNvPr>
                <p:cNvSpPr/>
                <p:nvPr/>
              </p:nvSpPr>
              <p:spPr>
                <a:xfrm>
                  <a:off x="5033231" y="1855954"/>
                  <a:ext cx="2096955" cy="765854"/>
                </a:xfrm>
                <a:prstGeom prst="wedgeRoundRectCallout">
                  <a:avLst>
                    <a:gd name="adj1" fmla="val -49207"/>
                    <a:gd name="adj2" fmla="val 26897"/>
                    <a:gd name="adj3" fmla="val 16667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4004CA0-2D59-814B-9868-590F5E7064BC}"/>
                    </a:ext>
                  </a:extLst>
                </p:cNvPr>
                <p:cNvSpPr txBox="1"/>
                <p:nvPr/>
              </p:nvSpPr>
              <p:spPr>
                <a:xfrm>
                  <a:off x="5071330" y="2342247"/>
                  <a:ext cx="18473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2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0BC4561-7801-A443-BFCD-A42D463D7756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47" y="1737186"/>
                    <a:ext cx="208005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sz="2000" i="1" dirty="0"/>
                      <a:t>: </a:t>
                    </a:r>
                    <a:endParaRPr lang="en-US" sz="2000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,⋅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000" i="1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0BC4561-7801-A443-BFCD-A42D463D77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47" y="1737186"/>
                    <a:ext cx="2080057" cy="707886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t="-5357"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8069DA3-C47A-AC4E-A913-E027430DA94A}"/>
              </a:ext>
            </a:extLst>
          </p:cNvPr>
          <p:cNvGrpSpPr/>
          <p:nvPr/>
        </p:nvGrpSpPr>
        <p:grpSpPr>
          <a:xfrm>
            <a:off x="5608755" y="990169"/>
            <a:ext cx="3192797" cy="1616034"/>
            <a:chOff x="5608755" y="1096185"/>
            <a:chExt cx="3192797" cy="1616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A9157BA-ACCD-6046-B48E-2C8600E10B2F}"/>
                    </a:ext>
                  </a:extLst>
                </p:cNvPr>
                <p:cNvSpPr txBox="1"/>
                <p:nvPr/>
              </p:nvSpPr>
              <p:spPr>
                <a:xfrm>
                  <a:off x="5608755" y="2250554"/>
                  <a:ext cx="3192797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sz="2400" dirty="0"/>
                    <a:t> distinguishes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(⋅))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A9157BA-ACCD-6046-B48E-2C8600E10B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8755" y="2250554"/>
                  <a:ext cx="3192797" cy="461665"/>
                </a:xfrm>
                <a:prstGeom prst="rect">
                  <a:avLst/>
                </a:prstGeom>
                <a:blipFill>
                  <a:blip r:embed="rId40"/>
                  <a:stretch>
                    <a:fillRect l="-397" t="-8333" r="-397" b="-3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D293FD2-D8D9-A54B-B2EE-6941E400EE46}"/>
                </a:ext>
              </a:extLst>
            </p:cNvPr>
            <p:cNvGrpSpPr/>
            <p:nvPr/>
          </p:nvGrpSpPr>
          <p:grpSpPr>
            <a:xfrm>
              <a:off x="5612966" y="1096185"/>
              <a:ext cx="3147631" cy="1183376"/>
              <a:chOff x="1245302" y="3849838"/>
              <a:chExt cx="3147631" cy="1183376"/>
            </a:xfrm>
          </p:grpSpPr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5D61F5D1-F083-F84E-A2EA-E620B7313373}"/>
                  </a:ext>
                </a:extLst>
              </p:cNvPr>
              <p:cNvSpPr/>
              <p:nvPr/>
            </p:nvSpPr>
            <p:spPr>
              <a:xfrm>
                <a:off x="1245302" y="3849838"/>
                <a:ext cx="3147631" cy="118337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22EB0949-729F-6A47-BC36-5E1F90858269}"/>
                      </a:ext>
                    </a:extLst>
                  </p:cNvPr>
                  <p:cNvSpPr txBox="1"/>
                  <p:nvPr/>
                </p:nvSpPr>
                <p:spPr>
                  <a:xfrm>
                    <a:off x="1287683" y="3883175"/>
                    <a:ext cx="271330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𝑟𝑒𝑡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iff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22EB0949-729F-6A47-BC36-5E1F908582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7683" y="3883175"/>
                    <a:ext cx="2713307" cy="400110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4353FC8-A742-C949-BD79-5C73E649B328}"/>
                      </a:ext>
                    </a:extLst>
                  </p:cNvPr>
                  <p:cNvSpPr txBox="1"/>
                  <p:nvPr/>
                </p:nvSpPr>
                <p:spPr>
                  <a:xfrm>
                    <a:off x="1839746" y="4275924"/>
                    <a:ext cx="2146100" cy="34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4353FC8-A742-C949-BD79-5C73E649B3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9746" y="4275924"/>
                    <a:ext cx="2146100" cy="347403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1775" t="-14815" r="-4142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78B98B-AA39-B94F-B4F6-A3EF40F8A4CF}"/>
                  </a:ext>
                </a:extLst>
              </p:cNvPr>
              <p:cNvSpPr txBox="1"/>
              <p:nvPr/>
            </p:nvSpPr>
            <p:spPr>
              <a:xfrm>
                <a:off x="1977573" y="5570481"/>
                <a:ext cx="5206746" cy="50917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Claim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is not a PRF relative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78B98B-AA39-B94F-B4F6-A3EF40F8A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73" y="5570481"/>
                <a:ext cx="5206746" cy="509178"/>
              </a:xfrm>
              <a:prstGeom prst="rect">
                <a:avLst/>
              </a:prstGeom>
              <a:blipFill>
                <a:blip r:embed="rId43"/>
                <a:stretch>
                  <a:fillRect l="-1707" t="-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AF72B414-9718-6743-AF72-4AA6D3C534C8}"/>
              </a:ext>
            </a:extLst>
          </p:cNvPr>
          <p:cNvGrpSpPr/>
          <p:nvPr/>
        </p:nvGrpSpPr>
        <p:grpSpPr>
          <a:xfrm>
            <a:off x="4171745" y="4149560"/>
            <a:ext cx="1477758" cy="863387"/>
            <a:chOff x="4171745" y="5623164"/>
            <a:chExt cx="1477758" cy="863387"/>
          </a:xfrm>
        </p:grpSpPr>
        <p:pic>
          <p:nvPicPr>
            <p:cNvPr id="99" name="Picture 9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8A5A064-750B-334F-BA6D-4B48E9ABA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4171745" y="5623164"/>
              <a:ext cx="863387" cy="863387"/>
            </a:xfrm>
            <a:prstGeom prst="rect">
              <a:avLst/>
            </a:prstGeom>
          </p:spPr>
        </p:pic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3B72751-DEFE-4542-986F-05327C4671F1}"/>
                </a:ext>
              </a:extLst>
            </p:cNvPr>
            <p:cNvGrpSpPr/>
            <p:nvPr/>
          </p:nvGrpSpPr>
          <p:grpSpPr>
            <a:xfrm rot="3490203">
              <a:off x="5082427" y="5849813"/>
              <a:ext cx="439117" cy="695035"/>
              <a:chOff x="4040062" y="4886452"/>
              <a:chExt cx="439117" cy="695035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92CC4941-F37C-C84E-B4F1-BBFE3CC88F91}"/>
                  </a:ext>
                </a:extLst>
              </p:cNvPr>
              <p:cNvCxnSpPr>
                <a:cxnSpLocks/>
              </p:cNvCxnSpPr>
              <p:nvPr/>
            </p:nvCxnSpPr>
            <p:spPr>
              <a:xfrm rot="18109797">
                <a:off x="3861828" y="5361584"/>
                <a:ext cx="398137" cy="416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3782CDC0-3CCC-0E4A-8A4D-E3AFE24FE8EB}"/>
                      </a:ext>
                    </a:extLst>
                  </p:cNvPr>
                  <p:cNvSpPr txBox="1"/>
                  <p:nvPr/>
                </p:nvSpPr>
                <p:spPr>
                  <a:xfrm rot="17648576">
                    <a:off x="3968444" y="5027855"/>
                    <a:ext cx="65213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3782CDC0-3CCC-0E4A-8A4D-E3AFE24FE8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648576">
                    <a:off x="3968444" y="5027855"/>
                    <a:ext cx="652138" cy="369332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41242E8-AE06-3C4F-8996-4DC5EBB8557F}"/>
                  </a:ext>
                </a:extLst>
              </p:cNvPr>
              <p:cNvSpPr txBox="1"/>
              <p:nvPr/>
            </p:nvSpPr>
            <p:spPr>
              <a:xfrm>
                <a:off x="1076217" y="5145847"/>
                <a:ext cx="2573590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→1 :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41242E8-AE06-3C4F-8996-4DC5EBB85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17" y="5145847"/>
                <a:ext cx="2573590" cy="400110"/>
              </a:xfrm>
              <a:prstGeom prst="rect">
                <a:avLst/>
              </a:prstGeom>
              <a:blipFill>
                <a:blip r:embed="rId51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F921C81-093F-A548-9DE6-2863BF3FC161}"/>
                  </a:ext>
                </a:extLst>
              </p:cNvPr>
              <p:cNvSpPr txBox="1"/>
              <p:nvPr/>
            </p:nvSpPr>
            <p:spPr>
              <a:xfrm>
                <a:off x="5362343" y="5137435"/>
                <a:ext cx="2838866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→1 :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𝑟𝑛𝑑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𝑛𝑒𝑔𝑙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F921C81-093F-A548-9DE6-2863BF3FC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343" y="5137435"/>
                <a:ext cx="2838866" cy="400110"/>
              </a:xfrm>
              <a:prstGeom prst="rect">
                <a:avLst/>
              </a:prstGeom>
              <a:blipFill>
                <a:blip r:embed="rId52"/>
                <a:stretch>
                  <a:fillRect r="-448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1A36671-004B-6B49-888C-163438FA11A4}"/>
              </a:ext>
            </a:extLst>
          </p:cNvPr>
          <p:cNvGrpSpPr/>
          <p:nvPr/>
        </p:nvGrpSpPr>
        <p:grpSpPr>
          <a:xfrm>
            <a:off x="7251844" y="3941729"/>
            <a:ext cx="1417055" cy="1064163"/>
            <a:chOff x="-3448409" y="-1785242"/>
            <a:chExt cx="1417055" cy="1064163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34D77C7-003D-6B43-A8C3-2671A34B3BF8}"/>
                </a:ext>
              </a:extLst>
            </p:cNvPr>
            <p:cNvSpPr/>
            <p:nvPr/>
          </p:nvSpPr>
          <p:spPr>
            <a:xfrm>
              <a:off x="-3308609" y="-1414604"/>
              <a:ext cx="1143000" cy="6935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E9E94B44-E188-8740-8773-AD51FA84803C}"/>
                    </a:ext>
                  </a:extLst>
                </p:cNvPr>
                <p:cNvSpPr txBox="1"/>
                <p:nvPr/>
              </p:nvSpPr>
              <p:spPr>
                <a:xfrm>
                  <a:off x="-3090219" y="-1290361"/>
                  <a:ext cx="6746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E9E94B44-E188-8740-8773-AD51FA848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90219" y="-1290361"/>
                  <a:ext cx="674672" cy="400110"/>
                </a:xfrm>
                <a:prstGeom prst="rect">
                  <a:avLst/>
                </a:prstGeom>
                <a:blipFill>
                  <a:blip r:embed="rId53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A60A86D0-876B-F54A-A794-83F00A8277B2}"/>
                    </a:ext>
                  </a:extLst>
                </p:cNvPr>
                <p:cNvSpPr txBox="1"/>
                <p:nvPr/>
              </p:nvSpPr>
              <p:spPr>
                <a:xfrm>
                  <a:off x="-3448409" y="-1785242"/>
                  <a:ext cx="14170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A60A86D0-876B-F54A-A794-83F00A827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48409" y="-1785242"/>
                  <a:ext cx="1417055" cy="369332"/>
                </a:xfrm>
                <a:prstGeom prst="rect">
                  <a:avLst/>
                </a:prstGeom>
                <a:blipFill>
                  <a:blip r:embed="rId5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B7DF25-4546-8C4A-97AB-973C58EB6672}"/>
              </a:ext>
            </a:extLst>
          </p:cNvPr>
          <p:cNvGrpSpPr/>
          <p:nvPr/>
        </p:nvGrpSpPr>
        <p:grpSpPr>
          <a:xfrm>
            <a:off x="5868698" y="4007126"/>
            <a:ext cx="1246705" cy="792800"/>
            <a:chOff x="5868698" y="4956041"/>
            <a:chExt cx="1246705" cy="792800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5BCACD18-5DC9-CD4E-A24F-42619EEF1D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8698" y="5357982"/>
              <a:ext cx="1246705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43C4EEDB-CD11-4F4F-B23E-21A6B39749E2}"/>
                </a:ext>
              </a:extLst>
            </p:cNvPr>
            <p:cNvCxnSpPr>
              <a:cxnSpLocks/>
            </p:cNvCxnSpPr>
            <p:nvPr/>
          </p:nvCxnSpPr>
          <p:spPr>
            <a:xfrm>
              <a:off x="5868698" y="5748841"/>
              <a:ext cx="1246705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3B3B599-AEAD-BC4C-A2F6-F4F1ABB143BD}"/>
                    </a:ext>
                  </a:extLst>
                </p:cNvPr>
                <p:cNvSpPr txBox="1"/>
                <p:nvPr/>
              </p:nvSpPr>
              <p:spPr>
                <a:xfrm>
                  <a:off x="6229295" y="4956041"/>
                  <a:ext cx="3922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3B3B599-AEAD-BC4C-A2F6-F4F1ABB143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9295" y="4956041"/>
                  <a:ext cx="392287" cy="369332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EA0AD1D-D81F-6345-A210-404B7AE52E4D}"/>
                    </a:ext>
                  </a:extLst>
                </p:cNvPr>
                <p:cNvSpPr txBox="1"/>
                <p:nvPr/>
              </p:nvSpPr>
              <p:spPr>
                <a:xfrm>
                  <a:off x="6224203" y="5357985"/>
                  <a:ext cx="382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AEA0AD1D-D81F-6345-A210-404B7AE52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4203" y="5357985"/>
                  <a:ext cx="382669" cy="369332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991758-71BA-204E-9862-20B6F3EE3649}"/>
              </a:ext>
            </a:extLst>
          </p:cNvPr>
          <p:cNvGrpSpPr/>
          <p:nvPr/>
        </p:nvGrpSpPr>
        <p:grpSpPr>
          <a:xfrm>
            <a:off x="4224753" y="4839818"/>
            <a:ext cx="746034" cy="784830"/>
            <a:chOff x="4224753" y="5788733"/>
            <a:chExt cx="746034" cy="78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07546F7A-493F-CA4A-A8D4-B4EF5E4282C3}"/>
                    </a:ext>
                  </a:extLst>
                </p:cNvPr>
                <p:cNvSpPr txBox="1"/>
                <p:nvPr/>
              </p:nvSpPr>
              <p:spPr>
                <a:xfrm>
                  <a:off x="4231482" y="5788733"/>
                  <a:ext cx="739305" cy="7848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45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07546F7A-493F-CA4A-A8D4-B4EF5E428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482" y="5788733"/>
                  <a:ext cx="739305" cy="784830"/>
                </a:xfrm>
                <a:prstGeom prst="rect">
                  <a:avLst/>
                </a:prstGeom>
                <a:blipFill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6FE2B36-179B-D546-B4BE-DC0A81AF7685}"/>
                </a:ext>
              </a:extLst>
            </p:cNvPr>
            <p:cNvCxnSpPr>
              <a:cxnSpLocks/>
            </p:cNvCxnSpPr>
            <p:nvPr/>
          </p:nvCxnSpPr>
          <p:spPr>
            <a:xfrm>
              <a:off x="4224753" y="5922106"/>
              <a:ext cx="700241" cy="5198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AB874-4A84-2B4A-8D02-4FB7CBB3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88A06E-3AF2-E742-BA31-C33918E70F6B}"/>
              </a:ext>
            </a:extLst>
          </p:cNvPr>
          <p:cNvCxnSpPr/>
          <p:nvPr/>
        </p:nvCxnSpPr>
        <p:spPr>
          <a:xfrm>
            <a:off x="1364343" y="762000"/>
            <a:ext cx="899886" cy="36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itle 1">
                <a:extLst>
                  <a:ext uri="{FF2B5EF4-FFF2-40B4-BE49-F238E27FC236}">
                    <a16:creationId xmlns:a16="http://schemas.microsoft.com/office/drawing/2014/main" id="{E7E85649-7D36-EA4B-A00A-0B76E605A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6816" y="367139"/>
                <a:ext cx="4692183" cy="3857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000" kern="1200">
                    <a:solidFill>
                      <a:srgbClr val="0432FF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en-US" sz="2600" dirty="0"/>
                  <a:t>build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600" i="1" dirty="0"/>
                  <a:t> </a:t>
                </a:r>
                <a:r>
                  <a:rPr lang="en-US" sz="2600" dirty="0"/>
                  <a:t>so there exists </a:t>
                </a:r>
                <a:r>
                  <a:rPr lang="en-US" sz="2600" dirty="0" err="1"/>
                  <a:t>naPRF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600" i="1" dirty="0"/>
              </a:p>
            </p:txBody>
          </p:sp>
        </mc:Choice>
        <mc:Fallback xmlns="">
          <p:sp>
            <p:nvSpPr>
              <p:cNvPr id="69" name="Title 1">
                <a:extLst>
                  <a:ext uri="{FF2B5EF4-FFF2-40B4-BE49-F238E27FC236}">
                    <a16:creationId xmlns:a16="http://schemas.microsoft.com/office/drawing/2014/main" id="{E7E85649-7D36-EA4B-A00A-0B76E605A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16" y="367139"/>
                <a:ext cx="4692183" cy="385756"/>
              </a:xfrm>
              <a:prstGeom prst="rect">
                <a:avLst/>
              </a:prstGeom>
              <a:blipFill>
                <a:blip r:embed="rId62"/>
                <a:stretch>
                  <a:fillRect l="-2439" t="-29032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itle 1">
                <a:extLst>
                  <a:ext uri="{FF2B5EF4-FFF2-40B4-BE49-F238E27FC236}">
                    <a16:creationId xmlns:a16="http://schemas.microsoft.com/office/drawing/2014/main" id="{971D6281-30AF-0B46-ADFB-DA07F687CE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461" y="378644"/>
                <a:ext cx="4692183" cy="3857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000" kern="1200">
                    <a:solidFill>
                      <a:srgbClr val="0432FF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en-US" sz="2600" dirty="0"/>
                  <a:t>build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600" i="1" dirty="0"/>
                  <a:t> </a:t>
                </a:r>
                <a:r>
                  <a:rPr lang="en-US" sz="2600" dirty="0"/>
                  <a:t>so Step1 and Step 2 hold</a:t>
                </a:r>
                <a:endParaRPr lang="en-US" sz="2600" i="1" dirty="0"/>
              </a:p>
            </p:txBody>
          </p:sp>
        </mc:Choice>
        <mc:Fallback xmlns="">
          <p:sp>
            <p:nvSpPr>
              <p:cNvPr id="72" name="Title 1">
                <a:extLst>
                  <a:ext uri="{FF2B5EF4-FFF2-40B4-BE49-F238E27FC236}">
                    <a16:creationId xmlns:a16="http://schemas.microsoft.com/office/drawing/2014/main" id="{971D6281-30AF-0B46-ADFB-DA07F687C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61" y="378644"/>
                <a:ext cx="4692183" cy="385756"/>
              </a:xfrm>
              <a:prstGeom prst="rect">
                <a:avLst/>
              </a:prstGeom>
              <a:blipFill>
                <a:blip r:embed="rId63"/>
                <a:stretch>
                  <a:fillRect l="-2168" t="-29032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CE38306-F842-8245-BBD3-72C1906ECB03}"/>
              </a:ext>
            </a:extLst>
          </p:cNvPr>
          <p:cNvGrpSpPr/>
          <p:nvPr/>
        </p:nvGrpSpPr>
        <p:grpSpPr>
          <a:xfrm>
            <a:off x="4032496" y="3247685"/>
            <a:ext cx="570943" cy="956511"/>
            <a:chOff x="4032496" y="3247685"/>
            <a:chExt cx="570943" cy="95651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96F23E2-C3C1-954D-BB4D-5EB353FF1FB4}"/>
                </a:ext>
              </a:extLst>
            </p:cNvPr>
            <p:cNvCxnSpPr/>
            <p:nvPr/>
          </p:nvCxnSpPr>
          <p:spPr>
            <a:xfrm flipH="1" flipV="1">
              <a:off x="4032496" y="3247685"/>
              <a:ext cx="339725" cy="9565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EC056DE-1AF1-1541-B681-96B7FF7B49E2}"/>
                </a:ext>
              </a:extLst>
            </p:cNvPr>
            <p:cNvCxnSpPr>
              <a:cxnSpLocks/>
              <a:endCxn id="99" idx="0"/>
            </p:cNvCxnSpPr>
            <p:nvPr/>
          </p:nvCxnSpPr>
          <p:spPr>
            <a:xfrm>
              <a:off x="4330979" y="3258663"/>
              <a:ext cx="272460" cy="8908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0F5EE0D-1CE9-0149-8AE0-896471B9663D}"/>
                  </a:ext>
                </a:extLst>
              </p:cNvPr>
              <p:cNvSpPr txBox="1"/>
              <p:nvPr/>
            </p:nvSpPr>
            <p:spPr>
              <a:xfrm>
                <a:off x="2829650" y="2141661"/>
                <a:ext cx="9896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0F5EE0D-1CE9-0149-8AE0-896471B96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650" y="2141661"/>
                <a:ext cx="989695" cy="461665"/>
              </a:xfrm>
              <a:prstGeom prst="rect">
                <a:avLst/>
              </a:prstGeom>
              <a:blipFill>
                <a:blip r:embed="rId6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EE135D7-7FD7-CD41-9166-2FD5A27DF4DC}"/>
              </a:ext>
            </a:extLst>
          </p:cNvPr>
          <p:cNvGrpSpPr/>
          <p:nvPr/>
        </p:nvGrpSpPr>
        <p:grpSpPr>
          <a:xfrm>
            <a:off x="2343962" y="1374380"/>
            <a:ext cx="2011383" cy="809634"/>
            <a:chOff x="1546331" y="3566178"/>
            <a:chExt cx="2011383" cy="809634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BB2FEC88-D1E2-9B43-A246-B964FC354EAD}"/>
                </a:ext>
              </a:extLst>
            </p:cNvPr>
            <p:cNvSpPr/>
            <p:nvPr/>
          </p:nvSpPr>
          <p:spPr>
            <a:xfrm>
              <a:off x="1626539" y="3921537"/>
              <a:ext cx="1800931" cy="45427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0C8880F8-2B5A-8B47-8E2A-036389F86839}"/>
                    </a:ext>
                  </a:extLst>
                </p:cNvPr>
                <p:cNvSpPr txBox="1"/>
                <p:nvPr/>
              </p:nvSpPr>
              <p:spPr>
                <a:xfrm>
                  <a:off x="1546331" y="3959301"/>
                  <a:ext cx="20113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𝑆𝑎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0C8880F8-2B5A-8B47-8E2A-036389F86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331" y="3959301"/>
                  <a:ext cx="2011383" cy="400110"/>
                </a:xfrm>
                <a:prstGeom prst="rect">
                  <a:avLst/>
                </a:prstGeom>
                <a:blipFill>
                  <a:blip r:embed="rId66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1A1471C-F541-DA40-9A75-EBC5A3E817F2}"/>
                    </a:ext>
                  </a:extLst>
                </p:cNvPr>
                <p:cNvSpPr txBox="1"/>
                <p:nvPr/>
              </p:nvSpPr>
              <p:spPr>
                <a:xfrm>
                  <a:off x="1722461" y="3566178"/>
                  <a:ext cx="1602618" cy="313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i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1A1471C-F541-DA40-9A75-EBC5A3E817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2461" y="3566178"/>
                  <a:ext cx="1602618" cy="313291"/>
                </a:xfrm>
                <a:prstGeom prst="rect">
                  <a:avLst/>
                </a:prstGeom>
                <a:blipFill>
                  <a:blip r:embed="rId67"/>
                  <a:stretch>
                    <a:fillRect l="-5556" t="-8333" r="-6349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90D508-C4AC-4841-AA11-DBDB5126DC41}"/>
                  </a:ext>
                </a:extLst>
              </p:cNvPr>
              <p:cNvSpPr txBox="1"/>
              <p:nvPr/>
            </p:nvSpPr>
            <p:spPr>
              <a:xfrm>
                <a:off x="782875" y="6078826"/>
                <a:ext cx="7579384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But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 is now no longer a </a:t>
                </a:r>
                <a:r>
                  <a:rPr lang="en-US" sz="2800" dirty="0" err="1"/>
                  <a:t>naPRF</a:t>
                </a:r>
                <a:r>
                  <a:rPr lang="en-US" sz="2800" dirty="0"/>
                  <a:t>, invalidating Step 1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90D508-C4AC-4841-AA11-DBDB5126D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75" y="6078826"/>
                <a:ext cx="7579384" cy="523220"/>
              </a:xfrm>
              <a:prstGeom prst="rect">
                <a:avLst/>
              </a:prstGeom>
              <a:blipFill>
                <a:blip r:embed="rId68"/>
                <a:stretch>
                  <a:fillRect l="-1173" t="-12195" r="-1173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5BFB3A7-2D63-8247-8DB2-BC2EC3E5C26E}"/>
              </a:ext>
            </a:extLst>
          </p:cNvPr>
          <p:cNvGrpSpPr/>
          <p:nvPr/>
        </p:nvGrpSpPr>
        <p:grpSpPr>
          <a:xfrm>
            <a:off x="4614000" y="2878986"/>
            <a:ext cx="2900314" cy="1084769"/>
            <a:chOff x="2764107" y="2666002"/>
            <a:chExt cx="2900314" cy="1084769"/>
          </a:xfrm>
        </p:grpSpPr>
        <p:sp>
          <p:nvSpPr>
            <p:cNvPr id="92" name="Rounded Rectangular Callout 91">
              <a:extLst>
                <a:ext uri="{FF2B5EF4-FFF2-40B4-BE49-F238E27FC236}">
                  <a16:creationId xmlns:a16="http://schemas.microsoft.com/office/drawing/2014/main" id="{65CC7E9A-EB76-5849-B58F-18D2FC5DFEF2}"/>
                </a:ext>
              </a:extLst>
            </p:cNvPr>
            <p:cNvSpPr/>
            <p:nvPr/>
          </p:nvSpPr>
          <p:spPr>
            <a:xfrm>
              <a:off x="2825554" y="2666002"/>
              <a:ext cx="2838867" cy="1084769"/>
            </a:xfrm>
            <a:prstGeom prst="wedgeRoundRectCallout">
              <a:avLst>
                <a:gd name="adj1" fmla="val -45195"/>
                <a:gd name="adj2" fmla="val 79064"/>
                <a:gd name="adj3" fmla="val 16667"/>
              </a:avLst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210D0EB3-1D7D-C74E-83DD-5D2A0CB3FFF5}"/>
                    </a:ext>
                  </a:extLst>
                </p:cNvPr>
                <p:cNvSpPr txBox="1"/>
                <p:nvPr/>
              </p:nvSpPr>
              <p:spPr>
                <a:xfrm>
                  <a:off x="2764107" y="2678908"/>
                  <a:ext cx="191321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𝑆𝑎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br>
                    <a:rPr lang="en-US" sz="2000" b="0" i="1" dirty="0">
                      <a:latin typeface="Cambria Math" panose="02040503050406030204" pitchFamily="18" charset="0"/>
                    </a:rPr>
                  </a:br>
                  <a:r>
                    <a:rPr lang="en-US" sz="2000" b="0" i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←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b="0" i="1" dirty="0"/>
                    <a:t>,</a:t>
                  </a:r>
                </a:p>
                <a:p>
                  <a:r>
                    <a:rPr lang="en-US" sz="20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i="1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210D0EB3-1D7D-C74E-83DD-5D2A0CB3FF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107" y="2678908"/>
                  <a:ext cx="1913216" cy="1015663"/>
                </a:xfrm>
                <a:prstGeom prst="rect">
                  <a:avLst/>
                </a:prstGeom>
                <a:blipFill>
                  <a:blip r:embed="rId69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132A72-CEDE-554A-9851-53663BFAC09C}"/>
                  </a:ext>
                </a:extLst>
              </p:cNvPr>
              <p:cNvSpPr txBox="1"/>
              <p:nvPr/>
            </p:nvSpPr>
            <p:spPr>
              <a:xfrm>
                <a:off x="2991355" y="8082637"/>
                <a:ext cx="37406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132A72-CEDE-554A-9851-53663BFAC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55" y="8082637"/>
                <a:ext cx="3740639" cy="430887"/>
              </a:xfrm>
              <a:prstGeom prst="rect">
                <a:avLst/>
              </a:prstGeom>
              <a:blipFill>
                <a:blip r:embed="rId37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3130E3D-F979-E540-925D-C8F9F93B9798}"/>
              </a:ext>
            </a:extLst>
          </p:cNvPr>
          <p:cNvGrpSpPr/>
          <p:nvPr/>
        </p:nvGrpSpPr>
        <p:grpSpPr>
          <a:xfrm>
            <a:off x="188173" y="3588878"/>
            <a:ext cx="2312621" cy="1466468"/>
            <a:chOff x="190608" y="4551507"/>
            <a:chExt cx="2312621" cy="146646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3235631-58B3-FB43-90EF-30090304358C}"/>
                </a:ext>
              </a:extLst>
            </p:cNvPr>
            <p:cNvSpPr/>
            <p:nvPr/>
          </p:nvSpPr>
          <p:spPr>
            <a:xfrm>
              <a:off x="540971" y="5324450"/>
              <a:ext cx="1143365" cy="6935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E52F732-7997-9148-9DDC-6D2FA44253F8}"/>
                    </a:ext>
                  </a:extLst>
                </p:cNvPr>
                <p:cNvSpPr txBox="1"/>
                <p:nvPr/>
              </p:nvSpPr>
              <p:spPr>
                <a:xfrm>
                  <a:off x="746420" y="5448693"/>
                  <a:ext cx="6746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E52F732-7997-9148-9DDC-6D2FA4425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420" y="5448693"/>
                  <a:ext cx="674672" cy="400110"/>
                </a:xfrm>
                <a:prstGeom prst="rect">
                  <a:avLst/>
                </a:prstGeom>
                <a:blipFill>
                  <a:blip r:embed="rId70"/>
                  <a:stretch>
                    <a:fillRect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E9956126-E42A-994F-8ED0-2F63EDD00F60}"/>
                    </a:ext>
                  </a:extLst>
                </p:cNvPr>
                <p:cNvSpPr txBox="1"/>
                <p:nvPr/>
              </p:nvSpPr>
              <p:spPr>
                <a:xfrm>
                  <a:off x="405380" y="4551507"/>
                  <a:ext cx="16599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𝑟𝑛𝑑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E9956126-E42A-994F-8ED0-2F63EDD0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80" y="4551507"/>
                  <a:ext cx="1659942" cy="369332"/>
                </a:xfrm>
                <a:prstGeom prst="rect">
                  <a:avLst/>
                </a:prstGeom>
                <a:blipFill>
                  <a:blip r:embed="rId49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E06FEAF4-5BB5-E14B-BAD3-8BEB7D24EF0E}"/>
                    </a:ext>
                  </a:extLst>
                </p:cNvPr>
                <p:cNvSpPr txBox="1"/>
                <p:nvPr/>
              </p:nvSpPr>
              <p:spPr>
                <a:xfrm>
                  <a:off x="190608" y="4929475"/>
                  <a:ext cx="23126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(⋅)=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,⋅))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E06FEAF4-5BB5-E14B-BAD3-8BEB7D24EF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08" y="4929475"/>
                  <a:ext cx="2312621" cy="369332"/>
                </a:xfrm>
                <a:prstGeom prst="rect">
                  <a:avLst/>
                </a:prstGeom>
                <a:blipFill>
                  <a:blip r:embed="rId5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650CBC-1474-F047-9EC0-F6A19A8BC48C}"/>
              </a:ext>
            </a:extLst>
          </p:cNvPr>
          <p:cNvGrpSpPr/>
          <p:nvPr/>
        </p:nvGrpSpPr>
        <p:grpSpPr>
          <a:xfrm>
            <a:off x="2550381" y="4038972"/>
            <a:ext cx="1246705" cy="792800"/>
            <a:chOff x="2550381" y="4987887"/>
            <a:chExt cx="1246705" cy="79280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EC70D44-2252-E34A-AEFE-8476E2F0B4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0381" y="5389828"/>
              <a:ext cx="1246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5066E69-1291-6B44-A015-D25FDDF91002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81" y="5780687"/>
              <a:ext cx="1246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3EA1839-8591-E942-B9C4-D6A68AC95B97}"/>
                    </a:ext>
                  </a:extLst>
                </p:cNvPr>
                <p:cNvSpPr txBox="1"/>
                <p:nvPr/>
              </p:nvSpPr>
              <p:spPr>
                <a:xfrm>
                  <a:off x="2910978" y="4987887"/>
                  <a:ext cx="3922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3EA1839-8591-E942-B9C4-D6A68AC95B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978" y="4987887"/>
                  <a:ext cx="392287" cy="369332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A26C6836-D380-0F4F-A706-F7028F90ED93}"/>
                    </a:ext>
                  </a:extLst>
                </p:cNvPr>
                <p:cNvSpPr txBox="1"/>
                <p:nvPr/>
              </p:nvSpPr>
              <p:spPr>
                <a:xfrm>
                  <a:off x="2905886" y="5389831"/>
                  <a:ext cx="382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A26C6836-D380-0F4F-A706-F7028F90ED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886" y="5389831"/>
                  <a:ext cx="382669" cy="369332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8D6DBA-7D24-B347-8768-87C8C8299A2B}"/>
              </a:ext>
            </a:extLst>
          </p:cNvPr>
          <p:cNvGrpSpPr/>
          <p:nvPr/>
        </p:nvGrpSpPr>
        <p:grpSpPr>
          <a:xfrm>
            <a:off x="-1496291" y="-249382"/>
            <a:ext cx="12302836" cy="7481455"/>
            <a:chOff x="-1496291" y="-249382"/>
            <a:chExt cx="12302836" cy="7481455"/>
          </a:xfrm>
        </p:grpSpPr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207B486F-6251-5842-B613-87430C385BF7}"/>
                </a:ext>
              </a:extLst>
            </p:cNvPr>
            <p:cNvSpPr/>
            <p:nvPr/>
          </p:nvSpPr>
          <p:spPr>
            <a:xfrm>
              <a:off x="-1496291" y="-249382"/>
              <a:ext cx="12302836" cy="7481455"/>
            </a:xfrm>
            <a:custGeom>
              <a:avLst/>
              <a:gdLst>
                <a:gd name="connsiteX0" fmla="*/ 3753257 w 12302836"/>
                <a:gd name="connsiteY0" fmla="*/ 4477542 h 7481455"/>
                <a:gd name="connsiteX1" fmla="*/ 3753639 w 12302836"/>
                <a:gd name="connsiteY1" fmla="*/ 4479772 h 7481455"/>
                <a:gd name="connsiteX2" fmla="*/ 3755672 w 12302836"/>
                <a:gd name="connsiteY2" fmla="*/ 4492393 h 7481455"/>
                <a:gd name="connsiteX3" fmla="*/ 3754317 w 12302836"/>
                <a:gd name="connsiteY3" fmla="*/ 4484122 h 7481455"/>
                <a:gd name="connsiteX4" fmla="*/ 3753257 w 12302836"/>
                <a:gd name="connsiteY4" fmla="*/ 4477542 h 7481455"/>
                <a:gd name="connsiteX5" fmla="*/ 9379201 w 12302836"/>
                <a:gd name="connsiteY5" fmla="*/ 3785856 h 7481455"/>
                <a:gd name="connsiteX6" fmla="*/ 9371140 w 12302836"/>
                <a:gd name="connsiteY6" fmla="*/ 3799124 h 7481455"/>
                <a:gd name="connsiteX7" fmla="*/ 9371101 w 12302836"/>
                <a:gd name="connsiteY7" fmla="*/ 3799184 h 7481455"/>
                <a:gd name="connsiteX8" fmla="*/ 9373461 w 12302836"/>
                <a:gd name="connsiteY8" fmla="*/ 3794797 h 7481455"/>
                <a:gd name="connsiteX9" fmla="*/ 9379201 w 12302836"/>
                <a:gd name="connsiteY9" fmla="*/ 3785856 h 7481455"/>
                <a:gd name="connsiteX10" fmla="*/ 10272380 w 12302836"/>
                <a:gd name="connsiteY10" fmla="*/ 2635731 h 7481455"/>
                <a:gd name="connsiteX11" fmla="*/ 10263102 w 12302836"/>
                <a:gd name="connsiteY11" fmla="*/ 2641756 h 7481455"/>
                <a:gd name="connsiteX12" fmla="*/ 10272343 w 12302836"/>
                <a:gd name="connsiteY12" fmla="*/ 2635752 h 7481455"/>
                <a:gd name="connsiteX13" fmla="*/ 5998262 w 12302836"/>
                <a:gd name="connsiteY13" fmla="*/ 1512902 h 7481455"/>
                <a:gd name="connsiteX14" fmla="*/ 6007803 w 12302836"/>
                <a:gd name="connsiteY14" fmla="*/ 1514472 h 7481455"/>
                <a:gd name="connsiteX15" fmla="*/ 6092354 w 12302836"/>
                <a:gd name="connsiteY15" fmla="*/ 1524729 h 7481455"/>
                <a:gd name="connsiteX16" fmla="*/ 5996102 w 12302836"/>
                <a:gd name="connsiteY16" fmla="*/ 1548793 h 7481455"/>
                <a:gd name="connsiteX17" fmla="*/ 5996229 w 12302836"/>
                <a:gd name="connsiteY17" fmla="*/ 1521870 h 7481455"/>
                <a:gd name="connsiteX18" fmla="*/ 7680523 w 12302836"/>
                <a:gd name="connsiteY18" fmla="*/ 850961 h 7481455"/>
                <a:gd name="connsiteX19" fmla="*/ 7175196 w 12302836"/>
                <a:gd name="connsiteY19" fmla="*/ 875024 h 7481455"/>
                <a:gd name="connsiteX20" fmla="*/ 6982691 w 12302836"/>
                <a:gd name="connsiteY20" fmla="*/ 923150 h 7481455"/>
                <a:gd name="connsiteX21" fmla="*/ 6838312 w 12302836"/>
                <a:gd name="connsiteY21" fmla="*/ 971277 h 7481455"/>
                <a:gd name="connsiteX22" fmla="*/ 6621744 w 12302836"/>
                <a:gd name="connsiteY22" fmla="*/ 1091593 h 7481455"/>
                <a:gd name="connsiteX23" fmla="*/ 6501428 w 12302836"/>
                <a:gd name="connsiteY23" fmla="*/ 1163782 h 7481455"/>
                <a:gd name="connsiteX24" fmla="*/ 6429238 w 12302836"/>
                <a:gd name="connsiteY24" fmla="*/ 1211908 h 7481455"/>
                <a:gd name="connsiteX25" fmla="*/ 6284859 w 12302836"/>
                <a:gd name="connsiteY25" fmla="*/ 1260035 h 7481455"/>
                <a:gd name="connsiteX26" fmla="*/ 6212670 w 12302836"/>
                <a:gd name="connsiteY26" fmla="*/ 1284098 h 7481455"/>
                <a:gd name="connsiteX27" fmla="*/ 6140480 w 12302836"/>
                <a:gd name="connsiteY27" fmla="*/ 1332224 h 7481455"/>
                <a:gd name="connsiteX28" fmla="*/ 6116417 w 12302836"/>
                <a:gd name="connsiteY28" fmla="*/ 1404414 h 7481455"/>
                <a:gd name="connsiteX29" fmla="*/ 6044228 w 12302836"/>
                <a:gd name="connsiteY29" fmla="*/ 1452540 h 7481455"/>
                <a:gd name="connsiteX30" fmla="*/ 6000450 w 12302836"/>
                <a:gd name="connsiteY30" fmla="*/ 1503247 h 7481455"/>
                <a:gd name="connsiteX31" fmla="*/ 5998262 w 12302836"/>
                <a:gd name="connsiteY31" fmla="*/ 1512902 h 7481455"/>
                <a:gd name="connsiteX32" fmla="*/ 5923913 w 12302836"/>
                <a:gd name="connsiteY32" fmla="*/ 1500666 h 7481455"/>
                <a:gd name="connsiteX33" fmla="*/ 5707344 w 12302836"/>
                <a:gd name="connsiteY33" fmla="*/ 1428477 h 7481455"/>
                <a:gd name="connsiteX34" fmla="*/ 5635154 w 12302836"/>
                <a:gd name="connsiteY34" fmla="*/ 1404414 h 7481455"/>
                <a:gd name="connsiteX35" fmla="*/ 5370459 w 12302836"/>
                <a:gd name="connsiteY35" fmla="*/ 1356287 h 7481455"/>
                <a:gd name="connsiteX36" fmla="*/ 5153891 w 12302836"/>
                <a:gd name="connsiteY36" fmla="*/ 1332224 h 7481455"/>
                <a:gd name="connsiteX37" fmla="*/ 4359807 w 12302836"/>
                <a:gd name="connsiteY37" fmla="*/ 1356287 h 7481455"/>
                <a:gd name="connsiteX38" fmla="*/ 4263554 w 12302836"/>
                <a:gd name="connsiteY38" fmla="*/ 1380350 h 7481455"/>
                <a:gd name="connsiteX39" fmla="*/ 4119175 w 12302836"/>
                <a:gd name="connsiteY39" fmla="*/ 1428477 h 7481455"/>
                <a:gd name="connsiteX40" fmla="*/ 4046986 w 12302836"/>
                <a:gd name="connsiteY40" fmla="*/ 1500666 h 7481455"/>
                <a:gd name="connsiteX41" fmla="*/ 3902607 w 12302836"/>
                <a:gd name="connsiteY41" fmla="*/ 1596919 h 7481455"/>
                <a:gd name="connsiteX42" fmla="*/ 3830417 w 12302836"/>
                <a:gd name="connsiteY42" fmla="*/ 2342877 h 7481455"/>
                <a:gd name="connsiteX43" fmla="*/ 3758228 w 12302836"/>
                <a:gd name="connsiteY43" fmla="*/ 2463193 h 7481455"/>
                <a:gd name="connsiteX44" fmla="*/ 3710102 w 12302836"/>
                <a:gd name="connsiteY44" fmla="*/ 2535382 h 7481455"/>
                <a:gd name="connsiteX45" fmla="*/ 3613849 w 12302836"/>
                <a:gd name="connsiteY45" fmla="*/ 2631635 h 7481455"/>
                <a:gd name="connsiteX46" fmla="*/ 3565723 w 12302836"/>
                <a:gd name="connsiteY46" fmla="*/ 2776014 h 7481455"/>
                <a:gd name="connsiteX47" fmla="*/ 3541659 w 12302836"/>
                <a:gd name="connsiteY47" fmla="*/ 2848203 h 7481455"/>
                <a:gd name="connsiteX48" fmla="*/ 3517596 w 12302836"/>
                <a:gd name="connsiteY48" fmla="*/ 2944456 h 7481455"/>
                <a:gd name="connsiteX49" fmla="*/ 3541659 w 12302836"/>
                <a:gd name="connsiteY49" fmla="*/ 3666350 h 7481455"/>
                <a:gd name="connsiteX50" fmla="*/ 3589786 w 12302836"/>
                <a:gd name="connsiteY50" fmla="*/ 3810729 h 7481455"/>
                <a:gd name="connsiteX51" fmla="*/ 3637912 w 12302836"/>
                <a:gd name="connsiteY51" fmla="*/ 3955108 h 7481455"/>
                <a:gd name="connsiteX52" fmla="*/ 3661975 w 12302836"/>
                <a:gd name="connsiteY52" fmla="*/ 4027298 h 7481455"/>
                <a:gd name="connsiteX53" fmla="*/ 3710102 w 12302836"/>
                <a:gd name="connsiteY53" fmla="*/ 4243866 h 7481455"/>
                <a:gd name="connsiteX54" fmla="*/ 3734165 w 12302836"/>
                <a:gd name="connsiteY54" fmla="*/ 4388245 h 7481455"/>
                <a:gd name="connsiteX55" fmla="*/ 3756862 w 12302836"/>
                <a:gd name="connsiteY55" fmla="*/ 4499782 h 7481455"/>
                <a:gd name="connsiteX56" fmla="*/ 3755672 w 12302836"/>
                <a:gd name="connsiteY56" fmla="*/ 4492393 h 7481455"/>
                <a:gd name="connsiteX57" fmla="*/ 3757284 w 12302836"/>
                <a:gd name="connsiteY57" fmla="*/ 4502232 h 7481455"/>
                <a:gd name="connsiteX58" fmla="*/ 3782291 w 12302836"/>
                <a:gd name="connsiteY58" fmla="*/ 4652940 h 7481455"/>
                <a:gd name="connsiteX59" fmla="*/ 3806354 w 12302836"/>
                <a:gd name="connsiteY59" fmla="*/ 5254519 h 7481455"/>
                <a:gd name="connsiteX60" fmla="*/ 3830417 w 12302836"/>
                <a:gd name="connsiteY60" fmla="*/ 5326708 h 7481455"/>
                <a:gd name="connsiteX61" fmla="*/ 3950733 w 12302836"/>
                <a:gd name="connsiteY61" fmla="*/ 5422961 h 7481455"/>
                <a:gd name="connsiteX62" fmla="*/ 4022923 w 12302836"/>
                <a:gd name="connsiteY62" fmla="*/ 5447024 h 7481455"/>
                <a:gd name="connsiteX63" fmla="*/ 4359807 w 12302836"/>
                <a:gd name="connsiteY63" fmla="*/ 5422961 h 7481455"/>
                <a:gd name="connsiteX64" fmla="*/ 4504186 w 12302836"/>
                <a:gd name="connsiteY64" fmla="*/ 5398898 h 7481455"/>
                <a:gd name="connsiteX65" fmla="*/ 4937323 w 12302836"/>
                <a:gd name="connsiteY65" fmla="*/ 5422961 h 7481455"/>
                <a:gd name="connsiteX66" fmla="*/ 5129828 w 12302836"/>
                <a:gd name="connsiteY66" fmla="*/ 5471087 h 7481455"/>
                <a:gd name="connsiteX67" fmla="*/ 5175231 w 12302836"/>
                <a:gd name="connsiteY67" fmla="*/ 5518780 h 7481455"/>
                <a:gd name="connsiteX68" fmla="*/ 5168511 w 12302836"/>
                <a:gd name="connsiteY68" fmla="*/ 5517240 h 7481455"/>
                <a:gd name="connsiteX69" fmla="*/ 5168295 w 12302836"/>
                <a:gd name="connsiteY69" fmla="*/ 5517175 h 7481455"/>
                <a:gd name="connsiteX70" fmla="*/ 5165753 w 12302836"/>
                <a:gd name="connsiteY70" fmla="*/ 5516608 h 7481455"/>
                <a:gd name="connsiteX71" fmla="*/ 5168511 w 12302836"/>
                <a:gd name="connsiteY71" fmla="*/ 5517240 h 7481455"/>
                <a:gd name="connsiteX72" fmla="*/ 5193034 w 12302836"/>
                <a:gd name="connsiteY72" fmla="*/ 5524668 h 7481455"/>
                <a:gd name="connsiteX73" fmla="*/ 5250144 w 12302836"/>
                <a:gd name="connsiteY73" fmla="*/ 5543277 h 7481455"/>
                <a:gd name="connsiteX74" fmla="*/ 5635154 w 12302836"/>
                <a:gd name="connsiteY74" fmla="*/ 5519214 h 7481455"/>
                <a:gd name="connsiteX75" fmla="*/ 5851723 w 12302836"/>
                <a:gd name="connsiteY75" fmla="*/ 5422961 h 7481455"/>
                <a:gd name="connsiteX76" fmla="*/ 5923913 w 12302836"/>
                <a:gd name="connsiteY76" fmla="*/ 5398898 h 7481455"/>
                <a:gd name="connsiteX77" fmla="*/ 5996102 w 12302836"/>
                <a:gd name="connsiteY77" fmla="*/ 5350771 h 7481455"/>
                <a:gd name="connsiteX78" fmla="*/ 6212670 w 12302836"/>
                <a:gd name="connsiteY78" fmla="*/ 5182329 h 7481455"/>
                <a:gd name="connsiteX79" fmla="*/ 6429238 w 12302836"/>
                <a:gd name="connsiteY79" fmla="*/ 5110140 h 7481455"/>
                <a:gd name="connsiteX80" fmla="*/ 6501428 w 12302836"/>
                <a:gd name="connsiteY80" fmla="*/ 5086077 h 7481455"/>
                <a:gd name="connsiteX81" fmla="*/ 6742059 w 12302836"/>
                <a:gd name="connsiteY81" fmla="*/ 5110140 h 7481455"/>
                <a:gd name="connsiteX82" fmla="*/ 7006754 w 12302836"/>
                <a:gd name="connsiteY82" fmla="*/ 5182329 h 7481455"/>
                <a:gd name="connsiteX83" fmla="*/ 7391765 w 12302836"/>
                <a:gd name="connsiteY83" fmla="*/ 5206393 h 7481455"/>
                <a:gd name="connsiteX84" fmla="*/ 7560207 w 12302836"/>
                <a:gd name="connsiteY84" fmla="*/ 5230456 h 7481455"/>
                <a:gd name="connsiteX85" fmla="*/ 7656459 w 12302836"/>
                <a:gd name="connsiteY85" fmla="*/ 5254519 h 7481455"/>
                <a:gd name="connsiteX86" fmla="*/ 7776775 w 12302836"/>
                <a:gd name="connsiteY86" fmla="*/ 5278582 h 7481455"/>
                <a:gd name="connsiteX87" fmla="*/ 8282102 w 12302836"/>
                <a:gd name="connsiteY87" fmla="*/ 5254519 h 7481455"/>
                <a:gd name="connsiteX88" fmla="*/ 8691175 w 12302836"/>
                <a:gd name="connsiteY88" fmla="*/ 5206393 h 7481455"/>
                <a:gd name="connsiteX89" fmla="*/ 8739302 w 12302836"/>
                <a:gd name="connsiteY89" fmla="*/ 5158266 h 7481455"/>
                <a:gd name="connsiteX90" fmla="*/ 8763365 w 12302836"/>
                <a:gd name="connsiteY90" fmla="*/ 5086077 h 7481455"/>
                <a:gd name="connsiteX91" fmla="*/ 8715238 w 12302836"/>
                <a:gd name="connsiteY91" fmla="*/ 4484498 h 7481455"/>
                <a:gd name="connsiteX92" fmla="*/ 8739302 w 12302836"/>
                <a:gd name="connsiteY92" fmla="*/ 4316056 h 7481455"/>
                <a:gd name="connsiteX93" fmla="*/ 8811491 w 12302836"/>
                <a:gd name="connsiteY93" fmla="*/ 4267929 h 7481455"/>
                <a:gd name="connsiteX94" fmla="*/ 8931807 w 12302836"/>
                <a:gd name="connsiteY94" fmla="*/ 4243866 h 7481455"/>
                <a:gd name="connsiteX95" fmla="*/ 9028059 w 12302836"/>
                <a:gd name="connsiteY95" fmla="*/ 4219803 h 7481455"/>
                <a:gd name="connsiteX96" fmla="*/ 9148375 w 12302836"/>
                <a:gd name="connsiteY96" fmla="*/ 4123550 h 7481455"/>
                <a:gd name="connsiteX97" fmla="*/ 9172438 w 12302836"/>
                <a:gd name="connsiteY97" fmla="*/ 4051361 h 7481455"/>
                <a:gd name="connsiteX98" fmla="*/ 9268691 w 12302836"/>
                <a:gd name="connsiteY98" fmla="*/ 3955108 h 7481455"/>
                <a:gd name="connsiteX99" fmla="*/ 9358424 w 12302836"/>
                <a:gd name="connsiteY99" fmla="*/ 3818994 h 7481455"/>
                <a:gd name="connsiteX100" fmla="*/ 9371101 w 12302836"/>
                <a:gd name="connsiteY100" fmla="*/ 3799184 h 7481455"/>
                <a:gd name="connsiteX101" fmla="*/ 9365153 w 12302836"/>
                <a:gd name="connsiteY101" fmla="*/ 3810242 h 7481455"/>
                <a:gd name="connsiteX102" fmla="*/ 9437133 w 12302836"/>
                <a:gd name="connsiteY102" fmla="*/ 3738540 h 7481455"/>
                <a:gd name="connsiteX103" fmla="*/ 9485259 w 12302836"/>
                <a:gd name="connsiteY103" fmla="*/ 3666350 h 7481455"/>
                <a:gd name="connsiteX104" fmla="*/ 9605575 w 12302836"/>
                <a:gd name="connsiteY104" fmla="*/ 3546035 h 7481455"/>
                <a:gd name="connsiteX105" fmla="*/ 9701828 w 12302836"/>
                <a:gd name="connsiteY105" fmla="*/ 3401656 h 7481455"/>
                <a:gd name="connsiteX106" fmla="*/ 9725891 w 12302836"/>
                <a:gd name="connsiteY106" fmla="*/ 3329466 h 7481455"/>
                <a:gd name="connsiteX107" fmla="*/ 9822144 w 12302836"/>
                <a:gd name="connsiteY107" fmla="*/ 3209150 h 7481455"/>
                <a:gd name="connsiteX108" fmla="*/ 9894333 w 12302836"/>
                <a:gd name="connsiteY108" fmla="*/ 2992582 h 7481455"/>
                <a:gd name="connsiteX109" fmla="*/ 9918396 w 12302836"/>
                <a:gd name="connsiteY109" fmla="*/ 2920393 h 7481455"/>
                <a:gd name="connsiteX110" fmla="*/ 9990586 w 12302836"/>
                <a:gd name="connsiteY110" fmla="*/ 2872266 h 7481455"/>
                <a:gd name="connsiteX111" fmla="*/ 10110902 w 12302836"/>
                <a:gd name="connsiteY111" fmla="*/ 2776014 h 7481455"/>
                <a:gd name="connsiteX112" fmla="*/ 10159028 w 12302836"/>
                <a:gd name="connsiteY112" fmla="*/ 2727887 h 7481455"/>
                <a:gd name="connsiteX113" fmla="*/ 10231217 w 12302836"/>
                <a:gd name="connsiteY113" fmla="*/ 2679761 h 7481455"/>
                <a:gd name="connsiteX114" fmla="*/ 10286042 w 12302836"/>
                <a:gd name="connsiteY114" fmla="*/ 2628091 h 7481455"/>
                <a:gd name="connsiteX115" fmla="*/ 10272380 w 12302836"/>
                <a:gd name="connsiteY115" fmla="*/ 2635731 h 7481455"/>
                <a:gd name="connsiteX116" fmla="*/ 10289598 w 12302836"/>
                <a:gd name="connsiteY116" fmla="*/ 2624551 h 7481455"/>
                <a:gd name="connsiteX117" fmla="*/ 10351533 w 12302836"/>
                <a:gd name="connsiteY117" fmla="*/ 2583508 h 7481455"/>
                <a:gd name="connsiteX118" fmla="*/ 10423723 w 12302836"/>
                <a:gd name="connsiteY118" fmla="*/ 2415066 h 7481455"/>
                <a:gd name="connsiteX119" fmla="*/ 10375596 w 12302836"/>
                <a:gd name="connsiteY119" fmla="*/ 2174435 h 7481455"/>
                <a:gd name="connsiteX120" fmla="*/ 10327470 w 12302836"/>
                <a:gd name="connsiteY120" fmla="*/ 2102245 h 7481455"/>
                <a:gd name="connsiteX121" fmla="*/ 10279344 w 12302836"/>
                <a:gd name="connsiteY121" fmla="*/ 1957866 h 7481455"/>
                <a:gd name="connsiteX122" fmla="*/ 10207154 w 12302836"/>
                <a:gd name="connsiteY122" fmla="*/ 1741298 h 7481455"/>
                <a:gd name="connsiteX123" fmla="*/ 10183091 w 12302836"/>
                <a:gd name="connsiteY123" fmla="*/ 1669108 h 7481455"/>
                <a:gd name="connsiteX124" fmla="*/ 10207154 w 12302836"/>
                <a:gd name="connsiteY124" fmla="*/ 1596919 h 7481455"/>
                <a:gd name="connsiteX125" fmla="*/ 10183091 w 12302836"/>
                <a:gd name="connsiteY125" fmla="*/ 1284098 h 7481455"/>
                <a:gd name="connsiteX126" fmla="*/ 10086838 w 12302836"/>
                <a:gd name="connsiteY126" fmla="*/ 1187845 h 7481455"/>
                <a:gd name="connsiteX127" fmla="*/ 9870270 w 12302836"/>
                <a:gd name="connsiteY127" fmla="*/ 1115656 h 7481455"/>
                <a:gd name="connsiteX128" fmla="*/ 9798080 w 12302836"/>
                <a:gd name="connsiteY128" fmla="*/ 1091593 h 7481455"/>
                <a:gd name="connsiteX129" fmla="*/ 9701828 w 12302836"/>
                <a:gd name="connsiteY129" fmla="*/ 1067529 h 7481455"/>
                <a:gd name="connsiteX130" fmla="*/ 9172438 w 12302836"/>
                <a:gd name="connsiteY130" fmla="*/ 1091593 h 7481455"/>
                <a:gd name="connsiteX131" fmla="*/ 9003996 w 12302836"/>
                <a:gd name="connsiteY131" fmla="*/ 1115656 h 7481455"/>
                <a:gd name="connsiteX132" fmla="*/ 8570859 w 12302836"/>
                <a:gd name="connsiteY132" fmla="*/ 1091593 h 7481455"/>
                <a:gd name="connsiteX133" fmla="*/ 8474607 w 12302836"/>
                <a:gd name="connsiteY133" fmla="*/ 1067529 h 7481455"/>
                <a:gd name="connsiteX134" fmla="*/ 8306165 w 12302836"/>
                <a:gd name="connsiteY134" fmla="*/ 1019403 h 7481455"/>
                <a:gd name="connsiteX135" fmla="*/ 8185849 w 12302836"/>
                <a:gd name="connsiteY135" fmla="*/ 995340 h 7481455"/>
                <a:gd name="connsiteX136" fmla="*/ 8041470 w 12302836"/>
                <a:gd name="connsiteY136" fmla="*/ 947214 h 7481455"/>
                <a:gd name="connsiteX137" fmla="*/ 7921154 w 12302836"/>
                <a:gd name="connsiteY137" fmla="*/ 923150 h 7481455"/>
                <a:gd name="connsiteX138" fmla="*/ 7776775 w 12302836"/>
                <a:gd name="connsiteY138" fmla="*/ 875024 h 7481455"/>
                <a:gd name="connsiteX139" fmla="*/ 0 w 12302836"/>
                <a:gd name="connsiteY139" fmla="*/ 0 h 7481455"/>
                <a:gd name="connsiteX140" fmla="*/ 12302836 w 12302836"/>
                <a:gd name="connsiteY140" fmla="*/ 0 h 7481455"/>
                <a:gd name="connsiteX141" fmla="*/ 12302836 w 12302836"/>
                <a:gd name="connsiteY141" fmla="*/ 7481455 h 7481455"/>
                <a:gd name="connsiteX142" fmla="*/ 0 w 12302836"/>
                <a:gd name="connsiteY142" fmla="*/ 7481455 h 74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2302836" h="7481455">
                  <a:moveTo>
                    <a:pt x="3753257" y="4477542"/>
                  </a:moveTo>
                  <a:cubicBezTo>
                    <a:pt x="3753170" y="4476968"/>
                    <a:pt x="3753323" y="4477863"/>
                    <a:pt x="3753639" y="4479772"/>
                  </a:cubicBezTo>
                  <a:lnTo>
                    <a:pt x="3755672" y="4492393"/>
                  </a:lnTo>
                  <a:lnTo>
                    <a:pt x="3754317" y="4484122"/>
                  </a:lnTo>
                  <a:cubicBezTo>
                    <a:pt x="3753671" y="4480158"/>
                    <a:pt x="3753344" y="4478116"/>
                    <a:pt x="3753257" y="4477542"/>
                  </a:cubicBezTo>
                  <a:close/>
                  <a:moveTo>
                    <a:pt x="9379201" y="3785856"/>
                  </a:moveTo>
                  <a:cubicBezTo>
                    <a:pt x="9379438" y="3785705"/>
                    <a:pt x="9377375" y="3789255"/>
                    <a:pt x="9371140" y="3799124"/>
                  </a:cubicBezTo>
                  <a:lnTo>
                    <a:pt x="9371101" y="3799184"/>
                  </a:lnTo>
                  <a:lnTo>
                    <a:pt x="9373461" y="3794797"/>
                  </a:lnTo>
                  <a:cubicBezTo>
                    <a:pt x="9376426" y="3789861"/>
                    <a:pt x="9378963" y="3786008"/>
                    <a:pt x="9379201" y="3785856"/>
                  </a:cubicBezTo>
                  <a:close/>
                  <a:moveTo>
                    <a:pt x="10272380" y="2635731"/>
                  </a:moveTo>
                  <a:lnTo>
                    <a:pt x="10263102" y="2641756"/>
                  </a:lnTo>
                  <a:cubicBezTo>
                    <a:pt x="10254801" y="2647008"/>
                    <a:pt x="10262779" y="2641551"/>
                    <a:pt x="10272343" y="2635752"/>
                  </a:cubicBezTo>
                  <a:close/>
                  <a:moveTo>
                    <a:pt x="5998262" y="1512902"/>
                  </a:moveTo>
                  <a:lnTo>
                    <a:pt x="6007803" y="1514472"/>
                  </a:lnTo>
                  <a:cubicBezTo>
                    <a:pt x="6035987" y="1517891"/>
                    <a:pt x="6064281" y="1520719"/>
                    <a:pt x="6092354" y="1524729"/>
                  </a:cubicBezTo>
                  <a:lnTo>
                    <a:pt x="5996102" y="1548793"/>
                  </a:lnTo>
                  <a:cubicBezTo>
                    <a:pt x="5996102" y="1537370"/>
                    <a:pt x="5995824" y="1528928"/>
                    <a:pt x="5996229" y="1521870"/>
                  </a:cubicBezTo>
                  <a:close/>
                  <a:moveTo>
                    <a:pt x="7680523" y="850961"/>
                  </a:moveTo>
                  <a:cubicBezTo>
                    <a:pt x="7512081" y="858982"/>
                    <a:pt x="7342934" y="857672"/>
                    <a:pt x="7175196" y="875024"/>
                  </a:cubicBezTo>
                  <a:cubicBezTo>
                    <a:pt x="7109404" y="881830"/>
                    <a:pt x="7045440" y="902233"/>
                    <a:pt x="6982691" y="923150"/>
                  </a:cubicBezTo>
                  <a:lnTo>
                    <a:pt x="6838312" y="971277"/>
                  </a:lnTo>
                  <a:cubicBezTo>
                    <a:pt x="6672828" y="1081599"/>
                    <a:pt x="6748805" y="1049238"/>
                    <a:pt x="6621744" y="1091593"/>
                  </a:cubicBezTo>
                  <a:cubicBezTo>
                    <a:pt x="6527741" y="1185594"/>
                    <a:pt x="6626378" y="1101308"/>
                    <a:pt x="6501428" y="1163782"/>
                  </a:cubicBezTo>
                  <a:cubicBezTo>
                    <a:pt x="6475561" y="1176716"/>
                    <a:pt x="6455666" y="1200162"/>
                    <a:pt x="6429238" y="1211908"/>
                  </a:cubicBezTo>
                  <a:cubicBezTo>
                    <a:pt x="6382881" y="1232511"/>
                    <a:pt x="6332985" y="1243993"/>
                    <a:pt x="6284859" y="1260035"/>
                  </a:cubicBezTo>
                  <a:cubicBezTo>
                    <a:pt x="6260796" y="1268056"/>
                    <a:pt x="6233775" y="1270028"/>
                    <a:pt x="6212670" y="1284098"/>
                  </a:cubicBezTo>
                  <a:lnTo>
                    <a:pt x="6140480" y="1332224"/>
                  </a:lnTo>
                  <a:cubicBezTo>
                    <a:pt x="6132459" y="1356287"/>
                    <a:pt x="6132262" y="1384607"/>
                    <a:pt x="6116417" y="1404414"/>
                  </a:cubicBezTo>
                  <a:cubicBezTo>
                    <a:pt x="6098351" y="1426997"/>
                    <a:pt x="6064679" y="1432090"/>
                    <a:pt x="6044228" y="1452540"/>
                  </a:cubicBezTo>
                  <a:cubicBezTo>
                    <a:pt x="6017941" y="1478828"/>
                    <a:pt x="6005909" y="1491468"/>
                    <a:pt x="6000450" y="1503247"/>
                  </a:cubicBezTo>
                  <a:lnTo>
                    <a:pt x="5998262" y="1512902"/>
                  </a:lnTo>
                  <a:lnTo>
                    <a:pt x="5923913" y="1500666"/>
                  </a:lnTo>
                  <a:cubicBezTo>
                    <a:pt x="5923907" y="1500665"/>
                    <a:pt x="5743442" y="1440509"/>
                    <a:pt x="5707344" y="1428477"/>
                  </a:cubicBezTo>
                  <a:cubicBezTo>
                    <a:pt x="5683281" y="1420456"/>
                    <a:pt x="5660026" y="1409389"/>
                    <a:pt x="5635154" y="1404414"/>
                  </a:cubicBezTo>
                  <a:cubicBezTo>
                    <a:pt x="5544410" y="1386265"/>
                    <a:pt x="5462831" y="1368603"/>
                    <a:pt x="5370459" y="1356287"/>
                  </a:cubicBezTo>
                  <a:cubicBezTo>
                    <a:pt x="5298463" y="1346688"/>
                    <a:pt x="5226080" y="1340245"/>
                    <a:pt x="5153891" y="1332224"/>
                  </a:cubicBezTo>
                  <a:cubicBezTo>
                    <a:pt x="4889196" y="1340245"/>
                    <a:pt x="4624237" y="1341994"/>
                    <a:pt x="4359807" y="1356287"/>
                  </a:cubicBezTo>
                  <a:cubicBezTo>
                    <a:pt x="4326783" y="1358072"/>
                    <a:pt x="4295231" y="1370847"/>
                    <a:pt x="4263554" y="1380350"/>
                  </a:cubicBezTo>
                  <a:cubicBezTo>
                    <a:pt x="4214964" y="1394927"/>
                    <a:pt x="4119175" y="1428477"/>
                    <a:pt x="4119175" y="1428477"/>
                  </a:cubicBezTo>
                  <a:cubicBezTo>
                    <a:pt x="4095112" y="1452540"/>
                    <a:pt x="4073848" y="1479773"/>
                    <a:pt x="4046986" y="1500666"/>
                  </a:cubicBezTo>
                  <a:cubicBezTo>
                    <a:pt x="4001329" y="1536177"/>
                    <a:pt x="3902607" y="1596919"/>
                    <a:pt x="3902607" y="1596919"/>
                  </a:cubicBezTo>
                  <a:cubicBezTo>
                    <a:pt x="3784421" y="1951471"/>
                    <a:pt x="3882598" y="1612339"/>
                    <a:pt x="3830417" y="2342877"/>
                  </a:cubicBezTo>
                  <a:cubicBezTo>
                    <a:pt x="3824681" y="2423175"/>
                    <a:pt x="3801480" y="2409128"/>
                    <a:pt x="3758228" y="2463193"/>
                  </a:cubicBezTo>
                  <a:cubicBezTo>
                    <a:pt x="3740162" y="2485776"/>
                    <a:pt x="3728923" y="2513424"/>
                    <a:pt x="3710102" y="2535382"/>
                  </a:cubicBezTo>
                  <a:cubicBezTo>
                    <a:pt x="3680573" y="2569833"/>
                    <a:pt x="3613849" y="2631635"/>
                    <a:pt x="3613849" y="2631635"/>
                  </a:cubicBezTo>
                  <a:lnTo>
                    <a:pt x="3565723" y="2776014"/>
                  </a:lnTo>
                  <a:cubicBezTo>
                    <a:pt x="3557702" y="2800077"/>
                    <a:pt x="3547811" y="2823596"/>
                    <a:pt x="3541659" y="2848203"/>
                  </a:cubicBezTo>
                  <a:lnTo>
                    <a:pt x="3517596" y="2944456"/>
                  </a:lnTo>
                  <a:cubicBezTo>
                    <a:pt x="3525617" y="3185087"/>
                    <a:pt x="3521664" y="3426417"/>
                    <a:pt x="3541659" y="3666350"/>
                  </a:cubicBezTo>
                  <a:cubicBezTo>
                    <a:pt x="3545872" y="3716904"/>
                    <a:pt x="3573744" y="3762603"/>
                    <a:pt x="3589786" y="3810729"/>
                  </a:cubicBezTo>
                  <a:lnTo>
                    <a:pt x="3637912" y="3955108"/>
                  </a:lnTo>
                  <a:cubicBezTo>
                    <a:pt x="3645933" y="3979171"/>
                    <a:pt x="3655823" y="4002690"/>
                    <a:pt x="3661975" y="4027298"/>
                  </a:cubicBezTo>
                  <a:cubicBezTo>
                    <a:pt x="3687721" y="4130284"/>
                    <a:pt x="3689738" y="4131864"/>
                    <a:pt x="3710102" y="4243866"/>
                  </a:cubicBezTo>
                  <a:cubicBezTo>
                    <a:pt x="3718830" y="4291869"/>
                    <a:pt x="3725437" y="4340242"/>
                    <a:pt x="3734165" y="4388245"/>
                  </a:cubicBezTo>
                  <a:cubicBezTo>
                    <a:pt x="3767797" y="4573220"/>
                    <a:pt x="3762102" y="4533033"/>
                    <a:pt x="3756862" y="4499782"/>
                  </a:cubicBezTo>
                  <a:lnTo>
                    <a:pt x="3755672" y="4492393"/>
                  </a:lnTo>
                  <a:lnTo>
                    <a:pt x="3757284" y="4502232"/>
                  </a:lnTo>
                  <a:cubicBezTo>
                    <a:pt x="3761360" y="4527013"/>
                    <a:pt x="3768996" y="4573170"/>
                    <a:pt x="3782291" y="4652940"/>
                  </a:cubicBezTo>
                  <a:cubicBezTo>
                    <a:pt x="3790312" y="4853466"/>
                    <a:pt x="3792056" y="5054342"/>
                    <a:pt x="3806354" y="5254519"/>
                  </a:cubicBezTo>
                  <a:cubicBezTo>
                    <a:pt x="3808161" y="5279819"/>
                    <a:pt x="3817367" y="5304958"/>
                    <a:pt x="3830417" y="5326708"/>
                  </a:cubicBezTo>
                  <a:cubicBezTo>
                    <a:pt x="3849601" y="5358682"/>
                    <a:pt x="3922629" y="5408909"/>
                    <a:pt x="3950733" y="5422961"/>
                  </a:cubicBezTo>
                  <a:cubicBezTo>
                    <a:pt x="3973420" y="5434304"/>
                    <a:pt x="3998860" y="5439003"/>
                    <a:pt x="4022923" y="5447024"/>
                  </a:cubicBezTo>
                  <a:cubicBezTo>
                    <a:pt x="4135218" y="5439003"/>
                    <a:pt x="4247785" y="5434163"/>
                    <a:pt x="4359807" y="5422961"/>
                  </a:cubicBezTo>
                  <a:cubicBezTo>
                    <a:pt x="4408355" y="5418106"/>
                    <a:pt x="4455396" y="5398898"/>
                    <a:pt x="4504186" y="5398898"/>
                  </a:cubicBezTo>
                  <a:cubicBezTo>
                    <a:pt x="4648788" y="5398898"/>
                    <a:pt x="4792944" y="5414940"/>
                    <a:pt x="4937323" y="5422961"/>
                  </a:cubicBezTo>
                  <a:cubicBezTo>
                    <a:pt x="4963198" y="5428136"/>
                    <a:pt x="5092833" y="5448890"/>
                    <a:pt x="5129828" y="5471087"/>
                  </a:cubicBezTo>
                  <a:cubicBezTo>
                    <a:pt x="5212406" y="5520634"/>
                    <a:pt x="5191359" y="5521640"/>
                    <a:pt x="5175231" y="5518780"/>
                  </a:cubicBezTo>
                  <a:lnTo>
                    <a:pt x="5168511" y="5517240"/>
                  </a:lnTo>
                  <a:lnTo>
                    <a:pt x="5168295" y="5517175"/>
                  </a:lnTo>
                  <a:cubicBezTo>
                    <a:pt x="5164314" y="5516064"/>
                    <a:pt x="5164032" y="5516108"/>
                    <a:pt x="5165753" y="5516608"/>
                  </a:cubicBezTo>
                  <a:lnTo>
                    <a:pt x="5168511" y="5517240"/>
                  </a:lnTo>
                  <a:lnTo>
                    <a:pt x="5193034" y="5524668"/>
                  </a:lnTo>
                  <a:cubicBezTo>
                    <a:pt x="5206110" y="5528786"/>
                    <a:pt x="5224581" y="5534756"/>
                    <a:pt x="5250144" y="5543277"/>
                  </a:cubicBezTo>
                  <a:cubicBezTo>
                    <a:pt x="5378481" y="5535256"/>
                    <a:pt x="5507746" y="5536588"/>
                    <a:pt x="5635154" y="5519214"/>
                  </a:cubicBezTo>
                  <a:cubicBezTo>
                    <a:pt x="5805872" y="5495934"/>
                    <a:pt x="5737949" y="5479848"/>
                    <a:pt x="5851723" y="5422961"/>
                  </a:cubicBezTo>
                  <a:cubicBezTo>
                    <a:pt x="5874410" y="5411618"/>
                    <a:pt x="5899849" y="5406919"/>
                    <a:pt x="5923913" y="5398898"/>
                  </a:cubicBezTo>
                  <a:cubicBezTo>
                    <a:pt x="5947975" y="5382856"/>
                    <a:pt x="5973885" y="5369286"/>
                    <a:pt x="5996102" y="5350771"/>
                  </a:cubicBezTo>
                  <a:cubicBezTo>
                    <a:pt x="6079150" y="5281564"/>
                    <a:pt x="6091035" y="5222874"/>
                    <a:pt x="6212670" y="5182329"/>
                  </a:cubicBezTo>
                  <a:lnTo>
                    <a:pt x="6429238" y="5110140"/>
                  </a:lnTo>
                  <a:lnTo>
                    <a:pt x="6501428" y="5086077"/>
                  </a:lnTo>
                  <a:cubicBezTo>
                    <a:pt x="6581638" y="5094098"/>
                    <a:pt x="6662386" y="5097883"/>
                    <a:pt x="6742059" y="5110140"/>
                  </a:cubicBezTo>
                  <a:cubicBezTo>
                    <a:pt x="6971241" y="5145399"/>
                    <a:pt x="6543887" y="5153399"/>
                    <a:pt x="7006754" y="5182329"/>
                  </a:cubicBezTo>
                  <a:lnTo>
                    <a:pt x="7391765" y="5206393"/>
                  </a:lnTo>
                  <a:cubicBezTo>
                    <a:pt x="7447912" y="5214414"/>
                    <a:pt x="7504404" y="5220310"/>
                    <a:pt x="7560207" y="5230456"/>
                  </a:cubicBezTo>
                  <a:cubicBezTo>
                    <a:pt x="7592745" y="5236372"/>
                    <a:pt x="7624175" y="5247345"/>
                    <a:pt x="7656459" y="5254519"/>
                  </a:cubicBezTo>
                  <a:cubicBezTo>
                    <a:pt x="7696385" y="5263391"/>
                    <a:pt x="7736670" y="5270561"/>
                    <a:pt x="7776775" y="5278582"/>
                  </a:cubicBezTo>
                  <a:lnTo>
                    <a:pt x="8282102" y="5254519"/>
                  </a:lnTo>
                  <a:cubicBezTo>
                    <a:pt x="8625553" y="5234893"/>
                    <a:pt x="8516403" y="5264650"/>
                    <a:pt x="8691175" y="5206393"/>
                  </a:cubicBezTo>
                  <a:cubicBezTo>
                    <a:pt x="8707217" y="5190351"/>
                    <a:pt x="8727629" y="5177720"/>
                    <a:pt x="8739302" y="5158266"/>
                  </a:cubicBezTo>
                  <a:cubicBezTo>
                    <a:pt x="8752352" y="5136516"/>
                    <a:pt x="8763365" y="5111442"/>
                    <a:pt x="8763365" y="5086077"/>
                  </a:cubicBezTo>
                  <a:cubicBezTo>
                    <a:pt x="8763365" y="4606990"/>
                    <a:pt x="8791544" y="4713406"/>
                    <a:pt x="8715238" y="4484498"/>
                  </a:cubicBezTo>
                  <a:cubicBezTo>
                    <a:pt x="8723259" y="4428351"/>
                    <a:pt x="8716267" y="4367885"/>
                    <a:pt x="8739302" y="4316056"/>
                  </a:cubicBezTo>
                  <a:cubicBezTo>
                    <a:pt x="8751048" y="4289628"/>
                    <a:pt x="8784412" y="4278084"/>
                    <a:pt x="8811491" y="4267929"/>
                  </a:cubicBezTo>
                  <a:cubicBezTo>
                    <a:pt x="8849786" y="4253568"/>
                    <a:pt x="8891881" y="4252738"/>
                    <a:pt x="8931807" y="4243866"/>
                  </a:cubicBezTo>
                  <a:cubicBezTo>
                    <a:pt x="8964091" y="4236692"/>
                    <a:pt x="8995975" y="4227824"/>
                    <a:pt x="9028059" y="4219803"/>
                  </a:cubicBezTo>
                  <a:cubicBezTo>
                    <a:pt x="9060850" y="4197943"/>
                    <a:pt x="9125515" y="4161650"/>
                    <a:pt x="9148375" y="4123550"/>
                  </a:cubicBezTo>
                  <a:cubicBezTo>
                    <a:pt x="9161425" y="4101800"/>
                    <a:pt x="9157695" y="4072001"/>
                    <a:pt x="9172438" y="4051361"/>
                  </a:cubicBezTo>
                  <a:cubicBezTo>
                    <a:pt x="9198811" y="4014439"/>
                    <a:pt x="9243522" y="3992861"/>
                    <a:pt x="9268691" y="3955108"/>
                  </a:cubicBezTo>
                  <a:cubicBezTo>
                    <a:pt x="9314307" y="3886685"/>
                    <a:pt x="9342112" y="3844258"/>
                    <a:pt x="9358424" y="3818994"/>
                  </a:cubicBezTo>
                  <a:lnTo>
                    <a:pt x="9371101" y="3799184"/>
                  </a:lnTo>
                  <a:lnTo>
                    <a:pt x="9365153" y="3810242"/>
                  </a:lnTo>
                  <a:cubicBezTo>
                    <a:pt x="9359305" y="3823703"/>
                    <a:pt x="9366451" y="3823360"/>
                    <a:pt x="9437133" y="3738540"/>
                  </a:cubicBezTo>
                  <a:cubicBezTo>
                    <a:pt x="9455647" y="3716323"/>
                    <a:pt x="9466215" y="3688115"/>
                    <a:pt x="9485259" y="3666350"/>
                  </a:cubicBezTo>
                  <a:cubicBezTo>
                    <a:pt x="9522608" y="3623666"/>
                    <a:pt x="9574114" y="3593227"/>
                    <a:pt x="9605575" y="3546035"/>
                  </a:cubicBezTo>
                  <a:lnTo>
                    <a:pt x="9701828" y="3401656"/>
                  </a:lnTo>
                  <a:cubicBezTo>
                    <a:pt x="9709849" y="3377593"/>
                    <a:pt x="9714548" y="3352153"/>
                    <a:pt x="9725891" y="3329466"/>
                  </a:cubicBezTo>
                  <a:cubicBezTo>
                    <a:pt x="9756246" y="3268756"/>
                    <a:pt x="9777381" y="3253913"/>
                    <a:pt x="9822144" y="3209150"/>
                  </a:cubicBezTo>
                  <a:cubicBezTo>
                    <a:pt x="9866818" y="2941107"/>
                    <a:pt x="9809744" y="3161759"/>
                    <a:pt x="9894333" y="2992582"/>
                  </a:cubicBezTo>
                  <a:cubicBezTo>
                    <a:pt x="9905676" y="2969895"/>
                    <a:pt x="9902551" y="2940199"/>
                    <a:pt x="9918396" y="2920393"/>
                  </a:cubicBezTo>
                  <a:cubicBezTo>
                    <a:pt x="9936463" y="2897810"/>
                    <a:pt x="9966523" y="2888308"/>
                    <a:pt x="9990586" y="2872266"/>
                  </a:cubicBezTo>
                  <a:cubicBezTo>
                    <a:pt x="10086439" y="2728486"/>
                    <a:pt x="9981756" y="2853502"/>
                    <a:pt x="10110902" y="2776014"/>
                  </a:cubicBezTo>
                  <a:cubicBezTo>
                    <a:pt x="10130356" y="2764342"/>
                    <a:pt x="10141312" y="2742060"/>
                    <a:pt x="10159028" y="2727887"/>
                  </a:cubicBezTo>
                  <a:cubicBezTo>
                    <a:pt x="10181611" y="2709821"/>
                    <a:pt x="10208634" y="2697827"/>
                    <a:pt x="10231217" y="2679761"/>
                  </a:cubicBezTo>
                  <a:cubicBezTo>
                    <a:pt x="10295511" y="2628326"/>
                    <a:pt x="10297257" y="2622764"/>
                    <a:pt x="10286042" y="2628091"/>
                  </a:cubicBezTo>
                  <a:lnTo>
                    <a:pt x="10272380" y="2635731"/>
                  </a:lnTo>
                  <a:lnTo>
                    <a:pt x="10289598" y="2624551"/>
                  </a:lnTo>
                  <a:cubicBezTo>
                    <a:pt x="10303725" y="2615275"/>
                    <a:pt x="10323757" y="2602026"/>
                    <a:pt x="10351533" y="2583508"/>
                  </a:cubicBezTo>
                  <a:cubicBezTo>
                    <a:pt x="10390827" y="2524567"/>
                    <a:pt x="10423723" y="2492758"/>
                    <a:pt x="10423723" y="2415066"/>
                  </a:cubicBezTo>
                  <a:cubicBezTo>
                    <a:pt x="10423723" y="2370728"/>
                    <a:pt x="10405229" y="2233701"/>
                    <a:pt x="10375596" y="2174435"/>
                  </a:cubicBezTo>
                  <a:cubicBezTo>
                    <a:pt x="10362662" y="2148568"/>
                    <a:pt x="10339216" y="2128673"/>
                    <a:pt x="10327470" y="2102245"/>
                  </a:cubicBezTo>
                  <a:cubicBezTo>
                    <a:pt x="10306867" y="2055888"/>
                    <a:pt x="10295386" y="2005992"/>
                    <a:pt x="10279344" y="1957866"/>
                  </a:cubicBezTo>
                  <a:lnTo>
                    <a:pt x="10207154" y="1741298"/>
                  </a:lnTo>
                  <a:lnTo>
                    <a:pt x="10183091" y="1669108"/>
                  </a:lnTo>
                  <a:cubicBezTo>
                    <a:pt x="10191112" y="1645045"/>
                    <a:pt x="10207154" y="1622284"/>
                    <a:pt x="10207154" y="1596919"/>
                  </a:cubicBezTo>
                  <a:cubicBezTo>
                    <a:pt x="10207154" y="1492337"/>
                    <a:pt x="10212600" y="1384430"/>
                    <a:pt x="10183091" y="1284098"/>
                  </a:cubicBezTo>
                  <a:cubicBezTo>
                    <a:pt x="10170288" y="1240568"/>
                    <a:pt x="10129884" y="1202193"/>
                    <a:pt x="10086838" y="1187845"/>
                  </a:cubicBezTo>
                  <a:lnTo>
                    <a:pt x="9870270" y="1115656"/>
                  </a:lnTo>
                  <a:cubicBezTo>
                    <a:pt x="9846207" y="1107635"/>
                    <a:pt x="9822688" y="1097745"/>
                    <a:pt x="9798080" y="1091593"/>
                  </a:cubicBezTo>
                  <a:lnTo>
                    <a:pt x="9701828" y="1067529"/>
                  </a:lnTo>
                  <a:cubicBezTo>
                    <a:pt x="9525365" y="1075550"/>
                    <a:pt x="9348665" y="1079439"/>
                    <a:pt x="9172438" y="1091593"/>
                  </a:cubicBezTo>
                  <a:cubicBezTo>
                    <a:pt x="9115855" y="1095495"/>
                    <a:pt x="9060713" y="1115656"/>
                    <a:pt x="9003996" y="1115656"/>
                  </a:cubicBezTo>
                  <a:cubicBezTo>
                    <a:pt x="8859394" y="1115656"/>
                    <a:pt x="8715238" y="1099614"/>
                    <a:pt x="8570859" y="1091593"/>
                  </a:cubicBezTo>
                  <a:cubicBezTo>
                    <a:pt x="8538775" y="1083572"/>
                    <a:pt x="8506406" y="1076615"/>
                    <a:pt x="8474607" y="1067529"/>
                  </a:cubicBezTo>
                  <a:cubicBezTo>
                    <a:pt x="8333943" y="1027339"/>
                    <a:pt x="8475396" y="1057010"/>
                    <a:pt x="8306165" y="1019403"/>
                  </a:cubicBezTo>
                  <a:cubicBezTo>
                    <a:pt x="8266239" y="1010531"/>
                    <a:pt x="8225307" y="1006101"/>
                    <a:pt x="8185849" y="995340"/>
                  </a:cubicBezTo>
                  <a:cubicBezTo>
                    <a:pt x="8136907" y="981992"/>
                    <a:pt x="8091214" y="957163"/>
                    <a:pt x="8041470" y="947214"/>
                  </a:cubicBezTo>
                  <a:cubicBezTo>
                    <a:pt x="8001365" y="939193"/>
                    <a:pt x="7960612" y="933911"/>
                    <a:pt x="7921154" y="923150"/>
                  </a:cubicBezTo>
                  <a:cubicBezTo>
                    <a:pt x="7872212" y="909802"/>
                    <a:pt x="7825990" y="887328"/>
                    <a:pt x="7776775" y="875024"/>
                  </a:cubicBezTo>
                  <a:close/>
                  <a:moveTo>
                    <a:pt x="0" y="0"/>
                  </a:moveTo>
                  <a:lnTo>
                    <a:pt x="12302836" y="0"/>
                  </a:lnTo>
                  <a:lnTo>
                    <a:pt x="12302836" y="7481455"/>
                  </a:lnTo>
                  <a:lnTo>
                    <a:pt x="0" y="7481455"/>
                  </a:lnTo>
                  <a:close/>
                </a:path>
              </a:pathLst>
            </a:custGeom>
            <a:solidFill>
              <a:schemeClr val="bg2">
                <a:lumMod val="90000"/>
                <a:alpha val="7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7C3E536-7064-7249-8449-78785DDF68EC}"/>
                    </a:ext>
                  </a:extLst>
                </p:cNvPr>
                <p:cNvSpPr txBox="1"/>
                <p:nvPr/>
              </p:nvSpPr>
              <p:spPr>
                <a:xfrm>
                  <a:off x="660590" y="5334840"/>
                  <a:ext cx="786253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0000"/>
                      </a:solidFill>
                    </a:rPr>
                    <a:t>Issue: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400" dirty="0"/>
                    <a:t> learns entire input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400" dirty="0"/>
                    <a:t> even before making its queries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7C3E536-7064-7249-8449-78785DDF68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590" y="5334840"/>
                  <a:ext cx="7862538" cy="461665"/>
                </a:xfrm>
                <a:prstGeom prst="rect">
                  <a:avLst/>
                </a:prstGeom>
                <a:blipFill>
                  <a:blip r:embed="rId71"/>
                  <a:stretch>
                    <a:fillRect l="-645" t="-8333" r="-645" b="-3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657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38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C3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" grpId="0" animBg="1"/>
      <p:bldP spid="16" grpId="0" animBg="1"/>
      <p:bldP spid="108" grpId="0" animBg="1"/>
      <p:bldP spid="109" grpId="0" animBg="1"/>
      <p:bldP spid="69" grpId="0" animBg="1"/>
      <p:bldP spid="72" grpId="0" animBg="1"/>
      <p:bldP spid="75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23B9-2F9C-1A4C-8E69-48D3C6F6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775" y="3388522"/>
            <a:ext cx="7886700" cy="385756"/>
          </a:xfrm>
        </p:spPr>
        <p:txBody>
          <a:bodyPr/>
          <a:lstStyle/>
          <a:p>
            <a:r>
              <a:rPr lang="en-US" dirty="0"/>
              <a:t>Second Attempt</a:t>
            </a:r>
          </a:p>
        </p:txBody>
      </p:sp>
    </p:spTree>
    <p:extLst>
      <p:ext uri="{BB962C8B-B14F-4D97-AF65-F5344CB8AC3E}">
        <p14:creationId xmlns:p14="http://schemas.microsoft.com/office/powerpoint/2010/main" val="326121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F2477A6A-F5DB-4341-B8F4-AED3F597537E}"/>
              </a:ext>
            </a:extLst>
          </p:cNvPr>
          <p:cNvSpPr/>
          <p:nvPr/>
        </p:nvSpPr>
        <p:spPr>
          <a:xfrm>
            <a:off x="5338216" y="59552"/>
            <a:ext cx="3781656" cy="376839"/>
          </a:xfrm>
          <a:prstGeom prst="rect">
            <a:avLst/>
          </a:prstGeom>
          <a:solidFill>
            <a:schemeClr val="accent2">
              <a:lumMod val="20000"/>
              <a:lumOff val="8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A4032E9-B584-EE4D-A3BD-7631EE244E99}"/>
              </a:ext>
            </a:extLst>
          </p:cNvPr>
          <p:cNvSpPr/>
          <p:nvPr/>
        </p:nvSpPr>
        <p:spPr>
          <a:xfrm>
            <a:off x="5354413" y="436154"/>
            <a:ext cx="3781656" cy="366368"/>
          </a:xfrm>
          <a:prstGeom prst="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27F2E8-A65E-0A48-98B7-7C7688F7441F}"/>
              </a:ext>
            </a:extLst>
          </p:cNvPr>
          <p:cNvGrpSpPr/>
          <p:nvPr/>
        </p:nvGrpSpPr>
        <p:grpSpPr>
          <a:xfrm>
            <a:off x="5323288" y="44077"/>
            <a:ext cx="3937586" cy="804471"/>
            <a:chOff x="5323288" y="44077"/>
            <a:chExt cx="3937586" cy="80447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1863BF-99FC-8442-A792-EF1E552839F2}"/>
                </a:ext>
              </a:extLst>
            </p:cNvPr>
            <p:cNvGrpSpPr/>
            <p:nvPr/>
          </p:nvGrpSpPr>
          <p:grpSpPr>
            <a:xfrm>
              <a:off x="5329222" y="44077"/>
              <a:ext cx="3931652" cy="804471"/>
              <a:chOff x="5484661" y="924881"/>
              <a:chExt cx="3931652" cy="80447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3087AFE-CBF4-994E-A21D-152ED04D4952}"/>
                  </a:ext>
                </a:extLst>
              </p:cNvPr>
              <p:cNvGrpSpPr/>
              <p:nvPr/>
            </p:nvGrpSpPr>
            <p:grpSpPr>
              <a:xfrm>
                <a:off x="5498403" y="927609"/>
                <a:ext cx="3917910" cy="801743"/>
                <a:chOff x="5364721" y="118375"/>
                <a:chExt cx="3917910" cy="801743"/>
              </a:xfrm>
            </p:grpSpPr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2D7CB0B8-BE67-3146-B6E1-DA7449309D49}"/>
                    </a:ext>
                  </a:extLst>
                </p:cNvPr>
                <p:cNvSpPr/>
                <p:nvPr/>
              </p:nvSpPr>
              <p:spPr>
                <a:xfrm>
                  <a:off x="5364721" y="124426"/>
                  <a:ext cx="3801035" cy="786843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09064170-5AD9-464B-A379-F007359968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82096" y="118375"/>
                      <a:ext cx="243694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a14:m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naPRF relative to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09064170-5AD9-464B-A379-F007359968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82096" y="118375"/>
                      <a:ext cx="2436949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9375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6419D26B-2D16-1A49-BA25-F9027D84F7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61135" y="480382"/>
                      <a:ext cx="3121496" cy="4397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</m:oMath>
                      </a14:m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PRF relative to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6419D26B-2D16-1A49-BA25-F9027D84F7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61135" y="480382"/>
                      <a:ext cx="3121496" cy="43973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2941" b="-205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2BDF3C-341E-5F47-B5D4-9A1EAE494FFE}"/>
                  </a:ext>
                </a:extLst>
              </p:cNvPr>
              <p:cNvSpPr txBox="1"/>
              <p:nvPr/>
            </p:nvSpPr>
            <p:spPr>
              <a:xfrm>
                <a:off x="5484661" y="924881"/>
                <a:ext cx="9064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Step 1: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A4A1C62-6088-FF4E-939E-92A65A25DF8D}"/>
                </a:ext>
              </a:extLst>
            </p:cNvPr>
            <p:cNvSpPr txBox="1"/>
            <p:nvPr/>
          </p:nvSpPr>
          <p:spPr>
            <a:xfrm>
              <a:off x="5323288" y="428043"/>
              <a:ext cx="9064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Step 2:</a:t>
              </a:r>
            </a:p>
          </p:txBody>
        </p:sp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A8D8E093-C5C0-8242-8C8B-DECBA63BB25C}"/>
              </a:ext>
            </a:extLst>
          </p:cNvPr>
          <p:cNvSpPr/>
          <p:nvPr/>
        </p:nvSpPr>
        <p:spPr>
          <a:xfrm>
            <a:off x="-235528" y="900346"/>
            <a:ext cx="9379527" cy="228619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A23BB3-6A6A-DB40-81B9-AA7C02FFC03B}"/>
              </a:ext>
            </a:extLst>
          </p:cNvPr>
          <p:cNvGrpSpPr/>
          <p:nvPr/>
        </p:nvGrpSpPr>
        <p:grpSpPr>
          <a:xfrm>
            <a:off x="118101" y="621990"/>
            <a:ext cx="2114347" cy="1195810"/>
            <a:chOff x="217119" y="1280950"/>
            <a:chExt cx="2114347" cy="1195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9FDC807-0D74-0445-B8EF-1BD656262028}"/>
                    </a:ext>
                  </a:extLst>
                </p:cNvPr>
                <p:cNvSpPr txBox="1"/>
                <p:nvPr/>
              </p:nvSpPr>
              <p:spPr>
                <a:xfrm>
                  <a:off x="234511" y="2015095"/>
                  <a:ext cx="133183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/>
                          <m:t>naPRF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9FDC807-0D74-0445-B8EF-1BD656262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11" y="2015095"/>
                  <a:ext cx="1331838" cy="461665"/>
                </a:xfrm>
                <a:prstGeom prst="rect">
                  <a:avLst/>
                </a:prstGeom>
                <a:blipFill>
                  <a:blip r:embed="rId38"/>
                  <a:stretch>
                    <a:fillRect t="-5405" b="-243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DD6813C-337F-D14B-9C96-F2892E209317}"/>
                </a:ext>
              </a:extLst>
            </p:cNvPr>
            <p:cNvGrpSpPr/>
            <p:nvPr/>
          </p:nvGrpSpPr>
          <p:grpSpPr>
            <a:xfrm>
              <a:off x="217119" y="1280950"/>
              <a:ext cx="2114347" cy="872673"/>
              <a:chOff x="-2043" y="1716383"/>
              <a:chExt cx="2114347" cy="872673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2926A50E-851A-2F49-8DD3-56C2C1F95608}"/>
                  </a:ext>
                </a:extLst>
              </p:cNvPr>
              <p:cNvGrpSpPr/>
              <p:nvPr/>
            </p:nvGrpSpPr>
            <p:grpSpPr>
              <a:xfrm>
                <a:off x="15349" y="1716383"/>
                <a:ext cx="2096955" cy="872673"/>
                <a:chOff x="4690331" y="1855954"/>
                <a:chExt cx="2096955" cy="917180"/>
              </a:xfrm>
            </p:grpSpPr>
            <p:sp>
              <p:nvSpPr>
                <p:cNvPr id="70" name="Rounded Rectangular Callout 69">
                  <a:extLst>
                    <a:ext uri="{FF2B5EF4-FFF2-40B4-BE49-F238E27FC236}">
                      <a16:creationId xmlns:a16="http://schemas.microsoft.com/office/drawing/2014/main" id="{EF638CB7-5895-ED48-8341-0B8ACB086348}"/>
                    </a:ext>
                  </a:extLst>
                </p:cNvPr>
                <p:cNvSpPr/>
                <p:nvPr/>
              </p:nvSpPr>
              <p:spPr>
                <a:xfrm>
                  <a:off x="4690331" y="1855954"/>
                  <a:ext cx="2096955" cy="765854"/>
                </a:xfrm>
                <a:prstGeom prst="wedgeRoundRectCallout">
                  <a:avLst>
                    <a:gd name="adj1" fmla="val -49207"/>
                    <a:gd name="adj2" fmla="val 26897"/>
                    <a:gd name="adj3" fmla="val 16667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4004CA0-2D59-814B-9868-590F5E7064BC}"/>
                    </a:ext>
                  </a:extLst>
                </p:cNvPr>
                <p:cNvSpPr txBox="1"/>
                <p:nvPr/>
              </p:nvSpPr>
              <p:spPr>
                <a:xfrm>
                  <a:off x="5071330" y="2342247"/>
                  <a:ext cx="18473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2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0BC4561-7801-A443-BFCD-A42D463D7756}"/>
                      </a:ext>
                    </a:extLst>
                  </p:cNvPr>
                  <p:cNvSpPr txBox="1"/>
                  <p:nvPr/>
                </p:nvSpPr>
                <p:spPr>
                  <a:xfrm>
                    <a:off x="-2043" y="1737186"/>
                    <a:ext cx="208005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sz="2000" i="1" dirty="0"/>
                      <a:t>: </a:t>
                    </a:r>
                    <a:endParaRPr lang="en-US" sz="2000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,⋅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000" i="1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0BC4561-7801-A443-BFCD-A42D463D77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043" y="1737186"/>
                    <a:ext cx="2080057" cy="707886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t="-5357"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724F7E0-50BA-6A45-B9EA-E1C1321239C0}"/>
              </a:ext>
            </a:extLst>
          </p:cNvPr>
          <p:cNvCxnSpPr>
            <a:cxnSpLocks/>
          </p:cNvCxnSpPr>
          <p:nvPr/>
        </p:nvCxnSpPr>
        <p:spPr>
          <a:xfrm>
            <a:off x="4572000" y="4409994"/>
            <a:ext cx="698" cy="2090245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8AD9E-6030-6F4F-9E33-1AAE523BA6B3}"/>
                  </a:ext>
                </a:extLst>
              </p:cNvPr>
              <p:cNvSpPr txBox="1"/>
              <p:nvPr/>
            </p:nvSpPr>
            <p:spPr>
              <a:xfrm>
                <a:off x="1900842" y="2178293"/>
                <a:ext cx="1260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8AD9E-6030-6F4F-9E33-1AAE523BA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842" y="2178293"/>
                <a:ext cx="1260217" cy="584775"/>
              </a:xfrm>
              <a:prstGeom prst="rect">
                <a:avLst/>
              </a:prstGeom>
              <a:blipFill>
                <a:blip r:embed="rId40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31CDA13-7955-904A-97C7-0716C470887E}"/>
                  </a:ext>
                </a:extLst>
              </p:cNvPr>
              <p:cNvSpPr txBox="1"/>
              <p:nvPr/>
            </p:nvSpPr>
            <p:spPr>
              <a:xfrm>
                <a:off x="4059515" y="2101624"/>
                <a:ext cx="12697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31CDA13-7955-904A-97C7-0716C4708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515" y="2101624"/>
                <a:ext cx="1269707" cy="584775"/>
              </a:xfrm>
              <a:prstGeom prst="rect">
                <a:avLst/>
              </a:prstGeom>
              <a:blipFill>
                <a:blip r:embed="rId42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4A02156-FB55-4D48-9073-C587F976F97A}"/>
              </a:ext>
            </a:extLst>
          </p:cNvPr>
          <p:cNvGrpSpPr/>
          <p:nvPr/>
        </p:nvGrpSpPr>
        <p:grpSpPr>
          <a:xfrm>
            <a:off x="5921723" y="1072435"/>
            <a:ext cx="3288334" cy="1183376"/>
            <a:chOff x="5612966" y="1096185"/>
            <a:chExt cx="3288334" cy="1183376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D293FD2-D8D9-A54B-B2EE-6941E400EE46}"/>
                </a:ext>
              </a:extLst>
            </p:cNvPr>
            <p:cNvGrpSpPr/>
            <p:nvPr/>
          </p:nvGrpSpPr>
          <p:grpSpPr>
            <a:xfrm>
              <a:off x="5612966" y="1096185"/>
              <a:ext cx="3288334" cy="1183376"/>
              <a:chOff x="1245302" y="3849838"/>
              <a:chExt cx="3288334" cy="1183376"/>
            </a:xfrm>
          </p:grpSpPr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5D61F5D1-F083-F84E-A2EA-E620B7313373}"/>
                  </a:ext>
                </a:extLst>
              </p:cNvPr>
              <p:cNvSpPr/>
              <p:nvPr/>
            </p:nvSpPr>
            <p:spPr>
              <a:xfrm>
                <a:off x="1245302" y="3849838"/>
                <a:ext cx="3147631" cy="118337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22EB0949-729F-6A47-BC36-5E1F90858269}"/>
                      </a:ext>
                    </a:extLst>
                  </p:cNvPr>
                  <p:cNvSpPr txBox="1"/>
                  <p:nvPr/>
                </p:nvSpPr>
                <p:spPr>
                  <a:xfrm>
                    <a:off x="1287683" y="3883175"/>
                    <a:ext cx="324595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iff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∃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</m:oMath>
                    </a14:m>
                    <a:r>
                      <a:rPr lang="en-US" sz="2000" dirty="0"/>
                      <a:t>  </a:t>
                    </a:r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22EB0949-729F-6A47-BC36-5E1F908582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7683" y="3883175"/>
                    <a:ext cx="3245953" cy="400110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4353FC8-A742-C949-BD79-5C73E649B328}"/>
                      </a:ext>
                    </a:extLst>
                  </p:cNvPr>
                  <p:cNvSpPr txBox="1"/>
                  <p:nvPr/>
                </p:nvSpPr>
                <p:spPr>
                  <a:xfrm>
                    <a:off x="1726211" y="4268659"/>
                    <a:ext cx="2263505" cy="34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4353FC8-A742-C949-BD79-5C73E649B3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6211" y="4268659"/>
                    <a:ext cx="2263505" cy="347403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 l="-2247" t="-11111" r="-3933" b="-370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29B60EE-2D66-F64E-9B66-DADDB61254AC}"/>
                    </a:ext>
                  </a:extLst>
                </p:cNvPr>
                <p:cNvSpPr txBox="1"/>
                <p:nvPr/>
              </p:nvSpPr>
              <p:spPr>
                <a:xfrm>
                  <a:off x="5684964" y="1869225"/>
                  <a:ext cx="3017108" cy="3474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dirty="0"/>
                    <a:t>and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432FF"/>
                          </a:solidFill>
                        </a:rPr>
                        <m:t> 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29B60EE-2D66-F64E-9B66-DADDB61254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4964" y="1869225"/>
                  <a:ext cx="3017108" cy="347403"/>
                </a:xfrm>
                <a:prstGeom prst="rect">
                  <a:avLst/>
                </a:prstGeom>
                <a:blipFill>
                  <a:blip r:embed="rId45"/>
                  <a:stretch>
                    <a:fillRect l="-5042" t="-14815" r="-3361"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6CA14DB-A2CF-004D-BF4D-F354FFBC52E8}"/>
              </a:ext>
            </a:extLst>
          </p:cNvPr>
          <p:cNvGrpSpPr/>
          <p:nvPr/>
        </p:nvGrpSpPr>
        <p:grpSpPr>
          <a:xfrm>
            <a:off x="5921723" y="549534"/>
            <a:ext cx="10778930" cy="1711295"/>
            <a:chOff x="-2029548" y="2284940"/>
            <a:chExt cx="10778930" cy="1711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8CB501E-046F-4C40-9CBF-BB6A37DB453E}"/>
                    </a:ext>
                  </a:extLst>
                </p:cNvPr>
                <p:cNvSpPr txBox="1"/>
                <p:nvPr/>
              </p:nvSpPr>
              <p:spPr>
                <a:xfrm>
                  <a:off x="5589671" y="2284940"/>
                  <a:ext cx="315971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D distinguishes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(⋅))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8CB501E-046F-4C40-9CBF-BB6A37DB4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9671" y="2284940"/>
                  <a:ext cx="3159711" cy="461665"/>
                </a:xfrm>
                <a:prstGeom prst="rect">
                  <a:avLst/>
                </a:prstGeom>
                <a:blipFill>
                  <a:blip r:embed="rId46"/>
                  <a:stretch>
                    <a:fillRect l="-3213" t="-8333" r="-402" b="-3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87DBEF8-96DE-7748-B3AF-8055C0CE12AD}"/>
                </a:ext>
              </a:extLst>
            </p:cNvPr>
            <p:cNvGrpSpPr/>
            <p:nvPr/>
          </p:nvGrpSpPr>
          <p:grpSpPr>
            <a:xfrm>
              <a:off x="-2029548" y="2812860"/>
              <a:ext cx="3147631" cy="1183375"/>
              <a:chOff x="-6397212" y="5566513"/>
              <a:chExt cx="3147631" cy="1183375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793D3530-1116-7949-B1A3-B19A5B43F442}"/>
                  </a:ext>
                </a:extLst>
              </p:cNvPr>
              <p:cNvSpPr/>
              <p:nvPr/>
            </p:nvSpPr>
            <p:spPr>
              <a:xfrm>
                <a:off x="-6397212" y="5566513"/>
                <a:ext cx="3147631" cy="118337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ADFEE806-7068-BB4B-B646-E433664C8E54}"/>
                      </a:ext>
                    </a:extLst>
                  </p:cNvPr>
                  <p:cNvSpPr txBox="1"/>
                  <p:nvPr/>
                </p:nvSpPr>
                <p:spPr>
                  <a:xfrm>
                    <a:off x="-6354831" y="5599851"/>
                    <a:ext cx="265720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iff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a14:m>
                    <a:r>
                      <a:rPr lang="en-US" sz="20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ADFEE806-7068-BB4B-B646-E433664C8E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354831" y="5599851"/>
                    <a:ext cx="2657202" cy="400110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b="-1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42C5E58A-F097-0540-96FA-4D092CB451B0}"/>
                      </a:ext>
                    </a:extLst>
                  </p:cNvPr>
                  <p:cNvSpPr txBox="1"/>
                  <p:nvPr/>
                </p:nvSpPr>
                <p:spPr>
                  <a:xfrm>
                    <a:off x="-5853941" y="6013670"/>
                    <a:ext cx="2146100" cy="3474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42C5E58A-F097-0540-96FA-4D092CB451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853941" y="6013670"/>
                    <a:ext cx="2146100" cy="347403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l="-2367" t="-14815" r="-355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C663BA2-396C-8D40-8779-8DECCA2E1DD5}"/>
              </a:ext>
            </a:extLst>
          </p:cNvPr>
          <p:cNvGrpSpPr/>
          <p:nvPr/>
        </p:nvGrpSpPr>
        <p:grpSpPr>
          <a:xfrm>
            <a:off x="1554195" y="1380410"/>
            <a:ext cx="1994777" cy="799124"/>
            <a:chOff x="1534901" y="3576688"/>
            <a:chExt cx="1994777" cy="799124"/>
          </a:xfrm>
        </p:grpSpPr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1DCB2CCB-C841-C242-A131-ED9DFB3A3265}"/>
                </a:ext>
              </a:extLst>
            </p:cNvPr>
            <p:cNvSpPr/>
            <p:nvPr/>
          </p:nvSpPr>
          <p:spPr>
            <a:xfrm>
              <a:off x="1626539" y="3921537"/>
              <a:ext cx="1800931" cy="45427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9F01A467-10EB-FF4B-B7C4-BA7954966675}"/>
                    </a:ext>
                  </a:extLst>
                </p:cNvPr>
                <p:cNvSpPr txBox="1"/>
                <p:nvPr/>
              </p:nvSpPr>
              <p:spPr>
                <a:xfrm>
                  <a:off x="1534901" y="3947871"/>
                  <a:ext cx="19947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𝑆𝑎𝑚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9F01A467-10EB-FF4B-B7C4-BA7954966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4901" y="3947871"/>
                  <a:ext cx="1994777" cy="400110"/>
                </a:xfrm>
                <a:prstGeom prst="rect">
                  <a:avLst/>
                </a:prstGeom>
                <a:blipFill>
                  <a:blip r:embed="rId49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655E739F-C3F5-4D4A-8032-F4E4E967CD49}"/>
                    </a:ext>
                  </a:extLst>
                </p:cNvPr>
                <p:cNvSpPr txBox="1"/>
                <p:nvPr/>
              </p:nvSpPr>
              <p:spPr>
                <a:xfrm>
                  <a:off x="1711951" y="3576688"/>
                  <a:ext cx="1592294" cy="313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655E739F-C3F5-4D4A-8032-F4E4E967CD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951" y="3576688"/>
                  <a:ext cx="1592294" cy="313291"/>
                </a:xfrm>
                <a:prstGeom prst="rect">
                  <a:avLst/>
                </a:prstGeom>
                <a:blipFill>
                  <a:blip r:embed="rId50"/>
                  <a:stretch>
                    <a:fillRect l="-5600" t="-4000" r="-6400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555B186-6867-E743-B738-5AFA7761E913}"/>
              </a:ext>
            </a:extLst>
          </p:cNvPr>
          <p:cNvGrpSpPr/>
          <p:nvPr/>
        </p:nvGrpSpPr>
        <p:grpSpPr>
          <a:xfrm>
            <a:off x="3562544" y="980134"/>
            <a:ext cx="2228197" cy="1097729"/>
            <a:chOff x="7402333" y="4294888"/>
            <a:chExt cx="2228197" cy="1097729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A271026-8DEF-6D4D-9B4E-AC81A80A19A6}"/>
                </a:ext>
              </a:extLst>
            </p:cNvPr>
            <p:cNvGrpSpPr/>
            <p:nvPr/>
          </p:nvGrpSpPr>
          <p:grpSpPr>
            <a:xfrm>
              <a:off x="7402333" y="4294888"/>
              <a:ext cx="2228197" cy="1097729"/>
              <a:chOff x="1287686" y="3849837"/>
              <a:chExt cx="2228197" cy="1097729"/>
            </a:xfrm>
          </p:grpSpPr>
          <p:sp>
            <p:nvSpPr>
              <p:cNvPr id="134" name="Rounded Rectangle 133">
                <a:extLst>
                  <a:ext uri="{FF2B5EF4-FFF2-40B4-BE49-F238E27FC236}">
                    <a16:creationId xmlns:a16="http://schemas.microsoft.com/office/drawing/2014/main" id="{3BF47159-7141-A24E-8532-BD5096AD969F}"/>
                  </a:ext>
                </a:extLst>
              </p:cNvPr>
              <p:cNvSpPr/>
              <p:nvPr/>
            </p:nvSpPr>
            <p:spPr>
              <a:xfrm>
                <a:off x="1325314" y="3849837"/>
                <a:ext cx="2076490" cy="109772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8BE4B2B9-F0AF-D242-8B50-ADC55C2CDF74}"/>
                      </a:ext>
                    </a:extLst>
                  </p:cNvPr>
                  <p:cNvSpPr txBox="1"/>
                  <p:nvPr/>
                </p:nvSpPr>
                <p:spPr>
                  <a:xfrm>
                    <a:off x="1287686" y="3868887"/>
                    <a:ext cx="136018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𝑆𝑎𝑚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):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8BE4B2B9-F0AF-D242-8B50-ADC55C2CDF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7686" y="3868887"/>
                    <a:ext cx="1360181" cy="400110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4C842F32-6A72-E042-9970-8659A3370D6E}"/>
                      </a:ext>
                    </a:extLst>
                  </p:cNvPr>
                  <p:cNvSpPr txBox="1"/>
                  <p:nvPr/>
                </p:nvSpPr>
                <p:spPr>
                  <a:xfrm>
                    <a:off x="1456473" y="4253658"/>
                    <a:ext cx="2059410" cy="3136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solidFill>
                                <a:srgbClr val="053B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rgbClr val="053B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053B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53B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053BFF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rgbClr val="053BFF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4C842F32-6A72-E042-9970-8659A3370D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6473" y="4253658"/>
                    <a:ext cx="2059410" cy="313676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 l="-4294" t="-4000" r="-4294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E4F3EE7-FDA1-0447-85D0-1E9F20609817}"/>
                    </a:ext>
                  </a:extLst>
                </p:cNvPr>
                <p:cNvSpPr txBox="1"/>
                <p:nvPr/>
              </p:nvSpPr>
              <p:spPr>
                <a:xfrm>
                  <a:off x="7686732" y="5045311"/>
                  <a:ext cx="12041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]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E4F3EE7-FDA1-0447-85D0-1E9F20609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6732" y="5045311"/>
                  <a:ext cx="1204176" cy="307777"/>
                </a:xfrm>
                <a:prstGeom prst="rect">
                  <a:avLst/>
                </a:prstGeom>
                <a:blipFill>
                  <a:blip r:embed="rId53"/>
                  <a:stretch>
                    <a:fillRect l="-3158" t="-8333" r="-8421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F82E67-EE3C-6442-84F1-2E6335F0CE63}"/>
              </a:ext>
            </a:extLst>
          </p:cNvPr>
          <p:cNvGrpSpPr/>
          <p:nvPr/>
        </p:nvGrpSpPr>
        <p:grpSpPr>
          <a:xfrm>
            <a:off x="188173" y="2724288"/>
            <a:ext cx="8506126" cy="3849275"/>
            <a:chOff x="188173" y="2724288"/>
            <a:chExt cx="8506126" cy="384927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A7FFD1-62A5-BF4A-AA6A-51D98F04852F}"/>
                </a:ext>
              </a:extLst>
            </p:cNvPr>
            <p:cNvGrpSpPr/>
            <p:nvPr/>
          </p:nvGrpSpPr>
          <p:grpSpPr>
            <a:xfrm>
              <a:off x="188173" y="2724288"/>
              <a:ext cx="8506126" cy="3849275"/>
              <a:chOff x="188173" y="2724288"/>
              <a:chExt cx="8506126" cy="38492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48E8CD35-28F3-A146-829F-13AD3A767BA0}"/>
                      </a:ext>
                    </a:extLst>
                  </p:cNvPr>
                  <p:cNvSpPr txBox="1"/>
                  <p:nvPr/>
                </p:nvSpPr>
                <p:spPr>
                  <a:xfrm>
                    <a:off x="1969532" y="2724288"/>
                    <a:ext cx="5206746" cy="50917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FF0000"/>
                        </a:solidFill>
                      </a:rPr>
                      <a:t>Claim</a:t>
                    </a:r>
                    <a:r>
                      <a:rPr lang="en-US" sz="2400" dirty="0"/>
                      <a:t>: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sz="2400" dirty="0"/>
                      <a:t> is not a PRF relative to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48E8CD35-28F3-A146-829F-13AD3A767B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9532" y="2724288"/>
                    <a:ext cx="5206746" cy="509178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 l="-1956" t="-2500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8" name="Rounded Rectangular Callout 137">
                <a:extLst>
                  <a:ext uri="{FF2B5EF4-FFF2-40B4-BE49-F238E27FC236}">
                    <a16:creationId xmlns:a16="http://schemas.microsoft.com/office/drawing/2014/main" id="{E5084AA6-ABD6-6E41-9237-EF97EF106265}"/>
                  </a:ext>
                </a:extLst>
              </p:cNvPr>
              <p:cNvSpPr/>
              <p:nvPr/>
            </p:nvSpPr>
            <p:spPr>
              <a:xfrm>
                <a:off x="3294890" y="3338789"/>
                <a:ext cx="2838866" cy="1071205"/>
              </a:xfrm>
              <a:prstGeom prst="wedgeRoundRectCallout">
                <a:avLst>
                  <a:gd name="adj1" fmla="val 11219"/>
                  <a:gd name="adj2" fmla="val 106234"/>
                  <a:gd name="adj3" fmla="val 16667"/>
                </a:avLst>
              </a:prstGeom>
              <a:solidFill>
                <a:srgbClr val="FF0000">
                  <a:alpha val="2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9C7FB3D7-527F-7740-8199-AD8CA69FA6FB}"/>
                      </a:ext>
                    </a:extLst>
                  </p:cNvPr>
                  <p:cNvSpPr txBox="1"/>
                  <p:nvPr/>
                </p:nvSpPr>
                <p:spPr>
                  <a:xfrm>
                    <a:off x="3249547" y="3730321"/>
                    <a:ext cx="30236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𝑆𝑎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9C7FB3D7-527F-7740-8199-AD8CA69FA6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9547" y="3730321"/>
                    <a:ext cx="3023648" cy="369332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737A7E68-DFED-E647-B8B6-1E50334A8396}"/>
                      </a:ext>
                    </a:extLst>
                  </p:cNvPr>
                  <p:cNvSpPr txBox="1"/>
                  <p:nvPr/>
                </p:nvSpPr>
                <p:spPr>
                  <a:xfrm>
                    <a:off x="3292869" y="4031949"/>
                    <a:ext cx="154830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737A7E68-DFED-E647-B8B6-1E50334A83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2869" y="4031949"/>
                    <a:ext cx="1548309" cy="369332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73A75AE7-E817-A747-8271-0FE991D63D37}"/>
                  </a:ext>
                </a:extLst>
              </p:cNvPr>
              <p:cNvGrpSpPr/>
              <p:nvPr/>
            </p:nvGrpSpPr>
            <p:grpSpPr>
              <a:xfrm>
                <a:off x="4171745" y="5098475"/>
                <a:ext cx="1556237" cy="863387"/>
                <a:chOff x="4171745" y="5623164"/>
                <a:chExt cx="1556237" cy="863387"/>
              </a:xfrm>
            </p:grpSpPr>
            <p:pic>
              <p:nvPicPr>
                <p:cNvPr id="142" name="Picture 141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D7D1E0A6-7186-7944-AC24-CAB9C5DA18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71745" y="5623164"/>
                  <a:ext cx="863387" cy="863387"/>
                </a:xfrm>
                <a:prstGeom prst="rect">
                  <a:avLst/>
                </a:prstGeom>
              </p:spPr>
            </p:pic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A9177743-AFF0-474A-8A4B-6E1FBE9ADB65}"/>
                    </a:ext>
                  </a:extLst>
                </p:cNvPr>
                <p:cNvGrpSpPr/>
                <p:nvPr/>
              </p:nvGrpSpPr>
              <p:grpSpPr>
                <a:xfrm rot="3490203">
                  <a:off x="5141698" y="5884830"/>
                  <a:ext cx="412527" cy="760040"/>
                  <a:chOff x="4134971" y="4850498"/>
                  <a:chExt cx="412527" cy="760040"/>
                </a:xfrm>
              </p:grpSpPr>
              <p:cxnSp>
                <p:nvCxnSpPr>
                  <p:cNvPr id="144" name="Straight Arrow Connector 143">
                    <a:extLst>
                      <a:ext uri="{FF2B5EF4-FFF2-40B4-BE49-F238E27FC236}">
                        <a16:creationId xmlns:a16="http://schemas.microsoft.com/office/drawing/2014/main" id="{97BD2BD8-2224-154F-88A9-5FC74B6371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109797">
                    <a:off x="3779273" y="5206196"/>
                    <a:ext cx="760040" cy="4864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5" name="TextBox 144">
                        <a:extLst>
                          <a:ext uri="{FF2B5EF4-FFF2-40B4-BE49-F238E27FC236}">
                            <a16:creationId xmlns:a16="http://schemas.microsoft.com/office/drawing/2014/main" id="{A14D6EDE-CE12-4844-9AE1-0F0B87B382A7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7648576">
                        <a:off x="4036763" y="5001729"/>
                        <a:ext cx="65213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5" name="TextBox 144">
                        <a:extLst>
                          <a:ext uri="{FF2B5EF4-FFF2-40B4-BE49-F238E27FC236}">
                            <a16:creationId xmlns:a16="http://schemas.microsoft.com/office/drawing/2014/main" id="{A14D6EDE-CE12-4844-9AE1-0F0B87B382A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7648576">
                        <a:off x="4036763" y="5001729"/>
                        <a:ext cx="652138" cy="369332"/>
                      </a:xfrm>
                      <a:prstGeom prst="rect">
                        <a:avLst/>
                      </a:prstGeom>
                      <a:blipFill>
                        <a:blip r:embed="rId5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27333967-0DF8-3140-B766-6D4C504299E2}"/>
                  </a:ext>
                </a:extLst>
              </p:cNvPr>
              <p:cNvGrpSpPr/>
              <p:nvPr/>
            </p:nvGrpSpPr>
            <p:grpSpPr>
              <a:xfrm>
                <a:off x="188173" y="4537793"/>
                <a:ext cx="2312621" cy="1466468"/>
                <a:chOff x="190608" y="4551507"/>
                <a:chExt cx="2312621" cy="1466468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0BF70F9A-1E6E-0F45-8154-D22DAD03AF3F}"/>
                    </a:ext>
                  </a:extLst>
                </p:cNvPr>
                <p:cNvSpPr/>
                <p:nvPr/>
              </p:nvSpPr>
              <p:spPr>
                <a:xfrm>
                  <a:off x="554586" y="5324450"/>
                  <a:ext cx="1152144" cy="6935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C9A0D167-ECBC-7A42-A101-24F2BB90FD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2620" y="5448693"/>
                      <a:ext cx="67467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(⋅)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C9A0D167-ECBC-7A42-A101-24F2BB90FDC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2620" y="5448693"/>
                      <a:ext cx="674672" cy="400110"/>
                    </a:xfrm>
                    <a:prstGeom prst="rect">
                      <a:avLst/>
                    </a:prstGeom>
                    <a:blipFill>
                      <a:blip r:embed="rId59"/>
                      <a:stretch>
                        <a:fillRect b="-129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B1898DF9-0055-D945-990E-6A15C7CB3F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380" y="4551507"/>
                      <a:ext cx="165994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𝑟𝑛𝑑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B1898DF9-0055-D945-990E-6A15C7CB3F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380" y="4551507"/>
                      <a:ext cx="1659942" cy="369332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 b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>
                      <a:extLst>
                        <a:ext uri="{FF2B5EF4-FFF2-40B4-BE49-F238E27FC236}">
                          <a16:creationId xmlns:a16="http://schemas.microsoft.com/office/drawing/2014/main" id="{BD363902-FEE4-284C-8F6D-03F64D9D14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0608" y="4929475"/>
                      <a:ext cx="231262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(⋅)=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,⋅))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0" name="TextBox 149">
                      <a:extLst>
                        <a:ext uri="{FF2B5EF4-FFF2-40B4-BE49-F238E27FC236}">
                          <a16:creationId xmlns:a16="http://schemas.microsoft.com/office/drawing/2014/main" id="{BD363902-FEE4-284C-8F6D-03F64D9D14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0608" y="4929475"/>
                      <a:ext cx="2312621" cy="369332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1F2D43E7-831D-6348-9E37-5640A04326E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217" y="6094762"/>
                    <a:ext cx="2573590" cy="40011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→1 :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𝑟𝑒𝑎𝑙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1F2D43E7-831D-6348-9E37-5640A04326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217" y="6094762"/>
                    <a:ext cx="2573590" cy="400110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 b="-161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7526A7F4-8C7D-EC47-9F82-533064F53FC1}"/>
                      </a:ext>
                    </a:extLst>
                  </p:cNvPr>
                  <p:cNvSpPr txBox="1"/>
                  <p:nvPr/>
                </p:nvSpPr>
                <p:spPr>
                  <a:xfrm>
                    <a:off x="5362343" y="6086350"/>
                    <a:ext cx="2838866" cy="400110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→1 :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𝑟𝑛𝑑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𝑛𝑒𝑔𝑙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7526A7F4-8C7D-EC47-9F82-533064F53F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2343" y="6086350"/>
                    <a:ext cx="2838866" cy="400110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 r="-448"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595AC6E6-3D18-1A45-8F48-6D908B1455F4}"/>
                  </a:ext>
                </a:extLst>
              </p:cNvPr>
              <p:cNvGrpSpPr/>
              <p:nvPr/>
            </p:nvGrpSpPr>
            <p:grpSpPr>
              <a:xfrm>
                <a:off x="7277244" y="4890644"/>
                <a:ext cx="1417055" cy="1064163"/>
                <a:chOff x="-3448409" y="-1785242"/>
                <a:chExt cx="1417055" cy="1064163"/>
              </a:xfrm>
            </p:grpSpPr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8570E2FA-A728-5A4E-BC90-C8BA1CCAD838}"/>
                    </a:ext>
                  </a:extLst>
                </p:cNvPr>
                <p:cNvSpPr/>
                <p:nvPr/>
              </p:nvSpPr>
              <p:spPr>
                <a:xfrm>
                  <a:off x="-3307453" y="-1414604"/>
                  <a:ext cx="1152144" cy="69352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5B8F1832-880E-3D46-B6C3-7BDD29EDDF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039419" y="-1290361"/>
                      <a:ext cx="67467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(⋅)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5B8F1832-880E-3D46-B6C3-7BDD29EDDF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039419" y="-1290361"/>
                      <a:ext cx="674672" cy="400110"/>
                    </a:xfrm>
                    <a:prstGeom prst="rect">
                      <a:avLst/>
                    </a:prstGeom>
                    <a:blipFill>
                      <a:blip r:embed="rId64"/>
                      <a:stretch>
                        <a:fillRect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155">
                      <a:extLst>
                        <a:ext uri="{FF2B5EF4-FFF2-40B4-BE49-F238E27FC236}">
                          <a16:creationId xmlns:a16="http://schemas.microsoft.com/office/drawing/2014/main" id="{0C4A0253-C0A1-7E40-A981-73FE99A3F3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448409" y="-1785242"/>
                      <a:ext cx="141705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ℱ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6" name="TextBox 155">
                      <a:extLst>
                        <a:ext uri="{FF2B5EF4-FFF2-40B4-BE49-F238E27FC236}">
                          <a16:creationId xmlns:a16="http://schemas.microsoft.com/office/drawing/2014/main" id="{0C4A0253-C0A1-7E40-A981-73FE99A3F30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448409" y="-1785242"/>
                      <a:ext cx="1417055" cy="369332"/>
                    </a:xfrm>
                    <a:prstGeom prst="rect">
                      <a:avLst/>
                    </a:prstGeom>
                    <a:blipFill>
                      <a:blip r:embed="rId65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C041DB27-28BD-CE4A-A52A-B1B43F45EAE5}"/>
                      </a:ext>
                    </a:extLst>
                  </p:cNvPr>
                  <p:cNvSpPr txBox="1"/>
                  <p:nvPr/>
                </p:nvSpPr>
                <p:spPr>
                  <a:xfrm>
                    <a:off x="3300033" y="3397928"/>
                    <a:ext cx="28820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C041DB27-28BD-CE4A-A52A-B1B43F45EA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0033" y="3397928"/>
                    <a:ext cx="2882071" cy="369332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4D16E9B-E08A-724B-9D62-700B12DEAC96}"/>
                  </a:ext>
                </a:extLst>
              </p:cNvPr>
              <p:cNvGrpSpPr/>
              <p:nvPr/>
            </p:nvGrpSpPr>
            <p:grpSpPr>
              <a:xfrm>
                <a:off x="2550381" y="4406012"/>
                <a:ext cx="1246705" cy="792800"/>
                <a:chOff x="2550381" y="4406012"/>
                <a:chExt cx="1246705" cy="792800"/>
              </a:xfrm>
            </p:grpSpPr>
            <p:cxnSp>
              <p:nvCxnSpPr>
                <p:cNvPr id="160" name="Straight Arrow Connector 159">
                  <a:extLst>
                    <a:ext uri="{FF2B5EF4-FFF2-40B4-BE49-F238E27FC236}">
                      <a16:creationId xmlns:a16="http://schemas.microsoft.com/office/drawing/2014/main" id="{91D163DA-44FC-6A42-BBA9-AE944D928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0381" y="4807953"/>
                  <a:ext cx="124670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3961EC57-26B5-EE44-9127-B4C4B8AAF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50381" y="5198812"/>
                  <a:ext cx="124670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TextBox 161">
                      <a:extLst>
                        <a:ext uri="{FF2B5EF4-FFF2-40B4-BE49-F238E27FC236}">
                          <a16:creationId xmlns:a16="http://schemas.microsoft.com/office/drawing/2014/main" id="{10F6AE66-4CFE-534C-B6E5-C99DCB2077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10978" y="4406012"/>
                      <a:ext cx="47852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2" name="TextBox 161">
                      <a:extLst>
                        <a:ext uri="{FF2B5EF4-FFF2-40B4-BE49-F238E27FC236}">
                          <a16:creationId xmlns:a16="http://schemas.microsoft.com/office/drawing/2014/main" id="{10F6AE66-4CFE-534C-B6E5-C99DCB2077B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10978" y="4406012"/>
                      <a:ext cx="478529" cy="369332"/>
                    </a:xfrm>
                    <a:prstGeom prst="rect">
                      <a:avLst/>
                    </a:prstGeom>
                    <a:blipFill>
                      <a:blip r:embed="rId6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TextBox 162">
                      <a:extLst>
                        <a:ext uri="{FF2B5EF4-FFF2-40B4-BE49-F238E27FC236}">
                          <a16:creationId xmlns:a16="http://schemas.microsoft.com/office/drawing/2014/main" id="{FD017836-34C8-884F-B83E-7B5266F302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05886" y="4807956"/>
                      <a:ext cx="44114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3" name="TextBox 162">
                      <a:extLst>
                        <a:ext uri="{FF2B5EF4-FFF2-40B4-BE49-F238E27FC236}">
                          <a16:creationId xmlns:a16="http://schemas.microsoft.com/office/drawing/2014/main" id="{FD017836-34C8-884F-B83E-7B5266F302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5886" y="4807956"/>
                      <a:ext cx="441146" cy="369332"/>
                    </a:xfrm>
                    <a:prstGeom prst="rect">
                      <a:avLst/>
                    </a:prstGeom>
                    <a:blipFill>
                      <a:blip r:embed="rId6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40BAC0B-7E55-B846-9D30-B94DC4B35297}"/>
                  </a:ext>
                </a:extLst>
              </p:cNvPr>
              <p:cNvGrpSpPr/>
              <p:nvPr/>
            </p:nvGrpSpPr>
            <p:grpSpPr>
              <a:xfrm>
                <a:off x="5868698" y="4374166"/>
                <a:ext cx="1246705" cy="792800"/>
                <a:chOff x="5868698" y="4374166"/>
                <a:chExt cx="1246705" cy="792800"/>
              </a:xfrm>
            </p:grpSpPr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62B860AF-F85D-2641-A040-050942E29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68698" y="4776107"/>
                  <a:ext cx="1246705" cy="0"/>
                </a:xfrm>
                <a:prstGeom prst="straightConnector1">
                  <a:avLst/>
                </a:prstGeom>
                <a:ln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>
                  <a:extLst>
                    <a:ext uri="{FF2B5EF4-FFF2-40B4-BE49-F238E27FC236}">
                      <a16:creationId xmlns:a16="http://schemas.microsoft.com/office/drawing/2014/main" id="{7D10D1D4-E941-654C-833D-949FE0AF07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68698" y="5166966"/>
                  <a:ext cx="1246705" cy="0"/>
                </a:xfrm>
                <a:prstGeom prst="straightConnector1">
                  <a:avLst/>
                </a:prstGeom>
                <a:ln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TextBox 166">
                      <a:extLst>
                        <a:ext uri="{FF2B5EF4-FFF2-40B4-BE49-F238E27FC236}">
                          <a16:creationId xmlns:a16="http://schemas.microsoft.com/office/drawing/2014/main" id="{95133FFD-04B2-184C-8937-441E2F3B87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29295" y="4374166"/>
                      <a:ext cx="47852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7" name="TextBox 166">
                      <a:extLst>
                        <a:ext uri="{FF2B5EF4-FFF2-40B4-BE49-F238E27FC236}">
                          <a16:creationId xmlns:a16="http://schemas.microsoft.com/office/drawing/2014/main" id="{95133FFD-04B2-184C-8937-441E2F3B87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29295" y="4374166"/>
                      <a:ext cx="478529" cy="369332"/>
                    </a:xfrm>
                    <a:prstGeom prst="rect">
                      <a:avLst/>
                    </a:prstGeom>
                    <a:blipFill>
                      <a:blip r:embed="rId6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TextBox 167">
                      <a:extLst>
                        <a:ext uri="{FF2B5EF4-FFF2-40B4-BE49-F238E27FC236}">
                          <a16:creationId xmlns:a16="http://schemas.microsoft.com/office/drawing/2014/main" id="{F54AD36A-294D-3E4D-B2C3-D03814CFA8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24203" y="4776110"/>
                      <a:ext cx="44114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8" name="TextBox 167">
                      <a:extLst>
                        <a:ext uri="{FF2B5EF4-FFF2-40B4-BE49-F238E27FC236}">
                          <a16:creationId xmlns:a16="http://schemas.microsoft.com/office/drawing/2014/main" id="{F54AD36A-294D-3E4D-B2C3-D03814CFA81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24203" y="4776110"/>
                      <a:ext cx="441146" cy="369332"/>
                    </a:xfrm>
                    <a:prstGeom prst="rect">
                      <a:avLst/>
                    </a:prstGeom>
                    <a:blipFill>
                      <a:blip r:embed="rId7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379C141C-DFCC-2742-9249-F37AAA146AE5}"/>
                  </a:ext>
                </a:extLst>
              </p:cNvPr>
              <p:cNvGrpSpPr/>
              <p:nvPr/>
            </p:nvGrpSpPr>
            <p:grpSpPr>
              <a:xfrm>
                <a:off x="4224753" y="5788733"/>
                <a:ext cx="746034" cy="784830"/>
                <a:chOff x="4224753" y="5788733"/>
                <a:chExt cx="746034" cy="7848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0AE17AA6-1599-1244-9236-BDE2C3A081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31482" y="5788733"/>
                      <a:ext cx="739305" cy="7848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≈</m:t>
                            </m:r>
                          </m:oMath>
                        </m:oMathPara>
                      </a14:m>
                      <a:endParaRPr lang="en-US" sz="45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0" name="TextBox 169">
                      <a:extLst>
                        <a:ext uri="{FF2B5EF4-FFF2-40B4-BE49-F238E27FC236}">
                          <a16:creationId xmlns:a16="http://schemas.microsoft.com/office/drawing/2014/main" id="{0AE17AA6-1599-1244-9236-BDE2C3A081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31482" y="5788733"/>
                      <a:ext cx="739305" cy="784830"/>
                    </a:xfrm>
                    <a:prstGeom prst="rect">
                      <a:avLst/>
                    </a:prstGeom>
                    <a:blipFill>
                      <a:blip r:embed="rId7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ABE555EC-9881-1E4B-BE49-8EE7F48E88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4753" y="5922106"/>
                  <a:ext cx="700241" cy="519893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8B2EB8-776B-DE45-8A1B-ED879AADCA69}"/>
                </a:ext>
              </a:extLst>
            </p:cNvPr>
            <p:cNvGrpSpPr/>
            <p:nvPr/>
          </p:nvGrpSpPr>
          <p:grpSpPr>
            <a:xfrm>
              <a:off x="2548913" y="5199895"/>
              <a:ext cx="1246705" cy="792800"/>
              <a:chOff x="8107547" y="2848438"/>
              <a:chExt cx="1246705" cy="792800"/>
            </a:xfrm>
          </p:grpSpPr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86522AE6-592A-5040-B77C-E98FBCE24B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07547" y="3250379"/>
                <a:ext cx="1246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686273AA-E787-0E47-A5F6-88B03FD7CC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7547" y="3641238"/>
                <a:ext cx="1246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01B17FF4-5DF2-8A42-9954-47E92D03C6BE}"/>
                      </a:ext>
                    </a:extLst>
                  </p:cNvPr>
                  <p:cNvSpPr txBox="1"/>
                  <p:nvPr/>
                </p:nvSpPr>
                <p:spPr>
                  <a:xfrm>
                    <a:off x="8468144" y="2848438"/>
                    <a:ext cx="48385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01B17FF4-5DF2-8A42-9954-47E92D03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8144" y="2848438"/>
                    <a:ext cx="483850" cy="369332"/>
                  </a:xfrm>
                  <a:prstGeom prst="rect">
                    <a:avLst/>
                  </a:prstGeom>
                  <a:blipFill>
                    <a:blip r:embed="rId7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85399BC2-7F67-554E-8265-39998788FC65}"/>
                      </a:ext>
                    </a:extLst>
                  </p:cNvPr>
                  <p:cNvSpPr txBox="1"/>
                  <p:nvPr/>
                </p:nvSpPr>
                <p:spPr>
                  <a:xfrm>
                    <a:off x="8463052" y="3250382"/>
                    <a:ext cx="44646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85399BC2-7F67-554E-8265-39998788FC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3052" y="3250382"/>
                    <a:ext cx="446468" cy="369332"/>
                  </a:xfrm>
                  <a:prstGeom prst="rect">
                    <a:avLst/>
                  </a:prstGeom>
                  <a:blipFill>
                    <a:blip r:embed="rId7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08D0D0BC-3A53-1946-A1C3-3204AE460D24}"/>
                </a:ext>
              </a:extLst>
            </p:cNvPr>
            <p:cNvGrpSpPr/>
            <p:nvPr/>
          </p:nvGrpSpPr>
          <p:grpSpPr>
            <a:xfrm>
              <a:off x="5871358" y="5199545"/>
              <a:ext cx="1246705" cy="792800"/>
              <a:chOff x="8107547" y="2848438"/>
              <a:chExt cx="1246705" cy="792800"/>
            </a:xfrm>
          </p:grpSpPr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E4FD316D-71F0-5441-BB9E-D586B331DA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07547" y="3250379"/>
                <a:ext cx="1246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7BA507B9-C1F0-4C4D-A4A8-FA2CF023EC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7547" y="3641238"/>
                <a:ext cx="12467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5B61F576-B821-B04D-B2C4-4AD9D0E9CDBB}"/>
                      </a:ext>
                    </a:extLst>
                  </p:cNvPr>
                  <p:cNvSpPr txBox="1"/>
                  <p:nvPr/>
                </p:nvSpPr>
                <p:spPr>
                  <a:xfrm>
                    <a:off x="8468144" y="2848438"/>
                    <a:ext cx="48385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5B61F576-B821-B04D-B2C4-4AD9D0E9CD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8144" y="2848438"/>
                    <a:ext cx="483850" cy="369332"/>
                  </a:xfrm>
                  <a:prstGeom prst="rect">
                    <a:avLst/>
                  </a:prstGeom>
                  <a:blipFill>
                    <a:blip r:embed="rId7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C106F406-FB60-DD48-ABAF-E9177AD6A7D0}"/>
                      </a:ext>
                    </a:extLst>
                  </p:cNvPr>
                  <p:cNvSpPr txBox="1"/>
                  <p:nvPr/>
                </p:nvSpPr>
                <p:spPr>
                  <a:xfrm>
                    <a:off x="8463052" y="3250382"/>
                    <a:ext cx="44646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C106F406-FB60-DD48-ABAF-E9177AD6A7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3052" y="3250382"/>
                    <a:ext cx="446468" cy="369332"/>
                  </a:xfrm>
                  <a:prstGeom prst="rect">
                    <a:avLst/>
                  </a:prstGeom>
                  <a:blipFill>
                    <a:blip r:embed="rId7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77B9F999-D831-264B-8825-FABF3E3E2FE3}"/>
                  </a:ext>
                </a:extLst>
              </p:cNvPr>
              <p:cNvSpPr txBox="1"/>
              <p:nvPr/>
            </p:nvSpPr>
            <p:spPr>
              <a:xfrm>
                <a:off x="389693" y="2727350"/>
                <a:ext cx="8384853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But 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is</m:t>
                    </m:r>
                  </m:oMath>
                </a14:m>
                <a:r>
                  <a:rPr lang="en-US" sz="2800" dirty="0"/>
                  <a:t> still not a </a:t>
                </a:r>
                <a:r>
                  <a:rPr lang="en-US" sz="2800" dirty="0" err="1"/>
                  <a:t>naPRF</a:t>
                </a:r>
                <a:r>
                  <a:rPr lang="en-US" sz="2800" dirty="0"/>
                  <a:t> (if C is bad!)</a:t>
                </a: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77B9F999-D831-264B-8825-FABF3E3E2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93" y="2727350"/>
                <a:ext cx="8384853" cy="523220"/>
              </a:xfrm>
              <a:prstGeom prst="rect">
                <a:avLst/>
              </a:prstGeom>
              <a:blipFill>
                <a:blip r:embed="rId76"/>
                <a:stretch>
                  <a:fillRect t="-12195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4FD810-3828-3842-8532-7E6D3167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0D704B-F070-154E-9EEA-9B8173D162A6}"/>
                  </a:ext>
                </a:extLst>
              </p:cNvPr>
              <p:cNvSpPr txBox="1"/>
              <p:nvPr/>
            </p:nvSpPr>
            <p:spPr>
              <a:xfrm>
                <a:off x="-162692" y="2765119"/>
                <a:ext cx="9496402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432FF"/>
                    </a:solidFill>
                  </a:rPr>
                  <a:t>Fix: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r>
                  <a:rPr lang="en-US" sz="2400" b="1" dirty="0"/>
                  <a:t>iteratively</a:t>
                </a:r>
                <a:r>
                  <a:rPr lang="en-US" sz="2400" dirty="0"/>
                  <a:t> provide inputs on which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distinguishes!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0D704B-F070-154E-9EEA-9B8173D16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692" y="2765119"/>
                <a:ext cx="9496402" cy="461665"/>
              </a:xfrm>
              <a:prstGeom prst="rect">
                <a:avLst/>
              </a:prstGeom>
              <a:blipFill>
                <a:blip r:embed="rId77"/>
                <a:stretch>
                  <a:fillRect t="-5556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48E4D62-991E-1E4D-9B7A-0B6EA466B1E2}"/>
                  </a:ext>
                </a:extLst>
              </p:cNvPr>
              <p:cNvSpPr txBox="1"/>
              <p:nvPr/>
            </p:nvSpPr>
            <p:spPr>
              <a:xfrm>
                <a:off x="5839866" y="2293418"/>
                <a:ext cx="319279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distinguishes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(⋅))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48E4D62-991E-1E4D-9B7A-0B6EA466B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866" y="2293418"/>
                <a:ext cx="3192797" cy="461665"/>
              </a:xfrm>
              <a:prstGeom prst="rect">
                <a:avLst/>
              </a:prstGeom>
              <a:blipFill>
                <a:blip r:embed="rId78"/>
                <a:stretch>
                  <a:fillRect l="-397" t="-8333" r="-3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A3A0F9-F59A-F640-BAC4-4DD31849D2A8}"/>
                  </a:ext>
                </a:extLst>
              </p:cNvPr>
              <p:cNvSpPr txBox="1"/>
              <p:nvPr/>
            </p:nvSpPr>
            <p:spPr>
              <a:xfrm>
                <a:off x="163730" y="135708"/>
                <a:ext cx="52678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432FF"/>
                    </a:solidFill>
                  </a:rPr>
                  <a:t>Modifying the oracle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400" dirty="0">
                    <a:solidFill>
                      <a:srgbClr val="0432FF"/>
                    </a:solidFill>
                  </a:rPr>
                  <a:t> to restore Step 1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A3A0F9-F59A-F640-BAC4-4DD31849D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30" y="135708"/>
                <a:ext cx="5267852" cy="461665"/>
              </a:xfrm>
              <a:prstGeom prst="rect">
                <a:avLst/>
              </a:prstGeom>
              <a:blipFill>
                <a:blip r:embed="rId79"/>
                <a:stretch>
                  <a:fillRect l="-1687" t="-8108" r="-96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132A72-CEDE-554A-9851-53663BFAC09C}"/>
                  </a:ext>
                </a:extLst>
              </p:cNvPr>
              <p:cNvSpPr txBox="1"/>
              <p:nvPr/>
            </p:nvSpPr>
            <p:spPr>
              <a:xfrm>
                <a:off x="2991355" y="8082637"/>
                <a:ext cx="37406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132A72-CEDE-554A-9851-53663BFAC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55" y="8082637"/>
                <a:ext cx="3740639" cy="430887"/>
              </a:xfrm>
              <a:prstGeom prst="rect">
                <a:avLst/>
              </a:prstGeom>
              <a:blipFill>
                <a:blip r:embed="rId37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3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/>
      <p:bldP spid="18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3748AFC2-D08E-7B42-B3F0-083DEF1DFE88}"/>
              </a:ext>
            </a:extLst>
          </p:cNvPr>
          <p:cNvGrpSpPr/>
          <p:nvPr/>
        </p:nvGrpSpPr>
        <p:grpSpPr>
          <a:xfrm>
            <a:off x="4805484" y="1802445"/>
            <a:ext cx="4001257" cy="1281877"/>
            <a:chOff x="256031" y="533496"/>
            <a:chExt cx="4001257" cy="1281877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DAE8A402-0D41-4E4E-8AED-B8792F1ABD6C}"/>
                </a:ext>
              </a:extLst>
            </p:cNvPr>
            <p:cNvSpPr/>
            <p:nvPr/>
          </p:nvSpPr>
          <p:spPr>
            <a:xfrm>
              <a:off x="256031" y="533496"/>
              <a:ext cx="4001257" cy="128187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DEFE076-3C31-0641-8604-0BA1403213E6}"/>
                    </a:ext>
                  </a:extLst>
                </p:cNvPr>
                <p:cNvSpPr txBox="1"/>
                <p:nvPr/>
              </p:nvSpPr>
              <p:spPr>
                <a:xfrm>
                  <a:off x="436595" y="899227"/>
                  <a:ext cx="3050387" cy="4606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𝑅𝑛𝑔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𝑏𝑎𝑑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={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DEFE076-3C31-0641-8604-0BA1403213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95" y="899227"/>
                  <a:ext cx="3050387" cy="460639"/>
                </a:xfrm>
                <a:prstGeom prst="rect">
                  <a:avLst/>
                </a:prstGeom>
                <a:blipFill>
                  <a:blip r:embed="rId3"/>
                  <a:stretch>
                    <a:fillRect l="-3333" r="-1250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E12579B-687C-8E45-959A-F3433A1616A8}"/>
                    </a:ext>
                  </a:extLst>
                </p:cNvPr>
                <p:cNvSpPr txBox="1"/>
                <p:nvPr/>
              </p:nvSpPr>
              <p:spPr>
                <a:xfrm>
                  <a:off x="447102" y="1417661"/>
                  <a:ext cx="320760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𝑏𝑎𝑑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</m:oMath>
                  </a14:m>
                  <a:r>
                    <a:rPr lang="en-US" sz="2000" dirty="0"/>
                    <a:t> is a permutation</a:t>
                  </a: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E12579B-687C-8E45-959A-F3433A161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102" y="1417661"/>
                  <a:ext cx="3207609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767" t="-25000" r="-355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8EC195-5C8C-054A-8BD2-A1545BB82A21}"/>
              </a:ext>
            </a:extLst>
          </p:cNvPr>
          <p:cNvGrpSpPr/>
          <p:nvPr/>
        </p:nvGrpSpPr>
        <p:grpSpPr>
          <a:xfrm>
            <a:off x="640689" y="1838256"/>
            <a:ext cx="3311116" cy="1215754"/>
            <a:chOff x="4621322" y="2324409"/>
            <a:chExt cx="3311116" cy="121575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8DEBF12-6D6A-1B40-A5BF-E559D2634847}"/>
                </a:ext>
              </a:extLst>
            </p:cNvPr>
            <p:cNvGrpSpPr/>
            <p:nvPr/>
          </p:nvGrpSpPr>
          <p:grpSpPr>
            <a:xfrm>
              <a:off x="4621322" y="2324409"/>
              <a:ext cx="3311116" cy="1215754"/>
              <a:chOff x="1245302" y="3831908"/>
              <a:chExt cx="3311116" cy="1215754"/>
            </a:xfrm>
          </p:grpSpPr>
          <p:sp>
            <p:nvSpPr>
              <p:cNvPr id="83" name="Rounded Rectangle 82">
                <a:extLst>
                  <a:ext uri="{FF2B5EF4-FFF2-40B4-BE49-F238E27FC236}">
                    <a16:creationId xmlns:a16="http://schemas.microsoft.com/office/drawing/2014/main" id="{4502CEC6-CE1B-414E-8D99-F5C2BC7C0267}"/>
                  </a:ext>
                </a:extLst>
              </p:cNvPr>
              <p:cNvSpPr/>
              <p:nvPr/>
            </p:nvSpPr>
            <p:spPr>
              <a:xfrm>
                <a:off x="1245302" y="3831908"/>
                <a:ext cx="3311116" cy="121575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6CA2A490-4458-A840-A334-AA88D9136004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087" y="3872653"/>
                    <a:ext cx="12606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6CA2A490-4458-A840-A334-AA88D91360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087" y="3872653"/>
                    <a:ext cx="126066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8542CABA-C883-284F-8C58-6AA87B64F093}"/>
                      </a:ext>
                    </a:extLst>
                  </p:cNvPr>
                  <p:cNvSpPr txBox="1"/>
                  <p:nvPr/>
                </p:nvSpPr>
                <p:spPr>
                  <a:xfrm>
                    <a:off x="1859976" y="4290862"/>
                    <a:ext cx="214116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8542CABA-C883-284F-8C58-6AA87B64F0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9976" y="4290862"/>
                    <a:ext cx="2141163" cy="307777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1775" r="-592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FD295F3-892C-3C43-9544-E377923B8A8E}"/>
                    </a:ext>
                  </a:extLst>
                </p:cNvPr>
                <p:cNvSpPr txBox="1"/>
                <p:nvPr/>
              </p:nvSpPr>
              <p:spPr>
                <a:xfrm>
                  <a:off x="4704022" y="3081994"/>
                  <a:ext cx="3144066" cy="439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a</a:t>
                  </a:r>
                  <a:r>
                    <a:rPr lang="en-US" sz="2000" dirty="0">
                      <a:solidFill>
                        <a:schemeClr val="tx1"/>
                      </a:solidFill>
                    </a:rPr>
                    <a:t>nd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FD295F3-892C-3C43-9544-E377923B8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4022" y="3081994"/>
                  <a:ext cx="3144066" cy="439736"/>
                </a:xfrm>
                <a:prstGeom prst="rect">
                  <a:avLst/>
                </a:prstGeom>
                <a:blipFill>
                  <a:blip r:embed="rId34"/>
                  <a:stretch>
                    <a:fillRect l="-2429" t="-285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A6CD3E-AFF8-834D-A25F-C6136C94B3CF}"/>
              </a:ext>
            </a:extLst>
          </p:cNvPr>
          <p:cNvSpPr txBox="1"/>
          <p:nvPr/>
        </p:nvSpPr>
        <p:spPr>
          <a:xfrm>
            <a:off x="7222275" y="206589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89ED6249-EFBE-BC41-BD04-B40E3C6A7E5C}"/>
              </a:ext>
            </a:extLst>
          </p:cNvPr>
          <p:cNvSpPr/>
          <p:nvPr/>
        </p:nvSpPr>
        <p:spPr>
          <a:xfrm>
            <a:off x="5069265" y="3810230"/>
            <a:ext cx="3715960" cy="1497701"/>
          </a:xfrm>
          <a:prstGeom prst="wedgeRoundRectCallout">
            <a:avLst>
              <a:gd name="adj1" fmla="val -61798"/>
              <a:gd name="adj2" fmla="val 42886"/>
              <a:gd name="adj3" fmla="val 16667"/>
            </a:avLst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E5A1B1-D800-A446-9EBA-48B00034CF2E}"/>
                  </a:ext>
                </a:extLst>
              </p:cNvPr>
              <p:cNvSpPr txBox="1"/>
              <p:nvPr/>
            </p:nvSpPr>
            <p:spPr>
              <a:xfrm>
                <a:off x="5071422" y="4202258"/>
                <a:ext cx="1714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𝑆𝑎𝑚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E5A1B1-D800-A446-9EBA-48B00034C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22" y="4202258"/>
                <a:ext cx="1714700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E7DFFB-ECC1-724A-8F6A-73C87CD35AC4}"/>
                  </a:ext>
                </a:extLst>
              </p:cNvPr>
              <p:cNvSpPr txBox="1"/>
              <p:nvPr/>
            </p:nvSpPr>
            <p:spPr>
              <a:xfrm>
                <a:off x="6651417" y="4197632"/>
                <a:ext cx="2213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𝑏𝑎𝑑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E7DFFB-ECC1-724A-8F6A-73C87CD35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417" y="4197632"/>
                <a:ext cx="2213875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E6E7F8-4D8B-2E49-83DB-1747029818E6}"/>
                  </a:ext>
                </a:extLst>
              </p:cNvPr>
              <p:cNvSpPr txBox="1"/>
              <p:nvPr/>
            </p:nvSpPr>
            <p:spPr>
              <a:xfrm>
                <a:off x="5041029" y="4537410"/>
                <a:ext cx="1813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𝑆𝑎𝑚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E6E7F8-4D8B-2E49-83DB-17470298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029" y="4537410"/>
                <a:ext cx="1813510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47E4D3-32A4-D34F-BF28-2EEBC61FFED6}"/>
                  </a:ext>
                </a:extLst>
              </p:cNvPr>
              <p:cNvSpPr txBox="1"/>
              <p:nvPr/>
            </p:nvSpPr>
            <p:spPr>
              <a:xfrm>
                <a:off x="6674453" y="4541292"/>
                <a:ext cx="2224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𝑏𝑎𝑑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47E4D3-32A4-D34F-BF28-2EEBC61FF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453" y="4541292"/>
                <a:ext cx="2224519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031D64-5469-A444-A533-A969E6DCEF05}"/>
                  </a:ext>
                </a:extLst>
              </p:cNvPr>
              <p:cNvSpPr txBox="1"/>
              <p:nvPr/>
            </p:nvSpPr>
            <p:spPr>
              <a:xfrm>
                <a:off x="5067244" y="4855032"/>
                <a:ext cx="1548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031D64-5469-A444-A533-A969E6DCE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44" y="4855032"/>
                <a:ext cx="1548309" cy="369332"/>
              </a:xfrm>
              <a:prstGeom prst="rect">
                <a:avLst/>
              </a:prstGeom>
              <a:blipFill>
                <a:blip r:embed="rId40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1F70D2A-4787-764D-A427-2F30BF1E6016}"/>
              </a:ext>
            </a:extLst>
          </p:cNvPr>
          <p:cNvGrpSpPr/>
          <p:nvPr/>
        </p:nvGrpSpPr>
        <p:grpSpPr>
          <a:xfrm>
            <a:off x="4092200" y="5098475"/>
            <a:ext cx="942932" cy="1135043"/>
            <a:chOff x="4092200" y="5623164"/>
            <a:chExt cx="942932" cy="1135043"/>
          </a:xfrm>
        </p:grpSpPr>
        <p:pic>
          <p:nvPicPr>
            <p:cNvPr id="22" name="Picture 2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990B6B7-31D7-3545-B2B1-044140AB5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4171745" y="5623164"/>
              <a:ext cx="863387" cy="863387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F6A73F4-2BC5-6B42-A5CF-0DF9BEB6C912}"/>
                </a:ext>
              </a:extLst>
            </p:cNvPr>
            <p:cNvGrpSpPr/>
            <p:nvPr/>
          </p:nvGrpSpPr>
          <p:grpSpPr>
            <a:xfrm rot="3490203">
              <a:off x="4212343" y="6226213"/>
              <a:ext cx="411851" cy="652138"/>
              <a:chOff x="3889196" y="5845924"/>
              <a:chExt cx="411851" cy="652138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53EA1BE6-8C15-0F4C-8A8B-83B6193245CB}"/>
                  </a:ext>
                </a:extLst>
              </p:cNvPr>
              <p:cNvCxnSpPr>
                <a:cxnSpLocks/>
              </p:cNvCxnSpPr>
              <p:nvPr/>
            </p:nvCxnSpPr>
            <p:spPr>
              <a:xfrm rot="18109797" flipH="1">
                <a:off x="4090838" y="5775837"/>
                <a:ext cx="4876" cy="408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CCDA68D-49C0-D745-9944-F67FF4343969}"/>
                      </a:ext>
                    </a:extLst>
                  </p:cNvPr>
                  <p:cNvSpPr txBox="1"/>
                  <p:nvPr/>
                </p:nvSpPr>
                <p:spPr>
                  <a:xfrm rot="17648576">
                    <a:off x="3790312" y="5987327"/>
                    <a:ext cx="65213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CCDA68D-49C0-D745-9944-F67FF43439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648576">
                    <a:off x="3790312" y="5987327"/>
                    <a:ext cx="652138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3B06C97-9BCE-2446-9B0C-88D3FDA17C45}"/>
              </a:ext>
            </a:extLst>
          </p:cNvPr>
          <p:cNvGrpSpPr/>
          <p:nvPr/>
        </p:nvGrpSpPr>
        <p:grpSpPr>
          <a:xfrm>
            <a:off x="394363" y="4595573"/>
            <a:ext cx="1639615" cy="1408688"/>
            <a:chOff x="396798" y="4609287"/>
            <a:chExt cx="1639615" cy="140868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69A9E95-D1FC-BD48-A965-E54FD0C683C9}"/>
                </a:ext>
              </a:extLst>
            </p:cNvPr>
            <p:cNvSpPr/>
            <p:nvPr/>
          </p:nvSpPr>
          <p:spPr>
            <a:xfrm>
              <a:off x="569407" y="5324450"/>
              <a:ext cx="1152144" cy="6935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C37C73-4A1F-7741-9588-6C92C25DEB34}"/>
                    </a:ext>
                  </a:extLst>
                </p:cNvPr>
                <p:cNvSpPr txBox="1"/>
                <p:nvPr/>
              </p:nvSpPr>
              <p:spPr>
                <a:xfrm>
                  <a:off x="822620" y="5448693"/>
                  <a:ext cx="6731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5C37C73-4A1F-7741-9588-6C92C25DE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620" y="5448693"/>
                  <a:ext cx="673133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ED3162F-14C1-6D43-B278-597265E78E4B}"/>
                    </a:ext>
                  </a:extLst>
                </p:cNvPr>
                <p:cNvSpPr txBox="1"/>
                <p:nvPr/>
              </p:nvSpPr>
              <p:spPr>
                <a:xfrm>
                  <a:off x="405380" y="4609287"/>
                  <a:ext cx="13937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ED3162F-14C1-6D43-B278-597265E78E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80" y="4609287"/>
                  <a:ext cx="1393715" cy="369332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6A4E253-077B-D74E-9BC9-0A63DE180BF2}"/>
                    </a:ext>
                  </a:extLst>
                </p:cNvPr>
                <p:cNvSpPr txBox="1"/>
                <p:nvPr/>
              </p:nvSpPr>
              <p:spPr>
                <a:xfrm>
                  <a:off x="396798" y="4938440"/>
                  <a:ext cx="16396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(⋅)=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6A4E253-077B-D74E-9BC9-0A63DE180B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98" y="4938440"/>
                  <a:ext cx="1639615" cy="369332"/>
                </a:xfrm>
                <a:prstGeom prst="rect">
                  <a:avLst/>
                </a:prstGeom>
                <a:blipFill>
                  <a:blip r:embed="rId43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746821-C1A4-8440-A11E-6C0332622DE2}"/>
                  </a:ext>
                </a:extLst>
              </p:cNvPr>
              <p:cNvSpPr txBox="1"/>
              <p:nvPr/>
            </p:nvSpPr>
            <p:spPr>
              <a:xfrm>
                <a:off x="5966781" y="5371998"/>
                <a:ext cx="2822632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𝑛𝑎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→1 :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746821-C1A4-8440-A11E-6C0332622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81" y="5371998"/>
                <a:ext cx="2822632" cy="400110"/>
              </a:xfrm>
              <a:prstGeom prst="rect">
                <a:avLst/>
              </a:prstGeom>
              <a:blipFill>
                <a:blip r:embed="rId44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FBBC34-3F3D-E74D-9852-F0DF596B3FAB}"/>
                  </a:ext>
                </a:extLst>
              </p:cNvPr>
              <p:cNvSpPr txBox="1"/>
              <p:nvPr/>
            </p:nvSpPr>
            <p:spPr>
              <a:xfrm>
                <a:off x="5273730" y="5854528"/>
                <a:ext cx="3511495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𝑛𝑎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→1 :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𝑟𝑛𝑑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𝑛𝑒𝑔𝑙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FBBC34-3F3D-E74D-9852-F0DF596B3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730" y="5854528"/>
                <a:ext cx="3511495" cy="400110"/>
              </a:xfrm>
              <a:prstGeom prst="rect">
                <a:avLst/>
              </a:prstGeom>
              <a:blipFill>
                <a:blip r:embed="rId45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8EC26539-6676-4E46-ABEE-9B668E9771A1}"/>
              </a:ext>
            </a:extLst>
          </p:cNvPr>
          <p:cNvGrpSpPr/>
          <p:nvPr/>
        </p:nvGrpSpPr>
        <p:grpSpPr>
          <a:xfrm>
            <a:off x="408967" y="4935721"/>
            <a:ext cx="1415900" cy="1064163"/>
            <a:chOff x="-3448409" y="-1785242"/>
            <a:chExt cx="1415900" cy="106416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7CDBCFE-67EA-DC4B-9A40-BE7F0792B19E}"/>
                </a:ext>
              </a:extLst>
            </p:cNvPr>
            <p:cNvSpPr/>
            <p:nvPr/>
          </p:nvSpPr>
          <p:spPr>
            <a:xfrm>
              <a:off x="-3292631" y="-1414604"/>
              <a:ext cx="1152144" cy="6935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C5C1378-04C4-5D44-BD6E-552D4CCC9BAC}"/>
                    </a:ext>
                  </a:extLst>
                </p:cNvPr>
                <p:cNvSpPr txBox="1"/>
                <p:nvPr/>
              </p:nvSpPr>
              <p:spPr>
                <a:xfrm>
                  <a:off x="-3039419" y="-1290361"/>
                  <a:ext cx="6731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C5C1378-04C4-5D44-BD6E-552D4CCC9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39419" y="-1290361"/>
                  <a:ext cx="673133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BF4C999-78F6-E545-B598-24EF7B4E8F5A}"/>
                    </a:ext>
                  </a:extLst>
                </p:cNvPr>
                <p:cNvSpPr txBox="1"/>
                <p:nvPr/>
              </p:nvSpPr>
              <p:spPr>
                <a:xfrm>
                  <a:off x="-3448409" y="-1785242"/>
                  <a:ext cx="1415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BF4C999-78F6-E545-B598-24EF7B4E8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48409" y="-1785242"/>
                  <a:ext cx="1415900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7A1B1F0-D8BD-C842-85F1-8DCFA3174F3D}"/>
                  </a:ext>
                </a:extLst>
              </p:cNvPr>
              <p:cNvSpPr txBox="1"/>
              <p:nvPr/>
            </p:nvSpPr>
            <p:spPr>
              <a:xfrm>
                <a:off x="5058224" y="3856490"/>
                <a:ext cx="3224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7A1B1F0-D8BD-C842-85F1-8DCFA3174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224" y="3856490"/>
                <a:ext cx="3224664" cy="369332"/>
              </a:xfrm>
              <a:prstGeom prst="rect">
                <a:avLst/>
              </a:prstGeom>
              <a:blipFill>
                <a:blip r:embed="rId4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Left Arrow 76">
            <a:extLst>
              <a:ext uri="{FF2B5EF4-FFF2-40B4-BE49-F238E27FC236}">
                <a16:creationId xmlns:a16="http://schemas.microsoft.com/office/drawing/2014/main" id="{F8EECB97-052C-DE4D-9A0C-36969F5F02A1}"/>
              </a:ext>
            </a:extLst>
          </p:cNvPr>
          <p:cNvSpPr/>
          <p:nvPr/>
        </p:nvSpPr>
        <p:spPr>
          <a:xfrm>
            <a:off x="2474635" y="510488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 Arrow 77">
            <a:extLst>
              <a:ext uri="{FF2B5EF4-FFF2-40B4-BE49-F238E27FC236}">
                <a16:creationId xmlns:a16="http://schemas.microsoft.com/office/drawing/2014/main" id="{CB73C01B-31A3-B640-89D9-BE8E01FC5A72}"/>
              </a:ext>
            </a:extLst>
          </p:cNvPr>
          <p:cNvSpPr/>
          <p:nvPr/>
        </p:nvSpPr>
        <p:spPr>
          <a:xfrm rot="10800000">
            <a:off x="2567885" y="557541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451823-EE1F-9447-B3F2-2118B1ACCDDF}"/>
                  </a:ext>
                </a:extLst>
              </p:cNvPr>
              <p:cNvSpPr txBox="1"/>
              <p:nvPr/>
            </p:nvSpPr>
            <p:spPr>
              <a:xfrm>
                <a:off x="365000" y="853322"/>
                <a:ext cx="8535755" cy="8785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Issue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still helps non-adaptive adversaries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bad</a:t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e.g.,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𝒃𝒂𝒅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𝑹𝒏𝒈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𝒃𝒂𝒅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,⋅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𝐩𝐨𝐥𝐲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451823-EE1F-9447-B3F2-2118B1ACC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00" y="853322"/>
                <a:ext cx="8535755" cy="878510"/>
              </a:xfrm>
              <a:prstGeom prst="rect">
                <a:avLst/>
              </a:prstGeom>
              <a:blipFill>
                <a:blip r:embed="rId47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184A19-82DA-8946-B987-259F97467124}"/>
                  </a:ext>
                </a:extLst>
              </p:cNvPr>
              <p:cNvSpPr txBox="1"/>
              <p:nvPr/>
            </p:nvSpPr>
            <p:spPr>
              <a:xfrm>
                <a:off x="4908150" y="1832697"/>
                <a:ext cx="3642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</a:rPr>
                  <a:t>Example of bad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-universal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184A19-82DA-8946-B987-259F97467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50" y="1832697"/>
                <a:ext cx="3642728" cy="430887"/>
              </a:xfrm>
              <a:prstGeom prst="rect">
                <a:avLst/>
              </a:prstGeom>
              <a:blipFill>
                <a:blip r:embed="rId48"/>
                <a:stretch>
                  <a:fillRect l="-2091" t="-8824" r="-1045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362F567-6978-2A41-A875-28462EBD5223}"/>
                  </a:ext>
                </a:extLst>
              </p:cNvPr>
              <p:cNvSpPr txBox="1"/>
              <p:nvPr/>
            </p:nvSpPr>
            <p:spPr>
              <a:xfrm>
                <a:off x="610847" y="3258498"/>
                <a:ext cx="7933710" cy="4308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FF0000"/>
                    </a:solidFill>
                  </a:rPr>
                  <a:t>Claim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𝑛𝑎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queries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triggers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to ret 1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𝑏𝑎𝑑</m:t>
                        </m:r>
                      </m:sub>
                    </m:sSub>
                    <m:r>
                      <a:rPr lang="en-US" sz="22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362F567-6978-2A41-A875-28462EBD5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" y="3258498"/>
                <a:ext cx="7933710" cy="430887"/>
              </a:xfrm>
              <a:prstGeom prst="rect">
                <a:avLst/>
              </a:prstGeom>
              <a:blipFill>
                <a:blip r:embed="rId49"/>
                <a:stretch>
                  <a:fillRect l="-481" t="-8824" r="-160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946C1DC6-EAC6-9C48-9FD2-2494DB8DDEF8}"/>
              </a:ext>
            </a:extLst>
          </p:cNvPr>
          <p:cNvGrpSpPr/>
          <p:nvPr/>
        </p:nvGrpSpPr>
        <p:grpSpPr>
          <a:xfrm>
            <a:off x="370849" y="3888108"/>
            <a:ext cx="2188789" cy="633748"/>
            <a:chOff x="2991356" y="4132047"/>
            <a:chExt cx="2188789" cy="633748"/>
          </a:xfrm>
        </p:grpSpPr>
        <p:sp>
          <p:nvSpPr>
            <p:cNvPr id="92" name="Cloud Callout 91">
              <a:extLst>
                <a:ext uri="{FF2B5EF4-FFF2-40B4-BE49-F238E27FC236}">
                  <a16:creationId xmlns:a16="http://schemas.microsoft.com/office/drawing/2014/main" id="{EE5CD2B0-326F-3949-A09B-3C782D307364}"/>
                </a:ext>
              </a:extLst>
            </p:cNvPr>
            <p:cNvSpPr/>
            <p:nvPr/>
          </p:nvSpPr>
          <p:spPr>
            <a:xfrm>
              <a:off x="2991356" y="4132047"/>
              <a:ext cx="2178588" cy="633748"/>
            </a:xfrm>
            <a:prstGeom prst="cloudCallout">
              <a:avLst>
                <a:gd name="adj1" fmla="val -13626"/>
                <a:gd name="adj2" fmla="val 28884"/>
              </a:avLst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84F6B68-0AB3-A94F-B86B-F395AD29725E}"/>
                    </a:ext>
                  </a:extLst>
                </p:cNvPr>
                <p:cNvSpPr txBox="1"/>
                <p:nvPr/>
              </p:nvSpPr>
              <p:spPr>
                <a:xfrm>
                  <a:off x="3039751" y="4241289"/>
                  <a:ext cx="21403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𝑆𝑎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𝑆𝑎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84F6B68-0AB3-A94F-B86B-F395AD297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751" y="4241289"/>
                  <a:ext cx="2140394" cy="369332"/>
                </a:xfrm>
                <a:prstGeom prst="rect">
                  <a:avLst/>
                </a:prstGeom>
                <a:blipFill>
                  <a:blip r:embed="rId50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93979BA-0604-9842-9E8A-F842884601AF}"/>
              </a:ext>
            </a:extLst>
          </p:cNvPr>
          <p:cNvCxnSpPr/>
          <p:nvPr/>
        </p:nvCxnSpPr>
        <p:spPr>
          <a:xfrm>
            <a:off x="2612863" y="4261075"/>
            <a:ext cx="1798658" cy="10354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5E7EAA-2E8D-3649-B214-C3F20F807F88}"/>
                  </a:ext>
                </a:extLst>
              </p:cNvPr>
              <p:cNvSpPr txBox="1"/>
              <p:nvPr/>
            </p:nvSpPr>
            <p:spPr>
              <a:xfrm>
                <a:off x="1886130" y="1874351"/>
                <a:ext cx="19875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Ret 1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5E7EAA-2E8D-3649-B214-C3F20F807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130" y="1874351"/>
                <a:ext cx="1987532" cy="400110"/>
              </a:xfrm>
              <a:prstGeom prst="rect">
                <a:avLst/>
              </a:prstGeom>
              <a:blipFill>
                <a:blip r:embed="rId53"/>
                <a:stretch>
                  <a:fillRect l="-3205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itle 1">
                <a:extLst>
                  <a:ext uri="{FF2B5EF4-FFF2-40B4-BE49-F238E27FC236}">
                    <a16:creationId xmlns:a16="http://schemas.microsoft.com/office/drawing/2014/main" id="{DABC9171-E651-194F-90DF-F7DA7E3AB2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775" y="376245"/>
                <a:ext cx="7886700" cy="3857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000" kern="1200">
                    <a:solidFill>
                      <a:srgbClr val="0432FF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en-US" sz="2600" dirty="0"/>
                  <a:t>Step 1: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/>
                  <a:t> is </a:t>
                </a:r>
                <a:r>
                  <a:rPr lang="en-US" sz="2600" dirty="0" err="1"/>
                  <a:t>naPRF</a:t>
                </a:r>
                <a:r>
                  <a:rPr lang="en-US" sz="2600" dirty="0"/>
                  <a:t> relative to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𝑆𝑎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𝑆𝑎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? </a:t>
                </a:r>
                <a:endParaRPr lang="en-US" sz="2600" i="1" dirty="0"/>
              </a:p>
            </p:txBody>
          </p:sp>
        </mc:Choice>
        <mc:Fallback xmlns="">
          <p:sp>
            <p:nvSpPr>
              <p:cNvPr id="71" name="Title 1">
                <a:extLst>
                  <a:ext uri="{FF2B5EF4-FFF2-40B4-BE49-F238E27FC236}">
                    <a16:creationId xmlns:a16="http://schemas.microsoft.com/office/drawing/2014/main" id="{DABC9171-E651-194F-90DF-F7DA7E3AB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76245"/>
                <a:ext cx="7886700" cy="385756"/>
              </a:xfrm>
              <a:prstGeom prst="rect">
                <a:avLst/>
              </a:prstGeom>
              <a:blipFill>
                <a:blip r:embed="rId54"/>
                <a:stretch>
                  <a:fillRect l="-1449" t="-32258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CF055DF-71D2-FD4E-9A9B-53AAAAD48AB8}"/>
              </a:ext>
            </a:extLst>
          </p:cNvPr>
          <p:cNvGrpSpPr/>
          <p:nvPr/>
        </p:nvGrpSpPr>
        <p:grpSpPr>
          <a:xfrm>
            <a:off x="-5650506" y="1210780"/>
            <a:ext cx="4670269" cy="1589024"/>
            <a:chOff x="358775" y="2767439"/>
            <a:chExt cx="4670269" cy="158902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E046B12-05D8-5649-8725-2C6BAB4C9185}"/>
                </a:ext>
              </a:extLst>
            </p:cNvPr>
            <p:cNvSpPr/>
            <p:nvPr/>
          </p:nvSpPr>
          <p:spPr>
            <a:xfrm>
              <a:off x="1810599" y="2767439"/>
              <a:ext cx="3218445" cy="922783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062888-0C34-644B-A578-CFE77F511656}"/>
                    </a:ext>
                  </a:extLst>
                </p:cNvPr>
                <p:cNvSpPr txBox="1"/>
                <p:nvPr/>
              </p:nvSpPr>
              <p:spPr>
                <a:xfrm>
                  <a:off x="358775" y="3805336"/>
                  <a:ext cx="1931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Holds 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062888-0C34-644B-A578-CFE77F511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775" y="3805336"/>
                  <a:ext cx="1931811" cy="369332"/>
                </a:xfrm>
                <a:prstGeom prst="rect">
                  <a:avLst/>
                </a:prstGeom>
                <a:blipFill>
                  <a:blip r:embed="rId55"/>
                  <a:stretch>
                    <a:fillRect l="-1961" t="-10345" b="-241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BB07B4F-3D07-2142-A529-9A779380FF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0282" y="3323376"/>
              <a:ext cx="1115597" cy="1033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4427DD-C698-8842-843D-79BF0F776C3D}"/>
                  </a:ext>
                </a:extLst>
              </p:cNvPr>
              <p:cNvSpPr txBox="1"/>
              <p:nvPr/>
            </p:nvSpPr>
            <p:spPr>
              <a:xfrm>
                <a:off x="2569452" y="4816770"/>
                <a:ext cx="1003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4427DD-C698-8842-843D-79BF0F776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52" y="4816770"/>
                <a:ext cx="1003031" cy="369332"/>
              </a:xfrm>
              <a:prstGeom prst="rect">
                <a:avLst/>
              </a:prstGeom>
              <a:blipFill>
                <a:blip r:embed="rId5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E9C15-6D9C-8443-8089-36816EA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C7C3B-4BD8-E448-A6C7-972AE893E9D5}"/>
              </a:ext>
            </a:extLst>
          </p:cNvPr>
          <p:cNvSpPr/>
          <p:nvPr/>
        </p:nvSpPr>
        <p:spPr>
          <a:xfrm>
            <a:off x="946513" y="1305847"/>
            <a:ext cx="7271506" cy="4051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9" grpId="0"/>
      <p:bldP spid="48" grpId="0" animBg="1"/>
      <p:bldP spid="49" grpId="0" animBg="1"/>
      <p:bldP spid="64" grpId="0"/>
      <p:bldP spid="77" grpId="0" animBg="1"/>
      <p:bldP spid="78" grpId="0" animBg="1"/>
      <p:bldP spid="63" grpId="0"/>
      <p:bldP spid="90" grpId="0" animBg="1"/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7E97-19E5-0C42-BD43-00EAD4F8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Functions (PRFs)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66545F-3C12-5149-8FC3-5433A87B9262}"/>
                  </a:ext>
                </a:extLst>
              </p:cNvPr>
              <p:cNvSpPr txBox="1"/>
              <p:nvPr/>
            </p:nvSpPr>
            <p:spPr>
              <a:xfrm>
                <a:off x="2313378" y="3589742"/>
                <a:ext cx="458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66545F-3C12-5149-8FC3-5433A87B9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378" y="3589742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191C99-2349-1C48-B976-03FBCB0649CF}"/>
              </a:ext>
            </a:extLst>
          </p:cNvPr>
          <p:cNvCxnSpPr>
            <a:cxnSpLocks/>
          </p:cNvCxnSpPr>
          <p:nvPr/>
        </p:nvCxnSpPr>
        <p:spPr>
          <a:xfrm>
            <a:off x="4587585" y="3691344"/>
            <a:ext cx="0" cy="2277624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B0F24B-957B-6045-83BB-DDFD0D7EDA63}"/>
              </a:ext>
            </a:extLst>
          </p:cNvPr>
          <p:cNvGrpSpPr/>
          <p:nvPr/>
        </p:nvGrpSpPr>
        <p:grpSpPr>
          <a:xfrm>
            <a:off x="491598" y="3923495"/>
            <a:ext cx="3842398" cy="1967779"/>
            <a:chOff x="515050" y="4019783"/>
            <a:chExt cx="3842398" cy="196777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C02F836-9F9D-2941-9D56-F73B9792B8E0}"/>
                </a:ext>
              </a:extLst>
            </p:cNvPr>
            <p:cNvGrpSpPr/>
            <p:nvPr/>
          </p:nvGrpSpPr>
          <p:grpSpPr>
            <a:xfrm>
              <a:off x="1302442" y="4019783"/>
              <a:ext cx="1878189" cy="1519164"/>
              <a:chOff x="1655143" y="1829450"/>
              <a:chExt cx="1878189" cy="1519164"/>
            </a:xfrm>
          </p:grpSpPr>
          <p:sp>
            <p:nvSpPr>
              <p:cNvPr id="37" name="Donut 36">
                <a:extLst>
                  <a:ext uri="{FF2B5EF4-FFF2-40B4-BE49-F238E27FC236}">
                    <a16:creationId xmlns:a16="http://schemas.microsoft.com/office/drawing/2014/main" id="{5B4BD58C-2560-5544-9158-44E7AAF16510}"/>
                  </a:ext>
                </a:extLst>
              </p:cNvPr>
              <p:cNvSpPr/>
              <p:nvPr/>
            </p:nvSpPr>
            <p:spPr>
              <a:xfrm>
                <a:off x="1655143" y="1829450"/>
                <a:ext cx="1878189" cy="1519164"/>
              </a:xfrm>
              <a:prstGeom prst="donut">
                <a:avLst>
                  <a:gd name="adj" fmla="val 27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BF7169E-070A-C549-8171-62072D226E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00371" y="1829450"/>
                <a:ext cx="93867" cy="3718"/>
              </a:xfrm>
              <a:prstGeom prst="straightConnector1">
                <a:avLst/>
              </a:prstGeom>
              <a:ln w="22225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01FC5D8A-ECA8-A049-811F-E0BEF8EBE3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1063" y="3340453"/>
                <a:ext cx="84370" cy="4986"/>
              </a:xfrm>
              <a:prstGeom prst="straightConnector1">
                <a:avLst/>
              </a:prstGeom>
              <a:ln w="22225"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66084A-12DF-564C-BD89-C5589E7F45C1}"/>
                    </a:ext>
                  </a:extLst>
                </p:cNvPr>
                <p:cNvSpPr txBox="1"/>
                <p:nvPr/>
              </p:nvSpPr>
              <p:spPr>
                <a:xfrm>
                  <a:off x="515050" y="4187540"/>
                  <a:ext cx="946285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𝒦</m:t>
                        </m:r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66084A-12DF-564C-BD89-C5589E7F45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50" y="4187540"/>
                  <a:ext cx="946285" cy="615553"/>
                </a:xfrm>
                <a:prstGeom prst="rect">
                  <a:avLst/>
                </a:prstGeom>
                <a:blipFill>
                  <a:blip r:embed="rId5"/>
                  <a:stretch>
                    <a:fillRect t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7E0811A-1324-7D46-B909-9E30BDCB4216}"/>
                    </a:ext>
                  </a:extLst>
                </p:cNvPr>
                <p:cNvSpPr txBox="1"/>
                <p:nvPr/>
              </p:nvSpPr>
              <p:spPr>
                <a:xfrm>
                  <a:off x="1447903" y="5587452"/>
                  <a:ext cx="16359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7E0811A-1324-7D46-B909-9E30BDCB4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903" y="5587452"/>
                  <a:ext cx="1635961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774A11E-1066-6D4F-B5BB-F0802C79D6A1}"/>
                </a:ext>
              </a:extLst>
            </p:cNvPr>
            <p:cNvGrpSpPr/>
            <p:nvPr/>
          </p:nvGrpSpPr>
          <p:grpSpPr>
            <a:xfrm>
              <a:off x="3543981" y="4611152"/>
              <a:ext cx="813467" cy="369332"/>
              <a:chOff x="3543981" y="2420819"/>
              <a:chExt cx="813467" cy="369332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39A584BA-1908-494C-BCFA-023ADD8B91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3981" y="2582936"/>
                <a:ext cx="29571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1D1DC2-62C0-8C47-BD13-960A811260A2}"/>
                  </a:ext>
                </a:extLst>
              </p:cNvPr>
              <p:cNvSpPr txBox="1"/>
              <p:nvPr/>
            </p:nvSpPr>
            <p:spPr>
              <a:xfrm>
                <a:off x="3848975" y="2420819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0/1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Manual Operation 71">
                  <a:extLst>
                    <a:ext uri="{FF2B5EF4-FFF2-40B4-BE49-F238E27FC236}">
                      <a16:creationId xmlns:a16="http://schemas.microsoft.com/office/drawing/2014/main" id="{B930369F-B676-6047-ADA0-26F744382313}"/>
                    </a:ext>
                  </a:extLst>
                </p:cNvPr>
                <p:cNvSpPr/>
                <p:nvPr/>
              </p:nvSpPr>
              <p:spPr>
                <a:xfrm>
                  <a:off x="573294" y="4481041"/>
                  <a:ext cx="1442903" cy="693525"/>
                </a:xfrm>
                <a:prstGeom prst="flowChartManualOperation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Manual Operation 71">
                  <a:extLst>
                    <a:ext uri="{FF2B5EF4-FFF2-40B4-BE49-F238E27FC236}">
                      <a16:creationId xmlns:a16="http://schemas.microsoft.com/office/drawing/2014/main" id="{B930369F-B676-6047-ADA0-26F7443823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294" y="4481041"/>
                  <a:ext cx="1442903" cy="693525"/>
                </a:xfrm>
                <a:prstGeom prst="flowChartManualOperation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610B47B-D379-3741-8090-F2DE51032350}"/>
              </a:ext>
            </a:extLst>
          </p:cNvPr>
          <p:cNvSpPr txBox="1"/>
          <p:nvPr/>
        </p:nvSpPr>
        <p:spPr>
          <a:xfrm>
            <a:off x="2864393" y="1376421"/>
            <a:ext cx="55129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large</a:t>
            </a:r>
            <a:r>
              <a:rPr lang="en-US" sz="2200" dirty="0"/>
              <a:t> family of </a:t>
            </a:r>
            <a:r>
              <a:rPr lang="en-US" sz="2200" dirty="0">
                <a:solidFill>
                  <a:srgbClr val="FF0000"/>
                </a:solidFill>
              </a:rPr>
              <a:t>efficiently</a:t>
            </a:r>
            <a:r>
              <a:rPr lang="en-US" sz="2200" dirty="0"/>
              <a:t> computable functions, </a:t>
            </a:r>
            <a:br>
              <a:rPr lang="en-US" sz="2200" dirty="0"/>
            </a:br>
            <a:r>
              <a:rPr lang="en-US" sz="2200" dirty="0"/>
              <a:t>indexed by </a:t>
            </a:r>
            <a:r>
              <a:rPr lang="en-US" sz="2200" dirty="0">
                <a:solidFill>
                  <a:srgbClr val="FF0000"/>
                </a:solidFill>
              </a:rPr>
              <a:t>short</a:t>
            </a:r>
            <a:r>
              <a:rPr lang="en-US" sz="2200" dirty="0"/>
              <a:t>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Manual Operation 42">
                <a:extLst>
                  <a:ext uri="{FF2B5EF4-FFF2-40B4-BE49-F238E27FC236}">
                    <a16:creationId xmlns:a16="http://schemas.microsoft.com/office/drawing/2014/main" id="{A146D2D6-06C1-3A44-96A7-C4E2ACA7E2F9}"/>
                  </a:ext>
                </a:extLst>
              </p:cNvPr>
              <p:cNvSpPr/>
              <p:nvPr/>
            </p:nvSpPr>
            <p:spPr>
              <a:xfrm>
                <a:off x="1000718" y="1355840"/>
                <a:ext cx="1442903" cy="693525"/>
              </a:xfrm>
              <a:prstGeom prst="flowChartManualOperati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,⋅)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Manual Operation 42">
                <a:extLst>
                  <a:ext uri="{FF2B5EF4-FFF2-40B4-BE49-F238E27FC236}">
                    <a16:creationId xmlns:a16="http://schemas.microsoft.com/office/drawing/2014/main" id="{A146D2D6-06C1-3A44-96A7-C4E2ACA7E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18" y="1355840"/>
                <a:ext cx="1442903" cy="693525"/>
              </a:xfrm>
              <a:prstGeom prst="flowChartManualOperation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90C632-9A46-E845-BF67-C5F50DD75AD5}"/>
              </a:ext>
            </a:extLst>
          </p:cNvPr>
          <p:cNvCxnSpPr/>
          <p:nvPr/>
        </p:nvCxnSpPr>
        <p:spPr>
          <a:xfrm>
            <a:off x="1729294" y="1015372"/>
            <a:ext cx="0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BA3C496-3920-7446-B49C-2DD0849FDF9F}"/>
              </a:ext>
            </a:extLst>
          </p:cNvPr>
          <p:cNvCxnSpPr/>
          <p:nvPr/>
        </p:nvCxnSpPr>
        <p:spPr>
          <a:xfrm>
            <a:off x="1721624" y="2055303"/>
            <a:ext cx="0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E69B5C-A278-DD44-9EFD-E89A6B951CC1}"/>
              </a:ext>
            </a:extLst>
          </p:cNvPr>
          <p:cNvCxnSpPr/>
          <p:nvPr/>
        </p:nvCxnSpPr>
        <p:spPr>
          <a:xfrm>
            <a:off x="1644073" y="1089891"/>
            <a:ext cx="161637" cy="85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6AEEAAD-760C-F44B-827E-8F1DAA35B815}"/>
              </a:ext>
            </a:extLst>
          </p:cNvPr>
          <p:cNvCxnSpPr/>
          <p:nvPr/>
        </p:nvCxnSpPr>
        <p:spPr>
          <a:xfrm>
            <a:off x="1650041" y="2128503"/>
            <a:ext cx="161637" cy="85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064272-C298-CE4A-9601-C69475E44BE1}"/>
                  </a:ext>
                </a:extLst>
              </p:cNvPr>
              <p:cNvSpPr txBox="1"/>
              <p:nvPr/>
            </p:nvSpPr>
            <p:spPr>
              <a:xfrm>
                <a:off x="1830891" y="981586"/>
                <a:ext cx="2095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064272-C298-CE4A-9601-C69475E44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91" y="981586"/>
                <a:ext cx="209545" cy="307777"/>
              </a:xfrm>
              <a:prstGeom prst="rect">
                <a:avLst/>
              </a:prstGeom>
              <a:blipFill>
                <a:blip r:embed="rId10"/>
                <a:stretch>
                  <a:fillRect l="-17647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8274A33-830A-0F4B-9F5D-E83DDA75D3A7}"/>
                  </a:ext>
                </a:extLst>
              </p:cNvPr>
              <p:cNvSpPr txBox="1"/>
              <p:nvPr/>
            </p:nvSpPr>
            <p:spPr>
              <a:xfrm>
                <a:off x="1830891" y="2066516"/>
                <a:ext cx="2768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8274A33-830A-0F4B-9F5D-E83DDA75D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91" y="2066516"/>
                <a:ext cx="276871" cy="307777"/>
              </a:xfrm>
              <a:prstGeom prst="rect">
                <a:avLst/>
              </a:prstGeom>
              <a:blipFill>
                <a:blip r:embed="rId11"/>
                <a:stretch>
                  <a:fillRect l="-13636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uble Brace 14">
            <a:extLst>
              <a:ext uri="{FF2B5EF4-FFF2-40B4-BE49-F238E27FC236}">
                <a16:creationId xmlns:a16="http://schemas.microsoft.com/office/drawing/2014/main" id="{1FB2BBC2-989C-A246-BE40-D999E3710FC4}"/>
              </a:ext>
            </a:extLst>
          </p:cNvPr>
          <p:cNvSpPr/>
          <p:nvPr/>
        </p:nvSpPr>
        <p:spPr>
          <a:xfrm>
            <a:off x="766688" y="1066671"/>
            <a:ext cx="1878190" cy="1450048"/>
          </a:xfrm>
          <a:prstGeom prst="bracePair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820B0-5876-7744-A74C-F7AA29B98B65}"/>
                  </a:ext>
                </a:extLst>
              </p:cNvPr>
              <p:cNvSpPr txBox="1"/>
              <p:nvPr/>
            </p:nvSpPr>
            <p:spPr>
              <a:xfrm>
                <a:off x="2472931" y="2238250"/>
                <a:ext cx="9265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820B0-5876-7744-A74C-F7AA29B98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931" y="2238250"/>
                <a:ext cx="92653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FFF8E6A-CCE8-FE42-841E-1FCB1A6B0D9D}"/>
              </a:ext>
            </a:extLst>
          </p:cNvPr>
          <p:cNvSpPr txBox="1"/>
          <p:nvPr/>
        </p:nvSpPr>
        <p:spPr>
          <a:xfrm>
            <a:off x="720399" y="2675567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53BFF"/>
                </a:solidFill>
              </a:rPr>
              <a:t>PRF-security: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C49A80-C2CD-C041-9457-74645C3CA1C3}"/>
                  </a:ext>
                </a:extLst>
              </p:cNvPr>
              <p:cNvSpPr txBox="1"/>
              <p:nvPr/>
            </p:nvSpPr>
            <p:spPr>
              <a:xfrm>
                <a:off x="9152482" y="-1691854"/>
                <a:ext cx="293612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 distinguishers in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C49A80-C2CD-C041-9457-74645C3CA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482" y="-1691854"/>
                <a:ext cx="2936124" cy="338554"/>
              </a:xfrm>
              <a:prstGeom prst="rect">
                <a:avLst/>
              </a:prstGeom>
              <a:blipFill>
                <a:blip r:embed="rId13"/>
                <a:stretch>
                  <a:fillRect l="-2597" t="-25926" r="-2597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01875-D5B3-F446-90B0-D83243D5177F}"/>
                  </a:ext>
                </a:extLst>
              </p:cNvPr>
              <p:cNvSpPr txBox="1"/>
              <p:nvPr/>
            </p:nvSpPr>
            <p:spPr>
              <a:xfrm>
                <a:off x="4231482" y="5788733"/>
                <a:ext cx="739305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01875-D5B3-F446-90B0-D83243D51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482" y="5788733"/>
                <a:ext cx="739305" cy="7848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DAF562-77AE-6841-8113-F0CFFB343EFE}"/>
              </a:ext>
            </a:extLst>
          </p:cNvPr>
          <p:cNvGrpSpPr/>
          <p:nvPr/>
        </p:nvGrpSpPr>
        <p:grpSpPr>
          <a:xfrm>
            <a:off x="4523600" y="3524271"/>
            <a:ext cx="4307232" cy="2455908"/>
            <a:chOff x="4665068" y="3525558"/>
            <a:chExt cx="4307232" cy="24559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6B0EECB-2504-0A49-8D36-BEE6F14FE813}"/>
                </a:ext>
              </a:extLst>
            </p:cNvPr>
            <p:cNvGrpSpPr/>
            <p:nvPr/>
          </p:nvGrpSpPr>
          <p:grpSpPr>
            <a:xfrm>
              <a:off x="5928437" y="4013687"/>
              <a:ext cx="1878189" cy="1519164"/>
              <a:chOff x="1655143" y="1829450"/>
              <a:chExt cx="1878189" cy="1519164"/>
            </a:xfrm>
          </p:grpSpPr>
          <p:sp>
            <p:nvSpPr>
              <p:cNvPr id="47" name="Donut 46">
                <a:extLst>
                  <a:ext uri="{FF2B5EF4-FFF2-40B4-BE49-F238E27FC236}">
                    <a16:creationId xmlns:a16="http://schemas.microsoft.com/office/drawing/2014/main" id="{838F3213-3E39-8E47-AEA1-11F9DE224EF4}"/>
                  </a:ext>
                </a:extLst>
              </p:cNvPr>
              <p:cNvSpPr/>
              <p:nvPr/>
            </p:nvSpPr>
            <p:spPr>
              <a:xfrm>
                <a:off x="1655143" y="1829450"/>
                <a:ext cx="1878189" cy="1519164"/>
              </a:xfrm>
              <a:prstGeom prst="donut">
                <a:avLst>
                  <a:gd name="adj" fmla="val 27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BF9905BD-38E8-B849-B6BE-5FD0F05A9C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00371" y="1829450"/>
                <a:ext cx="93867" cy="3718"/>
              </a:xfrm>
              <a:prstGeom prst="straightConnector1">
                <a:avLst/>
              </a:prstGeom>
              <a:ln w="22225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C6B68324-4F72-B648-93C1-1A9A304B3D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1063" y="3340453"/>
                <a:ext cx="84370" cy="4986"/>
              </a:xfrm>
              <a:prstGeom prst="straightConnector1">
                <a:avLst/>
              </a:prstGeom>
              <a:ln w="22225"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B8AF430-4ED5-7C4C-B59D-14A6CF60727C}"/>
                    </a:ext>
                  </a:extLst>
                </p:cNvPr>
                <p:cNvSpPr txBox="1"/>
                <p:nvPr/>
              </p:nvSpPr>
              <p:spPr>
                <a:xfrm>
                  <a:off x="4665068" y="4077574"/>
                  <a:ext cx="178966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B8AF430-4ED5-7C4C-B59D-14A6CF607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5068" y="4077574"/>
                  <a:ext cx="1789668" cy="307777"/>
                </a:xfrm>
                <a:prstGeom prst="rect">
                  <a:avLst/>
                </a:prstGeom>
                <a:blipFill>
                  <a:blip r:embed="rId15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74EDDB6-0CB8-1645-AC61-3BA8798586C3}"/>
                    </a:ext>
                  </a:extLst>
                </p:cNvPr>
                <p:cNvSpPr txBox="1"/>
                <p:nvPr/>
              </p:nvSpPr>
              <p:spPr>
                <a:xfrm>
                  <a:off x="6642193" y="3525558"/>
                  <a:ext cx="45890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74EDDB6-0CB8-1645-AC61-3BA8798586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2193" y="3525558"/>
                  <a:ext cx="45890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779A797-1D85-4F46-B3F6-9F952D5C493E}"/>
                    </a:ext>
                  </a:extLst>
                </p:cNvPr>
                <p:cNvSpPr txBox="1"/>
                <p:nvPr/>
              </p:nvSpPr>
              <p:spPr>
                <a:xfrm>
                  <a:off x="6073898" y="5581356"/>
                  <a:ext cx="13731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779A797-1D85-4F46-B3F6-9F952D5C49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3898" y="5581356"/>
                  <a:ext cx="1373196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C429210-8146-A347-AAAC-5E7E9EC372A2}"/>
                </a:ext>
              </a:extLst>
            </p:cNvPr>
            <p:cNvGrpSpPr/>
            <p:nvPr/>
          </p:nvGrpSpPr>
          <p:grpSpPr>
            <a:xfrm>
              <a:off x="8158833" y="4480290"/>
              <a:ext cx="813467" cy="369332"/>
              <a:chOff x="3543981" y="2275679"/>
              <a:chExt cx="813467" cy="369332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F1B9E25-3560-804F-8835-8F63FC566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3981" y="2452310"/>
                <a:ext cx="29571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07A7FC-5303-FC42-89D9-0976CA87902C}"/>
                  </a:ext>
                </a:extLst>
              </p:cNvPr>
              <p:cNvSpPr txBox="1"/>
              <p:nvPr/>
            </p:nvSpPr>
            <p:spPr>
              <a:xfrm>
                <a:off x="3848975" y="2275679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0/1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Manual Operation 73">
                  <a:extLst>
                    <a:ext uri="{FF2B5EF4-FFF2-40B4-BE49-F238E27FC236}">
                      <a16:creationId xmlns:a16="http://schemas.microsoft.com/office/drawing/2014/main" id="{BCDFC360-22E9-DA4E-90E6-ADE74CE552E1}"/>
                    </a:ext>
                  </a:extLst>
                </p:cNvPr>
                <p:cNvSpPr/>
                <p:nvPr/>
              </p:nvSpPr>
              <p:spPr>
                <a:xfrm>
                  <a:off x="5140394" y="4390545"/>
                  <a:ext cx="1442903" cy="693525"/>
                </a:xfrm>
                <a:prstGeom prst="flowChartManualOperation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Manual Operation 73">
                  <a:extLst>
                    <a:ext uri="{FF2B5EF4-FFF2-40B4-BE49-F238E27FC236}">
                      <a16:creationId xmlns:a16="http://schemas.microsoft.com/office/drawing/2014/main" id="{BCDFC360-22E9-DA4E-90E6-ADE74CE552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394" y="4390545"/>
                  <a:ext cx="1442903" cy="693525"/>
                </a:xfrm>
                <a:prstGeom prst="flowChartManualOperation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4BD0EC7-8148-1542-BA98-3B247A444C03}"/>
              </a:ext>
            </a:extLst>
          </p:cNvPr>
          <p:cNvSpPr txBox="1"/>
          <p:nvPr/>
        </p:nvSpPr>
        <p:spPr>
          <a:xfrm>
            <a:off x="4058822" y="5641625"/>
            <a:ext cx="6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2200" b="0" dirty="0">
              <a:solidFill>
                <a:srgbClr val="053BFF"/>
              </a:solidFill>
            </a:endParaRP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FD1D83FE-4524-A146-8DDF-1454E67EC0D8}"/>
              </a:ext>
            </a:extLst>
          </p:cNvPr>
          <p:cNvSpPr/>
          <p:nvPr/>
        </p:nvSpPr>
        <p:spPr>
          <a:xfrm>
            <a:off x="12461622" y="-2577896"/>
            <a:ext cx="2308743" cy="997987"/>
          </a:xfrm>
          <a:prstGeom prst="wedgeRoundRectCallout">
            <a:avLst>
              <a:gd name="adj1" fmla="val -70581"/>
              <a:gd name="adj2" fmla="val 4173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poly time,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super-poly time,..</a:t>
            </a:r>
          </a:p>
        </p:txBody>
      </p:sp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EB5B10-8072-1B46-B4A0-84AF31647D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77615" y="4206706"/>
            <a:ext cx="863387" cy="863387"/>
          </a:xfrm>
          <a:prstGeom prst="rect">
            <a:avLst/>
          </a:prstGeom>
        </p:spPr>
      </p:pic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5A50F7-F1E7-7F43-B83A-7A9A0A4A80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12706" y="4214300"/>
            <a:ext cx="863387" cy="863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ular Callout 58">
                <a:extLst>
                  <a:ext uri="{FF2B5EF4-FFF2-40B4-BE49-F238E27FC236}">
                    <a16:creationId xmlns:a16="http://schemas.microsoft.com/office/drawing/2014/main" id="{8A847907-1801-B64D-9E9D-C61ED67D9519}"/>
                  </a:ext>
                </a:extLst>
              </p:cNvPr>
              <p:cNvSpPr/>
              <p:nvPr/>
            </p:nvSpPr>
            <p:spPr>
              <a:xfrm>
                <a:off x="2851907" y="3137919"/>
                <a:ext cx="3443078" cy="580198"/>
              </a:xfrm>
              <a:prstGeom prst="wedgeRoundRectCallout">
                <a:avLst>
                  <a:gd name="adj1" fmla="val -32111"/>
                  <a:gd name="adj2" fmla="val 50012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can ask adaptive queries</a:t>
                </a:r>
              </a:p>
            </p:txBody>
          </p:sp>
        </mc:Choice>
        <mc:Fallback xmlns="">
          <p:sp>
            <p:nvSpPr>
              <p:cNvPr id="59" name="Rounded Rectangular Callout 58">
                <a:extLst>
                  <a:ext uri="{FF2B5EF4-FFF2-40B4-BE49-F238E27FC236}">
                    <a16:creationId xmlns:a16="http://schemas.microsoft.com/office/drawing/2014/main" id="{8A847907-1801-B64D-9E9D-C61ED67D9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907" y="3137919"/>
                <a:ext cx="3443078" cy="580198"/>
              </a:xfrm>
              <a:prstGeom prst="wedgeRoundRectCallout">
                <a:avLst>
                  <a:gd name="adj1" fmla="val -32111"/>
                  <a:gd name="adj2" fmla="val 50012"/>
                  <a:gd name="adj3" fmla="val 16667"/>
                </a:avLst>
              </a:prstGeom>
              <a:blipFill>
                <a:blip r:embed="rId20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724109-2AF9-754F-8733-BAF444624936}"/>
                  </a:ext>
                </a:extLst>
              </p:cNvPr>
              <p:cNvSpPr txBox="1"/>
              <p:nvPr/>
            </p:nvSpPr>
            <p:spPr>
              <a:xfrm>
                <a:off x="627957" y="6034731"/>
                <a:ext cx="3605406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→1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724109-2AF9-754F-8733-BAF444624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7" y="6034731"/>
                <a:ext cx="3605406" cy="461665"/>
              </a:xfrm>
              <a:prstGeom prst="rect">
                <a:avLst/>
              </a:prstGeom>
              <a:blipFill>
                <a:blip r:embed="rId21"/>
                <a:stretch>
                  <a:fillRect b="-18421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9A00824-6C8E-FA40-8B25-9413208D8D3A}"/>
                  </a:ext>
                </a:extLst>
              </p:cNvPr>
              <p:cNvSpPr txBox="1"/>
              <p:nvPr/>
            </p:nvSpPr>
            <p:spPr>
              <a:xfrm>
                <a:off x="5098316" y="6025986"/>
                <a:ext cx="3246549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→1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𝑟𝑛𝑑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9A00824-6C8E-FA40-8B25-9413208D8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316" y="6025986"/>
                <a:ext cx="3246549" cy="461665"/>
              </a:xfrm>
              <a:prstGeom prst="rect">
                <a:avLst/>
              </a:prstGeom>
              <a:blipFill>
                <a:blip r:embed="rId22"/>
                <a:stretch>
                  <a:fillRect b="-18919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DE903-B769-064E-A404-5B0728EED6D1}"/>
                  </a:ext>
                </a:extLst>
              </p:cNvPr>
              <p:cNvSpPr txBox="1"/>
              <p:nvPr/>
            </p:nvSpPr>
            <p:spPr>
              <a:xfrm>
                <a:off x="3388214" y="4871785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DE903-B769-064E-A404-5B0728EE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14" y="4871785"/>
                <a:ext cx="45217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72D13BC-678E-3049-9E18-900CBF1946CC}"/>
                  </a:ext>
                </a:extLst>
              </p:cNvPr>
              <p:cNvSpPr txBox="1"/>
              <p:nvPr/>
            </p:nvSpPr>
            <p:spPr>
              <a:xfrm>
                <a:off x="7843110" y="4920657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72D13BC-678E-3049-9E18-900CBF19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10" y="4920657"/>
                <a:ext cx="452175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956EB2-657E-9B4D-992C-7A2DCA4A209B}"/>
                  </a:ext>
                </a:extLst>
              </p:cNvPr>
              <p:cNvSpPr txBox="1"/>
              <p:nvPr/>
            </p:nvSpPr>
            <p:spPr>
              <a:xfrm>
                <a:off x="2860889" y="2800586"/>
                <a:ext cx="305987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 efficient distinguishers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956EB2-657E-9B4D-992C-7A2DCA4A2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889" y="2800586"/>
                <a:ext cx="3059876" cy="338554"/>
              </a:xfrm>
              <a:prstGeom prst="rect">
                <a:avLst/>
              </a:prstGeom>
              <a:blipFill>
                <a:blip r:embed="rId25"/>
                <a:stretch>
                  <a:fillRect l="-2490" t="-25926" r="-2490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AFAF1-58DC-EE4E-B2AF-6BDEA644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56" grpId="0"/>
      <p:bldP spid="20" grpId="0"/>
      <p:bldP spid="63" grpId="0"/>
      <p:bldP spid="59" grpId="0" animBg="1"/>
      <p:bldP spid="53" grpId="0" animBg="1"/>
      <p:bldP spid="60" grpId="0" animBg="1"/>
      <p:bldP spid="3" grpId="0"/>
      <p:bldP spid="61" grpId="0"/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23B9-2F9C-1A4C-8E69-48D3C6F6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775" y="3388522"/>
            <a:ext cx="7886700" cy="385756"/>
          </a:xfrm>
        </p:spPr>
        <p:txBody>
          <a:bodyPr/>
          <a:lstStyle/>
          <a:p>
            <a:r>
              <a:rPr lang="en-US" dirty="0"/>
              <a:t>Final Attempt</a:t>
            </a:r>
          </a:p>
        </p:txBody>
      </p:sp>
    </p:spTree>
    <p:extLst>
      <p:ext uri="{BB962C8B-B14F-4D97-AF65-F5344CB8AC3E}">
        <p14:creationId xmlns:p14="http://schemas.microsoft.com/office/powerpoint/2010/main" val="203480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3E752CD8-E684-8A45-910B-6585BC59BF27}"/>
              </a:ext>
            </a:extLst>
          </p:cNvPr>
          <p:cNvGrpSpPr/>
          <p:nvPr/>
        </p:nvGrpSpPr>
        <p:grpSpPr>
          <a:xfrm>
            <a:off x="-3287996" y="3017151"/>
            <a:ext cx="2506415" cy="612648"/>
            <a:chOff x="-3287996" y="3017151"/>
            <a:chExt cx="2506415" cy="612648"/>
          </a:xfrm>
        </p:grpSpPr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87EDBC00-472E-5344-91F6-7C6641734680}"/>
                </a:ext>
              </a:extLst>
            </p:cNvPr>
            <p:cNvSpPr/>
            <p:nvPr/>
          </p:nvSpPr>
          <p:spPr>
            <a:xfrm flipH="1">
              <a:off x="-3230217" y="3097857"/>
              <a:ext cx="2398940" cy="452789"/>
            </a:xfrm>
            <a:prstGeom prst="wedgeRoundRectCallout">
              <a:avLst>
                <a:gd name="adj1" fmla="val -77651"/>
                <a:gd name="adj2" fmla="val 21197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ounded Rectangular Callout 78">
                  <a:extLst>
                    <a:ext uri="{FF2B5EF4-FFF2-40B4-BE49-F238E27FC236}">
                      <a16:creationId xmlns:a16="http://schemas.microsoft.com/office/drawing/2014/main" id="{339A2D74-0F58-8F4C-A278-F7512DFC8D5F}"/>
                    </a:ext>
                  </a:extLst>
                </p:cNvPr>
                <p:cNvSpPr/>
                <p:nvPr/>
              </p:nvSpPr>
              <p:spPr>
                <a:xfrm>
                  <a:off x="-3287996" y="3017151"/>
                  <a:ext cx="2506415" cy="612648"/>
                </a:xfrm>
                <a:prstGeom prst="wedgeRoundRectCallout">
                  <a:avLst>
                    <a:gd name="adj1" fmla="val 42824"/>
                    <a:gd name="adj2" fmla="val 201062"/>
                    <a:gd name="adj3" fmla="val 16667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Unlikely as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rnd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ounded Rectangular Callout 78">
                  <a:extLst>
                    <a:ext uri="{FF2B5EF4-FFF2-40B4-BE49-F238E27FC236}">
                      <a16:creationId xmlns:a16="http://schemas.microsoft.com/office/drawing/2014/main" id="{339A2D74-0F58-8F4C-A278-F7512DFC8D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87996" y="3017151"/>
                  <a:ext cx="2506415" cy="612648"/>
                </a:xfrm>
                <a:prstGeom prst="wedgeRoundRectCallout">
                  <a:avLst>
                    <a:gd name="adj1" fmla="val 42824"/>
                    <a:gd name="adj2" fmla="val 201062"/>
                    <a:gd name="adj3" fmla="val 16667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44D0DF1-7C7B-BC46-9BD5-6C64AD0B7BE0}"/>
              </a:ext>
            </a:extLst>
          </p:cNvPr>
          <p:cNvSpPr txBox="1"/>
          <p:nvPr/>
        </p:nvSpPr>
        <p:spPr>
          <a:xfrm>
            <a:off x="640080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07FD42-6488-CA4B-82AB-996F1DCE84EA}"/>
                  </a:ext>
                </a:extLst>
              </p:cNvPr>
              <p:cNvSpPr txBox="1"/>
              <p:nvPr/>
            </p:nvSpPr>
            <p:spPr>
              <a:xfrm>
                <a:off x="5202683" y="2195917"/>
                <a:ext cx="3409055" cy="94243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good 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negl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07FD42-6488-CA4B-82AB-996F1DCE8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683" y="2195917"/>
                <a:ext cx="3409055" cy="942437"/>
              </a:xfrm>
              <a:prstGeom prst="rect">
                <a:avLst/>
              </a:prstGeom>
              <a:blipFill>
                <a:blip r:embed="rId4"/>
                <a:stretch>
                  <a:fillRect t="-5333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19C6E2-E0D5-CC4D-8DF2-DC7CADE0C03D}"/>
                  </a:ext>
                </a:extLst>
              </p:cNvPr>
              <p:cNvSpPr txBox="1"/>
              <p:nvPr/>
            </p:nvSpPr>
            <p:spPr>
              <a:xfrm>
                <a:off x="367790" y="781183"/>
                <a:ext cx="8417435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Fix: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ignores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𝑏𝑎𝑑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s.t.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𝑅𝑛𝑔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𝑏𝑎𝑑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,⋅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3200" dirty="0">
                  <a:solidFill>
                    <a:srgbClr val="053BFF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19C6E2-E0D5-CC4D-8DF2-DC7CADE0C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90" y="781183"/>
                <a:ext cx="8417435" cy="584775"/>
              </a:xfrm>
              <a:prstGeom prst="rect">
                <a:avLst/>
              </a:prstGeom>
              <a:blipFill>
                <a:blip r:embed="rId5"/>
                <a:stretch>
                  <a:fillRect l="-1810" t="-1304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F9D35212-8CDF-4945-BCA6-771D004EF80D}"/>
              </a:ext>
            </a:extLst>
          </p:cNvPr>
          <p:cNvGrpSpPr/>
          <p:nvPr/>
        </p:nvGrpSpPr>
        <p:grpSpPr>
          <a:xfrm>
            <a:off x="-1609650" y="5101417"/>
            <a:ext cx="1472069" cy="1064163"/>
            <a:chOff x="-3448409" y="-1785242"/>
            <a:chExt cx="1472069" cy="1064163"/>
          </a:xfrm>
        </p:grpSpPr>
        <p:sp>
          <p:nvSpPr>
            <p:cNvPr id="51" name="Manual Operation 50">
              <a:extLst>
                <a:ext uri="{FF2B5EF4-FFF2-40B4-BE49-F238E27FC236}">
                  <a16:creationId xmlns:a16="http://schemas.microsoft.com/office/drawing/2014/main" id="{B2F34032-B007-E94D-A9B4-FC42EB0280A7}"/>
                </a:ext>
              </a:extLst>
            </p:cNvPr>
            <p:cNvSpPr/>
            <p:nvPr/>
          </p:nvSpPr>
          <p:spPr>
            <a:xfrm>
              <a:off x="-3419243" y="-1414604"/>
              <a:ext cx="1442903" cy="693525"/>
            </a:xfrm>
            <a:prstGeom prst="flowChartManualOperat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2BE17E8-3149-B24B-82DC-6EFF18AA5ADF}"/>
                    </a:ext>
                  </a:extLst>
                </p:cNvPr>
                <p:cNvSpPr txBox="1"/>
                <p:nvPr/>
              </p:nvSpPr>
              <p:spPr>
                <a:xfrm>
                  <a:off x="-3039419" y="-1290361"/>
                  <a:ext cx="6731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C5C1378-04C4-5D44-BD6E-552D4CCC9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39419" y="-1290361"/>
                  <a:ext cx="673133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171F100-FC91-DB40-8CB9-132E450D91EF}"/>
                    </a:ext>
                  </a:extLst>
                </p:cNvPr>
                <p:cNvSpPr txBox="1"/>
                <p:nvPr/>
              </p:nvSpPr>
              <p:spPr>
                <a:xfrm>
                  <a:off x="-3448409" y="-1785242"/>
                  <a:ext cx="1415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BF4C999-78F6-E545-B598-24EF7B4E8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48409" y="-1785242"/>
                  <a:ext cx="1415900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CBD7B5F-E98D-CD45-B4CE-B214E3352E2A}"/>
                  </a:ext>
                </a:extLst>
              </p:cNvPr>
              <p:cNvSpPr txBox="1"/>
              <p:nvPr/>
            </p:nvSpPr>
            <p:spPr>
              <a:xfrm>
                <a:off x="-4869367" y="-215444"/>
                <a:ext cx="40877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053BFF"/>
                    </a:solidFill>
                  </a:rPr>
                  <a:t>Either queries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53B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dirty="0">
                    <a:solidFill>
                      <a:srgbClr val="053BFF"/>
                    </a:solidFill>
                  </a:rPr>
                  <a:t>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53B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200" b="0" i="1" smtClean="0">
                        <a:solidFill>
                          <a:srgbClr val="053BFF"/>
                        </a:solidFill>
                        <a:latin typeface="Cambria Math" panose="02040503050406030204" pitchFamily="18" charset="0"/>
                      </a:rPr>
                      <m:t>𝑆𝑎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53B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CBD7B5F-E98D-CD45-B4CE-B214E3352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69367" y="-215444"/>
                <a:ext cx="4087786" cy="430887"/>
              </a:xfrm>
              <a:prstGeom prst="rect">
                <a:avLst/>
              </a:prstGeom>
              <a:blipFill>
                <a:blip r:embed="rId25"/>
                <a:stretch>
                  <a:fillRect l="-1863" t="-8824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0708FE0-A42C-AC4B-82E6-BBC3C32B401C}"/>
                  </a:ext>
                </a:extLst>
              </p:cNvPr>
              <p:cNvSpPr txBox="1"/>
              <p:nvPr/>
            </p:nvSpPr>
            <p:spPr>
              <a:xfrm>
                <a:off x="-4894712" y="1244590"/>
                <a:ext cx="42097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053BFF"/>
                    </a:solidFill>
                  </a:rPr>
                  <a:t>Or queries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53B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dirty="0">
                    <a:solidFill>
                      <a:srgbClr val="053BFF"/>
                    </a:solidFill>
                  </a:rPr>
                  <a:t>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53B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200" b="0" i="1" smtClean="0">
                        <a:solidFill>
                          <a:srgbClr val="053BFF"/>
                        </a:solidFill>
                        <a:latin typeface="Cambria Math" panose="02040503050406030204" pitchFamily="18" charset="0"/>
                      </a:rPr>
                      <m:t>𝑆𝑎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53B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53B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53B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0708FE0-A42C-AC4B-82E6-BBC3C32B4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4712" y="1244590"/>
                <a:ext cx="4209742" cy="430887"/>
              </a:xfrm>
              <a:prstGeom prst="rect">
                <a:avLst/>
              </a:prstGeom>
              <a:blipFill>
                <a:blip r:embed="rId26"/>
                <a:stretch>
                  <a:fillRect l="-1807" t="-5714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6E5309A-7105-1543-B932-349255B2C70D}"/>
                  </a:ext>
                </a:extLst>
              </p:cNvPr>
              <p:cNvSpPr txBox="1"/>
              <p:nvPr/>
            </p:nvSpPr>
            <p:spPr>
              <a:xfrm>
                <a:off x="-5115522" y="1699267"/>
                <a:ext cx="4982133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0" dirty="0"/>
                  <a:t>Needs to hope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6E5309A-7105-1543-B932-349255B2C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15522" y="1699267"/>
                <a:ext cx="4982133" cy="458395"/>
              </a:xfrm>
              <a:prstGeom prst="rect">
                <a:avLst/>
              </a:prstGeom>
              <a:blipFill>
                <a:blip r:embed="rId27"/>
                <a:stretch>
                  <a:fillRect l="-1272" t="-8108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D2A90F5-CE6B-8147-BADB-52C69BFE978B}"/>
              </a:ext>
            </a:extLst>
          </p:cNvPr>
          <p:cNvGrpSpPr/>
          <p:nvPr/>
        </p:nvGrpSpPr>
        <p:grpSpPr>
          <a:xfrm>
            <a:off x="218127" y="2004483"/>
            <a:ext cx="4575844" cy="1562765"/>
            <a:chOff x="4621322" y="2324408"/>
            <a:chExt cx="4575844" cy="156276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FBF9C12-05E6-3044-9F85-B6711D7083CB}"/>
                </a:ext>
              </a:extLst>
            </p:cNvPr>
            <p:cNvGrpSpPr/>
            <p:nvPr/>
          </p:nvGrpSpPr>
          <p:grpSpPr>
            <a:xfrm>
              <a:off x="4621322" y="2324408"/>
              <a:ext cx="4575844" cy="1562765"/>
              <a:chOff x="1245302" y="3831907"/>
              <a:chExt cx="4575844" cy="1562765"/>
            </a:xfrm>
          </p:grpSpPr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97518191-57DF-5148-9B39-D7A2C3371E8A}"/>
                  </a:ext>
                </a:extLst>
              </p:cNvPr>
              <p:cNvSpPr/>
              <p:nvPr/>
            </p:nvSpPr>
            <p:spPr>
              <a:xfrm>
                <a:off x="1245302" y="3831907"/>
                <a:ext cx="4575844" cy="156276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4AC6ED8B-2EA0-294D-BDC4-2F0548BB0F2B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087" y="3872653"/>
                    <a:ext cx="126066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4AC6ED8B-2EA0-294D-BDC4-2F0548BB0F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087" y="3872653"/>
                    <a:ext cx="1260666" cy="40011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EE148597-0AA4-5548-B769-4EE7801C8795}"/>
                  </a:ext>
                </a:extLst>
              </p:cNvPr>
              <p:cNvGrpSpPr/>
              <p:nvPr/>
            </p:nvGrpSpPr>
            <p:grpSpPr>
              <a:xfrm>
                <a:off x="1360220" y="4252862"/>
                <a:ext cx="4383217" cy="400110"/>
                <a:chOff x="1067145" y="4194247"/>
                <a:chExt cx="4383217" cy="4001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3C473043-28AF-0640-BA2E-B3213E932D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7145" y="4194247"/>
                      <a:ext cx="76206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𝑒𝑡</m:t>
                            </m:r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 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CCC6F380-915A-1C48-858A-A11D566DB6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7145" y="4194247"/>
                      <a:ext cx="762066" cy="400110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b="-187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1EBAA49E-09C7-674B-BD5A-352491AD4A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31917" y="4232247"/>
                      <a:ext cx="321844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∃ 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1EBAA49E-09C7-674B-BD5A-352491AD4A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31917" y="4232247"/>
                      <a:ext cx="3218445" cy="307777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t="-4000" b="-3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5" name="Left-Right Arrow 84">
                  <a:extLst>
                    <a:ext uri="{FF2B5EF4-FFF2-40B4-BE49-F238E27FC236}">
                      <a16:creationId xmlns:a16="http://schemas.microsoft.com/office/drawing/2014/main" id="{313F2D95-86FB-764D-ABDF-14227A545BDE}"/>
                    </a:ext>
                  </a:extLst>
                </p:cNvPr>
                <p:cNvSpPr/>
                <p:nvPr/>
              </p:nvSpPr>
              <p:spPr>
                <a:xfrm>
                  <a:off x="1822577" y="4249859"/>
                  <a:ext cx="353103" cy="272861"/>
                </a:xfrm>
                <a:prstGeom prst="leftRightArrow">
                  <a:avLst>
                    <a:gd name="adj1" fmla="val 38324"/>
                    <a:gd name="adj2" fmla="val 3131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8E868C6-1B6A-3348-8FED-7FFA512C7F89}"/>
                    </a:ext>
                  </a:extLst>
                </p:cNvPr>
                <p:cNvSpPr txBox="1"/>
                <p:nvPr/>
              </p:nvSpPr>
              <p:spPr>
                <a:xfrm>
                  <a:off x="6025211" y="3066089"/>
                  <a:ext cx="3144066" cy="439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a</a:t>
                  </a:r>
                  <a:r>
                    <a:rPr lang="en-US" sz="2000" dirty="0">
                      <a:solidFill>
                        <a:schemeClr val="tx1"/>
                      </a:solidFill>
                    </a:rPr>
                    <a:t>nd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8E868C6-1B6A-3348-8FED-7FFA512C7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5211" y="3066089"/>
                  <a:ext cx="3144066" cy="439736"/>
                </a:xfrm>
                <a:prstGeom prst="rect">
                  <a:avLst/>
                </a:prstGeom>
                <a:blipFill>
                  <a:blip r:embed="rId35"/>
                  <a:stretch>
                    <a:fillRect l="-201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9C90DB-0755-2E46-807C-3B7A9C707B9E}"/>
                  </a:ext>
                </a:extLst>
              </p:cNvPr>
              <p:cNvSpPr txBox="1"/>
              <p:nvPr/>
            </p:nvSpPr>
            <p:spPr>
              <a:xfrm>
                <a:off x="1622016" y="3059643"/>
                <a:ext cx="15863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is good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19C90DB-0755-2E46-807C-3B7A9C707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16" y="3059643"/>
                <a:ext cx="1586396" cy="400110"/>
              </a:xfrm>
              <a:prstGeom prst="rect">
                <a:avLst/>
              </a:prstGeom>
              <a:blipFill>
                <a:blip r:embed="rId36"/>
                <a:stretch>
                  <a:fillRect l="-4000" t="-6250" r="-32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Up Arrow 1">
            <a:extLst>
              <a:ext uri="{FF2B5EF4-FFF2-40B4-BE49-F238E27FC236}">
                <a16:creationId xmlns:a16="http://schemas.microsoft.com/office/drawing/2014/main" id="{0BF586C6-6957-7146-A621-C9385975F48C}"/>
              </a:ext>
            </a:extLst>
          </p:cNvPr>
          <p:cNvSpPr/>
          <p:nvPr/>
        </p:nvSpPr>
        <p:spPr>
          <a:xfrm>
            <a:off x="4746344" y="1352938"/>
            <a:ext cx="798285" cy="6600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B15653-A850-774C-8B94-C8DEC7D98CD2}"/>
              </a:ext>
            </a:extLst>
          </p:cNvPr>
          <p:cNvGrpSpPr/>
          <p:nvPr/>
        </p:nvGrpSpPr>
        <p:grpSpPr>
          <a:xfrm>
            <a:off x="355279" y="4921621"/>
            <a:ext cx="8398360" cy="1557821"/>
            <a:chOff x="356098" y="3405280"/>
            <a:chExt cx="8398360" cy="1557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951566A0-8A0E-2B4C-BF37-5CA194E27DB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6098" y="3405280"/>
                  <a:ext cx="8398360" cy="579437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rmAutofit fontScale="975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000" kern="1200">
                      <a:solidFill>
                        <a:srgbClr val="0432FF"/>
                      </a:solidFill>
                      <a:latin typeface="+mn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2600" dirty="0"/>
                    <a:t>Step 2: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(⋅))</m:t>
                      </m:r>
                    </m:oMath>
                  </a14:m>
                  <a:r>
                    <a:rPr lang="en-US" sz="2600" dirty="0"/>
                    <a:t> is not PRF relative to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z="2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𝑆𝑎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𝑆𝑎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600" dirty="0"/>
                    <a:t>?</a:t>
                  </a:r>
                </a:p>
              </p:txBody>
            </p:sp>
          </mc:Choice>
          <mc:Fallback xmlns="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951566A0-8A0E-2B4C-BF37-5CA194E27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098" y="3405280"/>
                  <a:ext cx="8398360" cy="579437"/>
                </a:xfrm>
                <a:prstGeom prst="rect">
                  <a:avLst/>
                </a:prstGeom>
                <a:blipFill>
                  <a:blip r:embed="rId37"/>
                  <a:stretch>
                    <a:fillRect l="-1057" t="-4444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itle 1">
                  <a:extLst>
                    <a:ext uri="{FF2B5EF4-FFF2-40B4-BE49-F238E27FC236}">
                      <a16:creationId xmlns:a16="http://schemas.microsoft.com/office/drawing/2014/main" id="{57C979D0-EC68-2445-9854-01DA60980D2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8030" y="3984717"/>
                  <a:ext cx="7700995" cy="97838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000" kern="1200">
                      <a:solidFill>
                        <a:srgbClr val="0432FF"/>
                      </a:solidFill>
                      <a:latin typeface="+mn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2200" b="1" dirty="0">
                      <a:solidFill>
                        <a:srgbClr val="FF0000"/>
                      </a:solidFill>
                    </a:rPr>
                    <a:t>Claim:</a:t>
                  </a:r>
                  <a:r>
                    <a:rPr lang="en-US" sz="2200" b="1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marL="457200" indent="-457200">
                    <a:buFontTx/>
                    <a:buAutoNum type="arabicPeriod"/>
                  </a:pPr>
                  <a:r>
                    <a:rPr lang="en-US" sz="2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en-US" sz="2200" b="1" dirty="0">
                      <a:solidFill>
                        <a:schemeClr val="tx1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2200" b="1" dirty="0">
                      <a:solidFill>
                        <a:schemeClr val="tx1"/>
                      </a:solidFill>
                    </a:rPr>
                    <a:t>-universal =&gt; a random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22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200" b="1" dirty="0">
                      <a:solidFill>
                        <a:schemeClr val="tx1"/>
                      </a:solidFill>
                    </a:rPr>
                    <a:t> is good </a:t>
                  </a:r>
                  <a:r>
                    <a:rPr lang="en-US" sz="2200" b="1" dirty="0" err="1">
                      <a:solidFill>
                        <a:schemeClr val="tx1"/>
                      </a:solidFill>
                    </a:rPr>
                    <a:t>w.h.p</a:t>
                  </a:r>
                  <a:r>
                    <a:rPr lang="en-US" sz="2200" b="1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pPr marL="457200" indent="-457200">
                    <a:buAutoNum type="arabicPeriod"/>
                  </a:pPr>
                  <a:r>
                    <a:rPr lang="en-US" sz="2200" b="1" dirty="0">
                      <a:solidFill>
                        <a:schemeClr val="tx1"/>
                      </a:solidFill>
                    </a:rPr>
                    <a:t>Easy to trigger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2200" b="1" dirty="0">
                      <a:solidFill>
                        <a:schemeClr val="tx1"/>
                      </a:solidFill>
                    </a:rPr>
                    <a:t> to ret 1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sz="2200" b="1" dirty="0">
                      <a:solidFill>
                        <a:schemeClr val="tx1"/>
                      </a:solidFill>
                    </a:rPr>
                    <a:t> with adaptive access</a:t>
                  </a:r>
                </a:p>
              </p:txBody>
            </p:sp>
          </mc:Choice>
          <mc:Fallback xmlns="">
            <p:sp>
              <p:nvSpPr>
                <p:cNvPr id="29" name="Title 1">
                  <a:extLst>
                    <a:ext uri="{FF2B5EF4-FFF2-40B4-BE49-F238E27FC236}">
                      <a16:creationId xmlns:a16="http://schemas.microsoft.com/office/drawing/2014/main" id="{57C979D0-EC68-2445-9854-01DA60980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30" y="3984717"/>
                  <a:ext cx="7700995" cy="978384"/>
                </a:xfrm>
                <a:prstGeom prst="rect">
                  <a:avLst/>
                </a:prstGeom>
                <a:blipFill>
                  <a:blip r:embed="rId38"/>
                  <a:stretch>
                    <a:fillRect l="-988" t="-7692" b="-141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itle 1">
                <a:extLst>
                  <a:ext uri="{FF2B5EF4-FFF2-40B4-BE49-F238E27FC236}">
                    <a16:creationId xmlns:a16="http://schemas.microsoft.com/office/drawing/2014/main" id="{D1A807D3-532B-B44D-8C29-51E3579948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228" y="3794075"/>
                <a:ext cx="7886700" cy="579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000" kern="1200">
                    <a:solidFill>
                      <a:srgbClr val="0432FF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en-US" sz="2600" dirty="0"/>
                  <a:t>Step 1: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/>
                  <a:t> is </a:t>
                </a:r>
                <a:r>
                  <a:rPr lang="en-US" sz="2600" dirty="0" err="1"/>
                  <a:t>naPRF</a:t>
                </a:r>
                <a:r>
                  <a:rPr lang="en-US" sz="2600" dirty="0"/>
                  <a:t> relative to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𝑆𝑎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𝑆𝑎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?</a:t>
                </a:r>
              </a:p>
            </p:txBody>
          </p:sp>
        </mc:Choice>
        <mc:Fallback xmlns="">
          <p:sp>
            <p:nvSpPr>
              <p:cNvPr id="30" name="Title 1">
                <a:extLst>
                  <a:ext uri="{FF2B5EF4-FFF2-40B4-BE49-F238E27FC236}">
                    <a16:creationId xmlns:a16="http://schemas.microsoft.com/office/drawing/2014/main" id="{D1A807D3-532B-B44D-8C29-51E357994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8" y="3794075"/>
                <a:ext cx="7886700" cy="579437"/>
              </a:xfrm>
              <a:prstGeom prst="rect">
                <a:avLst/>
              </a:prstGeom>
              <a:blipFill>
                <a:blip r:embed="rId39"/>
                <a:stretch>
                  <a:fillRect l="-1127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4AD64E-653E-DB4B-8161-F8F7916BC161}"/>
                  </a:ext>
                </a:extLst>
              </p:cNvPr>
              <p:cNvSpPr txBox="1"/>
              <p:nvPr/>
            </p:nvSpPr>
            <p:spPr>
              <a:xfrm>
                <a:off x="409243" y="4232980"/>
                <a:ext cx="4349268" cy="4308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FF0000"/>
                    </a:solidFill>
                  </a:rPr>
                  <a:t>Claim: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𝒏𝒂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cannot trigger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to ret 1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4AD64E-653E-DB4B-8161-F8F7916BC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43" y="4232980"/>
                <a:ext cx="4349268" cy="430887"/>
              </a:xfrm>
              <a:prstGeom prst="rect">
                <a:avLst/>
              </a:prstGeom>
              <a:blipFill>
                <a:blip r:embed="rId40"/>
                <a:stretch>
                  <a:fillRect l="-1462" t="-8824" r="-1462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EDA1C-1294-9743-8916-A8647CC2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64935-A278-E34D-9E89-80A465F62A47}"/>
              </a:ext>
            </a:extLst>
          </p:cNvPr>
          <p:cNvSpPr/>
          <p:nvPr/>
        </p:nvSpPr>
        <p:spPr>
          <a:xfrm>
            <a:off x="8245037" y="5896779"/>
            <a:ext cx="327961" cy="3651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CB2EF6FC-51D4-824B-8D0A-78B3B7EFC7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775" y="376245"/>
                <a:ext cx="7886700" cy="3857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000" kern="1200">
                    <a:solidFill>
                      <a:srgbClr val="0432FF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en-US" sz="2600" dirty="0"/>
                  <a:t>Modifying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600" i="1" dirty="0"/>
                  <a:t> </a:t>
                </a:r>
                <a:r>
                  <a:rPr lang="en-US" sz="2600" dirty="0"/>
                  <a:t>yet again</a:t>
                </a:r>
                <a:endParaRPr lang="en-US" sz="2600" i="1" dirty="0"/>
              </a:p>
            </p:txBody>
          </p:sp>
        </mc:Choice>
        <mc:Fallback xmlns="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CB2EF6FC-51D4-824B-8D0A-78B3B7EF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76245"/>
                <a:ext cx="7886700" cy="385756"/>
              </a:xfrm>
              <a:prstGeom prst="rect">
                <a:avLst/>
              </a:prstGeom>
              <a:blipFill>
                <a:blip r:embed="rId41"/>
                <a:stretch>
                  <a:fillRect l="-1449" t="-32258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34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/>
      <p:bldP spid="2" grpId="0" animBg="1"/>
      <p:bldP spid="30" grpId="0"/>
      <p:bldP spid="3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85B3-BE14-5947-9345-0E518EFC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our techniques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D0DF1-7C7B-BC46-9BD5-6C64AD0B7BE0}"/>
              </a:ext>
            </a:extLst>
          </p:cNvPr>
          <p:cNvSpPr txBox="1"/>
          <p:nvPr/>
        </p:nvSpPr>
        <p:spPr>
          <a:xfrm>
            <a:off x="640080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E4A35-8849-614D-842B-5EB26BDF9F94}"/>
              </a:ext>
            </a:extLst>
          </p:cNvPr>
          <p:cNvSpPr/>
          <p:nvPr/>
        </p:nvSpPr>
        <p:spPr>
          <a:xfrm>
            <a:off x="384791" y="847591"/>
            <a:ext cx="8426450" cy="1926964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E49FF-B2F0-6243-9D73-EC209CF341FF}"/>
              </a:ext>
            </a:extLst>
          </p:cNvPr>
          <p:cNvGrpSpPr/>
          <p:nvPr/>
        </p:nvGrpSpPr>
        <p:grpSpPr>
          <a:xfrm>
            <a:off x="353792" y="2771470"/>
            <a:ext cx="8431433" cy="1181340"/>
            <a:chOff x="353792" y="3390032"/>
            <a:chExt cx="8431433" cy="11813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C93E16-ACCA-D843-BBCB-A5C4FD94FF40}"/>
                </a:ext>
              </a:extLst>
            </p:cNvPr>
            <p:cNvSpPr/>
            <p:nvPr/>
          </p:nvSpPr>
          <p:spPr>
            <a:xfrm>
              <a:off x="358775" y="3390032"/>
              <a:ext cx="8426450" cy="11780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D84C2C-BEF4-134D-9C1D-2DDACD1351F1}"/>
                </a:ext>
              </a:extLst>
            </p:cNvPr>
            <p:cNvSpPr txBox="1"/>
            <p:nvPr/>
          </p:nvSpPr>
          <p:spPr>
            <a:xfrm>
              <a:off x="353792" y="3419829"/>
              <a:ext cx="2379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Thm</a:t>
              </a:r>
              <a:r>
                <a:rPr lang="en-US" sz="2400" b="1" dirty="0"/>
                <a:t> (Simplified):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E8E0017-CF86-5B43-BEBD-A681EE31402C}"/>
                    </a:ext>
                  </a:extLst>
                </p:cNvPr>
                <p:cNvSpPr txBox="1"/>
                <p:nvPr/>
              </p:nvSpPr>
              <p:spPr>
                <a:xfrm>
                  <a:off x="2640602" y="3415898"/>
                  <a:ext cx="27297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Any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2400" b="1" dirty="0"/>
                    <a:t>2-universal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E8E0017-CF86-5B43-BEBD-A681EE314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0602" y="3415898"/>
                  <a:ext cx="272972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3256" t="-8333" r="-2791" b="-3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A8ABE77-3744-1446-BB2D-A6F6A04E21EF}"/>
                    </a:ext>
                  </a:extLst>
                </p:cNvPr>
                <p:cNvSpPr txBox="1"/>
                <p:nvPr/>
              </p:nvSpPr>
              <p:spPr>
                <a:xfrm>
                  <a:off x="1347870" y="3831087"/>
                  <a:ext cx="27765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0" dirty="0"/>
                    <a:t>poly-secure </a:t>
                  </a:r>
                  <a:r>
                    <a:rPr lang="en-US" sz="2400" dirty="0" err="1"/>
                    <a:t>naPRF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3E3A447-C0B8-3541-8549-A72602021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870" y="3831087"/>
                  <a:ext cx="2776594" cy="461665"/>
                </a:xfrm>
                <a:prstGeom prst="rect">
                  <a:avLst/>
                </a:prstGeom>
                <a:blipFill>
                  <a:blip r:embed="rId22"/>
                  <a:stretch>
                    <a:fillRect l="-2727" t="-8108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A398FA-BE59-0145-807A-1319F25811E5}"/>
                    </a:ext>
                  </a:extLst>
                </p:cNvPr>
                <p:cNvSpPr txBox="1"/>
                <p:nvPr/>
              </p:nvSpPr>
              <p:spPr>
                <a:xfrm>
                  <a:off x="4956716" y="3812682"/>
                  <a:ext cx="24333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0" dirty="0"/>
                    <a:t>poly-secure </a:t>
                  </a:r>
                  <a:r>
                    <a:rPr lang="en-US" sz="2400" dirty="0"/>
                    <a:t>PRF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1AC862D-7F82-C84E-80DE-A20BA01984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6716" y="3812682"/>
                  <a:ext cx="2433358" cy="461665"/>
                </a:xfrm>
                <a:prstGeom prst="rect">
                  <a:avLst/>
                </a:prstGeom>
                <a:blipFill>
                  <a:blip r:embed="rId23"/>
                  <a:stretch>
                    <a:fillRect l="-3109" t="-8108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3C6BC752-A259-D349-8B69-11E89C250A44}"/>
                </a:ext>
              </a:extLst>
            </p:cNvPr>
            <p:cNvSpPr/>
            <p:nvPr/>
          </p:nvSpPr>
          <p:spPr>
            <a:xfrm>
              <a:off x="4319232" y="3889144"/>
              <a:ext cx="557568" cy="3276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FC5961-1BEC-B745-96AF-6A6A12D3CFF6}"/>
                </a:ext>
              </a:extLst>
            </p:cNvPr>
            <p:cNvCxnSpPr>
              <a:cxnSpLocks/>
            </p:cNvCxnSpPr>
            <p:nvPr/>
          </p:nvCxnSpPr>
          <p:spPr>
            <a:xfrm>
              <a:off x="4388481" y="3865904"/>
              <a:ext cx="334804" cy="34650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EC0FFE-2282-A743-BE1A-903ADF7840C7}"/>
                </a:ext>
              </a:extLst>
            </p:cNvPr>
            <p:cNvSpPr txBox="1"/>
            <p:nvPr/>
          </p:nvSpPr>
          <p:spPr>
            <a:xfrm>
              <a:off x="4120722" y="4171262"/>
              <a:ext cx="1013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fully-BB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37504-5A68-774F-AA3F-2508045269DC}"/>
              </a:ext>
            </a:extLst>
          </p:cNvPr>
          <p:cNvGrpSpPr/>
          <p:nvPr/>
        </p:nvGrpSpPr>
        <p:grpSpPr>
          <a:xfrm>
            <a:off x="539798" y="1086556"/>
            <a:ext cx="3895002" cy="1360115"/>
            <a:chOff x="539798" y="1557201"/>
            <a:chExt cx="3895002" cy="13601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FEB33C-EFE2-2C46-934D-562C25E061BC}"/>
                </a:ext>
              </a:extLst>
            </p:cNvPr>
            <p:cNvSpPr/>
            <p:nvPr/>
          </p:nvSpPr>
          <p:spPr>
            <a:xfrm>
              <a:off x="972631" y="1557201"/>
              <a:ext cx="3051480" cy="13601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9E523BF-8F21-4242-AE72-EC44FA327F96}"/>
                </a:ext>
              </a:extLst>
            </p:cNvPr>
            <p:cNvCxnSpPr/>
            <p:nvPr/>
          </p:nvCxnSpPr>
          <p:spPr>
            <a:xfrm>
              <a:off x="700304" y="2209053"/>
              <a:ext cx="5986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A86B57-9266-E740-B528-B347AF05298C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V="1">
              <a:off x="3661156" y="2212395"/>
              <a:ext cx="516581" cy="5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0147BB0-D97C-D34E-852F-DD93D4229144}"/>
                    </a:ext>
                  </a:extLst>
                </p:cNvPr>
                <p:cNvSpPr txBox="1"/>
                <p:nvPr/>
              </p:nvSpPr>
              <p:spPr>
                <a:xfrm>
                  <a:off x="539798" y="1721922"/>
                  <a:ext cx="40799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575F326-249A-7A44-B10D-DFAF00FEA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98" y="1721922"/>
                  <a:ext cx="407996" cy="430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EDA62C1-A831-0740-8396-B6B52FF61123}"/>
                    </a:ext>
                  </a:extLst>
                </p:cNvPr>
                <p:cNvSpPr txBox="1"/>
                <p:nvPr/>
              </p:nvSpPr>
              <p:spPr>
                <a:xfrm>
                  <a:off x="4024111" y="1773445"/>
                  <a:ext cx="41068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CC6DF07-FE0A-3443-BF4E-23562D2135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111" y="1773445"/>
                  <a:ext cx="410689" cy="430887"/>
                </a:xfrm>
                <a:prstGeom prst="rect">
                  <a:avLst/>
                </a:prstGeom>
                <a:blipFill>
                  <a:blip r:embed="rId29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4D219F-474C-AD48-BF06-3EE3A3368B8E}"/>
                </a:ext>
              </a:extLst>
            </p:cNvPr>
            <p:cNvGrpSpPr/>
            <p:nvPr/>
          </p:nvGrpSpPr>
          <p:grpSpPr>
            <a:xfrm>
              <a:off x="765531" y="2098672"/>
              <a:ext cx="193194" cy="376505"/>
              <a:chOff x="2801102" y="4546829"/>
              <a:chExt cx="193194" cy="37650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145529E-B0DF-234C-A357-4D8AE42F37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01102" y="4546829"/>
                <a:ext cx="193194" cy="200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3AD469E-4B85-9F42-8616-FDE49C50256F}"/>
                      </a:ext>
                    </a:extLst>
                  </p:cNvPr>
                  <p:cNvSpPr txBox="1"/>
                  <p:nvPr/>
                </p:nvSpPr>
                <p:spPr>
                  <a:xfrm>
                    <a:off x="2804022" y="4677113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8324A8B8-6D1D-E64F-B7B6-FA30AD7C5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4022" y="4677113"/>
                    <a:ext cx="167032" cy="246221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4286" r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E6799DE-F656-6A4A-98B0-99CE708FC681}"/>
                </a:ext>
              </a:extLst>
            </p:cNvPr>
            <p:cNvGrpSpPr/>
            <p:nvPr/>
          </p:nvGrpSpPr>
          <p:grpSpPr>
            <a:xfrm>
              <a:off x="2316151" y="2170159"/>
              <a:ext cx="170622" cy="308901"/>
              <a:chOff x="2025748" y="4182129"/>
              <a:chExt cx="170622" cy="308901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E457B4C-DF88-7F40-A5C9-92A66042D7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5748" y="4182129"/>
                <a:ext cx="108689" cy="100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B9DA706-5FE6-A84E-999D-16FA508093DC}"/>
                      </a:ext>
                    </a:extLst>
                  </p:cNvPr>
                  <p:cNvSpPr txBox="1"/>
                  <p:nvPr/>
                </p:nvSpPr>
                <p:spPr>
                  <a:xfrm>
                    <a:off x="2029338" y="4244809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CF3D5952-2785-E944-9FD8-12FA168CD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338" y="4244809"/>
                    <a:ext cx="167032" cy="24622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4286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C1D887-8280-5F4F-85B2-0BF7C77E9065}"/>
                </a:ext>
              </a:extLst>
            </p:cNvPr>
            <p:cNvGrpSpPr/>
            <p:nvPr/>
          </p:nvGrpSpPr>
          <p:grpSpPr>
            <a:xfrm>
              <a:off x="3744861" y="2165222"/>
              <a:ext cx="167032" cy="308901"/>
              <a:chOff x="1991238" y="4182129"/>
              <a:chExt cx="167032" cy="30890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B4CDA2A-3314-0941-A77F-E325952AD8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5748" y="4182129"/>
                <a:ext cx="108689" cy="100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E2C35795-F011-6F48-A22D-3A8F6DD437E5}"/>
                      </a:ext>
                    </a:extLst>
                  </p:cNvPr>
                  <p:cNvSpPr txBox="1"/>
                  <p:nvPr/>
                </p:nvSpPr>
                <p:spPr>
                  <a:xfrm>
                    <a:off x="1991238" y="4244809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97EEAAA0-2C55-8C4A-9824-5C0F76861D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1238" y="4244809"/>
                    <a:ext cx="167032" cy="24622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14286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6FE575-106F-B344-8929-BFC04311AC25}"/>
                </a:ext>
              </a:extLst>
            </p:cNvPr>
            <p:cNvSpPr/>
            <p:nvPr/>
          </p:nvSpPr>
          <p:spPr>
            <a:xfrm>
              <a:off x="1148864" y="1721129"/>
              <a:ext cx="2715077" cy="9722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CB93D673-F8FA-584D-93D0-1CA970C0FB73}"/>
                </a:ext>
              </a:extLst>
            </p:cNvPr>
            <p:cNvSpPr/>
            <p:nvPr/>
          </p:nvSpPr>
          <p:spPr>
            <a:xfrm rot="5400000">
              <a:off x="1390179" y="1773984"/>
              <a:ext cx="751679" cy="888414"/>
            </a:xfrm>
            <a:prstGeom prst="trapezoid">
              <a:avLst>
                <a:gd name="adj" fmla="val 1331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662D6F-BE78-674D-9E38-3D0D8C12CBFC}"/>
                </a:ext>
              </a:extLst>
            </p:cNvPr>
            <p:cNvSpPr/>
            <p:nvPr/>
          </p:nvSpPr>
          <p:spPr>
            <a:xfrm>
              <a:off x="2651416" y="1843637"/>
              <a:ext cx="1009740" cy="7386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0C34181-C18D-F249-985B-DB9769E14437}"/>
                    </a:ext>
                  </a:extLst>
                </p:cNvPr>
                <p:cNvSpPr txBox="1"/>
                <p:nvPr/>
              </p:nvSpPr>
              <p:spPr>
                <a:xfrm>
                  <a:off x="1321217" y="2011244"/>
                  <a:ext cx="8664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02FF24E-2D29-804C-9A84-FCD646135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217" y="2011244"/>
                  <a:ext cx="866455" cy="400110"/>
                </a:xfrm>
                <a:prstGeom prst="rect">
                  <a:avLst/>
                </a:prstGeom>
                <a:blipFill>
                  <a:blip r:embed="rId3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5FCD2A7-7BA5-004B-9DB8-660FE4C5569E}"/>
                    </a:ext>
                  </a:extLst>
                </p:cNvPr>
                <p:cNvSpPr txBox="1"/>
                <p:nvPr/>
              </p:nvSpPr>
              <p:spPr>
                <a:xfrm>
                  <a:off x="2676365" y="2009841"/>
                  <a:ext cx="9210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FC14F91-A7B1-744B-AF74-2BAC6C76A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365" y="2009841"/>
                  <a:ext cx="921021" cy="400110"/>
                </a:xfrm>
                <a:prstGeom prst="rect">
                  <a:avLst/>
                </a:prstGeom>
                <a:blipFill>
                  <a:blip r:embed="rId3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4FB2157-A3E7-0B49-8915-6FC67ACC8F5D}"/>
                </a:ext>
              </a:extLst>
            </p:cNvPr>
            <p:cNvCxnSpPr>
              <a:cxnSpLocks/>
              <a:stCxn id="26" idx="0"/>
              <a:endCxn id="27" idx="1"/>
            </p:cNvCxnSpPr>
            <p:nvPr/>
          </p:nvCxnSpPr>
          <p:spPr>
            <a:xfrm flipV="1">
              <a:off x="2210226" y="2212941"/>
              <a:ext cx="441190" cy="52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CAD97E7-22B1-E642-A85A-918E7F5766E2}"/>
                    </a:ext>
                  </a:extLst>
                </p:cNvPr>
                <p:cNvSpPr txBox="1"/>
                <p:nvPr/>
              </p:nvSpPr>
              <p:spPr>
                <a:xfrm>
                  <a:off x="2217330" y="1817474"/>
                  <a:ext cx="4390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31A2F7D2-2715-E345-AF3B-512F9714C7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330" y="1817474"/>
                  <a:ext cx="439030" cy="4001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ED9B96A-818E-DE48-ABE5-75E86937C34A}"/>
              </a:ext>
            </a:extLst>
          </p:cNvPr>
          <p:cNvSpPr txBox="1"/>
          <p:nvPr/>
        </p:nvSpPr>
        <p:spPr>
          <a:xfrm>
            <a:off x="4889383" y="1403314"/>
            <a:ext cx="355431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Simple case: pre-processing only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5524F6-95AA-C44A-ACD6-97B1CC9959A6}"/>
                  </a:ext>
                </a:extLst>
              </p:cNvPr>
              <p:cNvSpPr txBox="1"/>
              <p:nvPr/>
            </p:nvSpPr>
            <p:spPr>
              <a:xfrm>
                <a:off x="365984" y="4162652"/>
                <a:ext cx="78103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Extending to general one-call case:</a:t>
                </a:r>
              </a:p>
              <a:p>
                <a:r>
                  <a:rPr lang="en-US" sz="2400" dirty="0"/>
                  <a:t>	- Handle the post-processing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-universality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2400" dirty="0"/>
                  <a:t> introduces additional challenges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5524F6-95AA-C44A-ACD6-97B1CC995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84" y="4162652"/>
                <a:ext cx="7810343" cy="1200329"/>
              </a:xfrm>
              <a:prstGeom prst="rect">
                <a:avLst/>
              </a:prstGeom>
              <a:blipFill>
                <a:blip r:embed="rId35"/>
                <a:stretch>
                  <a:fillRect l="-1138" t="-3158" r="-32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808E-0C61-FA47-8E91-AA8DE32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6BCB5D-A104-F748-95BD-8057A2D319E6}"/>
              </a:ext>
            </a:extLst>
          </p:cNvPr>
          <p:cNvSpPr txBox="1"/>
          <p:nvPr/>
        </p:nvSpPr>
        <p:spPr>
          <a:xfrm>
            <a:off x="370349" y="5414147"/>
            <a:ext cx="6267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Extending to multiple-call parallel constructions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73A3D1-9C05-ED45-8D05-1BFA15B697FD}"/>
              </a:ext>
            </a:extLst>
          </p:cNvPr>
          <p:cNvGrpSpPr/>
          <p:nvPr/>
        </p:nvGrpSpPr>
        <p:grpSpPr>
          <a:xfrm>
            <a:off x="5822167" y="2208762"/>
            <a:ext cx="2125134" cy="830997"/>
            <a:chOff x="-2001362" y="1906648"/>
            <a:chExt cx="2125134" cy="830997"/>
          </a:xfrm>
        </p:grpSpPr>
        <p:sp>
          <p:nvSpPr>
            <p:cNvPr id="41" name="Rounded Rectangular Callout 40">
              <a:extLst>
                <a:ext uri="{FF2B5EF4-FFF2-40B4-BE49-F238E27FC236}">
                  <a16:creationId xmlns:a16="http://schemas.microsoft.com/office/drawing/2014/main" id="{FD92A17C-6694-E942-9ACE-621A5C11C615}"/>
                </a:ext>
              </a:extLst>
            </p:cNvPr>
            <p:cNvSpPr/>
            <p:nvPr/>
          </p:nvSpPr>
          <p:spPr>
            <a:xfrm>
              <a:off x="-2001362" y="1946528"/>
              <a:ext cx="2100883" cy="791117"/>
            </a:xfrm>
            <a:prstGeom prst="wedgeRoundRectCallout">
              <a:avLst>
                <a:gd name="adj1" fmla="val -62234"/>
                <a:gd name="adj2" fmla="val 3900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55A019A-712B-7B4D-A1EA-0055A7401975}"/>
                    </a:ext>
                  </a:extLst>
                </p:cNvPr>
                <p:cNvSpPr txBox="1"/>
                <p:nvPr/>
              </p:nvSpPr>
              <p:spPr>
                <a:xfrm>
                  <a:off x="-2001362" y="1906648"/>
                  <a:ext cx="212513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0000"/>
                      </a:solidFill>
                    </a:rPr>
                    <a:t>Easy to break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oMath>
                  </a14:m>
                  <a:endParaRPr lang="en-US" sz="2400" i="0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2-universal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55A019A-712B-7B4D-A1EA-0055A7401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01362" y="1906648"/>
                  <a:ext cx="2125134" cy="830997"/>
                </a:xfrm>
                <a:prstGeom prst="rect">
                  <a:avLst/>
                </a:prstGeom>
                <a:blipFill>
                  <a:blip r:embed="rId36"/>
                  <a:stretch>
                    <a:fillRect l="-4790" t="-6061" r="-4790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78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85B3-BE14-5947-9345-0E518EFC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can’t we rule out all 2 call constructions?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D0DF1-7C7B-BC46-9BD5-6C64AD0B7BE0}"/>
              </a:ext>
            </a:extLst>
          </p:cNvPr>
          <p:cNvSpPr txBox="1"/>
          <p:nvPr/>
        </p:nvSpPr>
        <p:spPr>
          <a:xfrm>
            <a:off x="640080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F1C92-7724-2F4D-B7FF-2319678491A0}"/>
              </a:ext>
            </a:extLst>
          </p:cNvPr>
          <p:cNvSpPr/>
          <p:nvPr/>
        </p:nvSpPr>
        <p:spPr>
          <a:xfrm>
            <a:off x="384791" y="866641"/>
            <a:ext cx="8426450" cy="3003450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878AC-BD93-394D-93F9-4F6512867D53}"/>
              </a:ext>
            </a:extLst>
          </p:cNvPr>
          <p:cNvGrpSpPr/>
          <p:nvPr/>
        </p:nvGrpSpPr>
        <p:grpSpPr>
          <a:xfrm>
            <a:off x="1818422" y="1302347"/>
            <a:ext cx="5569289" cy="2465591"/>
            <a:chOff x="6193574" y="1064462"/>
            <a:chExt cx="5569289" cy="24655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7AEA30-DB82-1D42-8174-0B54CD87BBB3}"/>
                </a:ext>
              </a:extLst>
            </p:cNvPr>
            <p:cNvGrpSpPr/>
            <p:nvPr/>
          </p:nvGrpSpPr>
          <p:grpSpPr>
            <a:xfrm>
              <a:off x="11252069" y="2195021"/>
              <a:ext cx="257345" cy="376505"/>
              <a:chOff x="2729737" y="4546829"/>
              <a:chExt cx="257345" cy="3765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998E1C5-9383-5B48-BEFD-8FF09AADF6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29737" y="4546829"/>
                <a:ext cx="193194" cy="200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63BDA758-B2E7-5B41-82C9-A90F0919FBDF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547" y="4677113"/>
                    <a:ext cx="22153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5DFF604-680F-CC46-B6BD-F086B1A7D2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547" y="4677113"/>
                    <a:ext cx="221535" cy="24622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0526" r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26D876-8A0A-C14D-8CB2-4DFF63888A9E}"/>
                </a:ext>
              </a:extLst>
            </p:cNvPr>
            <p:cNvSpPr/>
            <p:nvPr/>
          </p:nvSpPr>
          <p:spPr>
            <a:xfrm>
              <a:off x="6828812" y="1064462"/>
              <a:ext cx="4415296" cy="24655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1D6CB4-51EB-1E40-B9B5-9BA122DB362B}"/>
                </a:ext>
              </a:extLst>
            </p:cNvPr>
            <p:cNvSpPr/>
            <p:nvPr/>
          </p:nvSpPr>
          <p:spPr>
            <a:xfrm>
              <a:off x="7490854" y="1169192"/>
              <a:ext cx="957352" cy="560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AFA06D-2836-2446-A2C4-F9AE24898D51}"/>
                </a:ext>
              </a:extLst>
            </p:cNvPr>
            <p:cNvSpPr/>
            <p:nvPr/>
          </p:nvSpPr>
          <p:spPr>
            <a:xfrm>
              <a:off x="9023369" y="1177901"/>
              <a:ext cx="1095256" cy="5601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F4ACA72-7B3E-7248-AAB3-9F93783E09C5}"/>
                    </a:ext>
                  </a:extLst>
                </p:cNvPr>
                <p:cNvSpPr txBox="1"/>
                <p:nvPr/>
              </p:nvSpPr>
              <p:spPr>
                <a:xfrm>
                  <a:off x="7445886" y="1231467"/>
                  <a:ext cx="10559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F4ACA72-7B3E-7248-AAB3-9F93783E0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886" y="1231467"/>
                  <a:ext cx="1055994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D039CE5-1C21-DA42-8FA3-72885FC4E340}"/>
                    </a:ext>
                  </a:extLst>
                </p:cNvPr>
                <p:cNvSpPr txBox="1"/>
                <p:nvPr/>
              </p:nvSpPr>
              <p:spPr>
                <a:xfrm>
                  <a:off x="9064824" y="1250277"/>
                  <a:ext cx="10272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D039CE5-1C21-DA42-8FA3-72885FC4E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4824" y="1250277"/>
                  <a:ext cx="1027204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8D37A25-C496-654B-A47A-5DB28004F545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8448206" y="1449264"/>
              <a:ext cx="575163" cy="8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FF0DE70-7139-2343-AB78-B30CA94DE303}"/>
                </a:ext>
              </a:extLst>
            </p:cNvPr>
            <p:cNvGrpSpPr/>
            <p:nvPr/>
          </p:nvGrpSpPr>
          <p:grpSpPr>
            <a:xfrm>
              <a:off x="8561746" y="1400115"/>
              <a:ext cx="170622" cy="308901"/>
              <a:chOff x="2025748" y="4326267"/>
              <a:chExt cx="170622" cy="30890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12191CB-45E5-404B-B841-C61EAB6D8B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5748" y="4326267"/>
                <a:ext cx="108689" cy="100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135A7BDD-E1F8-1B44-B098-4DF85287284B}"/>
                      </a:ext>
                    </a:extLst>
                  </p:cNvPr>
                  <p:cNvSpPr txBox="1"/>
                  <p:nvPr/>
                </p:nvSpPr>
                <p:spPr>
                  <a:xfrm>
                    <a:off x="2029338" y="4388947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DCD70EB-EA45-E146-83BF-61F87770EE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338" y="4388947"/>
                    <a:ext cx="167032" cy="246221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14286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55EAC1-3E1A-8944-B8E2-1F3BC077D8AE}"/>
                </a:ext>
              </a:extLst>
            </p:cNvPr>
            <p:cNvGrpSpPr/>
            <p:nvPr/>
          </p:nvGrpSpPr>
          <p:grpSpPr>
            <a:xfrm>
              <a:off x="10158395" y="1490691"/>
              <a:ext cx="225125" cy="302722"/>
              <a:chOff x="2025748" y="4311872"/>
              <a:chExt cx="225125" cy="302722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D14F011-6E12-D04C-AFC3-4A0FC8D093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5748" y="4311872"/>
                <a:ext cx="108689" cy="100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FEFD4AC-EBE0-AE40-88F8-99BD93627B0A}"/>
                      </a:ext>
                    </a:extLst>
                  </p:cNvPr>
                  <p:cNvSpPr txBox="1"/>
                  <p:nvPr/>
                </p:nvSpPr>
                <p:spPr>
                  <a:xfrm>
                    <a:off x="2029338" y="4368373"/>
                    <a:ext cx="22153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76FE782-4E73-B042-B57F-795A8F35A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338" y="4368373"/>
                    <a:ext cx="221535" cy="246221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17647" r="-117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31A605-66A7-D142-A507-65481088DA98}"/>
                </a:ext>
              </a:extLst>
            </p:cNvPr>
            <p:cNvSpPr/>
            <p:nvPr/>
          </p:nvSpPr>
          <p:spPr>
            <a:xfrm>
              <a:off x="7531012" y="2129962"/>
              <a:ext cx="957352" cy="560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105B32-7EFB-654D-9D9B-DF00767C029C}"/>
                </a:ext>
              </a:extLst>
            </p:cNvPr>
            <p:cNvSpPr/>
            <p:nvPr/>
          </p:nvSpPr>
          <p:spPr>
            <a:xfrm>
              <a:off x="9063527" y="2138671"/>
              <a:ext cx="1095256" cy="5601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5FE46E-B930-E142-956E-DD7DB7DFBD21}"/>
                    </a:ext>
                  </a:extLst>
                </p:cNvPr>
                <p:cNvSpPr txBox="1"/>
                <p:nvPr/>
              </p:nvSpPr>
              <p:spPr>
                <a:xfrm>
                  <a:off x="7478582" y="2189853"/>
                  <a:ext cx="10679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5FE46E-B930-E142-956E-DD7DB7DFB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582" y="2189853"/>
                  <a:ext cx="1067921" cy="400110"/>
                </a:xfrm>
                <a:prstGeom prst="rect">
                  <a:avLst/>
                </a:prstGeom>
                <a:blipFill>
                  <a:blip r:embed="rId43"/>
                  <a:stretch>
                    <a:fillRect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E4B8E3-53A6-7448-895B-EE5C8FE7493D}"/>
                    </a:ext>
                  </a:extLst>
                </p:cNvPr>
                <p:cNvSpPr txBox="1"/>
                <p:nvPr/>
              </p:nvSpPr>
              <p:spPr>
                <a:xfrm>
                  <a:off x="9085732" y="2220667"/>
                  <a:ext cx="10331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E4B8E3-53A6-7448-895B-EE5C8FE74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5732" y="2220667"/>
                  <a:ext cx="1033168" cy="400110"/>
                </a:xfrm>
                <a:prstGeom prst="rect">
                  <a:avLst/>
                </a:prstGeom>
                <a:blipFill>
                  <a:blip r:embed="rId4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5F999B5-8368-DE48-8DCA-00B01C7786E6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8488364" y="2410034"/>
              <a:ext cx="575163" cy="8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5A4436F-267E-A741-B8BD-5145A13DCA83}"/>
                    </a:ext>
                  </a:extLst>
                </p:cNvPr>
                <p:cNvSpPr txBox="1"/>
                <p:nvPr/>
              </p:nvSpPr>
              <p:spPr>
                <a:xfrm>
                  <a:off x="6193574" y="1903071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238D1C0-ABE9-234E-A857-22445D6EC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574" y="1903071"/>
                  <a:ext cx="426399" cy="461665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0826413-A38B-6441-B415-99FFB97FCCA0}"/>
                </a:ext>
              </a:extLst>
            </p:cNvPr>
            <p:cNvGrpSpPr/>
            <p:nvPr/>
          </p:nvGrpSpPr>
          <p:grpSpPr>
            <a:xfrm>
              <a:off x="6261441" y="2291662"/>
              <a:ext cx="202842" cy="376505"/>
              <a:chOff x="2801102" y="4546829"/>
              <a:chExt cx="202842" cy="376505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269ADF7-19CF-9F4C-BDEF-751DB0ED35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01102" y="4546829"/>
                <a:ext cx="193194" cy="2000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D3BF5FA-65D1-494E-9ABE-7993484F9C38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12" y="4677113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A775C7A8-2614-8E4C-A8A9-E4329B8A2C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6912" y="4677113"/>
                    <a:ext cx="167032" cy="24622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4286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E81AE03-E80A-8742-9C39-F6A2E6BD63CB}"/>
                </a:ext>
              </a:extLst>
            </p:cNvPr>
            <p:cNvGrpSpPr/>
            <p:nvPr/>
          </p:nvGrpSpPr>
          <p:grpSpPr>
            <a:xfrm>
              <a:off x="8601904" y="2384692"/>
              <a:ext cx="170622" cy="308901"/>
              <a:chOff x="2025748" y="4182129"/>
              <a:chExt cx="170622" cy="308901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2052BE2-AB31-F846-A35B-1D62C19BB7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25748" y="4182129"/>
                <a:ext cx="108689" cy="100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691412F-9E43-1A4C-9443-9DC0C1AEB968}"/>
                      </a:ext>
                    </a:extLst>
                  </p:cNvPr>
                  <p:cNvSpPr txBox="1"/>
                  <p:nvPr/>
                </p:nvSpPr>
                <p:spPr>
                  <a:xfrm>
                    <a:off x="2029338" y="4244809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CF3D5952-2785-E944-9FD8-12FA168CD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9338" y="4244809"/>
                    <a:ext cx="167032" cy="2462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4286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710F4E-72FE-0642-A138-EA3B467A94AD}"/>
                </a:ext>
              </a:extLst>
            </p:cNvPr>
            <p:cNvSpPr/>
            <p:nvPr/>
          </p:nvSpPr>
          <p:spPr>
            <a:xfrm>
              <a:off x="8417059" y="2856609"/>
              <a:ext cx="957352" cy="5601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9C93060-2710-BF43-9EC3-98A4BE11DDB2}"/>
                    </a:ext>
                  </a:extLst>
                </p:cNvPr>
                <p:cNvSpPr txBox="1"/>
                <p:nvPr/>
              </p:nvSpPr>
              <p:spPr>
                <a:xfrm>
                  <a:off x="8467149" y="2918188"/>
                  <a:ext cx="8760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EDA14A1-1AF0-2B48-84ED-4D044162F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149" y="2918188"/>
                  <a:ext cx="876074" cy="400110"/>
                </a:xfrm>
                <a:prstGeom prst="rect">
                  <a:avLst/>
                </a:prstGeom>
                <a:blipFill>
                  <a:blip r:embed="rId4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99AEECC-0381-C046-9C05-ECC0CAEC1A81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6966975" y="1449264"/>
              <a:ext cx="523879" cy="922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9428EE-AE48-E84F-A8B3-FD999D5C6A1B}"/>
                </a:ext>
              </a:extLst>
            </p:cNvPr>
            <p:cNvSpPr/>
            <p:nvPr/>
          </p:nvSpPr>
          <p:spPr>
            <a:xfrm>
              <a:off x="6890466" y="2185379"/>
              <a:ext cx="60675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028A634-0833-F144-A07E-1AE651FCAD32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6891717" y="2376809"/>
              <a:ext cx="586865" cy="13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BE8337-FEFC-F143-870B-44956CD37BA6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6961490" y="2374981"/>
              <a:ext cx="1455569" cy="761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EF732A9-4968-F445-8723-E006BF9EC123}"/>
                </a:ext>
              </a:extLst>
            </p:cNvPr>
            <p:cNvCxnSpPr>
              <a:cxnSpLocks/>
            </p:cNvCxnSpPr>
            <p:nvPr/>
          </p:nvCxnSpPr>
          <p:spPr>
            <a:xfrm>
              <a:off x="6226371" y="2349429"/>
              <a:ext cx="740604" cy="25552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9DD886B-4332-D64A-9127-2A1CCF15ADD0}"/>
                </a:ext>
              </a:extLst>
            </p:cNvPr>
            <p:cNvCxnSpPr>
              <a:cxnSpLocks/>
              <a:stCxn id="10" idx="3"/>
              <a:endCxn id="34" idx="2"/>
            </p:cNvCxnSpPr>
            <p:nvPr/>
          </p:nvCxnSpPr>
          <p:spPr>
            <a:xfrm>
              <a:off x="10118625" y="1457973"/>
              <a:ext cx="945031" cy="81667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7C9F44-0B65-FF46-815B-0652E01D8779}"/>
                </a:ext>
              </a:extLst>
            </p:cNvPr>
            <p:cNvCxnSpPr>
              <a:cxnSpLocks/>
              <a:stCxn id="17" idx="3"/>
              <a:endCxn id="34" idx="2"/>
            </p:cNvCxnSpPr>
            <p:nvPr/>
          </p:nvCxnSpPr>
          <p:spPr>
            <a:xfrm flipV="1">
              <a:off x="10158783" y="2274643"/>
              <a:ext cx="904873" cy="14410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E03CEAB-581F-5A41-910F-2F9C2FD4E486}"/>
                </a:ext>
              </a:extLst>
            </p:cNvPr>
            <p:cNvCxnSpPr>
              <a:cxnSpLocks/>
              <a:stCxn id="24" idx="3"/>
              <a:endCxn id="34" idx="2"/>
            </p:cNvCxnSpPr>
            <p:nvPr/>
          </p:nvCxnSpPr>
          <p:spPr>
            <a:xfrm flipV="1">
              <a:off x="9374411" y="2274643"/>
              <a:ext cx="1689245" cy="86203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0DDB02A-7134-0F44-AEAE-281F8AF73258}"/>
                </a:ext>
              </a:extLst>
            </p:cNvPr>
            <p:cNvSpPr/>
            <p:nvPr/>
          </p:nvSpPr>
          <p:spPr>
            <a:xfrm>
              <a:off x="11063656" y="2251783"/>
              <a:ext cx="60675" cy="4571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987C4D3-98B8-674F-AB6F-B548DC459BA3}"/>
                    </a:ext>
                  </a:extLst>
                </p:cNvPr>
                <p:cNvSpPr txBox="1"/>
                <p:nvPr/>
              </p:nvSpPr>
              <p:spPr>
                <a:xfrm>
                  <a:off x="11258250" y="1714728"/>
                  <a:ext cx="4079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0B043A1-0C96-9944-A2DC-CE22308CAD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8250" y="1714728"/>
                  <a:ext cx="407932" cy="461665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FAD8B79-3AA3-674C-936E-550A2283AD5E}"/>
                </a:ext>
              </a:extLst>
            </p:cNvPr>
            <p:cNvCxnSpPr>
              <a:cxnSpLocks/>
            </p:cNvCxnSpPr>
            <p:nvPr/>
          </p:nvCxnSpPr>
          <p:spPr>
            <a:xfrm>
              <a:off x="11149701" y="2283116"/>
              <a:ext cx="6131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FBC6E47-5FDC-254C-884A-68D60DEBD73E}"/>
                    </a:ext>
                  </a:extLst>
                </p:cNvPr>
                <p:cNvSpPr txBox="1"/>
                <p:nvPr/>
              </p:nvSpPr>
              <p:spPr>
                <a:xfrm>
                  <a:off x="10813124" y="2088513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3539A06-C3B5-1749-9475-CCB24EB56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3124" y="2088513"/>
                  <a:ext cx="466794" cy="369332"/>
                </a:xfrm>
                <a:prstGeom prst="rect">
                  <a:avLst/>
                </a:prstGeom>
                <a:blipFill>
                  <a:blip r:embed="rId48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57C30A6-5150-974A-90A2-8DC3D198C243}"/>
                  </a:ext>
                </a:extLst>
              </p:cNvPr>
              <p:cNvSpPr txBox="1"/>
              <p:nvPr/>
            </p:nvSpPr>
            <p:spPr>
              <a:xfrm>
                <a:off x="479881" y="849106"/>
                <a:ext cx="8202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Constructions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that make only parallel but multiple calls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57C30A6-5150-974A-90A2-8DC3D198C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1" y="849106"/>
                <a:ext cx="8202245" cy="461665"/>
              </a:xfrm>
              <a:prstGeom prst="rect">
                <a:avLst/>
              </a:prstGeom>
              <a:blipFill>
                <a:blip r:embed="rId49"/>
                <a:stretch>
                  <a:fillRect l="-108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0315B8-DE13-A943-9C1E-2F1E6486D62A}"/>
                  </a:ext>
                </a:extLst>
              </p:cNvPr>
              <p:cNvSpPr txBox="1"/>
              <p:nvPr/>
            </p:nvSpPr>
            <p:spPr>
              <a:xfrm>
                <a:off x="379865" y="3866303"/>
                <a:ext cx="6637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We require </a:t>
                </a:r>
                <a:r>
                  <a:rPr lang="en-US" sz="2400" b="1" dirty="0"/>
                  <a:t>both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to be universal functions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0315B8-DE13-A943-9C1E-2F1E6486D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5" y="3866303"/>
                <a:ext cx="6637138" cy="461665"/>
              </a:xfrm>
              <a:prstGeom prst="rect">
                <a:avLst/>
              </a:prstGeom>
              <a:blipFill>
                <a:blip r:embed="rId50"/>
                <a:stretch>
                  <a:fillRect l="-1338" t="-8333" r="-1147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B7D22D1-16F9-7D4A-AB24-6563B7EB81A6}"/>
                  </a:ext>
                </a:extLst>
              </p:cNvPr>
              <p:cNvSpPr txBox="1"/>
              <p:nvPr/>
            </p:nvSpPr>
            <p:spPr>
              <a:xfrm>
                <a:off x="377783" y="4388680"/>
                <a:ext cx="8407442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Towards a general result: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universal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not?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B7D22D1-16F9-7D4A-AB24-6563B7EB8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3" y="4388680"/>
                <a:ext cx="8407442" cy="461665"/>
              </a:xfrm>
              <a:prstGeom prst="rect">
                <a:avLst/>
              </a:prstGeom>
              <a:blipFill>
                <a:blip r:embed="rId51"/>
                <a:stretch>
                  <a:fillRect l="-105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11221D2-6B00-CF4F-8681-B3B8331C7585}"/>
                  </a:ext>
                </a:extLst>
              </p:cNvPr>
              <p:cNvSpPr txBox="1"/>
              <p:nvPr/>
            </p:nvSpPr>
            <p:spPr>
              <a:xfrm>
                <a:off x="1564655" y="5470104"/>
                <a:ext cx="721627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200" dirty="0"/>
                  <a:t>… our key-finding oracle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200" dirty="0"/>
                  <a:t> cannot rule them out either!</a:t>
                </a:r>
              </a:p>
              <a:p>
                <a:pPr algn="r"/>
                <a:r>
                  <a:rPr lang="en-US" sz="2200" dirty="0"/>
                  <a:t>Specifically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200" dirty="0"/>
                  <a:t> allows to also break non-adaptive security of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11221D2-6B00-CF4F-8681-B3B8331C7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55" y="5470104"/>
                <a:ext cx="7216271" cy="769441"/>
              </a:xfrm>
              <a:prstGeom prst="rect">
                <a:avLst/>
              </a:prstGeom>
              <a:blipFill>
                <a:blip r:embed="rId52"/>
                <a:stretch>
                  <a:fillRect l="-176" t="-4918" r="-1056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CC2FD5CA-3E08-C64F-9A1A-A95D43818FA8}"/>
              </a:ext>
            </a:extLst>
          </p:cNvPr>
          <p:cNvSpPr txBox="1"/>
          <p:nvPr/>
        </p:nvSpPr>
        <p:spPr>
          <a:xfrm>
            <a:off x="644385" y="4964657"/>
            <a:ext cx="5966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Such constructions are unlikely to yield a PRF but…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C363B8E2-A1F0-834F-BBEF-8A6DD607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/>
      <p:bldP spid="3" grpId="0"/>
      <p:bldP spid="50" grpId="0" animBg="1"/>
      <p:bldP spid="51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85B3-BE14-5947-9345-0E518EFC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D0DF1-7C7B-BC46-9BD5-6C64AD0B7BE0}"/>
              </a:ext>
            </a:extLst>
          </p:cNvPr>
          <p:cNvSpPr txBox="1"/>
          <p:nvPr/>
        </p:nvSpPr>
        <p:spPr>
          <a:xfrm>
            <a:off x="640080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D5E9D-66F1-1349-800A-07026BCEC7AB}"/>
              </a:ext>
            </a:extLst>
          </p:cNvPr>
          <p:cNvSpPr txBox="1"/>
          <p:nvPr/>
        </p:nvSpPr>
        <p:spPr>
          <a:xfrm>
            <a:off x="732445" y="1372777"/>
            <a:ext cx="4539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Rule out all O(1)-call constructions </a:t>
            </a:r>
          </a:p>
          <a:p>
            <a:r>
              <a:rPr lang="en-US" sz="2400" dirty="0"/>
              <a:t>or all two call constructions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85121-4317-7F4A-8A2B-8CED1B071FCD}"/>
              </a:ext>
            </a:extLst>
          </p:cNvPr>
          <p:cNvSpPr txBox="1"/>
          <p:nvPr/>
        </p:nvSpPr>
        <p:spPr>
          <a:xfrm>
            <a:off x="730467" y="4332572"/>
            <a:ext cx="6981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One-call, non-security preserving but fully-BB?</a:t>
            </a:r>
          </a:p>
          <a:p>
            <a:r>
              <a:rPr lang="en-US" sz="2400" dirty="0"/>
              <a:t>([BH12]’s construction relies on </a:t>
            </a:r>
            <a:r>
              <a:rPr lang="en-US" sz="2400" dirty="0" err="1"/>
              <a:t>naPRF’s</a:t>
            </a:r>
            <a:r>
              <a:rPr lang="en-US" sz="2400" dirty="0"/>
              <a:t> exact security)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C1BC6-E685-4A4C-A48F-32712892CA52}"/>
              </a:ext>
            </a:extLst>
          </p:cNvPr>
          <p:cNvSpPr txBox="1"/>
          <p:nvPr/>
        </p:nvSpPr>
        <p:spPr>
          <a:xfrm>
            <a:off x="731178" y="2463339"/>
            <a:ext cx="7295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rule out fully-BB uniform reductions, </a:t>
            </a:r>
          </a:p>
          <a:p>
            <a:r>
              <a:rPr lang="en-US" sz="2400" dirty="0"/>
              <a:t>extend to non-uniform reductions or general reductions?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34FC2-847E-1B4B-A627-CAF8D4914C25}"/>
              </a:ext>
            </a:extLst>
          </p:cNvPr>
          <p:cNvSpPr txBox="1"/>
          <p:nvPr/>
        </p:nvSpPr>
        <p:spPr>
          <a:xfrm>
            <a:off x="375708" y="864247"/>
            <a:ext cx="367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Extending our </a:t>
            </a:r>
            <a:r>
              <a:rPr lang="en-US" sz="2400" b="1" dirty="0" err="1">
                <a:solidFill>
                  <a:srgbClr val="FF0000"/>
                </a:solidFill>
              </a:rPr>
              <a:t>lowerbound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49D9B-35BE-E243-AA4C-C756DC9A7B6B}"/>
              </a:ext>
            </a:extLst>
          </p:cNvPr>
          <p:cNvSpPr txBox="1"/>
          <p:nvPr/>
        </p:nvSpPr>
        <p:spPr>
          <a:xfrm>
            <a:off x="365975" y="3786691"/>
            <a:ext cx="361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naPRF</a:t>
            </a:r>
            <a:r>
              <a:rPr lang="en-US" sz="2400" b="1" dirty="0">
                <a:solidFill>
                  <a:srgbClr val="FF0000"/>
                </a:solidFill>
              </a:rPr>
              <a:t> to PRF construction:</a:t>
            </a:r>
          </a:p>
        </p:txBody>
      </p:sp>
    </p:spTree>
    <p:extLst>
      <p:ext uri="{BB962C8B-B14F-4D97-AF65-F5344CB8AC3E}">
        <p14:creationId xmlns:p14="http://schemas.microsoft.com/office/powerpoint/2010/main" val="42320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2108159-7807-384D-8EAE-7CD82E4FA870}"/>
              </a:ext>
            </a:extLst>
          </p:cNvPr>
          <p:cNvSpPr txBox="1"/>
          <p:nvPr/>
        </p:nvSpPr>
        <p:spPr>
          <a:xfrm>
            <a:off x="-7572731" y="11749785"/>
            <a:ext cx="6588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Rule out large class of </a:t>
            </a:r>
            <a:r>
              <a:rPr lang="en-US" sz="2400" i="1" dirty="0">
                <a:solidFill>
                  <a:srgbClr val="FF0000"/>
                </a:solidFill>
              </a:rPr>
              <a:t>one-call</a:t>
            </a:r>
            <a:r>
              <a:rPr lang="en-US" sz="2400" dirty="0"/>
              <a:t> constructions</a:t>
            </a:r>
          </a:p>
          <a:p>
            <a:r>
              <a:rPr lang="en-US" sz="2400" dirty="0"/>
              <a:t>2. Extensions to </a:t>
            </a:r>
            <a:r>
              <a:rPr lang="en-US" sz="2400" i="1" dirty="0">
                <a:solidFill>
                  <a:srgbClr val="FF0000"/>
                </a:solidFill>
              </a:rPr>
              <a:t>parallel, multiple-call </a:t>
            </a:r>
            <a:r>
              <a:rPr lang="en-US" sz="2400" dirty="0"/>
              <a:t>constructions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65C1E4-3670-5047-A3D7-CA03780C3327}"/>
              </a:ext>
            </a:extLst>
          </p:cNvPr>
          <p:cNvGrpSpPr/>
          <p:nvPr/>
        </p:nvGrpSpPr>
        <p:grpSpPr>
          <a:xfrm>
            <a:off x="1072823" y="799540"/>
            <a:ext cx="7027353" cy="1661194"/>
            <a:chOff x="1077290" y="1088083"/>
            <a:chExt cx="7027353" cy="16611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82DCC1-9E91-7F40-A6E0-55F2EDE9B1FD}"/>
                </a:ext>
              </a:extLst>
            </p:cNvPr>
            <p:cNvGrpSpPr/>
            <p:nvPr/>
          </p:nvGrpSpPr>
          <p:grpSpPr>
            <a:xfrm>
              <a:off x="1077290" y="1088083"/>
              <a:ext cx="7010685" cy="1661194"/>
              <a:chOff x="1033819" y="1215577"/>
              <a:chExt cx="7010685" cy="1661194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DBF4894-5AEB-9F4B-AACD-62603F751436}"/>
                  </a:ext>
                </a:extLst>
              </p:cNvPr>
              <p:cNvSpPr/>
              <p:nvPr/>
            </p:nvSpPr>
            <p:spPr>
              <a:xfrm>
                <a:off x="1033819" y="1215577"/>
                <a:ext cx="7010685" cy="166119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8959B93F-E596-C04F-A8DB-AAC7F78B795C}"/>
                      </a:ext>
                    </a:extLst>
                  </p:cNvPr>
                  <p:cNvSpPr txBox="1"/>
                  <p:nvPr/>
                </p:nvSpPr>
                <p:spPr>
                  <a:xfrm>
                    <a:off x="1257032" y="1775235"/>
                    <a:ext cx="6576672" cy="830997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rgbClr val="053BFF"/>
                        </a:solidFill>
                      </a:rPr>
                      <a:t>Conjecture: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053BFF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a14:m>
                    <a:r>
                      <a:rPr lang="en-US" sz="2400" dirty="0">
                        <a:solidFill>
                          <a:srgbClr val="053BFF"/>
                        </a:solidFill>
                      </a:rPr>
                      <a:t>-calls, fully-BB constructions from </a:t>
                    </a:r>
                  </a:p>
                  <a:p>
                    <a:pPr algn="ctr"/>
                    <a:r>
                      <a:rPr lang="en-US" sz="2400" dirty="0">
                        <a:solidFill>
                          <a:srgbClr val="053BFF"/>
                        </a:solidFill>
                      </a:rPr>
                      <a:t>poly-secure </a:t>
                    </a:r>
                    <a:r>
                      <a:rPr lang="en-US" sz="2400" dirty="0" err="1">
                        <a:solidFill>
                          <a:srgbClr val="053BFF"/>
                        </a:solidFill>
                      </a:rPr>
                      <a:t>naPRFs</a:t>
                    </a:r>
                    <a:r>
                      <a:rPr lang="en-US" sz="2400" dirty="0">
                        <a:solidFill>
                          <a:srgbClr val="053BFF"/>
                        </a:solidFill>
                      </a:rPr>
                      <a:t> to poly-secure PRFs don’t exist</a:t>
                    </a: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8959B93F-E596-C04F-A8DB-AAC7F78B79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7032" y="1775235"/>
                    <a:ext cx="6576672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63" t="-2985" r="-771" b="-13433"/>
                    </a:stretch>
                  </a:blip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C87DCC2-D4D8-DB45-AABE-AFC7159E8F37}"/>
                    </a:ext>
                  </a:extLst>
                </p:cNvPr>
                <p:cNvSpPr txBox="1"/>
                <p:nvPr/>
              </p:nvSpPr>
              <p:spPr>
                <a:xfrm>
                  <a:off x="1168577" y="1217836"/>
                  <a:ext cx="693606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b="1" dirty="0"/>
                    <a:t>Known constructions require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𝝎</m:t>
                      </m:r>
                      <m:d>
                        <m:d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200" b="1" dirty="0"/>
                    <a:t> calls, for good reason?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C87DCC2-D4D8-DB45-AABE-AFC7159E8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577" y="1217836"/>
                  <a:ext cx="6936066" cy="430887"/>
                </a:xfrm>
                <a:prstGeom prst="rect">
                  <a:avLst/>
                </a:prstGeom>
                <a:blipFill>
                  <a:blip r:embed="rId8"/>
                  <a:stretch>
                    <a:fillRect l="-1097" t="-11765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68B64E-5ADB-8340-9DE6-C98B97D18F5A}"/>
              </a:ext>
            </a:extLst>
          </p:cNvPr>
          <p:cNvSpPr txBox="1"/>
          <p:nvPr/>
        </p:nvSpPr>
        <p:spPr>
          <a:xfrm>
            <a:off x="380778" y="3234231"/>
            <a:ext cx="840444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Rule out </a:t>
            </a:r>
            <a:r>
              <a:rPr lang="en-US" sz="2400" b="1" i="1" dirty="0">
                <a:solidFill>
                  <a:srgbClr val="FF0000"/>
                </a:solidFill>
              </a:rPr>
              <a:t>one-call</a:t>
            </a:r>
            <a:r>
              <a:rPr lang="en-US" sz="2400" b="1" dirty="0">
                <a:solidFill>
                  <a:srgbClr val="FF0000"/>
                </a:solidFill>
              </a:rPr>
              <a:t> constructions that keep the key intact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CBE5DF-51F6-9142-8C79-56BDFCD99B88}"/>
              </a:ext>
            </a:extLst>
          </p:cNvPr>
          <p:cNvSpPr txBox="1"/>
          <p:nvPr/>
        </p:nvSpPr>
        <p:spPr>
          <a:xfrm>
            <a:off x="403497" y="2726801"/>
            <a:ext cx="46138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432FF"/>
                </a:solidFill>
              </a:rPr>
              <a:t>Our contributions in a nutshell: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3DA140-08A7-CA4A-A090-E1D85611E2D5}"/>
                  </a:ext>
                </a:extLst>
              </p:cNvPr>
              <p:cNvSpPr txBox="1"/>
              <p:nvPr/>
            </p:nvSpPr>
            <p:spPr>
              <a:xfrm>
                <a:off x="375358" y="4700552"/>
                <a:ext cx="8404447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2. Rule out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-call (even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arbitrary-call)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parallel constructions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3DA140-08A7-CA4A-A090-E1D85611E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58" y="4700552"/>
                <a:ext cx="8404447" cy="461665"/>
              </a:xfrm>
              <a:prstGeom prst="rect">
                <a:avLst/>
              </a:prstGeom>
              <a:blipFill>
                <a:blip r:embed="rId9"/>
                <a:stretch>
                  <a:fillRect l="-1057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0B887C2-9C5F-9D4E-9DA3-3C388BCE7563}"/>
              </a:ext>
            </a:extLst>
          </p:cNvPr>
          <p:cNvSpPr txBox="1"/>
          <p:nvPr/>
        </p:nvSpPr>
        <p:spPr>
          <a:xfrm>
            <a:off x="7872708" y="27268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B3F7B-DB8C-F34F-8B2A-84B763A3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AE689-1283-3A43-BA6D-FF5C0850C06A}"/>
              </a:ext>
            </a:extLst>
          </p:cNvPr>
          <p:cNvSpPr txBox="1"/>
          <p:nvPr/>
        </p:nvSpPr>
        <p:spPr>
          <a:xfrm>
            <a:off x="626950" y="3729430"/>
            <a:ext cx="7381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Corollary: </a:t>
            </a:r>
            <a:r>
              <a:rPr lang="en-US" sz="2400" dirty="0"/>
              <a:t>for one-call, fully-BB constructions must incur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super-poly loss </a:t>
            </a:r>
            <a:r>
              <a:rPr lang="en-US" sz="2400" dirty="0"/>
              <a:t>in security (i.e., not security-preserving)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910F5C-7C55-144F-A775-D11C453D7876}"/>
              </a:ext>
            </a:extLst>
          </p:cNvPr>
          <p:cNvSpPr/>
          <p:nvPr/>
        </p:nvSpPr>
        <p:spPr>
          <a:xfrm>
            <a:off x="375358" y="2605444"/>
            <a:ext cx="8387863" cy="27577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572CAA9-D660-2C40-968C-9AD97001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45"/>
            <a:ext cx="7886700" cy="385756"/>
          </a:xfrm>
        </p:spPr>
        <p:txBody>
          <a:bodyPr/>
          <a:lstStyle/>
          <a:p>
            <a:r>
              <a:rPr lang="en-US" dirty="0"/>
              <a:t>Summary of our 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31A381-B1D4-934A-8103-2BD4F20674F5}"/>
              </a:ext>
            </a:extLst>
          </p:cNvPr>
          <p:cNvSpPr txBox="1"/>
          <p:nvPr/>
        </p:nvSpPr>
        <p:spPr>
          <a:xfrm>
            <a:off x="1582977" y="5586044"/>
            <a:ext cx="60560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53BFF"/>
                </a:solidFill>
                <a:hlinkClick r:id="rId10"/>
              </a:rPr>
              <a:t>https://</a:t>
            </a:r>
            <a:r>
              <a:rPr lang="en-US" sz="3000" dirty="0" err="1">
                <a:solidFill>
                  <a:srgbClr val="053BFF"/>
                </a:solidFill>
                <a:hlinkClick r:id="rId10"/>
              </a:rPr>
              <a:t>eprint.iacr.org</a:t>
            </a:r>
            <a:r>
              <a:rPr lang="en-US" sz="3000" dirty="0">
                <a:solidFill>
                  <a:srgbClr val="053BFF"/>
                </a:solidFill>
                <a:hlinkClick r:id="rId10"/>
              </a:rPr>
              <a:t>/2020/1075.pdf</a:t>
            </a:r>
            <a:endParaRPr lang="en-US" sz="3000" dirty="0">
              <a:solidFill>
                <a:srgbClr val="053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591E27DA-9672-6E4F-8C24-EB93DA23B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0712"/>
          <a:stretch/>
        </p:blipFill>
        <p:spPr>
          <a:xfrm>
            <a:off x="2258729" y="593369"/>
            <a:ext cx="846408" cy="833438"/>
          </a:xfrm>
          <a:prstGeom prst="rect">
            <a:avLst/>
          </a:prstGeom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EE4E9A26-D675-604B-A8C1-9CC03053E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455" y="580488"/>
            <a:ext cx="937292" cy="9372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D65C6E9-D2B0-424F-A0DE-287059DFB005}"/>
              </a:ext>
            </a:extLst>
          </p:cNvPr>
          <p:cNvSpPr/>
          <p:nvPr/>
        </p:nvSpPr>
        <p:spPr>
          <a:xfrm>
            <a:off x="-278297" y="1453613"/>
            <a:ext cx="9740348" cy="3365833"/>
          </a:xfrm>
          <a:prstGeom prst="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1C33B3-5185-CE46-9EFA-C3D5DF5602A3}"/>
              </a:ext>
            </a:extLst>
          </p:cNvPr>
          <p:cNvSpPr txBox="1"/>
          <p:nvPr/>
        </p:nvSpPr>
        <p:spPr>
          <a:xfrm>
            <a:off x="369806" y="838535"/>
            <a:ext cx="137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Theory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CEDBA4-C8B9-334E-80A0-1903DD09FA0B}"/>
              </a:ext>
            </a:extLst>
          </p:cNvPr>
          <p:cNvSpPr txBox="1"/>
          <p:nvPr/>
        </p:nvSpPr>
        <p:spPr>
          <a:xfrm>
            <a:off x="6754747" y="844517"/>
            <a:ext cx="202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Practice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16ED194-4C68-A944-A616-2628B7CD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PRFs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69B17D5-39BA-7F4E-986C-222C2FB183D3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4560131" y="1473051"/>
            <a:ext cx="31746" cy="3346395"/>
          </a:xfrm>
          <a:prstGeom prst="line">
            <a:avLst/>
          </a:prstGeom>
          <a:ln w="31750">
            <a:solidFill>
              <a:schemeClr val="accent4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73C2B34-140A-4049-BA62-9570AC99BC96}"/>
              </a:ext>
            </a:extLst>
          </p:cNvPr>
          <p:cNvSpPr txBox="1"/>
          <p:nvPr/>
        </p:nvSpPr>
        <p:spPr>
          <a:xfrm>
            <a:off x="371990" y="1467578"/>
            <a:ext cx="245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Provable Security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99DD63-6A7E-F941-81D1-310B19D2E807}"/>
              </a:ext>
            </a:extLst>
          </p:cNvPr>
          <p:cNvSpPr txBox="1"/>
          <p:nvPr/>
        </p:nvSpPr>
        <p:spPr>
          <a:xfrm>
            <a:off x="368100" y="1942638"/>
            <a:ext cx="4627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reduce security to breaking widely-believed hardness assumptions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general e.g., OWFs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algebraic e.g., DDH, LWE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90AA98-7CD0-6C47-ABD0-780C5C4287A6}"/>
              </a:ext>
            </a:extLst>
          </p:cNvPr>
          <p:cNvSpPr txBox="1"/>
          <p:nvPr/>
        </p:nvSpPr>
        <p:spPr>
          <a:xfrm>
            <a:off x="360172" y="3389493"/>
            <a:ext cx="27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Less Efficient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584140-91E8-4049-873B-3C3A7C1E37EB}"/>
              </a:ext>
            </a:extLst>
          </p:cNvPr>
          <p:cNvSpPr txBox="1"/>
          <p:nvPr/>
        </p:nvSpPr>
        <p:spPr>
          <a:xfrm>
            <a:off x="4159892" y="3860204"/>
            <a:ext cx="462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resistance to known cryptanalysis, </a:t>
            </a:r>
          </a:p>
          <a:p>
            <a:pPr algn="r"/>
            <a:r>
              <a:rPr lang="en-US" sz="2000" dirty="0"/>
              <a:t>or heuristics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59E33F-FBA4-1446-AE57-BFA17766C260}"/>
              </a:ext>
            </a:extLst>
          </p:cNvPr>
          <p:cNvSpPr txBox="1"/>
          <p:nvPr/>
        </p:nvSpPr>
        <p:spPr>
          <a:xfrm>
            <a:off x="6265432" y="3374334"/>
            <a:ext cx="249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Heuristic Security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D8CBA0-9B51-B94C-84BE-39A403D6B995}"/>
              </a:ext>
            </a:extLst>
          </p:cNvPr>
          <p:cNvSpPr txBox="1"/>
          <p:nvPr/>
        </p:nvSpPr>
        <p:spPr>
          <a:xfrm>
            <a:off x="6876972" y="1481602"/>
            <a:ext cx="189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53BFF"/>
                </a:solidFill>
              </a:rPr>
              <a:t>Blazingly Fast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7BF5AA-E702-F348-A15C-B3F4B44AC43E}"/>
              </a:ext>
            </a:extLst>
          </p:cNvPr>
          <p:cNvSpPr txBox="1"/>
          <p:nvPr/>
        </p:nvSpPr>
        <p:spPr>
          <a:xfrm>
            <a:off x="370533" y="3863846"/>
            <a:ext cx="441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OWFs are too weak </a:t>
            </a:r>
          </a:p>
          <a:p>
            <a:r>
              <a:rPr lang="en-US" sz="2000" dirty="0"/>
              <a:t>algebraic ops are slow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953531-19AE-144E-815E-1401C6A0F327}"/>
              </a:ext>
            </a:extLst>
          </p:cNvPr>
          <p:cNvSpPr txBox="1"/>
          <p:nvPr/>
        </p:nvSpPr>
        <p:spPr>
          <a:xfrm>
            <a:off x="5405277" y="1947228"/>
            <a:ext cx="3369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even implemented as </a:t>
            </a:r>
          </a:p>
          <a:p>
            <a:pPr algn="r"/>
            <a:r>
              <a:rPr lang="en-US" sz="2000" dirty="0"/>
              <a:t>native instructions, e.g. AES-NI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6F17FC-D9F5-404D-B533-D5FA58282236}"/>
              </a:ext>
            </a:extLst>
          </p:cNvPr>
          <p:cNvSpPr txBox="1"/>
          <p:nvPr/>
        </p:nvSpPr>
        <p:spPr>
          <a:xfrm>
            <a:off x="1025118" y="4623604"/>
            <a:ext cx="71131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Q: build provably-secure, super-efficient PRFs?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C456DEA-5B0D-0445-AE71-099DB9BFA7CE}"/>
              </a:ext>
            </a:extLst>
          </p:cNvPr>
          <p:cNvSpPr/>
          <p:nvPr/>
        </p:nvSpPr>
        <p:spPr>
          <a:xfrm>
            <a:off x="1797183" y="5300500"/>
            <a:ext cx="5905943" cy="1297527"/>
          </a:xfrm>
          <a:prstGeom prst="wedgeRoundRectCallout">
            <a:avLst>
              <a:gd name="adj1" fmla="val -15322"/>
              <a:gd name="adj2" fmla="val -641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4F8F8E-9FF4-8643-B8A3-AA658CDBCC49}"/>
              </a:ext>
            </a:extLst>
          </p:cNvPr>
          <p:cNvCxnSpPr>
            <a:cxnSpLocks/>
          </p:cNvCxnSpPr>
          <p:nvPr/>
        </p:nvCxnSpPr>
        <p:spPr>
          <a:xfrm>
            <a:off x="3751729" y="2759180"/>
            <a:ext cx="496402" cy="1864424"/>
          </a:xfrm>
          <a:prstGeom prst="line">
            <a:avLst/>
          </a:prstGeom>
          <a:ln w="22225">
            <a:solidFill>
              <a:srgbClr val="FF0000">
                <a:alpha val="9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F13A0C-D10D-7C46-A599-ED6C2691B245}"/>
              </a:ext>
            </a:extLst>
          </p:cNvPr>
          <p:cNvCxnSpPr>
            <a:cxnSpLocks/>
          </p:cNvCxnSpPr>
          <p:nvPr/>
        </p:nvCxnSpPr>
        <p:spPr>
          <a:xfrm flipH="1">
            <a:off x="4835691" y="2759180"/>
            <a:ext cx="623539" cy="1921911"/>
          </a:xfrm>
          <a:prstGeom prst="line">
            <a:avLst/>
          </a:prstGeom>
          <a:ln w="22225">
            <a:solidFill>
              <a:srgbClr val="FF0000">
                <a:alpha val="9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8245AC-AE76-C644-9CCA-C135014F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791E1D-11F4-AD47-A8D4-B17BE6A83777}"/>
              </a:ext>
            </a:extLst>
          </p:cNvPr>
          <p:cNvGrpSpPr/>
          <p:nvPr/>
        </p:nvGrpSpPr>
        <p:grpSpPr>
          <a:xfrm>
            <a:off x="1871228" y="5517357"/>
            <a:ext cx="4903386" cy="578684"/>
            <a:chOff x="361081" y="5517357"/>
            <a:chExt cx="4903386" cy="578684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C7B4DEB4-1511-0445-8A31-17A85A6B761A}"/>
                </a:ext>
              </a:extLst>
            </p:cNvPr>
            <p:cNvSpPr/>
            <p:nvPr/>
          </p:nvSpPr>
          <p:spPr>
            <a:xfrm>
              <a:off x="3502782" y="5567711"/>
              <a:ext cx="784696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7B1933-B13D-1A4D-AAB0-9A98DA764CA0}"/>
                </a:ext>
              </a:extLst>
            </p:cNvPr>
            <p:cNvSpPr txBox="1"/>
            <p:nvPr/>
          </p:nvSpPr>
          <p:spPr>
            <a:xfrm>
              <a:off x="361081" y="5542043"/>
              <a:ext cx="298325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/>
                <a:t>non-adaptive PRF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BF40DC-7ECF-A446-8BB5-BCADD1A29300}"/>
                </a:ext>
              </a:extLst>
            </p:cNvPr>
            <p:cNvSpPr txBox="1"/>
            <p:nvPr/>
          </p:nvSpPr>
          <p:spPr>
            <a:xfrm>
              <a:off x="4481880" y="5517357"/>
              <a:ext cx="7825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/>
                <a:t>PRF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D17F490-6579-354C-BA5C-AF15ED696E40}"/>
              </a:ext>
            </a:extLst>
          </p:cNvPr>
          <p:cNvSpPr txBox="1"/>
          <p:nvPr/>
        </p:nvSpPr>
        <p:spPr>
          <a:xfrm>
            <a:off x="4577104" y="5975186"/>
            <a:ext cx="159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Efficiently?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DE7131-FBDF-8745-95EC-28551E107761}"/>
              </a:ext>
            </a:extLst>
          </p:cNvPr>
          <p:cNvSpPr txBox="1"/>
          <p:nvPr/>
        </p:nvSpPr>
        <p:spPr>
          <a:xfrm>
            <a:off x="-1955059" y="-812293"/>
            <a:ext cx="4627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53BFF"/>
                </a:solidFill>
              </a:rPr>
              <a:t>Less efficient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1213B-AA74-B543-B35D-D1C9B23F6DAE}"/>
              </a:ext>
            </a:extLst>
          </p:cNvPr>
          <p:cNvSpPr txBox="1"/>
          <p:nvPr/>
        </p:nvSpPr>
        <p:spPr>
          <a:xfrm>
            <a:off x="-6840740" y="3066135"/>
            <a:ext cx="620323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How </a:t>
            </a:r>
            <a:r>
              <a:rPr lang="en-US" sz="2400" b="1" dirty="0">
                <a:solidFill>
                  <a:srgbClr val="FF0000"/>
                </a:solidFill>
              </a:rPr>
              <a:t>efficiently</a:t>
            </a:r>
            <a:r>
              <a:rPr lang="en-US" sz="2400" b="1" dirty="0"/>
              <a:t> can be build PRFs starting from </a:t>
            </a:r>
          </a:p>
          <a:p>
            <a:pPr algn="ctr"/>
            <a:r>
              <a:rPr lang="en-US" sz="2400" b="1" dirty="0"/>
              <a:t>a weak (e.g., non-adaptive) PRF?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51106A7E-1EDF-D644-9805-F6D486129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5" y="5347347"/>
            <a:ext cx="1203831" cy="12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  <p:bldP spid="45" grpId="0"/>
      <p:bldP spid="34" grpId="0"/>
      <p:bldP spid="35" grpId="0"/>
      <p:bldP spid="39" grpId="0"/>
      <p:bldP spid="40" grpId="0"/>
      <p:bldP spid="41" grpId="0"/>
      <p:bldP spid="47" grpId="0"/>
      <p:bldP spid="31" grpId="0"/>
      <p:bldP spid="46" grpId="0"/>
      <p:bldP spid="27" grpId="0" animBg="1"/>
      <p:bldP spid="15" grpId="0" animBg="1"/>
      <p:bldP spid="1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7E97-19E5-0C42-BD43-00EAD4F8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PRFs (</a:t>
            </a:r>
            <a:r>
              <a:rPr lang="en-US" dirty="0" err="1"/>
              <a:t>naPRF</a:t>
            </a:r>
            <a:r>
              <a:rPr lang="en-US" dirty="0"/>
              <a:t>)</a:t>
            </a:r>
            <a:endParaRPr lang="en-US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191C99-2349-1C48-B976-03FBCB0649CF}"/>
              </a:ext>
            </a:extLst>
          </p:cNvPr>
          <p:cNvCxnSpPr>
            <a:cxnSpLocks/>
          </p:cNvCxnSpPr>
          <p:nvPr/>
        </p:nvCxnSpPr>
        <p:spPr>
          <a:xfrm>
            <a:off x="4587585" y="3691344"/>
            <a:ext cx="0" cy="2277624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B0F24B-957B-6045-83BB-DDFD0D7EDA63}"/>
              </a:ext>
            </a:extLst>
          </p:cNvPr>
          <p:cNvGrpSpPr/>
          <p:nvPr/>
        </p:nvGrpSpPr>
        <p:grpSpPr>
          <a:xfrm>
            <a:off x="491598" y="4091252"/>
            <a:ext cx="3842398" cy="987026"/>
            <a:chOff x="515050" y="4187540"/>
            <a:chExt cx="3842398" cy="987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66084A-12DF-564C-BD89-C5589E7F45C1}"/>
                    </a:ext>
                  </a:extLst>
                </p:cNvPr>
                <p:cNvSpPr txBox="1"/>
                <p:nvPr/>
              </p:nvSpPr>
              <p:spPr>
                <a:xfrm>
                  <a:off x="515050" y="4187540"/>
                  <a:ext cx="946285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𝒦</m:t>
                        </m:r>
                      </m:oMath>
                    </m:oMathPara>
                  </a14:m>
                  <a:endParaRPr lang="en-US" sz="2000" b="0" dirty="0"/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166084A-12DF-564C-BD89-C5589E7F45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50" y="4187540"/>
                  <a:ext cx="946285" cy="615553"/>
                </a:xfrm>
                <a:prstGeom prst="rect">
                  <a:avLst/>
                </a:prstGeom>
                <a:blipFill>
                  <a:blip r:embed="rId5"/>
                  <a:stretch>
                    <a:fillRect t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774A11E-1066-6D4F-B5BB-F0802C79D6A1}"/>
                </a:ext>
              </a:extLst>
            </p:cNvPr>
            <p:cNvGrpSpPr/>
            <p:nvPr/>
          </p:nvGrpSpPr>
          <p:grpSpPr>
            <a:xfrm>
              <a:off x="3543981" y="4611152"/>
              <a:ext cx="813467" cy="369332"/>
              <a:chOff x="3543981" y="2420819"/>
              <a:chExt cx="813467" cy="369332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39A584BA-1908-494C-BCFA-023ADD8B91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3981" y="2582936"/>
                <a:ext cx="29571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1D1DC2-62C0-8C47-BD13-960A811260A2}"/>
                  </a:ext>
                </a:extLst>
              </p:cNvPr>
              <p:cNvSpPr txBox="1"/>
              <p:nvPr/>
            </p:nvSpPr>
            <p:spPr>
              <a:xfrm>
                <a:off x="3848975" y="2420819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0/1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Manual Operation 71">
                  <a:extLst>
                    <a:ext uri="{FF2B5EF4-FFF2-40B4-BE49-F238E27FC236}">
                      <a16:creationId xmlns:a16="http://schemas.microsoft.com/office/drawing/2014/main" id="{B930369F-B676-6047-ADA0-26F744382313}"/>
                    </a:ext>
                  </a:extLst>
                </p:cNvPr>
                <p:cNvSpPr/>
                <p:nvPr/>
              </p:nvSpPr>
              <p:spPr>
                <a:xfrm>
                  <a:off x="573294" y="4481041"/>
                  <a:ext cx="1442903" cy="693525"/>
                </a:xfrm>
                <a:prstGeom prst="flowChartManualOperation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Manual Operation 71">
                  <a:extLst>
                    <a:ext uri="{FF2B5EF4-FFF2-40B4-BE49-F238E27FC236}">
                      <a16:creationId xmlns:a16="http://schemas.microsoft.com/office/drawing/2014/main" id="{B930369F-B676-6047-ADA0-26F7443823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294" y="4481041"/>
                  <a:ext cx="1442903" cy="693525"/>
                </a:xfrm>
                <a:prstGeom prst="flowChartManualOperation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610B47B-D379-3741-8090-F2DE51032350}"/>
              </a:ext>
            </a:extLst>
          </p:cNvPr>
          <p:cNvSpPr txBox="1"/>
          <p:nvPr/>
        </p:nvSpPr>
        <p:spPr>
          <a:xfrm>
            <a:off x="2864393" y="1376421"/>
            <a:ext cx="55129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large</a:t>
            </a:r>
            <a:r>
              <a:rPr lang="en-US" sz="2200" dirty="0"/>
              <a:t> family of </a:t>
            </a:r>
            <a:r>
              <a:rPr lang="en-US" sz="2200" dirty="0">
                <a:solidFill>
                  <a:srgbClr val="FF0000"/>
                </a:solidFill>
              </a:rPr>
              <a:t>efficiently</a:t>
            </a:r>
            <a:r>
              <a:rPr lang="en-US" sz="2200" dirty="0"/>
              <a:t> computable functions, </a:t>
            </a:r>
            <a:br>
              <a:rPr lang="en-US" sz="2200" dirty="0"/>
            </a:br>
            <a:r>
              <a:rPr lang="en-US" sz="2200" dirty="0"/>
              <a:t>indexed by </a:t>
            </a:r>
            <a:r>
              <a:rPr lang="en-US" sz="2200" dirty="0">
                <a:solidFill>
                  <a:srgbClr val="FF0000"/>
                </a:solidFill>
              </a:rPr>
              <a:t>short</a:t>
            </a:r>
            <a:r>
              <a:rPr lang="en-US" sz="2200" dirty="0"/>
              <a:t>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Manual Operation 42">
                <a:extLst>
                  <a:ext uri="{FF2B5EF4-FFF2-40B4-BE49-F238E27FC236}">
                    <a16:creationId xmlns:a16="http://schemas.microsoft.com/office/drawing/2014/main" id="{A146D2D6-06C1-3A44-96A7-C4E2ACA7E2F9}"/>
                  </a:ext>
                </a:extLst>
              </p:cNvPr>
              <p:cNvSpPr/>
              <p:nvPr/>
            </p:nvSpPr>
            <p:spPr>
              <a:xfrm>
                <a:off x="1000718" y="1355840"/>
                <a:ext cx="1442903" cy="693525"/>
              </a:xfrm>
              <a:prstGeom prst="flowChartManualOperati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,⋅)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Manual Operation 42">
                <a:extLst>
                  <a:ext uri="{FF2B5EF4-FFF2-40B4-BE49-F238E27FC236}">
                    <a16:creationId xmlns:a16="http://schemas.microsoft.com/office/drawing/2014/main" id="{A146D2D6-06C1-3A44-96A7-C4E2ACA7E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18" y="1355840"/>
                <a:ext cx="1442903" cy="693525"/>
              </a:xfrm>
              <a:prstGeom prst="flowChartManualOperation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90C632-9A46-E845-BF67-C5F50DD75AD5}"/>
              </a:ext>
            </a:extLst>
          </p:cNvPr>
          <p:cNvCxnSpPr/>
          <p:nvPr/>
        </p:nvCxnSpPr>
        <p:spPr>
          <a:xfrm>
            <a:off x="1729294" y="1015372"/>
            <a:ext cx="0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BA3C496-3920-7446-B49C-2DD0849FDF9F}"/>
              </a:ext>
            </a:extLst>
          </p:cNvPr>
          <p:cNvCxnSpPr/>
          <p:nvPr/>
        </p:nvCxnSpPr>
        <p:spPr>
          <a:xfrm>
            <a:off x="1721624" y="2055303"/>
            <a:ext cx="0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E69B5C-A278-DD44-9EFD-E89A6B951CC1}"/>
              </a:ext>
            </a:extLst>
          </p:cNvPr>
          <p:cNvCxnSpPr/>
          <p:nvPr/>
        </p:nvCxnSpPr>
        <p:spPr>
          <a:xfrm>
            <a:off x="1644073" y="1089891"/>
            <a:ext cx="161637" cy="85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6AEEAAD-760C-F44B-827E-8F1DAA35B815}"/>
              </a:ext>
            </a:extLst>
          </p:cNvPr>
          <p:cNvCxnSpPr/>
          <p:nvPr/>
        </p:nvCxnSpPr>
        <p:spPr>
          <a:xfrm>
            <a:off x="1650041" y="2128503"/>
            <a:ext cx="161637" cy="85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064272-C298-CE4A-9601-C69475E44BE1}"/>
                  </a:ext>
                </a:extLst>
              </p:cNvPr>
              <p:cNvSpPr txBox="1"/>
              <p:nvPr/>
            </p:nvSpPr>
            <p:spPr>
              <a:xfrm>
                <a:off x="1830891" y="981586"/>
                <a:ext cx="2095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064272-C298-CE4A-9601-C69475E44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91" y="981586"/>
                <a:ext cx="209545" cy="307777"/>
              </a:xfrm>
              <a:prstGeom prst="rect">
                <a:avLst/>
              </a:prstGeom>
              <a:blipFill>
                <a:blip r:embed="rId10"/>
                <a:stretch>
                  <a:fillRect l="-17647"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8274A33-830A-0F4B-9F5D-E83DDA75D3A7}"/>
                  </a:ext>
                </a:extLst>
              </p:cNvPr>
              <p:cNvSpPr txBox="1"/>
              <p:nvPr/>
            </p:nvSpPr>
            <p:spPr>
              <a:xfrm>
                <a:off x="1830891" y="2066516"/>
                <a:ext cx="2768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8274A33-830A-0F4B-9F5D-E83DDA75D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91" y="2066516"/>
                <a:ext cx="276871" cy="307777"/>
              </a:xfrm>
              <a:prstGeom prst="rect">
                <a:avLst/>
              </a:prstGeom>
              <a:blipFill>
                <a:blip r:embed="rId11"/>
                <a:stretch>
                  <a:fillRect l="-13636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uble Brace 14">
            <a:extLst>
              <a:ext uri="{FF2B5EF4-FFF2-40B4-BE49-F238E27FC236}">
                <a16:creationId xmlns:a16="http://schemas.microsoft.com/office/drawing/2014/main" id="{1FB2BBC2-989C-A246-BE40-D999E3710FC4}"/>
              </a:ext>
            </a:extLst>
          </p:cNvPr>
          <p:cNvSpPr/>
          <p:nvPr/>
        </p:nvSpPr>
        <p:spPr>
          <a:xfrm>
            <a:off x="766688" y="1066671"/>
            <a:ext cx="1878190" cy="1450048"/>
          </a:xfrm>
          <a:prstGeom prst="bracePair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820B0-5876-7744-A74C-F7AA29B98B65}"/>
                  </a:ext>
                </a:extLst>
              </p:cNvPr>
              <p:cNvSpPr txBox="1"/>
              <p:nvPr/>
            </p:nvSpPr>
            <p:spPr>
              <a:xfrm>
                <a:off x="2472931" y="2238250"/>
                <a:ext cx="9265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820B0-5876-7744-A74C-F7AA29B98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931" y="2238250"/>
                <a:ext cx="92653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FFF8E6A-CCE8-FE42-841E-1FCB1A6B0D9D}"/>
              </a:ext>
            </a:extLst>
          </p:cNvPr>
          <p:cNvSpPr txBox="1"/>
          <p:nvPr/>
        </p:nvSpPr>
        <p:spPr>
          <a:xfrm>
            <a:off x="391783" y="2675567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53BFF"/>
                </a:solidFill>
              </a:rPr>
              <a:t>naPRF</a:t>
            </a:r>
            <a:r>
              <a:rPr lang="en-US" sz="2800" b="1" dirty="0">
                <a:solidFill>
                  <a:srgbClr val="053BFF"/>
                </a:solidFill>
              </a:rPr>
              <a:t>-security: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C49A80-C2CD-C041-9457-74645C3CA1C3}"/>
                  </a:ext>
                </a:extLst>
              </p:cNvPr>
              <p:cNvSpPr txBox="1"/>
              <p:nvPr/>
            </p:nvSpPr>
            <p:spPr>
              <a:xfrm>
                <a:off x="9152482" y="-1691854"/>
                <a:ext cx="293612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 distinguishers in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C49A80-C2CD-C041-9457-74645C3CA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482" y="-1691854"/>
                <a:ext cx="2936124" cy="338554"/>
              </a:xfrm>
              <a:prstGeom prst="rect">
                <a:avLst/>
              </a:prstGeom>
              <a:blipFill>
                <a:blip r:embed="rId13"/>
                <a:stretch>
                  <a:fillRect l="-2597" t="-25926" r="-2597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01875-D5B3-F446-90B0-D83243D5177F}"/>
                  </a:ext>
                </a:extLst>
              </p:cNvPr>
              <p:cNvSpPr txBox="1"/>
              <p:nvPr/>
            </p:nvSpPr>
            <p:spPr>
              <a:xfrm>
                <a:off x="4231482" y="5788733"/>
                <a:ext cx="739305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D01875-D5B3-F446-90B0-D83243D51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482" y="5788733"/>
                <a:ext cx="739305" cy="7848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DAF562-77AE-6841-8113-F0CFFB343EFE}"/>
              </a:ext>
            </a:extLst>
          </p:cNvPr>
          <p:cNvGrpSpPr/>
          <p:nvPr/>
        </p:nvGrpSpPr>
        <p:grpSpPr>
          <a:xfrm>
            <a:off x="4523600" y="4076287"/>
            <a:ext cx="4307232" cy="1006496"/>
            <a:chOff x="4665068" y="4077574"/>
            <a:chExt cx="4307232" cy="1006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B8AF430-4ED5-7C4C-B59D-14A6CF60727C}"/>
                    </a:ext>
                  </a:extLst>
                </p:cNvPr>
                <p:cNvSpPr txBox="1"/>
                <p:nvPr/>
              </p:nvSpPr>
              <p:spPr>
                <a:xfrm>
                  <a:off x="4665068" y="4077574"/>
                  <a:ext cx="178966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B8AF430-4ED5-7C4C-B59D-14A6CF607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5068" y="4077574"/>
                  <a:ext cx="1789668" cy="307777"/>
                </a:xfrm>
                <a:prstGeom prst="rect">
                  <a:avLst/>
                </a:prstGeom>
                <a:blipFill>
                  <a:blip r:embed="rId15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C429210-8146-A347-AAAC-5E7E9EC372A2}"/>
                </a:ext>
              </a:extLst>
            </p:cNvPr>
            <p:cNvGrpSpPr/>
            <p:nvPr/>
          </p:nvGrpSpPr>
          <p:grpSpPr>
            <a:xfrm>
              <a:off x="8158833" y="4480290"/>
              <a:ext cx="813467" cy="369332"/>
              <a:chOff x="3543981" y="2275679"/>
              <a:chExt cx="813467" cy="369332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F1B9E25-3560-804F-8835-8F63FC566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3981" y="2452310"/>
                <a:ext cx="29571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07A7FC-5303-FC42-89D9-0976CA87902C}"/>
                  </a:ext>
                </a:extLst>
              </p:cNvPr>
              <p:cNvSpPr txBox="1"/>
              <p:nvPr/>
            </p:nvSpPr>
            <p:spPr>
              <a:xfrm>
                <a:off x="3848975" y="2275679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0/1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Manual Operation 73">
                  <a:extLst>
                    <a:ext uri="{FF2B5EF4-FFF2-40B4-BE49-F238E27FC236}">
                      <a16:creationId xmlns:a16="http://schemas.microsoft.com/office/drawing/2014/main" id="{BCDFC360-22E9-DA4E-90E6-ADE74CE552E1}"/>
                    </a:ext>
                  </a:extLst>
                </p:cNvPr>
                <p:cNvSpPr/>
                <p:nvPr/>
              </p:nvSpPr>
              <p:spPr>
                <a:xfrm>
                  <a:off x="5140394" y="4390545"/>
                  <a:ext cx="1442903" cy="693525"/>
                </a:xfrm>
                <a:prstGeom prst="flowChartManualOperation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Manual Operation 73">
                  <a:extLst>
                    <a:ext uri="{FF2B5EF4-FFF2-40B4-BE49-F238E27FC236}">
                      <a16:creationId xmlns:a16="http://schemas.microsoft.com/office/drawing/2014/main" id="{BCDFC360-22E9-DA4E-90E6-ADE74CE552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394" y="4390545"/>
                  <a:ext cx="1442903" cy="693525"/>
                </a:xfrm>
                <a:prstGeom prst="flowChartManualOperation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4BD0EC7-8148-1542-BA98-3B247A444C03}"/>
              </a:ext>
            </a:extLst>
          </p:cNvPr>
          <p:cNvSpPr txBox="1"/>
          <p:nvPr/>
        </p:nvSpPr>
        <p:spPr>
          <a:xfrm>
            <a:off x="4058822" y="5498193"/>
            <a:ext cx="6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2200" b="0" dirty="0">
              <a:solidFill>
                <a:srgbClr val="053BFF"/>
              </a:solidFill>
            </a:endParaRP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FD1D83FE-4524-A146-8DDF-1454E67EC0D8}"/>
              </a:ext>
            </a:extLst>
          </p:cNvPr>
          <p:cNvSpPr/>
          <p:nvPr/>
        </p:nvSpPr>
        <p:spPr>
          <a:xfrm>
            <a:off x="12461622" y="-2577896"/>
            <a:ext cx="2308743" cy="997987"/>
          </a:xfrm>
          <a:prstGeom prst="wedgeRoundRectCallout">
            <a:avLst>
              <a:gd name="adj1" fmla="val -70581"/>
              <a:gd name="adj2" fmla="val 4173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poly time,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super-poly time,..</a:t>
            </a:r>
          </a:p>
        </p:txBody>
      </p:sp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EB5B10-8072-1B46-B4A0-84AF31647D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77615" y="4206706"/>
            <a:ext cx="863387" cy="863387"/>
          </a:xfrm>
          <a:prstGeom prst="rect">
            <a:avLst/>
          </a:prstGeom>
        </p:spPr>
      </p:pic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5A50F7-F1E7-7F43-B83A-7A9A0A4A80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12706" y="4214300"/>
            <a:ext cx="863387" cy="863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724109-2AF9-754F-8733-BAF444624936}"/>
                  </a:ext>
                </a:extLst>
              </p:cNvPr>
              <p:cNvSpPr txBox="1"/>
              <p:nvPr/>
            </p:nvSpPr>
            <p:spPr>
              <a:xfrm>
                <a:off x="627957" y="6034731"/>
                <a:ext cx="3605406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→1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724109-2AF9-754F-8733-BAF444624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7" y="6034731"/>
                <a:ext cx="3605406" cy="461665"/>
              </a:xfrm>
              <a:prstGeom prst="rect">
                <a:avLst/>
              </a:prstGeom>
              <a:blipFill>
                <a:blip r:embed="rId20"/>
                <a:stretch>
                  <a:fillRect b="-18421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9A00824-6C8E-FA40-8B25-9413208D8D3A}"/>
                  </a:ext>
                </a:extLst>
              </p:cNvPr>
              <p:cNvSpPr txBox="1"/>
              <p:nvPr/>
            </p:nvSpPr>
            <p:spPr>
              <a:xfrm>
                <a:off x="5098316" y="6025986"/>
                <a:ext cx="3246549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→1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𝑟𝑛𝑑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9A00824-6C8E-FA40-8B25-9413208D8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316" y="6025986"/>
                <a:ext cx="3246549" cy="461665"/>
              </a:xfrm>
              <a:prstGeom prst="rect">
                <a:avLst/>
              </a:prstGeom>
              <a:blipFill>
                <a:blip r:embed="rId21"/>
                <a:stretch>
                  <a:fillRect b="-18919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DE903-B769-064E-A404-5B0728EED6D1}"/>
                  </a:ext>
                </a:extLst>
              </p:cNvPr>
              <p:cNvSpPr txBox="1"/>
              <p:nvPr/>
            </p:nvSpPr>
            <p:spPr>
              <a:xfrm>
                <a:off x="3388214" y="4871785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DE903-B769-064E-A404-5B0728EE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14" y="4871785"/>
                <a:ext cx="452175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72D13BC-678E-3049-9E18-900CBF1946CC}"/>
                  </a:ext>
                </a:extLst>
              </p:cNvPr>
              <p:cNvSpPr txBox="1"/>
              <p:nvPr/>
            </p:nvSpPr>
            <p:spPr>
              <a:xfrm>
                <a:off x="7843110" y="4920657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72D13BC-678E-3049-9E18-900CBF19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10" y="4920657"/>
                <a:ext cx="45217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956EB2-657E-9B4D-992C-7A2DCA4A209B}"/>
                  </a:ext>
                </a:extLst>
              </p:cNvPr>
              <p:cNvSpPr txBox="1"/>
              <p:nvPr/>
            </p:nvSpPr>
            <p:spPr>
              <a:xfrm>
                <a:off x="2860889" y="2800586"/>
                <a:ext cx="305987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 efficient distinguishers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956EB2-657E-9B4D-992C-7A2DCA4A2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889" y="2800586"/>
                <a:ext cx="3059876" cy="338554"/>
              </a:xfrm>
              <a:prstGeom prst="rect">
                <a:avLst/>
              </a:prstGeom>
              <a:blipFill>
                <a:blip r:embed="rId24"/>
                <a:stretch>
                  <a:fillRect l="-2490" t="-25926" r="-2490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ular Callout 70">
                <a:extLst>
                  <a:ext uri="{FF2B5EF4-FFF2-40B4-BE49-F238E27FC236}">
                    <a16:creationId xmlns:a16="http://schemas.microsoft.com/office/drawing/2014/main" id="{45C3E5B0-501A-3A47-B4E2-148ADE70B229}"/>
                  </a:ext>
                </a:extLst>
              </p:cNvPr>
              <p:cNvSpPr/>
              <p:nvPr/>
            </p:nvSpPr>
            <p:spPr>
              <a:xfrm>
                <a:off x="2780787" y="3137919"/>
                <a:ext cx="3589922" cy="580198"/>
              </a:xfrm>
              <a:prstGeom prst="wedgeRoundRectCallout">
                <a:avLst>
                  <a:gd name="adj1" fmla="val -32111"/>
                  <a:gd name="adj2" fmla="val 50012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asks all its queries at once!</a:t>
                </a:r>
              </a:p>
            </p:txBody>
          </p:sp>
        </mc:Choice>
        <mc:Fallback xmlns="">
          <p:sp>
            <p:nvSpPr>
              <p:cNvPr id="71" name="Rounded Rectangular Callout 70">
                <a:extLst>
                  <a:ext uri="{FF2B5EF4-FFF2-40B4-BE49-F238E27FC236}">
                    <a16:creationId xmlns:a16="http://schemas.microsoft.com/office/drawing/2014/main" id="{45C3E5B0-501A-3A47-B4E2-148ADE70B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87" y="3137919"/>
                <a:ext cx="3589922" cy="580198"/>
              </a:xfrm>
              <a:prstGeom prst="wedgeRoundRectCallout">
                <a:avLst>
                  <a:gd name="adj1" fmla="val -32111"/>
                  <a:gd name="adj2" fmla="val 50012"/>
                  <a:gd name="adj3" fmla="val 16667"/>
                </a:avLst>
              </a:prstGeom>
              <a:blipFill>
                <a:blip r:embed="rId25"/>
                <a:stretch>
                  <a:fillRect r="-1413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02037F32-1CDE-D945-AD43-52E4B5949B68}"/>
              </a:ext>
            </a:extLst>
          </p:cNvPr>
          <p:cNvGrpSpPr/>
          <p:nvPr/>
        </p:nvGrpSpPr>
        <p:grpSpPr>
          <a:xfrm>
            <a:off x="1880563" y="3822313"/>
            <a:ext cx="1252644" cy="1678927"/>
            <a:chOff x="1845954" y="1688743"/>
            <a:chExt cx="1252644" cy="1678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15BD48D-0E08-C64C-803F-B67CC34460D8}"/>
                    </a:ext>
                  </a:extLst>
                </p:cNvPr>
                <p:cNvSpPr txBox="1"/>
                <p:nvPr/>
              </p:nvSpPr>
              <p:spPr>
                <a:xfrm>
                  <a:off x="1887497" y="1688743"/>
                  <a:ext cx="1211101" cy="427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15BD48D-0E08-C64C-803F-B67CC3446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7497" y="1688743"/>
                  <a:ext cx="1211101" cy="427746"/>
                </a:xfrm>
                <a:prstGeom prst="rect">
                  <a:avLst/>
                </a:prstGeom>
                <a:blipFill>
                  <a:blip r:embed="rId26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CECB9FE-12C8-9944-BAD4-CC834E009E51}"/>
                    </a:ext>
                  </a:extLst>
                </p:cNvPr>
                <p:cNvSpPr txBox="1"/>
                <p:nvPr/>
              </p:nvSpPr>
              <p:spPr>
                <a:xfrm>
                  <a:off x="1845954" y="2943900"/>
                  <a:ext cx="1169231" cy="423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2000" i="1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CECB9FE-12C8-9944-BAD4-CC834E009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954" y="2943900"/>
                  <a:ext cx="1169231" cy="423770"/>
                </a:xfrm>
                <a:prstGeom prst="rect">
                  <a:avLst/>
                </a:prstGeom>
                <a:blipFill>
                  <a:blip r:embed="rId2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Left Arrow 86">
              <a:extLst>
                <a:ext uri="{FF2B5EF4-FFF2-40B4-BE49-F238E27FC236}">
                  <a16:creationId xmlns:a16="http://schemas.microsoft.com/office/drawing/2014/main" id="{DD58092F-2B07-DE4D-AFBD-1BAC0A9219AE}"/>
                </a:ext>
              </a:extLst>
            </p:cNvPr>
            <p:cNvSpPr/>
            <p:nvPr/>
          </p:nvSpPr>
          <p:spPr>
            <a:xfrm>
              <a:off x="2029767" y="2157447"/>
              <a:ext cx="547912" cy="2853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Left Arrow 87">
              <a:extLst>
                <a:ext uri="{FF2B5EF4-FFF2-40B4-BE49-F238E27FC236}">
                  <a16:creationId xmlns:a16="http://schemas.microsoft.com/office/drawing/2014/main" id="{ADF4C562-AC04-F24E-9D27-E508BAC6CBC6}"/>
                </a:ext>
              </a:extLst>
            </p:cNvPr>
            <p:cNvSpPr/>
            <p:nvPr/>
          </p:nvSpPr>
          <p:spPr>
            <a:xfrm rot="10800000">
              <a:off x="2061527" y="2624892"/>
              <a:ext cx="603073" cy="2853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F83B56D-EF8C-844C-9628-876A2772E952}"/>
              </a:ext>
            </a:extLst>
          </p:cNvPr>
          <p:cNvGrpSpPr/>
          <p:nvPr/>
        </p:nvGrpSpPr>
        <p:grpSpPr>
          <a:xfrm>
            <a:off x="6416735" y="3822310"/>
            <a:ext cx="1252644" cy="1682582"/>
            <a:chOff x="1845954" y="1688743"/>
            <a:chExt cx="1252644" cy="1682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935C248-D869-254C-B5C9-E0107A82FFE5}"/>
                    </a:ext>
                  </a:extLst>
                </p:cNvPr>
                <p:cNvSpPr txBox="1"/>
                <p:nvPr/>
              </p:nvSpPr>
              <p:spPr>
                <a:xfrm>
                  <a:off x="1887497" y="1688743"/>
                  <a:ext cx="1211101" cy="427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935C248-D869-254C-B5C9-E0107A82F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7497" y="1688743"/>
                  <a:ext cx="1211101" cy="427746"/>
                </a:xfrm>
                <a:prstGeom prst="rect">
                  <a:avLst/>
                </a:prstGeom>
                <a:blipFill>
                  <a:blip r:embed="rId28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EE3E391-5016-C745-A661-219730E25282}"/>
                    </a:ext>
                  </a:extLst>
                </p:cNvPr>
                <p:cNvSpPr txBox="1"/>
                <p:nvPr/>
              </p:nvSpPr>
              <p:spPr>
                <a:xfrm>
                  <a:off x="1845954" y="2943900"/>
                  <a:ext cx="1174937" cy="4274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sz="2000" i="1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A641DBA-DF7E-8742-AB56-F8C8BBC28C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954" y="2943900"/>
                  <a:ext cx="1174937" cy="427425"/>
                </a:xfrm>
                <a:prstGeom prst="rect">
                  <a:avLst/>
                </a:prstGeom>
                <a:blipFill>
                  <a:blip r:embed="rId29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Left Arrow 91">
              <a:extLst>
                <a:ext uri="{FF2B5EF4-FFF2-40B4-BE49-F238E27FC236}">
                  <a16:creationId xmlns:a16="http://schemas.microsoft.com/office/drawing/2014/main" id="{EC7E432D-89C0-BF49-8F99-47E0F1B5CE87}"/>
                </a:ext>
              </a:extLst>
            </p:cNvPr>
            <p:cNvSpPr/>
            <p:nvPr/>
          </p:nvSpPr>
          <p:spPr>
            <a:xfrm>
              <a:off x="2029767" y="2157447"/>
              <a:ext cx="547912" cy="2853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Left Arrow 92">
              <a:extLst>
                <a:ext uri="{FF2B5EF4-FFF2-40B4-BE49-F238E27FC236}">
                  <a16:creationId xmlns:a16="http://schemas.microsoft.com/office/drawing/2014/main" id="{31E09217-7554-A54A-AE4A-8EA0FE859CA8}"/>
                </a:ext>
              </a:extLst>
            </p:cNvPr>
            <p:cNvSpPr/>
            <p:nvPr/>
          </p:nvSpPr>
          <p:spPr>
            <a:xfrm rot="10800000">
              <a:off x="2061527" y="2624892"/>
              <a:ext cx="603073" cy="2853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1BBE5-B146-764E-BC1F-F14BAF15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7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F9FECED-8BC3-B242-B600-667E5A331AB8}"/>
              </a:ext>
            </a:extLst>
          </p:cNvPr>
          <p:cNvSpPr/>
          <p:nvPr/>
        </p:nvSpPr>
        <p:spPr>
          <a:xfrm>
            <a:off x="1180897" y="311600"/>
            <a:ext cx="6855272" cy="1949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F6291-0764-A341-9DBF-F6C66611A761}"/>
              </a:ext>
            </a:extLst>
          </p:cNvPr>
          <p:cNvSpPr txBox="1"/>
          <p:nvPr/>
        </p:nvSpPr>
        <p:spPr>
          <a:xfrm>
            <a:off x="380114" y="2949717"/>
            <a:ext cx="276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53BFF"/>
                </a:solidFill>
              </a:rPr>
              <a:t>Simpler to construct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1399B-0A47-F140-BED6-B7C25271BD10}"/>
              </a:ext>
            </a:extLst>
          </p:cNvPr>
          <p:cNvSpPr txBox="1"/>
          <p:nvPr/>
        </p:nvSpPr>
        <p:spPr>
          <a:xfrm>
            <a:off x="6503629" y="2849625"/>
            <a:ext cx="2286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53BFF"/>
                </a:solidFill>
              </a:rPr>
              <a:t>Easier target for </a:t>
            </a:r>
          </a:p>
          <a:p>
            <a:pPr algn="ctr"/>
            <a:r>
              <a:rPr lang="en-US" sz="2400" b="1" dirty="0">
                <a:solidFill>
                  <a:srgbClr val="053BFF"/>
                </a:solidFill>
              </a:rPr>
              <a:t>new heuristics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8D836-47D9-E64C-B3BA-4D28A48B9C73}"/>
              </a:ext>
            </a:extLst>
          </p:cNvPr>
          <p:cNvSpPr txBox="1"/>
          <p:nvPr/>
        </p:nvSpPr>
        <p:spPr>
          <a:xfrm>
            <a:off x="2945778" y="4536971"/>
            <a:ext cx="326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53BFF"/>
                </a:solidFill>
              </a:rPr>
              <a:t>AES = </a:t>
            </a:r>
            <a:r>
              <a:rPr lang="en-US" sz="2400" b="1" dirty="0" err="1">
                <a:solidFill>
                  <a:srgbClr val="053BFF"/>
                </a:solidFill>
              </a:rPr>
              <a:t>naPRF</a:t>
            </a:r>
            <a:r>
              <a:rPr lang="en-US" sz="2400" b="1" dirty="0">
                <a:solidFill>
                  <a:srgbClr val="053BFF"/>
                </a:solidFill>
              </a:rPr>
              <a:t> is more </a:t>
            </a:r>
          </a:p>
          <a:p>
            <a:pPr algn="ctr"/>
            <a:r>
              <a:rPr lang="en-US" sz="2400" b="1" dirty="0">
                <a:solidFill>
                  <a:srgbClr val="053BFF"/>
                </a:solidFill>
              </a:rPr>
              <a:t>reasonable assumption!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DCB4A84B-A0E7-0347-9973-D128F28AEE74}"/>
              </a:ext>
            </a:extLst>
          </p:cNvPr>
          <p:cNvSpPr/>
          <p:nvPr/>
        </p:nvSpPr>
        <p:spPr>
          <a:xfrm rot="17984636">
            <a:off x="1465964" y="1895438"/>
            <a:ext cx="780288" cy="1109472"/>
          </a:xfrm>
          <a:prstGeom prst="leftArrow">
            <a:avLst>
              <a:gd name="adj1" fmla="val 32164"/>
              <a:gd name="adj2" fmla="val 3599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2042C123-CC6E-1340-A656-8BE833DF98C7}"/>
              </a:ext>
            </a:extLst>
          </p:cNvPr>
          <p:cNvSpPr/>
          <p:nvPr/>
        </p:nvSpPr>
        <p:spPr>
          <a:xfrm rot="16200000">
            <a:off x="3540712" y="2617801"/>
            <a:ext cx="2050914" cy="1109472"/>
          </a:xfrm>
          <a:prstGeom prst="leftArrow">
            <a:avLst>
              <a:gd name="adj1" fmla="val 32164"/>
              <a:gd name="adj2" fmla="val 3599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C58FCBA-ED74-244C-A263-3963FEDC2927}"/>
              </a:ext>
            </a:extLst>
          </p:cNvPr>
          <p:cNvSpPr/>
          <p:nvPr/>
        </p:nvSpPr>
        <p:spPr>
          <a:xfrm rot="14889561">
            <a:off x="7128307" y="1860018"/>
            <a:ext cx="780288" cy="1109472"/>
          </a:xfrm>
          <a:prstGeom prst="leftArrow">
            <a:avLst>
              <a:gd name="adj1" fmla="val 32164"/>
              <a:gd name="adj2" fmla="val 3599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86163F-F1E2-7C4F-A6E5-BA11F90D590A}"/>
              </a:ext>
            </a:extLst>
          </p:cNvPr>
          <p:cNvSpPr txBox="1"/>
          <p:nvPr/>
        </p:nvSpPr>
        <p:spPr>
          <a:xfrm>
            <a:off x="381400" y="3357456"/>
            <a:ext cx="2902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expander graphs based</a:t>
            </a:r>
          </a:p>
          <a:p>
            <a:r>
              <a:rPr lang="en-US" dirty="0" err="1"/>
              <a:t>Goldreich’s</a:t>
            </a:r>
            <a:r>
              <a:rPr lang="en-US" dirty="0"/>
              <a:t> OWF [AR16]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90ECA-FA79-2E41-9788-2340FEB183C5}"/>
              </a:ext>
            </a:extLst>
          </p:cNvPr>
          <p:cNvSpPr txBox="1"/>
          <p:nvPr/>
        </p:nvSpPr>
        <p:spPr>
          <a:xfrm>
            <a:off x="5104654" y="3663493"/>
            <a:ext cx="3679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random-input PRFs from hardness of </a:t>
            </a:r>
            <a:br>
              <a:rPr lang="en-US" dirty="0"/>
            </a:br>
            <a:r>
              <a:rPr lang="en-US" dirty="0"/>
              <a:t>modulus mixing [BIP+18]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220E6C-9BBD-D344-B340-D55FD396AD0C}"/>
              </a:ext>
            </a:extLst>
          </p:cNvPr>
          <p:cNvSpPr txBox="1"/>
          <p:nvPr/>
        </p:nvSpPr>
        <p:spPr>
          <a:xfrm>
            <a:off x="2148934" y="5377846"/>
            <a:ext cx="485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Adaptive attacks on </a:t>
            </a:r>
          </a:p>
          <a:p>
            <a:pPr algn="ctr"/>
            <a:r>
              <a:rPr lang="en-US" dirty="0"/>
              <a:t>round-reduced AES [OKD+18, BR19,…]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18D15B-BF52-F146-B4C9-62FC525D87CC}"/>
              </a:ext>
            </a:extLst>
          </p:cNvPr>
          <p:cNvGrpSpPr/>
          <p:nvPr/>
        </p:nvGrpSpPr>
        <p:grpSpPr>
          <a:xfrm>
            <a:off x="-3272374" y="7611948"/>
            <a:ext cx="5421308" cy="1082458"/>
            <a:chOff x="1313829" y="5351843"/>
            <a:chExt cx="5421308" cy="10824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4734DF4-FF7B-8541-A0F3-798D90992757}"/>
                    </a:ext>
                  </a:extLst>
                </p:cNvPr>
                <p:cNvSpPr txBox="1"/>
                <p:nvPr/>
              </p:nvSpPr>
              <p:spPr>
                <a:xfrm>
                  <a:off x="1313829" y="5689948"/>
                  <a:ext cx="19708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</a:rPr>
                    <a:t>e.g.,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4734DF4-FF7B-8541-A0F3-798D909927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3829" y="5689948"/>
                  <a:ext cx="1970836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2548" t="-606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77D5B4A-99CC-4F4B-8459-0C31E0B6211B}"/>
                    </a:ext>
                  </a:extLst>
                </p:cNvPr>
                <p:cNvSpPr txBox="1"/>
                <p:nvPr/>
              </p:nvSpPr>
              <p:spPr>
                <a:xfrm>
                  <a:off x="3323638" y="5362907"/>
                  <a:ext cx="3909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77D5B4A-99CC-4F4B-8459-0C31E0B62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638" y="5362907"/>
                  <a:ext cx="390941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14CC0F-E1F3-184B-B294-1C94A20916CB}"/>
                    </a:ext>
                  </a:extLst>
                </p:cNvPr>
                <p:cNvSpPr txBox="1"/>
                <p:nvPr/>
              </p:nvSpPr>
              <p:spPr>
                <a:xfrm>
                  <a:off x="3324394" y="6033033"/>
                  <a:ext cx="13315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𝑃𝑅𝐹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14CC0F-E1F3-184B-B294-1C94A20916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4394" y="6033033"/>
                  <a:ext cx="1331518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0C4E8AA-6573-F94D-9E17-171B51813861}"/>
                    </a:ext>
                  </a:extLst>
                </p:cNvPr>
                <p:cNvSpPr txBox="1"/>
                <p:nvPr/>
              </p:nvSpPr>
              <p:spPr>
                <a:xfrm>
                  <a:off x="4652579" y="5351843"/>
                  <a:ext cx="2082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i</a:t>
                  </a:r>
                  <a:r>
                    <a:rPr lang="en-US" sz="2000" b="0" dirty="0"/>
                    <a:t>f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𝑃𝑅𝐹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i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0C4E8AA-6573-F94D-9E17-171B51813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579" y="5351843"/>
                  <a:ext cx="2082558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2424" t="-625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2F456D-A0DD-8949-A363-DE096F65607B}"/>
                </a:ext>
              </a:extLst>
            </p:cNvPr>
            <p:cNvSpPr txBox="1"/>
            <p:nvPr/>
          </p:nvSpPr>
          <p:spPr>
            <a:xfrm>
              <a:off x="4665540" y="6034191"/>
              <a:ext cx="12311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/>
                <a:t>otherwise</a:t>
              </a:r>
              <a:endParaRPr lang="en-US" sz="2000" i="1" dirty="0"/>
            </a:p>
          </p:txBody>
        </p: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0546DA1F-A6F5-0B4A-883F-A6350A8E951B}"/>
                </a:ext>
              </a:extLst>
            </p:cNvPr>
            <p:cNvSpPr/>
            <p:nvPr/>
          </p:nvSpPr>
          <p:spPr>
            <a:xfrm>
              <a:off x="3062976" y="5528015"/>
              <a:ext cx="282107" cy="750448"/>
            </a:xfrm>
            <a:prstGeom prst="leftBrace">
              <a:avLst>
                <a:gd name="adj1" fmla="val 37037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0D03E533-B9C3-B647-9DF6-98317D42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66" y="1030742"/>
            <a:ext cx="7886700" cy="385756"/>
          </a:xfrm>
        </p:spPr>
        <p:txBody>
          <a:bodyPr/>
          <a:lstStyle/>
          <a:p>
            <a:pPr algn="ctr"/>
            <a:r>
              <a:rPr lang="en-US" sz="4200" dirty="0" err="1">
                <a:solidFill>
                  <a:srgbClr val="FF0000"/>
                </a:solidFill>
              </a:rPr>
              <a:t>naPRFs</a:t>
            </a:r>
            <a:r>
              <a:rPr lang="en-US" sz="4200" dirty="0">
                <a:solidFill>
                  <a:srgbClr val="FF0000"/>
                </a:solidFill>
              </a:rPr>
              <a:t> are </a:t>
            </a:r>
            <a:br>
              <a:rPr lang="en-US" sz="4200" dirty="0">
                <a:solidFill>
                  <a:srgbClr val="FF0000"/>
                </a:solidFill>
              </a:rPr>
            </a:br>
            <a:r>
              <a:rPr lang="en-US" sz="4200" dirty="0">
                <a:solidFill>
                  <a:srgbClr val="FF0000"/>
                </a:solidFill>
              </a:rPr>
              <a:t>weaker than PRFs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E655AB-0A3F-DE47-B555-9BFF1D7D0F70}"/>
                  </a:ext>
                </a:extLst>
              </p:cNvPr>
              <p:cNvSpPr txBox="1"/>
              <p:nvPr/>
            </p:nvSpPr>
            <p:spPr>
              <a:xfrm>
                <a:off x="9654196" y="3571845"/>
                <a:ext cx="14063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 err="1"/>
                  <a:t>naPRF</a:t>
                </a:r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E655AB-0A3F-DE47-B555-9BFF1D7D0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196" y="3571845"/>
                <a:ext cx="1406347" cy="400110"/>
              </a:xfrm>
              <a:prstGeom prst="rect">
                <a:avLst/>
              </a:prstGeom>
              <a:blipFill>
                <a:blip r:embed="rId7"/>
                <a:stretch>
                  <a:fillRect t="-6061" r="-357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F7FC451-6413-9D44-8BF8-6541A7D4F3BA}"/>
                  </a:ext>
                </a:extLst>
              </p:cNvPr>
              <p:cNvSpPr txBox="1"/>
              <p:nvPr/>
            </p:nvSpPr>
            <p:spPr>
              <a:xfrm>
                <a:off x="9654196" y="4172239"/>
                <a:ext cx="11482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dirty="0"/>
                  <a:t>  PRF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F7FC451-6413-9D44-8BF8-6541A7D4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196" y="4172239"/>
                <a:ext cx="1148263" cy="400110"/>
              </a:xfrm>
              <a:prstGeom prst="rect">
                <a:avLst/>
              </a:prstGeom>
              <a:blipFill>
                <a:blip r:embed="rId8"/>
                <a:stretch>
                  <a:fillRect t="-9375" r="-326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5458E8-681E-EB47-ACCE-7D13F249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564092AC-1A47-9D4C-8C5D-1F86C40F4C87}"/>
              </a:ext>
            </a:extLst>
          </p:cNvPr>
          <p:cNvGrpSpPr/>
          <p:nvPr/>
        </p:nvGrpSpPr>
        <p:grpSpPr>
          <a:xfrm>
            <a:off x="9452841" y="1914002"/>
            <a:ext cx="2061693" cy="788475"/>
            <a:chOff x="8958385" y="291715"/>
            <a:chExt cx="2061693" cy="788475"/>
          </a:xfrm>
        </p:grpSpPr>
        <p:sp>
          <p:nvSpPr>
            <p:cNvPr id="86" name="Rounded Rectangular Callout 85">
              <a:extLst>
                <a:ext uri="{FF2B5EF4-FFF2-40B4-BE49-F238E27FC236}">
                  <a16:creationId xmlns:a16="http://schemas.microsoft.com/office/drawing/2014/main" id="{E016B4DA-D267-034E-810F-BF187948E5FE}"/>
                </a:ext>
              </a:extLst>
            </p:cNvPr>
            <p:cNvSpPr/>
            <p:nvPr/>
          </p:nvSpPr>
          <p:spPr>
            <a:xfrm>
              <a:off x="8958385" y="291715"/>
              <a:ext cx="2061693" cy="788475"/>
            </a:xfrm>
            <a:prstGeom prst="wedgeRoundRectCallout">
              <a:avLst>
                <a:gd name="adj1" fmla="val -61429"/>
                <a:gd name="adj2" fmla="val 1939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4D2F652-F3FF-B241-81FC-0AC31310AB21}"/>
                </a:ext>
              </a:extLst>
            </p:cNvPr>
            <p:cNvSpPr txBox="1"/>
            <p:nvPr/>
          </p:nvSpPr>
          <p:spPr>
            <a:xfrm>
              <a:off x="9314112" y="375358"/>
              <a:ext cx="144167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in fact, </a:t>
              </a:r>
              <a:r>
                <a:rPr lang="en-US" sz="2000" dirty="0" err="1">
                  <a:solidFill>
                    <a:srgbClr val="FF0000"/>
                  </a:solidFill>
                </a:rPr>
                <a:t>w.l.o.g</a:t>
              </a:r>
              <a:endParaRPr lang="en-US" sz="2000" b="0" dirty="0"/>
            </a:p>
            <a:p>
              <a:pPr algn="ctr"/>
              <a:r>
                <a:rPr lang="en-US" sz="2000" dirty="0"/>
                <a:t>(Levin’s trick)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8F271E6-5885-844C-AF66-4A02B2D5A190}"/>
              </a:ext>
            </a:extLst>
          </p:cNvPr>
          <p:cNvSpPr/>
          <p:nvPr/>
        </p:nvSpPr>
        <p:spPr>
          <a:xfrm>
            <a:off x="358774" y="880260"/>
            <a:ext cx="8426451" cy="1850318"/>
          </a:xfrm>
          <a:prstGeom prst="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6736-E1AD-A842-B293-AA5BFC72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45"/>
            <a:ext cx="9096724" cy="385756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</a:t>
            </a:r>
            <a:r>
              <a:rPr lang="en-US" b="1" dirty="0"/>
              <a:t>understand complexity </a:t>
            </a:r>
            <a:r>
              <a:rPr lang="en-US" dirty="0"/>
              <a:t>of </a:t>
            </a:r>
            <a:r>
              <a:rPr lang="en-US" dirty="0" err="1"/>
              <a:t>naPRF</a:t>
            </a:r>
            <a:r>
              <a:rPr lang="en-US" dirty="0"/>
              <a:t> to PRF constructions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E5312-0A3D-F84B-8082-4D54A71458AC}"/>
              </a:ext>
            </a:extLst>
          </p:cNvPr>
          <p:cNvSpPr txBox="1"/>
          <p:nvPr/>
        </p:nvSpPr>
        <p:spPr>
          <a:xfrm>
            <a:off x="2725976" y="1443211"/>
            <a:ext cx="10470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err="1"/>
              <a:t>naPRF</a:t>
            </a:r>
            <a:endParaRPr lang="en-US" sz="2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D99DB9-7872-2148-9261-D978C85FB932}"/>
              </a:ext>
            </a:extLst>
          </p:cNvPr>
          <p:cNvSpPr txBox="1"/>
          <p:nvPr/>
        </p:nvSpPr>
        <p:spPr>
          <a:xfrm>
            <a:off x="7567772" y="1477576"/>
            <a:ext cx="7024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/>
              <a:t>PRF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5FE765F-DAB6-C142-936F-41755C3AF242}"/>
              </a:ext>
            </a:extLst>
          </p:cNvPr>
          <p:cNvSpPr/>
          <p:nvPr/>
        </p:nvSpPr>
        <p:spPr>
          <a:xfrm>
            <a:off x="4057715" y="1372549"/>
            <a:ext cx="1034146" cy="726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E6E2D2-B367-2C4B-A600-3270202F51FB}"/>
                  </a:ext>
                </a:extLst>
              </p:cNvPr>
              <p:cNvSpPr txBox="1"/>
              <p:nvPr/>
            </p:nvSpPr>
            <p:spPr>
              <a:xfrm>
                <a:off x="3403530" y="3882933"/>
                <a:ext cx="2342855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FF0000"/>
                    </a:solidFill>
                  </a:rPr>
                  <a:t>Few calls to 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endParaRPr lang="en-US" sz="2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E6E2D2-B367-2C4B-A600-3270202F5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530" y="3882933"/>
                <a:ext cx="2342855" cy="492443"/>
              </a:xfrm>
              <a:prstGeom prst="rect">
                <a:avLst/>
              </a:prstGeom>
              <a:blipFill>
                <a:blip r:embed="rId3"/>
                <a:stretch>
                  <a:fillRect t="-10256" b="-3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Manual Operation 36">
                <a:extLst>
                  <a:ext uri="{FF2B5EF4-FFF2-40B4-BE49-F238E27FC236}">
                    <a16:creationId xmlns:a16="http://schemas.microsoft.com/office/drawing/2014/main" id="{69B8C9C8-DE80-3747-94D8-F1BFD02F6E34}"/>
                  </a:ext>
                </a:extLst>
              </p:cNvPr>
              <p:cNvSpPr/>
              <p:nvPr/>
            </p:nvSpPr>
            <p:spPr>
              <a:xfrm>
                <a:off x="5759477" y="1322625"/>
                <a:ext cx="1335806" cy="703100"/>
              </a:xfrm>
              <a:prstGeom prst="flowChartManualOperati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,⋅)</m:t>
                      </m:r>
                    </m:oMath>
                  </m:oMathPara>
                </a14:m>
                <a:endParaRPr lang="en-US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Manual Operation 36">
                <a:extLst>
                  <a:ext uri="{FF2B5EF4-FFF2-40B4-BE49-F238E27FC236}">
                    <a16:creationId xmlns:a16="http://schemas.microsoft.com/office/drawing/2014/main" id="{69B8C9C8-DE80-3747-94D8-F1BFD02F6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477" y="1322625"/>
                <a:ext cx="1335806" cy="703100"/>
              </a:xfrm>
              <a:prstGeom prst="flowChartManualOperati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719AE5-944C-334E-BD23-1D8F072A944B}"/>
              </a:ext>
            </a:extLst>
          </p:cNvPr>
          <p:cNvCxnSpPr/>
          <p:nvPr/>
        </p:nvCxnSpPr>
        <p:spPr>
          <a:xfrm>
            <a:off x="6453524" y="997334"/>
            <a:ext cx="0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6E5EF2-3652-2548-A6B8-7F38EDE162A9}"/>
              </a:ext>
            </a:extLst>
          </p:cNvPr>
          <p:cNvCxnSpPr/>
          <p:nvPr/>
        </p:nvCxnSpPr>
        <p:spPr>
          <a:xfrm>
            <a:off x="6445854" y="2037265"/>
            <a:ext cx="0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D3368E-2688-6148-A3E7-996F4757E450}"/>
              </a:ext>
            </a:extLst>
          </p:cNvPr>
          <p:cNvCxnSpPr/>
          <p:nvPr/>
        </p:nvCxnSpPr>
        <p:spPr>
          <a:xfrm>
            <a:off x="6368303" y="1071853"/>
            <a:ext cx="161637" cy="85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E2A941E-D10A-E547-A70F-25187DBC62C0}"/>
              </a:ext>
            </a:extLst>
          </p:cNvPr>
          <p:cNvCxnSpPr/>
          <p:nvPr/>
        </p:nvCxnSpPr>
        <p:spPr>
          <a:xfrm>
            <a:off x="6374271" y="2110465"/>
            <a:ext cx="161637" cy="85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6EC8D44-22EE-7C44-93E0-43EA2CC496D3}"/>
                  </a:ext>
                </a:extLst>
              </p:cNvPr>
              <p:cNvSpPr txBox="1"/>
              <p:nvPr/>
            </p:nvSpPr>
            <p:spPr>
              <a:xfrm>
                <a:off x="6555121" y="963548"/>
                <a:ext cx="2095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6EC8D44-22EE-7C44-93E0-43EA2CC49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1" y="963548"/>
                <a:ext cx="209545" cy="307777"/>
              </a:xfrm>
              <a:prstGeom prst="rect">
                <a:avLst/>
              </a:prstGeom>
              <a:blipFill>
                <a:blip r:embed="rId14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9C38E9-C72F-414C-AAF7-19A4542DDB20}"/>
                  </a:ext>
                </a:extLst>
              </p:cNvPr>
              <p:cNvSpPr txBox="1"/>
              <p:nvPr/>
            </p:nvSpPr>
            <p:spPr>
              <a:xfrm>
                <a:off x="6565754" y="2069744"/>
                <a:ext cx="2768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9C38E9-C72F-414C-AAF7-19A4542D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54" y="2069744"/>
                <a:ext cx="276871" cy="307777"/>
              </a:xfrm>
              <a:prstGeom prst="rect">
                <a:avLst/>
              </a:prstGeom>
              <a:blipFill>
                <a:blip r:embed="rId20"/>
                <a:stretch>
                  <a:fillRect l="-8696"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Double Brace 43">
            <a:extLst>
              <a:ext uri="{FF2B5EF4-FFF2-40B4-BE49-F238E27FC236}">
                <a16:creationId xmlns:a16="http://schemas.microsoft.com/office/drawing/2014/main" id="{4A6533E4-BD99-EE47-BF94-E7A015F88D43}"/>
              </a:ext>
            </a:extLst>
          </p:cNvPr>
          <p:cNvSpPr/>
          <p:nvPr/>
        </p:nvSpPr>
        <p:spPr>
          <a:xfrm>
            <a:off x="5490918" y="1048633"/>
            <a:ext cx="1878190" cy="1450048"/>
          </a:xfrm>
          <a:prstGeom prst="bracePair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CC9CE5-3A55-0E43-A38B-41011D9AAE2B}"/>
                  </a:ext>
                </a:extLst>
              </p:cNvPr>
              <p:cNvSpPr txBox="1"/>
              <p:nvPr/>
            </p:nvSpPr>
            <p:spPr>
              <a:xfrm>
                <a:off x="7197161" y="2220212"/>
                <a:ext cx="9265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CC9CE5-3A55-0E43-A38B-41011D9AA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61" y="2220212"/>
                <a:ext cx="926536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D3723BC9-10BA-7847-9481-DC91E5007DA3}"/>
              </a:ext>
            </a:extLst>
          </p:cNvPr>
          <p:cNvSpPr txBox="1"/>
          <p:nvPr/>
        </p:nvSpPr>
        <p:spPr>
          <a:xfrm>
            <a:off x="1705783" y="6869059"/>
            <a:ext cx="421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53BFF"/>
                </a:solidFill>
              </a:rPr>
              <a:t>Can be extended to n at no 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EF180F-0DEE-E84E-BB25-81BF9061BD3D}"/>
              </a:ext>
            </a:extLst>
          </p:cNvPr>
          <p:cNvSpPr txBox="1"/>
          <p:nvPr/>
        </p:nvSpPr>
        <p:spPr>
          <a:xfrm>
            <a:off x="543885" y="3888330"/>
            <a:ext cx="2259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Fully-black-box</a:t>
            </a:r>
          </a:p>
          <a:p>
            <a:pPr algn="ctr"/>
            <a:r>
              <a:rPr lang="en-US" dirty="0">
                <a:solidFill>
                  <a:srgbClr val="053BFF"/>
                </a:solidFill>
              </a:rPr>
              <a:t>[RTV08]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215B0B-0F4F-0A47-975B-D66D08A55734}"/>
              </a:ext>
            </a:extLst>
          </p:cNvPr>
          <p:cNvSpPr txBox="1"/>
          <p:nvPr/>
        </p:nvSpPr>
        <p:spPr>
          <a:xfrm>
            <a:off x="6123131" y="3879640"/>
            <a:ext cx="2917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Security preserving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F085B7-F72A-0040-A1B4-512F0E6069AB}"/>
                  </a:ext>
                </a:extLst>
              </p:cNvPr>
              <p:cNvSpPr txBox="1"/>
              <p:nvPr/>
            </p:nvSpPr>
            <p:spPr>
              <a:xfrm>
                <a:off x="9144000" y="7146058"/>
                <a:ext cx="2191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w.l.o.g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F085B7-F72A-0040-A1B4-512F0E606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7146058"/>
                <a:ext cx="2191754" cy="369332"/>
              </a:xfrm>
              <a:prstGeom prst="rect">
                <a:avLst/>
              </a:prstGeom>
              <a:blipFill>
                <a:blip r:embed="rId21"/>
                <a:stretch>
                  <a:fillRect l="-231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DEC3FAC-9129-D148-A4FB-89DA6578F240}"/>
              </a:ext>
            </a:extLst>
          </p:cNvPr>
          <p:cNvSpPr txBox="1"/>
          <p:nvPr/>
        </p:nvSpPr>
        <p:spPr>
          <a:xfrm>
            <a:off x="1128324" y="2987611"/>
            <a:ext cx="688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We want constructions to be satisfy three properties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5FC33C1-183D-1B4C-806E-F94768F12912}"/>
              </a:ext>
            </a:extLst>
          </p:cNvPr>
          <p:cNvGrpSpPr/>
          <p:nvPr/>
        </p:nvGrpSpPr>
        <p:grpSpPr>
          <a:xfrm>
            <a:off x="1785203" y="3355981"/>
            <a:ext cx="5640675" cy="544299"/>
            <a:chOff x="1785203" y="3549449"/>
            <a:chExt cx="5640675" cy="54429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A2AD58-4196-184A-BCF1-05D5B05FD3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5203" y="3787056"/>
              <a:ext cx="564067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C285B7-A13F-2B48-950C-1C5C5B7BC09F}"/>
                </a:ext>
              </a:extLst>
            </p:cNvPr>
            <p:cNvCxnSpPr>
              <a:cxnSpLocks/>
            </p:cNvCxnSpPr>
            <p:nvPr/>
          </p:nvCxnSpPr>
          <p:spPr>
            <a:xfrm>
              <a:off x="4571999" y="3549449"/>
              <a:ext cx="1" cy="2989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ED40DAF-8EF1-ED43-BA93-2E8DE82EF0B9}"/>
                </a:ext>
              </a:extLst>
            </p:cNvPr>
            <p:cNvCxnSpPr/>
            <p:nvPr/>
          </p:nvCxnSpPr>
          <p:spPr>
            <a:xfrm>
              <a:off x="1800810" y="3798598"/>
              <a:ext cx="0" cy="28061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962F0D2-5402-4840-9827-EE8BAAAA24B9}"/>
                </a:ext>
              </a:extLst>
            </p:cNvPr>
            <p:cNvCxnSpPr/>
            <p:nvPr/>
          </p:nvCxnSpPr>
          <p:spPr>
            <a:xfrm>
              <a:off x="4572413" y="3813134"/>
              <a:ext cx="0" cy="28061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B554BC9-8E29-A14C-8011-92BE445E1F2D}"/>
                </a:ext>
              </a:extLst>
            </p:cNvPr>
            <p:cNvCxnSpPr/>
            <p:nvPr/>
          </p:nvCxnSpPr>
          <p:spPr>
            <a:xfrm>
              <a:off x="7399604" y="3797852"/>
              <a:ext cx="0" cy="28061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647D04-C3DD-A349-BC6D-4000FB1C1526}"/>
              </a:ext>
            </a:extLst>
          </p:cNvPr>
          <p:cNvGrpSpPr/>
          <p:nvPr/>
        </p:nvGrpSpPr>
        <p:grpSpPr>
          <a:xfrm>
            <a:off x="462557" y="4375376"/>
            <a:ext cx="8268161" cy="2104587"/>
            <a:chOff x="462557" y="4375376"/>
            <a:chExt cx="8268161" cy="210458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5331571-EE42-D246-BD29-B9ECE0FF3DA0}"/>
                </a:ext>
              </a:extLst>
            </p:cNvPr>
            <p:cNvSpPr txBox="1"/>
            <p:nvPr/>
          </p:nvSpPr>
          <p:spPr>
            <a:xfrm>
              <a:off x="1028328" y="5303265"/>
              <a:ext cx="7101752" cy="4308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53BFF"/>
                  </a:solidFill>
                </a:rPr>
                <a:t>popular denominators in the design of symmetric-key crypto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D0A0ABF-4B2E-F746-B85C-0E79E09D2DD0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>
              <a:off x="1778379" y="4736827"/>
              <a:ext cx="2800825" cy="566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AD5743C-8C87-5C48-A7FC-2F6E75A1ED47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flipH="1">
              <a:off x="4579204" y="4886445"/>
              <a:ext cx="2827708" cy="416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5F65CA0-BF72-5949-9CE9-4DB6F9187A6D}"/>
                </a:ext>
              </a:extLst>
            </p:cNvPr>
            <p:cNvCxnSpPr>
              <a:cxnSpLocks/>
              <a:stCxn id="20" idx="2"/>
              <a:endCxn id="67" idx="0"/>
            </p:cNvCxnSpPr>
            <p:nvPr/>
          </p:nvCxnSpPr>
          <p:spPr>
            <a:xfrm>
              <a:off x="4574958" y="4375376"/>
              <a:ext cx="4246" cy="927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E11393A-1088-C74A-AAED-6CA9BF1A1E2E}"/>
                </a:ext>
              </a:extLst>
            </p:cNvPr>
            <p:cNvSpPr txBox="1"/>
            <p:nvPr/>
          </p:nvSpPr>
          <p:spPr>
            <a:xfrm>
              <a:off x="462557" y="5772077"/>
              <a:ext cx="82681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[LR88, Ohn88, Kor89, ZMI89, Pat90, Pie90, Pat91, SP91, Pat92, SP92, Mau92, </a:t>
              </a:r>
            </a:p>
            <a:p>
              <a:r>
                <a:rPr lang="en-US" sz="2000" dirty="0">
                  <a:solidFill>
                    <a:srgbClr val="FF0000"/>
                  </a:solidFill>
                </a:rPr>
                <a:t>Luc96, NR97, Vau98, Pat98, PRS99, RR00, Pat01, MP03, Pat03, Pat04, HR10]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83C52B6-F7A1-F648-AB4E-ECFB65514AF2}"/>
                  </a:ext>
                </a:extLst>
              </p:cNvPr>
              <p:cNvSpPr txBox="1"/>
              <p:nvPr/>
            </p:nvSpPr>
            <p:spPr>
              <a:xfrm>
                <a:off x="10515672" y="959672"/>
                <a:ext cx="4764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83C52B6-F7A1-F648-AB4E-ECFB65514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72" y="959672"/>
                <a:ext cx="476412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81759983-D0B2-854C-AAD3-72A0FE87E465}"/>
              </a:ext>
            </a:extLst>
          </p:cNvPr>
          <p:cNvGrpSpPr/>
          <p:nvPr/>
        </p:nvGrpSpPr>
        <p:grpSpPr>
          <a:xfrm>
            <a:off x="6428779" y="4316164"/>
            <a:ext cx="2265867" cy="830997"/>
            <a:chOff x="7112909" y="3114837"/>
            <a:chExt cx="2265867" cy="830997"/>
          </a:xfrm>
        </p:grpSpPr>
        <p:sp>
          <p:nvSpPr>
            <p:cNvPr id="90" name="Rounded Rectangular Callout 89">
              <a:extLst>
                <a:ext uri="{FF2B5EF4-FFF2-40B4-BE49-F238E27FC236}">
                  <a16:creationId xmlns:a16="http://schemas.microsoft.com/office/drawing/2014/main" id="{0E122D40-EE81-F846-AC80-D34EBDC9C8AB}"/>
                </a:ext>
              </a:extLst>
            </p:cNvPr>
            <p:cNvSpPr/>
            <p:nvPr/>
          </p:nvSpPr>
          <p:spPr>
            <a:xfrm>
              <a:off x="7112909" y="3163331"/>
              <a:ext cx="2265867" cy="733377"/>
            </a:xfrm>
            <a:prstGeom prst="wedgeRoundRectCallout">
              <a:avLst>
                <a:gd name="adj1" fmla="val -24370"/>
                <a:gd name="adj2" fmla="val -61820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97EA2DE-E9D9-CD46-9584-4A766A165B14}"/>
                </a:ext>
              </a:extLst>
            </p:cNvPr>
            <p:cNvSpPr txBox="1"/>
            <p:nvPr/>
          </p:nvSpPr>
          <p:spPr>
            <a:xfrm>
              <a:off x="7297410" y="3114837"/>
              <a:ext cx="1908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for</a:t>
              </a:r>
              <a:r>
                <a:rPr lang="en-US" sz="2400" b="1" dirty="0"/>
                <a:t> poly-time </a:t>
              </a:r>
            </a:p>
            <a:p>
              <a:pPr algn="ctr"/>
              <a:r>
                <a:rPr lang="en-US" sz="2400" dirty="0"/>
                <a:t>adversaries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696606DD-7AD6-9A48-BE66-1A14D5D56D04}"/>
              </a:ext>
            </a:extLst>
          </p:cNvPr>
          <p:cNvSpPr/>
          <p:nvPr/>
        </p:nvSpPr>
        <p:spPr>
          <a:xfrm>
            <a:off x="9816106" y="3021516"/>
            <a:ext cx="1426601" cy="465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425FBA-9529-2B4C-BA38-B1F8F3AED375}"/>
              </a:ext>
            </a:extLst>
          </p:cNvPr>
          <p:cNvGrpSpPr/>
          <p:nvPr/>
        </p:nvGrpSpPr>
        <p:grpSpPr>
          <a:xfrm>
            <a:off x="9841596" y="3836484"/>
            <a:ext cx="1963268" cy="788475"/>
            <a:chOff x="8964692" y="291715"/>
            <a:chExt cx="1963268" cy="788475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869B67A5-00CA-AA41-A734-41F4FAF39A8D}"/>
                </a:ext>
              </a:extLst>
            </p:cNvPr>
            <p:cNvSpPr/>
            <p:nvPr/>
          </p:nvSpPr>
          <p:spPr>
            <a:xfrm>
              <a:off x="8964692" y="291715"/>
              <a:ext cx="1963268" cy="788475"/>
            </a:xfrm>
            <a:prstGeom prst="wedgeRoundRectCallout">
              <a:avLst>
                <a:gd name="adj1" fmla="val -60350"/>
                <a:gd name="adj2" fmla="val 275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5A446F-BD3C-C744-BC29-0E9BCE21F46D}"/>
                    </a:ext>
                  </a:extLst>
                </p:cNvPr>
                <p:cNvSpPr txBox="1"/>
                <p:nvPr/>
              </p:nvSpPr>
              <p:spPr>
                <a:xfrm>
                  <a:off x="9078698" y="375358"/>
                  <a:ext cx="181440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2000" b="0" dirty="0">
                      <a:solidFill>
                        <a:srgbClr val="FF0000"/>
                      </a:solidFill>
                    </a:rPr>
                    <a:t>nteresting</a:t>
                  </a:r>
                  <a:r>
                    <a:rPr lang="en-US" sz="2000" b="0" dirty="0"/>
                    <a:t> only if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5A446F-BD3C-C744-BC29-0E9BCE21F4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698" y="375358"/>
                  <a:ext cx="1814407" cy="615553"/>
                </a:xfrm>
                <a:prstGeom prst="rect">
                  <a:avLst/>
                </a:prstGeom>
                <a:blipFill>
                  <a:blip r:embed="rId25"/>
                  <a:stretch>
                    <a:fillRect l="-8392" t="-12245" r="-7692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98ADB40-FA98-DD41-8396-144C9EEB4ACB}"/>
              </a:ext>
            </a:extLst>
          </p:cNvPr>
          <p:cNvGrpSpPr/>
          <p:nvPr/>
        </p:nvGrpSpPr>
        <p:grpSpPr>
          <a:xfrm>
            <a:off x="676928" y="963480"/>
            <a:ext cx="3067297" cy="1635518"/>
            <a:chOff x="676928" y="963480"/>
            <a:chExt cx="3067297" cy="163551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F7E6250-477B-084B-B56E-E75666703EC5}"/>
                </a:ext>
              </a:extLst>
            </p:cNvPr>
            <p:cNvGrpSpPr/>
            <p:nvPr/>
          </p:nvGrpSpPr>
          <p:grpSpPr>
            <a:xfrm>
              <a:off x="676928" y="963480"/>
              <a:ext cx="3067297" cy="1635518"/>
              <a:chOff x="337195" y="963480"/>
              <a:chExt cx="3067297" cy="1635518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AF8BD04-2A4A-4145-A116-BDEA10992CA4}"/>
                  </a:ext>
                </a:extLst>
              </p:cNvPr>
              <p:cNvCxnSpPr/>
              <p:nvPr/>
            </p:nvCxnSpPr>
            <p:spPr>
              <a:xfrm>
                <a:off x="1299801" y="988213"/>
                <a:ext cx="0" cy="3385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26BD86AD-302B-F14E-8B72-EB0F5E64757B}"/>
                  </a:ext>
                </a:extLst>
              </p:cNvPr>
              <p:cNvCxnSpPr/>
              <p:nvPr/>
            </p:nvCxnSpPr>
            <p:spPr>
              <a:xfrm>
                <a:off x="1292131" y="2055303"/>
                <a:ext cx="0" cy="3385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6F1EF01-65F6-3B45-BD47-EC5F35B0E690}"/>
                  </a:ext>
                </a:extLst>
              </p:cNvPr>
              <p:cNvCxnSpPr/>
              <p:nvPr/>
            </p:nvCxnSpPr>
            <p:spPr>
              <a:xfrm>
                <a:off x="1214580" y="1071785"/>
                <a:ext cx="161637" cy="855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BAB7272-8909-1F47-AE0C-DF12CAE336FB}"/>
                  </a:ext>
                </a:extLst>
              </p:cNvPr>
              <p:cNvCxnSpPr/>
              <p:nvPr/>
            </p:nvCxnSpPr>
            <p:spPr>
              <a:xfrm>
                <a:off x="1220548" y="2128503"/>
                <a:ext cx="161637" cy="855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E177DEB5-2674-2440-B681-863A3303FE5A}"/>
                      </a:ext>
                    </a:extLst>
                  </p:cNvPr>
                  <p:cNvSpPr txBox="1"/>
                  <p:nvPr/>
                </p:nvSpPr>
                <p:spPr>
                  <a:xfrm>
                    <a:off x="1401398" y="963480"/>
                    <a:ext cx="20954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E177DEB5-2674-2440-B681-863A3303FE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1398" y="963480"/>
                    <a:ext cx="209545" cy="30777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5000" r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4FAC976-67C7-9B4A-896D-6D7E559C9CC9}"/>
                      </a:ext>
                    </a:extLst>
                  </p:cNvPr>
                  <p:cNvSpPr txBox="1"/>
                  <p:nvPr/>
                </p:nvSpPr>
                <p:spPr>
                  <a:xfrm>
                    <a:off x="1401398" y="2066516"/>
                    <a:ext cx="20954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4FAC976-67C7-9B4A-896D-6D7E559C9C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1398" y="2066516"/>
                    <a:ext cx="209545" cy="30777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6667" r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Double Brace 34">
                <a:extLst>
                  <a:ext uri="{FF2B5EF4-FFF2-40B4-BE49-F238E27FC236}">
                    <a16:creationId xmlns:a16="http://schemas.microsoft.com/office/drawing/2014/main" id="{E5C33AC0-3DBC-9541-8E3D-6B022A842794}"/>
                  </a:ext>
                </a:extLst>
              </p:cNvPr>
              <p:cNvSpPr/>
              <p:nvPr/>
            </p:nvSpPr>
            <p:spPr>
              <a:xfrm>
                <a:off x="337195" y="1066671"/>
                <a:ext cx="1878190" cy="1450048"/>
              </a:xfrm>
              <a:prstGeom prst="bracePair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32105311-E3A2-4848-8978-F31D23772820}"/>
                      </a:ext>
                    </a:extLst>
                  </p:cNvPr>
                  <p:cNvSpPr txBox="1"/>
                  <p:nvPr/>
                </p:nvSpPr>
                <p:spPr>
                  <a:xfrm>
                    <a:off x="2038221" y="2198888"/>
                    <a:ext cx="136627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32105311-E3A2-4848-8978-F31D237728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221" y="2198888"/>
                    <a:ext cx="1366271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2D8C223-9186-0148-9D5A-FFEA3328A2BB}"/>
                    </a:ext>
                  </a:extLst>
                </p:cNvPr>
                <p:cNvSpPr/>
                <p:nvPr/>
              </p:nvSpPr>
              <p:spPr>
                <a:xfrm>
                  <a:off x="1063768" y="1312216"/>
                  <a:ext cx="1134590" cy="76617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,⋅)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2D8C223-9186-0148-9D5A-FFEA3328A2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768" y="1312216"/>
                  <a:ext cx="1134590" cy="76617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D1503-3F24-C548-B235-D0A89A82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5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BCC899-37E4-E444-AF02-0BA4A78118CA}"/>
              </a:ext>
            </a:extLst>
          </p:cNvPr>
          <p:cNvSpPr/>
          <p:nvPr/>
        </p:nvSpPr>
        <p:spPr>
          <a:xfrm>
            <a:off x="358774" y="4950895"/>
            <a:ext cx="8426451" cy="1544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9B7D5-C5CB-EA46-9D48-369D9CD1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to build PRFs from </a:t>
            </a:r>
            <a:r>
              <a:rPr lang="en-US" dirty="0" err="1"/>
              <a:t>naPRFs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E7C2D-739F-FC4B-9D0F-C9D79F918982}"/>
              </a:ext>
            </a:extLst>
          </p:cNvPr>
          <p:cNvSpPr txBox="1"/>
          <p:nvPr/>
        </p:nvSpPr>
        <p:spPr>
          <a:xfrm>
            <a:off x="370280" y="845355"/>
            <a:ext cx="50537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53BFF"/>
                </a:solidFill>
              </a:rPr>
              <a:t>Cascade Construction </a:t>
            </a:r>
            <a:r>
              <a:rPr lang="en-US" sz="2000" dirty="0"/>
              <a:t>[GGM84, BCK96]: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746FD2-DBFA-0645-9F58-AB9580518F32}"/>
                  </a:ext>
                </a:extLst>
              </p:cNvPr>
              <p:cNvSpPr txBox="1"/>
              <p:nvPr/>
            </p:nvSpPr>
            <p:spPr>
              <a:xfrm>
                <a:off x="3494401" y="5064428"/>
                <a:ext cx="435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746FD2-DBFA-0645-9F58-AB9580518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401" y="5064428"/>
                <a:ext cx="43518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351846E-E96C-954C-BEE4-47FCFD9925DA}"/>
              </a:ext>
            </a:extLst>
          </p:cNvPr>
          <p:cNvSpPr txBox="1"/>
          <p:nvPr/>
        </p:nvSpPr>
        <p:spPr>
          <a:xfrm>
            <a:off x="395721" y="5143686"/>
            <a:ext cx="170385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# calls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3F709F-59D4-4C41-B8E1-87B428A7785C}"/>
              </a:ext>
            </a:extLst>
          </p:cNvPr>
          <p:cNvSpPr txBox="1"/>
          <p:nvPr/>
        </p:nvSpPr>
        <p:spPr>
          <a:xfrm>
            <a:off x="399285" y="5609379"/>
            <a:ext cx="1063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fully-BB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FCDC22-429F-2A4D-BD73-E75CED728EA5}"/>
              </a:ext>
            </a:extLst>
          </p:cNvPr>
          <p:cNvSpPr txBox="1"/>
          <p:nvPr/>
        </p:nvSpPr>
        <p:spPr>
          <a:xfrm>
            <a:off x="384845" y="6064186"/>
            <a:ext cx="24213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security preserving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A36221-83D6-8F47-A9FF-3184DA3A29BB}"/>
                  </a:ext>
                </a:extLst>
              </p:cNvPr>
              <p:cNvSpPr txBox="1"/>
              <p:nvPr/>
            </p:nvSpPr>
            <p:spPr>
              <a:xfrm>
                <a:off x="3523775" y="5577637"/>
                <a:ext cx="32541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✓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A36221-83D6-8F47-A9FF-3184DA3A2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75" y="5577637"/>
                <a:ext cx="325410" cy="400110"/>
              </a:xfrm>
              <a:prstGeom prst="rect">
                <a:avLst/>
              </a:prstGeom>
              <a:blipFill>
                <a:blip r:embed="rId4"/>
                <a:stretch>
                  <a:fillRect l="-22222" r="-2222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8EA5F7-FC44-AF4F-8AD8-4318AEF48C86}"/>
                  </a:ext>
                </a:extLst>
              </p:cNvPr>
              <p:cNvSpPr txBox="1"/>
              <p:nvPr/>
            </p:nvSpPr>
            <p:spPr>
              <a:xfrm>
                <a:off x="3498723" y="5993226"/>
                <a:ext cx="32541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✓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8EA5F7-FC44-AF4F-8AD8-4318AEF48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723" y="5993226"/>
                <a:ext cx="325410" cy="400110"/>
              </a:xfrm>
              <a:prstGeom prst="rect">
                <a:avLst/>
              </a:prstGeom>
              <a:blipFill>
                <a:blip r:embed="rId4"/>
                <a:stretch>
                  <a:fillRect l="-22222" r="-2222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45F1F8-E42E-8647-9F7D-D615FB8E6CE8}"/>
                  </a:ext>
                </a:extLst>
              </p:cNvPr>
              <p:cNvSpPr txBox="1"/>
              <p:nvPr/>
            </p:nvSpPr>
            <p:spPr>
              <a:xfrm>
                <a:off x="-6639632" y="1537772"/>
                <a:ext cx="20648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𝑝𝑜𝑙𝑦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45F1F8-E42E-8647-9F7D-D615FB8E6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39632" y="1537772"/>
                <a:ext cx="2064861" cy="646331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AB9E65-3FDA-D444-B7F7-9E26B0A7B91A}"/>
                  </a:ext>
                </a:extLst>
              </p:cNvPr>
              <p:cNvSpPr txBox="1"/>
              <p:nvPr/>
            </p:nvSpPr>
            <p:spPr>
              <a:xfrm>
                <a:off x="-4291082" y="1650069"/>
                <a:ext cx="906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AB9E65-3FDA-D444-B7F7-9E26B0A7B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91082" y="1650069"/>
                <a:ext cx="9062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55DE250-DD46-4B42-BF5F-F2749950E840}"/>
                  </a:ext>
                </a:extLst>
              </p:cNvPr>
              <p:cNvSpPr/>
              <p:nvPr/>
            </p:nvSpPr>
            <p:spPr>
              <a:xfrm>
                <a:off x="-4077485" y="3909443"/>
                <a:ext cx="1282729" cy="7810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55DE250-DD46-4B42-BF5F-F2749950E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7485" y="3909443"/>
                <a:ext cx="1282729" cy="781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363EE39-C6BD-CB4B-B866-28765BC7289D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-4380574" y="4690519"/>
            <a:ext cx="944454" cy="531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B6B6FA4-ADB6-7841-8C90-4A6BDD9645AF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-4102582" y="4690519"/>
            <a:ext cx="666462" cy="66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9551FF8-27A4-C446-AE78-2E3A0F89D1C1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-3769351" y="4690519"/>
            <a:ext cx="333231" cy="794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FC63CBE-E2E7-2349-B300-9480B901A5C0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-3436120" y="4690519"/>
            <a:ext cx="824062" cy="559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55D8E71-0599-614A-86F8-BF29B8BAAEA0}"/>
                  </a:ext>
                </a:extLst>
              </p:cNvPr>
              <p:cNvSpPr txBox="1"/>
              <p:nvPr/>
            </p:nvSpPr>
            <p:spPr>
              <a:xfrm>
                <a:off x="-3460628" y="4950896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55D8E71-0599-614A-86F8-BF29B8BAA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0628" y="4950896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urved Right Arrow 60">
            <a:extLst>
              <a:ext uri="{FF2B5EF4-FFF2-40B4-BE49-F238E27FC236}">
                <a16:creationId xmlns:a16="http://schemas.microsoft.com/office/drawing/2014/main" id="{311785DB-CF56-2C49-8474-9425BC05B5B8}"/>
              </a:ext>
            </a:extLst>
          </p:cNvPr>
          <p:cNvSpPr/>
          <p:nvPr/>
        </p:nvSpPr>
        <p:spPr>
          <a:xfrm rot="16200000">
            <a:off x="-3538673" y="4434205"/>
            <a:ext cx="227842" cy="946167"/>
          </a:xfrm>
          <a:prstGeom prst="curvedRightArrow">
            <a:avLst>
              <a:gd name="adj1" fmla="val 0"/>
              <a:gd name="adj2" fmla="val 23180"/>
              <a:gd name="adj3" fmla="val 18932"/>
            </a:avLst>
          </a:prstGeom>
          <a:solidFill>
            <a:schemeClr val="tx1"/>
          </a:solidFill>
          <a:ln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0D27920-2EDF-DE45-9383-D8A69FC45C99}"/>
                  </a:ext>
                </a:extLst>
              </p:cNvPr>
              <p:cNvSpPr txBox="1"/>
              <p:nvPr/>
            </p:nvSpPr>
            <p:spPr>
              <a:xfrm>
                <a:off x="-2803449" y="4690519"/>
                <a:ext cx="682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ary</a:t>
                </a:r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0D27920-2EDF-DE45-9383-D8A69FC4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03449" y="4690519"/>
                <a:ext cx="682366" cy="369332"/>
              </a:xfrm>
              <a:prstGeom prst="rect">
                <a:avLst/>
              </a:prstGeom>
              <a:blipFill>
                <a:blip r:embed="rId9"/>
                <a:stretch>
                  <a:fillRect t="-3333" r="-54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04341B-5AA1-964B-9A33-440DFA130676}"/>
              </a:ext>
            </a:extLst>
          </p:cNvPr>
          <p:cNvCxnSpPr>
            <a:endCxn id="55" idx="0"/>
          </p:cNvCxnSpPr>
          <p:nvPr/>
        </p:nvCxnSpPr>
        <p:spPr>
          <a:xfrm flipH="1">
            <a:off x="-3436120" y="3475303"/>
            <a:ext cx="412031" cy="434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2294524-704F-9049-BDF7-09BC0457025B}"/>
                  </a:ext>
                </a:extLst>
              </p:cNvPr>
              <p:cNvSpPr txBox="1"/>
              <p:nvPr/>
            </p:nvSpPr>
            <p:spPr>
              <a:xfrm>
                <a:off x="-3263400" y="3469993"/>
                <a:ext cx="438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2294524-704F-9049-BDF7-09BC04570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63400" y="3469993"/>
                <a:ext cx="43883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EF3B714-5B7E-9447-A359-EF4AC8C95145}"/>
                  </a:ext>
                </a:extLst>
              </p:cNvPr>
              <p:cNvSpPr txBox="1"/>
              <p:nvPr/>
            </p:nvSpPr>
            <p:spPr>
              <a:xfrm>
                <a:off x="-5337412" y="5409701"/>
                <a:ext cx="33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EF3B714-5B7E-9447-A359-EF4AC8C95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7412" y="5409701"/>
                <a:ext cx="332650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6248D168-9B3D-7641-9D4E-DA09F1057B51}"/>
              </a:ext>
            </a:extLst>
          </p:cNvPr>
          <p:cNvGrpSpPr/>
          <p:nvPr/>
        </p:nvGrpSpPr>
        <p:grpSpPr>
          <a:xfrm>
            <a:off x="300525" y="2329818"/>
            <a:ext cx="4206628" cy="1040874"/>
            <a:chOff x="-1569696" y="3598131"/>
            <a:chExt cx="4206628" cy="1040874"/>
          </a:xfrm>
        </p:grpSpPr>
        <p:sp>
          <p:nvSpPr>
            <p:cNvPr id="86" name="Rounded Rectangular Callout 85">
              <a:extLst>
                <a:ext uri="{FF2B5EF4-FFF2-40B4-BE49-F238E27FC236}">
                  <a16:creationId xmlns:a16="http://schemas.microsoft.com/office/drawing/2014/main" id="{5CEB64DB-CF00-4842-9A57-D5BCA3F13BD5}"/>
                </a:ext>
              </a:extLst>
            </p:cNvPr>
            <p:cNvSpPr/>
            <p:nvPr/>
          </p:nvSpPr>
          <p:spPr>
            <a:xfrm>
              <a:off x="-1569696" y="3598131"/>
              <a:ext cx="4005023" cy="1040874"/>
            </a:xfrm>
            <a:prstGeom prst="wedgeRoundRectCallout">
              <a:avLst>
                <a:gd name="adj1" fmla="val 54797"/>
                <a:gd name="adj2" fmla="val 1433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4E8615B-F432-8540-95C2-9FB5BC724F2C}"/>
                    </a:ext>
                  </a:extLst>
                </p:cNvPr>
                <p:cNvSpPr txBox="1"/>
                <p:nvPr/>
              </p:nvSpPr>
              <p:spPr>
                <a:xfrm>
                  <a:off x="-1527478" y="3745591"/>
                  <a:ext cx="416441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US" sz="2200" dirty="0"/>
                    <a:t> queried only on non-adaptively </a:t>
                  </a:r>
                </a:p>
                <a:p>
                  <a:r>
                    <a:rPr lang="en-US" sz="2200" dirty="0"/>
                    <a:t>chosen points </a:t>
                  </a:r>
                  <a:r>
                    <a:rPr lang="en-US" sz="2200" dirty="0">
                      <a:solidFill>
                        <a:srgbClr val="FF0000"/>
                      </a:solidFill>
                    </a:rPr>
                    <a:t>at every depth</a:t>
                  </a: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4E8615B-F432-8540-95C2-9FB5BC724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27478" y="3745591"/>
                  <a:ext cx="4164410" cy="769441"/>
                </a:xfrm>
                <a:prstGeom prst="rect">
                  <a:avLst/>
                </a:prstGeom>
                <a:blipFill>
                  <a:blip r:embed="rId24"/>
                  <a:stretch>
                    <a:fillRect l="-1824" t="-4839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662CD8-47E0-7740-B156-1F0410DB0611}"/>
              </a:ext>
            </a:extLst>
          </p:cNvPr>
          <p:cNvGrpSpPr/>
          <p:nvPr/>
        </p:nvGrpSpPr>
        <p:grpSpPr>
          <a:xfrm>
            <a:off x="1911579" y="4290070"/>
            <a:ext cx="1734324" cy="904660"/>
            <a:chOff x="5083911" y="5923143"/>
            <a:chExt cx="1734324" cy="90466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DE610D3-808B-2B46-90F7-3D5120531898}"/>
                </a:ext>
              </a:extLst>
            </p:cNvPr>
            <p:cNvSpPr txBox="1"/>
            <p:nvPr/>
          </p:nvSpPr>
          <p:spPr>
            <a:xfrm>
              <a:off x="5083911" y="5923143"/>
              <a:ext cx="15733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input length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A535D3B-7A40-0648-8CD0-DF6669F7BF47}"/>
                </a:ext>
              </a:extLst>
            </p:cNvPr>
            <p:cNvCxnSpPr>
              <a:cxnSpLocks/>
            </p:cNvCxnSpPr>
            <p:nvPr/>
          </p:nvCxnSpPr>
          <p:spPr>
            <a:xfrm>
              <a:off x="5946271" y="6324227"/>
              <a:ext cx="871964" cy="5035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DE58F4-E3A8-9347-941C-B947314C8217}"/>
              </a:ext>
            </a:extLst>
          </p:cNvPr>
          <p:cNvGrpSpPr/>
          <p:nvPr/>
        </p:nvGrpSpPr>
        <p:grpSpPr>
          <a:xfrm>
            <a:off x="-2720956" y="-542456"/>
            <a:ext cx="1798853" cy="2569786"/>
            <a:chOff x="6095999" y="1710115"/>
            <a:chExt cx="1798853" cy="2569786"/>
          </a:xfrm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DEDDB9B1-61C2-C340-9080-0C9D3103CA63}"/>
                </a:ext>
              </a:extLst>
            </p:cNvPr>
            <p:cNvSpPr/>
            <p:nvPr/>
          </p:nvSpPr>
          <p:spPr>
            <a:xfrm>
              <a:off x="6095999" y="2423915"/>
              <a:ext cx="1798853" cy="185598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ounded Rectangle 98">
                  <a:extLst>
                    <a:ext uri="{FF2B5EF4-FFF2-40B4-BE49-F238E27FC236}">
                      <a16:creationId xmlns:a16="http://schemas.microsoft.com/office/drawing/2014/main" id="{2EC5A136-67DA-7149-ABC4-4EA7F271126A}"/>
                    </a:ext>
                  </a:extLst>
                </p:cNvPr>
                <p:cNvSpPr/>
                <p:nvPr/>
              </p:nvSpPr>
              <p:spPr>
                <a:xfrm>
                  <a:off x="6191313" y="3446954"/>
                  <a:ext cx="1609193" cy="733097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0" dirty="0">
                      <a:solidFill>
                        <a:schemeClr val="tx1"/>
                      </a:solidFill>
                    </a:rPr>
                    <a:t>Adv.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ounded Rectangle 98">
                  <a:extLst>
                    <a:ext uri="{FF2B5EF4-FFF2-40B4-BE49-F238E27FC236}">
                      <a16:creationId xmlns:a16="http://schemas.microsoft.com/office/drawing/2014/main" id="{2EC5A136-67DA-7149-ABC4-4EA7F27112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313" y="3446954"/>
                  <a:ext cx="1609193" cy="733097"/>
                </a:xfrm>
                <a:prstGeom prst="round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ED975FA1-0846-1442-8C63-EB6CF3CC277F}"/>
                    </a:ext>
                  </a:extLst>
                </p:cNvPr>
                <p:cNvSpPr txBox="1"/>
                <p:nvPr/>
              </p:nvSpPr>
              <p:spPr>
                <a:xfrm>
                  <a:off x="6096000" y="2517420"/>
                  <a:ext cx="17045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/>
                    <a:t>Adv.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𝑛𝑎</m:t>
                          </m:r>
                        </m:sup>
                      </m:sSup>
                    </m:oMath>
                  </a14:m>
                  <a:r>
                    <a:rPr lang="en-US" sz="2000" dirty="0"/>
                    <a:t> for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ED975FA1-0846-1442-8C63-EB6CF3CC2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517420"/>
                  <a:ext cx="1704506" cy="400110"/>
                </a:xfrm>
                <a:prstGeom prst="rect">
                  <a:avLst/>
                </a:prstGeom>
                <a:blipFill>
                  <a:blip r:embed="rId27"/>
                  <a:stretch>
                    <a:fillRect l="-3704" t="-625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19693A4-8670-C64B-A768-FE93DCAAE1E4}"/>
                </a:ext>
              </a:extLst>
            </p:cNvPr>
            <p:cNvGrpSpPr/>
            <p:nvPr/>
          </p:nvGrpSpPr>
          <p:grpSpPr>
            <a:xfrm>
              <a:off x="6218405" y="2979085"/>
              <a:ext cx="1419135" cy="449915"/>
              <a:chOff x="1828573" y="4409614"/>
              <a:chExt cx="1419135" cy="449915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C7B97072-FF62-6040-8D7E-24AC0C32E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8497" y="4439850"/>
                <a:ext cx="104278" cy="3678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A7B5088E-A50E-B44B-AEF1-724F314D22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8573" y="4409614"/>
                <a:ext cx="144869" cy="4319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598EE7CD-F3DE-A149-A5E9-33C8AD0610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3853" y="4439850"/>
                <a:ext cx="133855" cy="419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BD0B175D-F431-E94E-B4BA-E65C883430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9327" y="4439850"/>
                <a:ext cx="179016" cy="3937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Up Arrow 107">
              <a:extLst>
                <a:ext uri="{FF2B5EF4-FFF2-40B4-BE49-F238E27FC236}">
                  <a16:creationId xmlns:a16="http://schemas.microsoft.com/office/drawing/2014/main" id="{4BB62F4E-AC6D-AE43-A6BF-76EEC4B1D0D7}"/>
                </a:ext>
              </a:extLst>
            </p:cNvPr>
            <p:cNvSpPr/>
            <p:nvPr/>
          </p:nvSpPr>
          <p:spPr>
            <a:xfrm>
              <a:off x="6663702" y="1710115"/>
              <a:ext cx="269503" cy="64223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Up Arrow 108">
              <a:extLst>
                <a:ext uri="{FF2B5EF4-FFF2-40B4-BE49-F238E27FC236}">
                  <a16:creationId xmlns:a16="http://schemas.microsoft.com/office/drawing/2014/main" id="{5DBF01B8-36E6-6F4B-B2BD-5AB3D19A594A}"/>
                </a:ext>
              </a:extLst>
            </p:cNvPr>
            <p:cNvSpPr/>
            <p:nvPr/>
          </p:nvSpPr>
          <p:spPr>
            <a:xfrm rot="10800000">
              <a:off x="6964007" y="1735413"/>
              <a:ext cx="269503" cy="64223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B1AD4233-5E55-E74F-B5E0-597DD46B36AF}"/>
              </a:ext>
            </a:extLst>
          </p:cNvPr>
          <p:cNvSpPr txBox="1"/>
          <p:nvPr/>
        </p:nvSpPr>
        <p:spPr>
          <a:xfrm>
            <a:off x="4211249" y="5555291"/>
            <a:ext cx="2460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can be improved to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397F2D-BF0A-1C43-819D-BA80C286F5F2}"/>
              </a:ext>
            </a:extLst>
          </p:cNvPr>
          <p:cNvGrpSpPr/>
          <p:nvPr/>
        </p:nvGrpSpPr>
        <p:grpSpPr>
          <a:xfrm>
            <a:off x="4474464" y="1175042"/>
            <a:ext cx="4572000" cy="3387187"/>
            <a:chOff x="4474464" y="1175042"/>
            <a:chExt cx="4572000" cy="338718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74AF854-10C3-9F4C-A777-C391447FCD7D}"/>
                </a:ext>
              </a:extLst>
            </p:cNvPr>
            <p:cNvSpPr/>
            <p:nvPr/>
          </p:nvSpPr>
          <p:spPr>
            <a:xfrm>
              <a:off x="4474464" y="1589109"/>
              <a:ext cx="4572000" cy="297312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D323-F47D-1A45-96DD-5E84EFC5BAA3}"/>
                </a:ext>
              </a:extLst>
            </p:cNvPr>
            <p:cNvGrpSpPr/>
            <p:nvPr/>
          </p:nvGrpSpPr>
          <p:grpSpPr>
            <a:xfrm>
              <a:off x="4685536" y="1175042"/>
              <a:ext cx="4145972" cy="3219120"/>
              <a:chOff x="4685536" y="1175042"/>
              <a:chExt cx="4145972" cy="3219120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15D9714-DEF9-FA48-98AB-DAF36A8F941D}"/>
                  </a:ext>
                </a:extLst>
              </p:cNvPr>
              <p:cNvGrpSpPr/>
              <p:nvPr/>
            </p:nvGrpSpPr>
            <p:grpSpPr>
              <a:xfrm>
                <a:off x="4685536" y="1652106"/>
                <a:ext cx="4080090" cy="2742056"/>
                <a:chOff x="352477" y="2033521"/>
                <a:chExt cx="4080090" cy="274205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1AD5B8BA-5124-B743-86AA-C63E69AC98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4873" y="2033521"/>
                      <a:ext cx="676832" cy="399245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1AD5B8BA-5124-B743-86AA-C63E69AC987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84873" y="2033521"/>
                      <a:ext cx="676832" cy="399245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FEE8D564-ACF4-5F40-B94F-5085864A97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2" y="2888925"/>
                      <a:ext cx="676832" cy="399245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FEE8D564-ACF4-5F40-B94F-5085864A974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4462" y="2888925"/>
                      <a:ext cx="676832" cy="399245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A79983EC-AE7F-AA45-9C4B-A209E7CD4B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13493" y="2876046"/>
                      <a:ext cx="676832" cy="399245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A79983EC-AE7F-AA45-9C4B-A209E7CD4BB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13493" y="2876046"/>
                      <a:ext cx="676832" cy="39924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3374A231-FCAB-1B46-BFA0-D18B5131D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31968" y="3973753"/>
                      <a:ext cx="676832" cy="399245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3374A231-FCAB-1B46-BFA0-D18B5131DD5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31968" y="3973753"/>
                      <a:ext cx="676832" cy="39924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0D6EF4C7-085F-E240-86D1-31564DAC0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477" y="3985793"/>
                      <a:ext cx="676832" cy="399245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0D6EF4C7-085F-E240-86D1-31564DAC023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2477" y="3985793"/>
                      <a:ext cx="676832" cy="39924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C1CFBCE0-8139-164C-B348-25B67D173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8484" y="3960873"/>
                      <a:ext cx="676832" cy="399245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C1CFBCE0-8139-164C-B348-25B67D1730B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58484" y="3960873"/>
                      <a:ext cx="676832" cy="399245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6D017258-F2D3-2648-B91E-203DE91978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5735" y="3960873"/>
                      <a:ext cx="676832" cy="399245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6D017258-F2D3-2648-B91E-203DE919787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5735" y="3960873"/>
                      <a:ext cx="676832" cy="399245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AB99E457-715A-D046-B378-32139EF918E9}"/>
                    </a:ext>
                  </a:extLst>
                </p:cNvPr>
                <p:cNvCxnSpPr>
                  <a:stCxn id="66" idx="2"/>
                  <a:endCxn id="67" idx="0"/>
                </p:cNvCxnSpPr>
                <p:nvPr/>
              </p:nvCxnSpPr>
              <p:spPr>
                <a:xfrm flipH="1">
                  <a:off x="1302878" y="2432766"/>
                  <a:ext cx="1020411" cy="45615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2C6031E6-B4FF-E74D-A6C4-39F2747CC46C}"/>
                    </a:ext>
                  </a:extLst>
                </p:cNvPr>
                <p:cNvCxnSpPr>
                  <a:cxnSpLocks/>
                  <a:stCxn id="66" idx="2"/>
                  <a:endCxn id="68" idx="0"/>
                </p:cNvCxnSpPr>
                <p:nvPr/>
              </p:nvCxnSpPr>
              <p:spPr>
                <a:xfrm>
                  <a:off x="2323289" y="2432766"/>
                  <a:ext cx="1028620" cy="4432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410D6951-6645-3D4F-8826-6106F6E587A1}"/>
                    </a:ext>
                  </a:extLst>
                </p:cNvPr>
                <p:cNvCxnSpPr>
                  <a:cxnSpLocks/>
                  <a:stCxn id="67" idx="2"/>
                  <a:endCxn id="70" idx="0"/>
                </p:cNvCxnSpPr>
                <p:nvPr/>
              </p:nvCxnSpPr>
              <p:spPr>
                <a:xfrm flipH="1">
                  <a:off x="690893" y="3288170"/>
                  <a:ext cx="611985" cy="69762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149BD58B-BA3E-344F-B54A-FEE4AF401F06}"/>
                    </a:ext>
                  </a:extLst>
                </p:cNvPr>
                <p:cNvCxnSpPr>
                  <a:cxnSpLocks/>
                  <a:stCxn id="67" idx="2"/>
                  <a:endCxn id="69" idx="0"/>
                </p:cNvCxnSpPr>
                <p:nvPr/>
              </p:nvCxnSpPr>
              <p:spPr>
                <a:xfrm>
                  <a:off x="1302878" y="3288170"/>
                  <a:ext cx="467506" cy="68558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29BFFDC9-B9B8-5145-8E18-C2B4A1A22633}"/>
                    </a:ext>
                  </a:extLst>
                </p:cNvPr>
                <p:cNvCxnSpPr>
                  <a:cxnSpLocks/>
                  <a:stCxn id="68" idx="2"/>
                  <a:endCxn id="71" idx="0"/>
                </p:cNvCxnSpPr>
                <p:nvPr/>
              </p:nvCxnSpPr>
              <p:spPr>
                <a:xfrm flipH="1">
                  <a:off x="2896900" y="3275291"/>
                  <a:ext cx="455009" cy="68558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A1A5CA24-76D1-4049-9928-E259DF54E177}"/>
                    </a:ext>
                  </a:extLst>
                </p:cNvPr>
                <p:cNvCxnSpPr>
                  <a:cxnSpLocks/>
                  <a:stCxn id="68" idx="2"/>
                  <a:endCxn id="72" idx="0"/>
                </p:cNvCxnSpPr>
                <p:nvPr/>
              </p:nvCxnSpPr>
              <p:spPr>
                <a:xfrm>
                  <a:off x="3351909" y="3275291"/>
                  <a:ext cx="742242" cy="68558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CA95F4BE-5325-B146-A956-B4289A5C96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51974" y="4406245"/>
                      <a:ext cx="10556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,01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CA95F4BE-5325-B146-A956-B4289A5C96E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51974" y="4406245"/>
                      <a:ext cx="1055674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2D4C716E-02A9-5F49-B936-23040D96CF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2837" y="2501414"/>
                      <a:ext cx="768480" cy="27699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2D4C716E-02A9-5F49-B936-23040D96CF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62837" y="2501414"/>
                      <a:ext cx="768480" cy="276999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l="-6667" t="-4762" r="-11667" b="-380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F5EA16B-1C6C-944A-836D-0131DE8E4B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08493" y="2491673"/>
                      <a:ext cx="768480" cy="27699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,1)</m:t>
                            </m:r>
                          </m:oMath>
                        </m:oMathPara>
                      </a14:m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F5EA16B-1C6C-944A-836D-0131DE8E4B8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8493" y="2491673"/>
                      <a:ext cx="768480" cy="276999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l="-6557" t="-4545" r="-9836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3AE39DC4-1CC7-084D-94D6-93688AC6E9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0192" y="3483673"/>
                      <a:ext cx="869084" cy="27699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3AE39DC4-1CC7-084D-94D6-93688AC6E9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0192" y="3483673"/>
                      <a:ext cx="869084" cy="276999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5882" t="-4762" r="-8824" b="-428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2D6AE026-2988-D249-8AAB-6D648CD9A1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5770" y="3493049"/>
                      <a:ext cx="869084" cy="27699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,1)</m:t>
                            </m:r>
                          </m:oMath>
                        </m:oMathPara>
                      </a14:m>
                      <a:endParaRPr lang="en-US" b="0" dirty="0"/>
                    </a:p>
                  </p:txBody>
                </p:sp>
              </mc:Choice>
              <mc:Fallback xmlns="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2D6AE026-2988-D249-8AAB-6D648CD9A1F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65770" y="3493049"/>
                      <a:ext cx="869084" cy="276999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 l="-5882" r="-10294" b="-363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847C106E-232B-B34D-BE32-F1CBD180B1DC}"/>
                      </a:ext>
                    </a:extLst>
                  </p:cNvPr>
                  <p:cNvSpPr txBox="1"/>
                  <p:nvPr/>
                </p:nvSpPr>
                <p:spPr>
                  <a:xfrm>
                    <a:off x="7059163" y="1175042"/>
                    <a:ext cx="1772345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=01)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847C106E-232B-B34D-BE32-F1CBD180B1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9163" y="1175042"/>
                    <a:ext cx="1772345" cy="430887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F73B64A1-CCBE-0E49-B68C-048B0B3D2951}"/>
                      </a:ext>
                    </a:extLst>
                  </p:cNvPr>
                  <p:cNvSpPr txBox="1"/>
                  <p:nvPr/>
                </p:nvSpPr>
                <p:spPr>
                  <a:xfrm>
                    <a:off x="6906329" y="3111046"/>
                    <a:ext cx="863763" cy="27699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F73B64A1-CCBE-0E49-B68C-048B0B3D29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6329" y="3111046"/>
                    <a:ext cx="863763" cy="276999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l="-4348" r="-8696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FBE4F8E7-787F-D347-B20E-F9EEEFDF9F73}"/>
                      </a:ext>
                    </a:extLst>
                  </p:cNvPr>
                  <p:cNvSpPr txBox="1"/>
                  <p:nvPr/>
                </p:nvSpPr>
                <p:spPr>
                  <a:xfrm>
                    <a:off x="7868155" y="3093693"/>
                    <a:ext cx="863763" cy="27699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,1)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FBE4F8E7-787F-D347-B20E-F9EEEFDF9F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155" y="3093693"/>
                    <a:ext cx="863763" cy="276999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5882" t="-4545" r="-10294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A80CA21-82CA-1F4E-A232-1BE482185AA7}"/>
                  </a:ext>
                </a:extLst>
              </p:cNvPr>
              <p:cNvSpPr txBox="1"/>
              <p:nvPr/>
            </p:nvSpPr>
            <p:spPr>
              <a:xfrm>
                <a:off x="6832326" y="5009008"/>
                <a:ext cx="976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(1)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A80CA21-82CA-1F4E-A232-1BE482185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26" y="5009008"/>
                <a:ext cx="976869" cy="461665"/>
              </a:xfrm>
              <a:prstGeom prst="rect">
                <a:avLst/>
              </a:prstGeom>
              <a:blipFill>
                <a:blip r:embed="rId42"/>
                <a:stretch>
                  <a:fillRect r="-131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955FF71-FBC9-AC4B-B599-FF256E8E2B62}"/>
                  </a:ext>
                </a:extLst>
              </p:cNvPr>
              <p:cNvSpPr txBox="1"/>
              <p:nvPr/>
            </p:nvSpPr>
            <p:spPr>
              <a:xfrm>
                <a:off x="7150194" y="5586120"/>
                <a:ext cx="32541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✓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955FF71-FBC9-AC4B-B599-FF256E8E2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194" y="5586120"/>
                <a:ext cx="325410" cy="400110"/>
              </a:xfrm>
              <a:prstGeom prst="rect">
                <a:avLst/>
              </a:prstGeom>
              <a:blipFill>
                <a:blip r:embed="rId43"/>
                <a:stretch>
                  <a:fillRect l="-28000" r="-2800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347483B-9CBB-B44D-BF78-696D32050AA1}"/>
                  </a:ext>
                </a:extLst>
              </p:cNvPr>
              <p:cNvSpPr txBox="1"/>
              <p:nvPr/>
            </p:nvSpPr>
            <p:spPr>
              <a:xfrm>
                <a:off x="7125142" y="6001709"/>
                <a:ext cx="32541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✓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347483B-9CBB-B44D-BF78-696D3205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42" y="6001709"/>
                <a:ext cx="325410" cy="400110"/>
              </a:xfrm>
              <a:prstGeom prst="rect">
                <a:avLst/>
              </a:prstGeom>
              <a:blipFill>
                <a:blip r:embed="rId44"/>
                <a:stretch>
                  <a:fillRect l="-28000" r="-2800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0E7F1-11C7-9845-AE29-97008E8A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/>
      <p:bldP spid="19" grpId="0"/>
      <p:bldP spid="20" grpId="0"/>
      <p:bldP spid="22" grpId="0"/>
      <p:bldP spid="23" grpId="0"/>
      <p:bldP spid="81" grpId="0"/>
      <p:bldP spid="95" grpId="0"/>
      <p:bldP spid="96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94F88-FC45-CF42-AFBA-ADBFC1899021}"/>
              </a:ext>
            </a:extLst>
          </p:cNvPr>
          <p:cNvSpPr/>
          <p:nvPr/>
        </p:nvSpPr>
        <p:spPr>
          <a:xfrm>
            <a:off x="358774" y="1253741"/>
            <a:ext cx="8437738" cy="1677802"/>
          </a:xfrm>
          <a:prstGeom prst="rect">
            <a:avLst/>
          </a:prstGeom>
          <a:solidFill>
            <a:schemeClr val="accent4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09B914C-56DC-CD42-B47F-5D531E7ACFE2}"/>
              </a:ext>
            </a:extLst>
          </p:cNvPr>
          <p:cNvSpPr/>
          <p:nvPr/>
        </p:nvSpPr>
        <p:spPr>
          <a:xfrm>
            <a:off x="371837" y="4950895"/>
            <a:ext cx="8426451" cy="1544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9B7D5-C5CB-EA46-9D48-369D9CD1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to build PRFs from </a:t>
            </a:r>
            <a:r>
              <a:rPr lang="en-US" dirty="0" err="1"/>
              <a:t>naPRFs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589C2-BF98-1C4E-9CB5-756C9D0EB0E8}"/>
              </a:ext>
            </a:extLst>
          </p:cNvPr>
          <p:cNvSpPr txBox="1"/>
          <p:nvPr/>
        </p:nvSpPr>
        <p:spPr>
          <a:xfrm>
            <a:off x="384174" y="851601"/>
            <a:ext cx="7274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53BFF"/>
                </a:solidFill>
              </a:rPr>
              <a:t>Complexity Leveraging based One-call Construction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6CD3F-ED9A-454A-9C30-069F9C692D76}"/>
              </a:ext>
            </a:extLst>
          </p:cNvPr>
          <p:cNvSpPr txBox="1"/>
          <p:nvPr/>
        </p:nvSpPr>
        <p:spPr>
          <a:xfrm>
            <a:off x="7467667" y="91576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[BH12]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0E2415-4D1B-B84B-8F39-4D0205906505}"/>
                  </a:ext>
                </a:extLst>
              </p:cNvPr>
              <p:cNvSpPr txBox="1"/>
              <p:nvPr/>
            </p:nvSpPr>
            <p:spPr>
              <a:xfrm>
                <a:off x="2838310" y="5124910"/>
                <a:ext cx="70705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𝑜𝑛𝑒</m:t>
                      </m:r>
                    </m:oMath>
                  </m:oMathPara>
                </a14:m>
                <a:endParaRPr lang="en-US" sz="2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0E2415-4D1B-B84B-8F39-4D0205906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10" y="5124910"/>
                <a:ext cx="70705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6C5417D-E2D4-E242-83F5-96FD9F7629AE}"/>
              </a:ext>
            </a:extLst>
          </p:cNvPr>
          <p:cNvSpPr/>
          <p:nvPr/>
        </p:nvSpPr>
        <p:spPr>
          <a:xfrm>
            <a:off x="3004546" y="5452103"/>
            <a:ext cx="351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68DCF7-FDF2-B942-B3EA-08A7A65B82FB}"/>
              </a:ext>
            </a:extLst>
          </p:cNvPr>
          <p:cNvSpPr/>
          <p:nvPr/>
        </p:nvSpPr>
        <p:spPr>
          <a:xfrm>
            <a:off x="3004546" y="5894352"/>
            <a:ext cx="351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9FD2B3-91F3-8E4D-A7C2-6678C06B2BA2}"/>
                  </a:ext>
                </a:extLst>
              </p:cNvPr>
              <p:cNvSpPr txBox="1"/>
              <p:nvPr/>
            </p:nvSpPr>
            <p:spPr>
              <a:xfrm>
                <a:off x="6028007" y="5116739"/>
                <a:ext cx="8721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9FD2B3-91F3-8E4D-A7C2-6678C06B2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007" y="5116739"/>
                <a:ext cx="872162" cy="430887"/>
              </a:xfrm>
              <a:prstGeom prst="rect">
                <a:avLst/>
              </a:prstGeom>
              <a:blipFill>
                <a:blip r:embed="rId4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A0136A-67EE-8047-A24D-3DB0ED8E9AB6}"/>
                  </a:ext>
                </a:extLst>
              </p:cNvPr>
              <p:cNvSpPr txBox="1"/>
              <p:nvPr/>
            </p:nvSpPr>
            <p:spPr>
              <a:xfrm>
                <a:off x="6385619" y="6039940"/>
                <a:ext cx="32541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✓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A0136A-67EE-8047-A24D-3DB0ED8E9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619" y="6039940"/>
                <a:ext cx="325410" cy="400110"/>
              </a:xfrm>
              <a:prstGeom prst="rect">
                <a:avLst/>
              </a:prstGeom>
              <a:blipFill>
                <a:blip r:embed="rId5"/>
                <a:stretch>
                  <a:fillRect l="-32000" r="-280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6DE533-82AC-9640-AEBB-49AFD65A10DA}"/>
                  </a:ext>
                </a:extLst>
              </p:cNvPr>
              <p:cNvSpPr txBox="1"/>
              <p:nvPr/>
            </p:nvSpPr>
            <p:spPr>
              <a:xfrm>
                <a:off x="6367231" y="5566573"/>
                <a:ext cx="32541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✓</m:t>
                      </m:r>
                    </m:oMath>
                  </m:oMathPara>
                </a14:m>
                <a:endParaRPr lang="en-US" sz="2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6DE533-82AC-9640-AEBB-49AFD65A1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31" y="5566573"/>
                <a:ext cx="325410" cy="400110"/>
              </a:xfrm>
              <a:prstGeom prst="rect">
                <a:avLst/>
              </a:prstGeom>
              <a:blipFill>
                <a:blip r:embed="rId6"/>
                <a:stretch>
                  <a:fillRect l="-26923" r="-2307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45F1F8-E42E-8647-9F7D-D615FB8E6CE8}"/>
                  </a:ext>
                </a:extLst>
              </p:cNvPr>
              <p:cNvSpPr txBox="1"/>
              <p:nvPr/>
            </p:nvSpPr>
            <p:spPr>
              <a:xfrm>
                <a:off x="-6639632" y="1537772"/>
                <a:ext cx="20648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𝑝𝑜𝑙𝑦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45F1F8-E42E-8647-9F7D-D615FB8E6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39632" y="1537772"/>
                <a:ext cx="2064861" cy="646331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AB9E65-3FDA-D444-B7F7-9E26B0A7B91A}"/>
                  </a:ext>
                </a:extLst>
              </p:cNvPr>
              <p:cNvSpPr txBox="1"/>
              <p:nvPr/>
            </p:nvSpPr>
            <p:spPr>
              <a:xfrm>
                <a:off x="-4291082" y="1650069"/>
                <a:ext cx="906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AB9E65-3FDA-D444-B7F7-9E26B0A7B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91082" y="1650069"/>
                <a:ext cx="9062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55DE250-DD46-4B42-BF5F-F2749950E840}"/>
                  </a:ext>
                </a:extLst>
              </p:cNvPr>
              <p:cNvSpPr/>
              <p:nvPr/>
            </p:nvSpPr>
            <p:spPr>
              <a:xfrm>
                <a:off x="-4077485" y="3909443"/>
                <a:ext cx="1282729" cy="7810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55DE250-DD46-4B42-BF5F-F2749950E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7485" y="3909443"/>
                <a:ext cx="1282729" cy="7810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363EE39-C6BD-CB4B-B866-28765BC7289D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-4380574" y="4690519"/>
            <a:ext cx="944454" cy="531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B6B6FA4-ADB6-7841-8C90-4A6BDD9645AF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-4102582" y="4690519"/>
            <a:ext cx="666462" cy="66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9551FF8-27A4-C446-AE78-2E3A0F89D1C1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-3769351" y="4690519"/>
            <a:ext cx="333231" cy="794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FC63CBE-E2E7-2349-B300-9480B901A5C0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-3436120" y="4690519"/>
            <a:ext cx="824062" cy="559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55D8E71-0599-614A-86F8-BF29B8BAAEA0}"/>
                  </a:ext>
                </a:extLst>
              </p:cNvPr>
              <p:cNvSpPr txBox="1"/>
              <p:nvPr/>
            </p:nvSpPr>
            <p:spPr>
              <a:xfrm>
                <a:off x="-3460628" y="4950896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55D8E71-0599-614A-86F8-BF29B8BAA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0628" y="4950896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urved Right Arrow 60">
            <a:extLst>
              <a:ext uri="{FF2B5EF4-FFF2-40B4-BE49-F238E27FC236}">
                <a16:creationId xmlns:a16="http://schemas.microsoft.com/office/drawing/2014/main" id="{311785DB-CF56-2C49-8474-9425BC05B5B8}"/>
              </a:ext>
            </a:extLst>
          </p:cNvPr>
          <p:cNvSpPr/>
          <p:nvPr/>
        </p:nvSpPr>
        <p:spPr>
          <a:xfrm rot="16200000">
            <a:off x="-3538673" y="4434205"/>
            <a:ext cx="227842" cy="946167"/>
          </a:xfrm>
          <a:prstGeom prst="curvedRightArrow">
            <a:avLst>
              <a:gd name="adj1" fmla="val 0"/>
              <a:gd name="adj2" fmla="val 23180"/>
              <a:gd name="adj3" fmla="val 18932"/>
            </a:avLst>
          </a:prstGeom>
          <a:solidFill>
            <a:schemeClr val="tx1"/>
          </a:solidFill>
          <a:ln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0D27920-2EDF-DE45-9383-D8A69FC45C99}"/>
                  </a:ext>
                </a:extLst>
              </p:cNvPr>
              <p:cNvSpPr txBox="1"/>
              <p:nvPr/>
            </p:nvSpPr>
            <p:spPr>
              <a:xfrm>
                <a:off x="-2803449" y="4690519"/>
                <a:ext cx="682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ary</a:t>
                </a:r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0D27920-2EDF-DE45-9383-D8A69FC4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03449" y="4690519"/>
                <a:ext cx="682366" cy="369332"/>
              </a:xfrm>
              <a:prstGeom prst="rect">
                <a:avLst/>
              </a:prstGeom>
              <a:blipFill>
                <a:blip r:embed="rId11"/>
                <a:stretch>
                  <a:fillRect t="-3333" r="-54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04341B-5AA1-964B-9A33-440DFA130676}"/>
              </a:ext>
            </a:extLst>
          </p:cNvPr>
          <p:cNvCxnSpPr>
            <a:endCxn id="55" idx="0"/>
          </p:cNvCxnSpPr>
          <p:nvPr/>
        </p:nvCxnSpPr>
        <p:spPr>
          <a:xfrm flipH="1">
            <a:off x="-3436120" y="3475303"/>
            <a:ext cx="412031" cy="434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2294524-704F-9049-BDF7-09BC0457025B}"/>
                  </a:ext>
                </a:extLst>
              </p:cNvPr>
              <p:cNvSpPr txBox="1"/>
              <p:nvPr/>
            </p:nvSpPr>
            <p:spPr>
              <a:xfrm>
                <a:off x="-3263400" y="3469993"/>
                <a:ext cx="438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2294524-704F-9049-BDF7-09BC04570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63400" y="3469993"/>
                <a:ext cx="43883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EF3B714-5B7E-9447-A359-EF4AC8C95145}"/>
                  </a:ext>
                </a:extLst>
              </p:cNvPr>
              <p:cNvSpPr txBox="1"/>
              <p:nvPr/>
            </p:nvSpPr>
            <p:spPr>
              <a:xfrm>
                <a:off x="-5337412" y="5409701"/>
                <a:ext cx="3326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EF3B714-5B7E-9447-A359-EF4AC8C95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7412" y="5409701"/>
                <a:ext cx="3326508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68B4B6A-E2CF-4A41-ADFE-5A75B8ED7B8D}"/>
              </a:ext>
            </a:extLst>
          </p:cNvPr>
          <p:cNvGrpSpPr/>
          <p:nvPr/>
        </p:nvGrpSpPr>
        <p:grpSpPr>
          <a:xfrm>
            <a:off x="371838" y="2933250"/>
            <a:ext cx="8426450" cy="1254253"/>
            <a:chOff x="371838" y="2933250"/>
            <a:chExt cx="8426450" cy="125425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81814D3-5285-7746-8549-A772123E1888}"/>
                </a:ext>
              </a:extLst>
            </p:cNvPr>
            <p:cNvSpPr/>
            <p:nvPr/>
          </p:nvSpPr>
          <p:spPr>
            <a:xfrm>
              <a:off x="371838" y="2933250"/>
              <a:ext cx="8426450" cy="12542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F779DB-A1D8-724F-AD30-CC1DBDE05E87}"/>
                </a:ext>
              </a:extLst>
            </p:cNvPr>
            <p:cNvGrpSpPr/>
            <p:nvPr/>
          </p:nvGrpSpPr>
          <p:grpSpPr>
            <a:xfrm>
              <a:off x="390896" y="3222359"/>
              <a:ext cx="7661537" cy="707886"/>
              <a:chOff x="337218" y="1856343"/>
              <a:chExt cx="7661537" cy="707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A462DAA3-AE4C-E341-8448-45843FC399DF}"/>
                      </a:ext>
                    </a:extLst>
                  </p:cNvPr>
                  <p:cNvSpPr txBox="1"/>
                  <p:nvPr/>
                </p:nvSpPr>
                <p:spPr>
                  <a:xfrm>
                    <a:off x="6584585" y="1958186"/>
                    <a:ext cx="14141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0" dirty="0" smtClean="0">
                            <a:latin typeface="Cambria Math" charset="0"/>
                          </a:rPr>
                          <m:t>=</m:t>
                        </m:r>
                      </m:oMath>
                    </a14:m>
                    <a:r>
                      <a:rPr lang="en-US" sz="2800" dirty="0"/>
                      <a:t> PRF</a:t>
                    </a: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A462DAA3-AE4C-E341-8448-45843FC399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4585" y="1958186"/>
                    <a:ext cx="1414170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786" t="-12195" r="-8036" b="-317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0" name="Right Arrow 99">
                <a:extLst>
                  <a:ext uri="{FF2B5EF4-FFF2-40B4-BE49-F238E27FC236}">
                    <a16:creationId xmlns:a16="http://schemas.microsoft.com/office/drawing/2014/main" id="{F0A021B0-F4A8-A145-B8AA-23BADF6376CA}"/>
                  </a:ext>
                </a:extLst>
              </p:cNvPr>
              <p:cNvSpPr/>
              <p:nvPr/>
            </p:nvSpPr>
            <p:spPr>
              <a:xfrm>
                <a:off x="5786509" y="2028290"/>
                <a:ext cx="529760" cy="434197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81AEA9E3-A6F8-0A43-BA78-C604DE6C5DB6}"/>
                      </a:ext>
                    </a:extLst>
                  </p:cNvPr>
                  <p:cNvSpPr txBox="1"/>
                  <p:nvPr/>
                </p:nvSpPr>
                <p:spPr>
                  <a:xfrm>
                    <a:off x="337218" y="2007685"/>
                    <a:ext cx="28482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Thm:</a:t>
                    </a:r>
                    <a14:m>
                      <m:oMath xmlns:m="http://schemas.openxmlformats.org/officeDocument/2006/math"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=</m:t>
                        </m:r>
                      </m:oMath>
                    </a14:m>
                    <a:r>
                      <a:rPr lang="en-US" sz="2400" dirty="0"/>
                      <a:t> 2-universal</a:t>
                    </a:r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81AEA9E3-A6F8-0A43-BA78-C604DE6C5D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218" y="2007685"/>
                    <a:ext cx="2848216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679" t="-8333" r="-3125" b="-30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473B0D9B-EE21-A64B-9166-FFED8014E919}"/>
                      </a:ext>
                    </a:extLst>
                  </p:cNvPr>
                  <p:cNvSpPr txBox="1"/>
                  <p:nvPr/>
                </p:nvSpPr>
                <p:spPr>
                  <a:xfrm>
                    <a:off x="3668085" y="1970663"/>
                    <a:ext cx="18129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charset="0"/>
                          </a:rPr>
                          <m:t>𝐻</m:t>
                        </m:r>
                        <m:r>
                          <a:rPr lang="en-US" sz="2800" b="0" i="0" dirty="0" smtClean="0">
                            <a:latin typeface="Cambria Math" charset="0"/>
                          </a:rPr>
                          <m:t>=</m:t>
                        </m:r>
                      </m:oMath>
                    </a14:m>
                    <a:r>
                      <a:rPr lang="en-US" sz="2800" dirty="0"/>
                      <a:t> naPRF</a:t>
                    </a: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473B0D9B-EE21-A64B-9166-FFED8014E9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8085" y="1970663"/>
                    <a:ext cx="1812997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113" t="-12195" r="-6338" b="-317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F745494-3A9D-DC4A-8AD2-54EB249271F7}"/>
                  </a:ext>
                </a:extLst>
              </p:cNvPr>
              <p:cNvSpPr txBox="1"/>
              <p:nvPr/>
            </p:nvSpPr>
            <p:spPr>
              <a:xfrm>
                <a:off x="3125860" y="1856343"/>
                <a:ext cx="4395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rgbClr val="053BFF"/>
                    </a:solidFill>
                  </a:rPr>
                  <a:t>+</a:t>
                </a: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B95BBB8-0A2D-9548-BAC8-0963E25B6C65}"/>
              </a:ext>
            </a:extLst>
          </p:cNvPr>
          <p:cNvGrpSpPr/>
          <p:nvPr/>
        </p:nvGrpSpPr>
        <p:grpSpPr>
          <a:xfrm>
            <a:off x="863649" y="1571582"/>
            <a:ext cx="5503962" cy="972213"/>
            <a:chOff x="807894" y="4176562"/>
            <a:chExt cx="5503962" cy="972213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D327494-F823-164C-9060-C188639BA1C6}"/>
                </a:ext>
              </a:extLst>
            </p:cNvPr>
            <p:cNvGrpSpPr/>
            <p:nvPr/>
          </p:nvGrpSpPr>
          <p:grpSpPr>
            <a:xfrm>
              <a:off x="807894" y="4176562"/>
              <a:ext cx="5503962" cy="972213"/>
              <a:chOff x="-568343" y="3295836"/>
              <a:chExt cx="5503962" cy="972213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2CBD45C-2D85-DC4E-8CA4-EB2E8971D57F}"/>
                  </a:ext>
                </a:extLst>
              </p:cNvPr>
              <p:cNvSpPr/>
              <p:nvPr/>
            </p:nvSpPr>
            <p:spPr>
              <a:xfrm>
                <a:off x="1811253" y="3295836"/>
                <a:ext cx="2715077" cy="9722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rapezoid 113">
                <a:extLst>
                  <a:ext uri="{FF2B5EF4-FFF2-40B4-BE49-F238E27FC236}">
                    <a16:creationId xmlns:a16="http://schemas.microsoft.com/office/drawing/2014/main" id="{16C90098-5D9E-8240-8EDE-25CB0FD82251}"/>
                  </a:ext>
                </a:extLst>
              </p:cNvPr>
              <p:cNvSpPr/>
              <p:nvPr/>
            </p:nvSpPr>
            <p:spPr>
              <a:xfrm rot="5400000">
                <a:off x="2052568" y="3348691"/>
                <a:ext cx="751679" cy="888414"/>
              </a:xfrm>
              <a:prstGeom prst="trapezoid">
                <a:avLst>
                  <a:gd name="adj" fmla="val 133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528ECBC-71B1-A748-8944-927F74D84789}"/>
                  </a:ext>
                </a:extLst>
              </p:cNvPr>
              <p:cNvSpPr/>
              <p:nvPr/>
            </p:nvSpPr>
            <p:spPr>
              <a:xfrm>
                <a:off x="3313805" y="3418344"/>
                <a:ext cx="1009740" cy="7386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A2183CAD-0631-2645-A571-1D58A3AA957E}"/>
                      </a:ext>
                    </a:extLst>
                  </p:cNvPr>
                  <p:cNvSpPr txBox="1"/>
                  <p:nvPr/>
                </p:nvSpPr>
                <p:spPr>
                  <a:xfrm>
                    <a:off x="1983606" y="3585951"/>
                    <a:ext cx="86645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,⋅)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4D59CC66-FE17-CE41-9DF5-7759DB9481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3606" y="3585951"/>
                    <a:ext cx="866455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8F47D403-CC8B-DE49-8A5D-E152ED7861FB}"/>
                      </a:ext>
                    </a:extLst>
                  </p:cNvPr>
                  <p:cNvSpPr txBox="1"/>
                  <p:nvPr/>
                </p:nvSpPr>
                <p:spPr>
                  <a:xfrm>
                    <a:off x="3338754" y="3584548"/>
                    <a:ext cx="92102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,⋅)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5BA2285-0575-F148-8F49-9B01BA2CE9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8754" y="3584548"/>
                    <a:ext cx="921021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E46C9192-AA1C-6840-89FE-6EAFCA7A8D35}"/>
                  </a:ext>
                </a:extLst>
              </p:cNvPr>
              <p:cNvCxnSpPr>
                <a:cxnSpLocks/>
                <a:stCxn id="114" idx="0"/>
                <a:endCxn id="115" idx="1"/>
              </p:cNvCxnSpPr>
              <p:nvPr/>
            </p:nvCxnSpPr>
            <p:spPr>
              <a:xfrm flipV="1">
                <a:off x="2872615" y="3787648"/>
                <a:ext cx="441190" cy="52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D6CA0783-C4E0-8A41-92CB-94BE726F37F9}"/>
                  </a:ext>
                </a:extLst>
              </p:cNvPr>
              <p:cNvCxnSpPr/>
              <p:nvPr/>
            </p:nvCxnSpPr>
            <p:spPr>
              <a:xfrm>
                <a:off x="1364104" y="3792999"/>
                <a:ext cx="59863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7BEE363F-D67B-014F-AFF2-4F1078FF18B1}"/>
                  </a:ext>
                </a:extLst>
              </p:cNvPr>
              <p:cNvCxnSpPr/>
              <p:nvPr/>
            </p:nvCxnSpPr>
            <p:spPr>
              <a:xfrm>
                <a:off x="4336986" y="3792999"/>
                <a:ext cx="59863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673CD3DD-057A-AF4E-8132-97F428AA9B33}"/>
                      </a:ext>
                    </a:extLst>
                  </p:cNvPr>
                  <p:cNvSpPr txBox="1"/>
                  <p:nvPr/>
                </p:nvSpPr>
                <p:spPr>
                  <a:xfrm>
                    <a:off x="1435504" y="3431940"/>
                    <a:ext cx="3863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673CD3DD-057A-AF4E-8132-97F428AA9B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5504" y="3431940"/>
                    <a:ext cx="386388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B3496BC2-A5A2-1744-B391-F13F5AA34FCC}"/>
                      </a:ext>
                    </a:extLst>
                  </p:cNvPr>
                  <p:cNvSpPr txBox="1"/>
                  <p:nvPr/>
                </p:nvSpPr>
                <p:spPr>
                  <a:xfrm>
                    <a:off x="2879126" y="3450505"/>
                    <a:ext cx="43903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76BDD2B-FBF7-354D-8EFF-5E30952290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9126" y="3450505"/>
                    <a:ext cx="439030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AD0A3409-2BC3-A74E-A821-FC9CF131D689}"/>
                      </a:ext>
                    </a:extLst>
                  </p:cNvPr>
                  <p:cNvSpPr txBox="1"/>
                  <p:nvPr/>
                </p:nvSpPr>
                <p:spPr>
                  <a:xfrm>
                    <a:off x="4502615" y="3423572"/>
                    <a:ext cx="39100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AD0A3409-2BC3-A74E-A821-FC9CF131D6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2615" y="3423572"/>
                    <a:ext cx="391004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C590EAAE-752E-B64C-97B0-88DBDB25A1EF}"/>
                      </a:ext>
                    </a:extLst>
                  </p:cNvPr>
                  <p:cNvSpPr txBox="1"/>
                  <p:nvPr/>
                </p:nvSpPr>
                <p:spPr>
                  <a:xfrm>
                    <a:off x="-568343" y="3564182"/>
                    <a:ext cx="169347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C590EAAE-752E-B64C-97B0-88DBDB25A1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68343" y="3564182"/>
                    <a:ext cx="1693477" cy="4616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752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3494CDD-E893-CE48-8269-4E3E33F3B3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9360" y="4561134"/>
              <a:ext cx="193194" cy="200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7F7CBBDD-1FC0-A64B-8AD5-D14938A10FD3}"/>
                    </a:ext>
                  </a:extLst>
                </p:cNvPr>
                <p:cNvSpPr txBox="1"/>
                <p:nvPr/>
              </p:nvSpPr>
              <p:spPr>
                <a:xfrm>
                  <a:off x="2836912" y="4677113"/>
                  <a:ext cx="16703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DBB5DF0-0764-374B-A5CD-30FE04284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912" y="4677113"/>
                  <a:ext cx="167032" cy="246221"/>
                </a:xfrm>
                <a:prstGeom prst="rect">
                  <a:avLst/>
                </a:prstGeom>
                <a:blipFill>
                  <a:blip r:embed="rId25"/>
                  <a:stretch>
                    <a:fillRect l="-13333"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C1730A9-B45F-EB48-A5B2-78CCE209C8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747" y="4547548"/>
              <a:ext cx="54864" cy="2416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E459A83-ED50-7041-9A53-DFEA7E0FA734}"/>
                    </a:ext>
                  </a:extLst>
                </p:cNvPr>
                <p:cNvSpPr txBox="1"/>
                <p:nvPr/>
              </p:nvSpPr>
              <p:spPr>
                <a:xfrm>
                  <a:off x="6054207" y="4746884"/>
                  <a:ext cx="16703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826DEBA-573E-E94B-905F-F2CF5BB85B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4207" y="4746884"/>
                  <a:ext cx="167032" cy="246221"/>
                </a:xfrm>
                <a:prstGeom prst="rect">
                  <a:avLst/>
                </a:prstGeom>
                <a:blipFill>
                  <a:blip r:embed="rId26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4D21940-0A9A-9D4C-895D-A82D79F3B42B}"/>
                  </a:ext>
                </a:extLst>
              </p:cNvPr>
              <p:cNvSpPr txBox="1"/>
              <p:nvPr/>
            </p:nvSpPr>
            <p:spPr>
              <a:xfrm>
                <a:off x="870943" y="3957171"/>
                <a:ext cx="3138206" cy="73866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𝑅𝑛𝑔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𝑒𝑥𝑎𝑐𝑡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of security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4D21940-0A9A-9D4C-895D-A82D79F3B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43" y="3957171"/>
                <a:ext cx="3138206" cy="738664"/>
              </a:xfrm>
              <a:prstGeom prst="rect">
                <a:avLst/>
              </a:prstGeom>
              <a:blipFill>
                <a:blip r:embed="rId27"/>
                <a:stretch>
                  <a:fillRect t="-10169" r="-806" b="-22034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5BAF757-E6A6-CA40-B518-78F1A7C11101}"/>
              </a:ext>
            </a:extLst>
          </p:cNvPr>
          <p:cNvGrpSpPr/>
          <p:nvPr/>
        </p:nvGrpSpPr>
        <p:grpSpPr>
          <a:xfrm>
            <a:off x="6673457" y="5578296"/>
            <a:ext cx="2141479" cy="615553"/>
            <a:chOff x="4840854" y="5959820"/>
            <a:chExt cx="2141479" cy="61555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3547614-E3DE-4D47-BB5E-A470A001A3BB}"/>
                </a:ext>
              </a:extLst>
            </p:cNvPr>
            <p:cNvSpPr txBox="1"/>
            <p:nvPr/>
          </p:nvSpPr>
          <p:spPr>
            <a:xfrm>
              <a:off x="5090790" y="5959820"/>
              <a:ext cx="189154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/>
                <a:t>Red. requires </a:t>
              </a:r>
            </a:p>
            <a:p>
              <a:r>
                <a:rPr lang="en-US" sz="2000" dirty="0"/>
                <a:t>bound on queries 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422EDB6-BB47-2944-8FD3-B96A8772B9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0854" y="6069860"/>
              <a:ext cx="308257" cy="77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4759FD70-BF2A-BB45-8D23-3530F269C81A}"/>
              </a:ext>
            </a:extLst>
          </p:cNvPr>
          <p:cNvSpPr txBox="1"/>
          <p:nvPr/>
        </p:nvSpPr>
        <p:spPr>
          <a:xfrm>
            <a:off x="395721" y="5143686"/>
            <a:ext cx="170385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# calls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4FF26E9-1FB3-7742-90EA-C3E6296C49F0}"/>
              </a:ext>
            </a:extLst>
          </p:cNvPr>
          <p:cNvSpPr txBox="1"/>
          <p:nvPr/>
        </p:nvSpPr>
        <p:spPr>
          <a:xfrm>
            <a:off x="399285" y="5609379"/>
            <a:ext cx="1063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fully-BB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61D2070-7CF9-D546-A990-CD64DD4F9858}"/>
              </a:ext>
            </a:extLst>
          </p:cNvPr>
          <p:cNvSpPr txBox="1"/>
          <p:nvPr/>
        </p:nvSpPr>
        <p:spPr>
          <a:xfrm>
            <a:off x="384845" y="6064186"/>
            <a:ext cx="24213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security preserving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B5B40-B7A9-A34A-8953-26F5670141FA}"/>
              </a:ext>
            </a:extLst>
          </p:cNvPr>
          <p:cNvSpPr txBox="1"/>
          <p:nvPr/>
        </p:nvSpPr>
        <p:spPr>
          <a:xfrm>
            <a:off x="6981714" y="2948875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poly</a:t>
            </a:r>
            <a:endParaRPr lang="en-US" sz="2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4A352E-C303-CA47-B1BD-396B944DDAB0}"/>
              </a:ext>
            </a:extLst>
          </p:cNvPr>
          <p:cNvSpPr txBox="1"/>
          <p:nvPr/>
        </p:nvSpPr>
        <p:spPr>
          <a:xfrm>
            <a:off x="3819659" y="2943390"/>
            <a:ext cx="1767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super-poly</a:t>
            </a:r>
            <a:endParaRPr lang="en-US" sz="2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FF1B6AC-24F9-A04C-987D-94223EA12B4C}"/>
              </a:ext>
            </a:extLst>
          </p:cNvPr>
          <p:cNvSpPr txBox="1"/>
          <p:nvPr/>
        </p:nvSpPr>
        <p:spPr>
          <a:xfrm>
            <a:off x="5459367" y="3979965"/>
            <a:ext cx="2678646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Not security preserving!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ADF7A-E187-924E-A31E-DE1091A56224}"/>
              </a:ext>
            </a:extLst>
          </p:cNvPr>
          <p:cNvSpPr txBox="1"/>
          <p:nvPr/>
        </p:nvSpPr>
        <p:spPr>
          <a:xfrm>
            <a:off x="3888271" y="5594367"/>
            <a:ext cx="218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can be made security</a:t>
            </a:r>
          </a:p>
          <a:p>
            <a:pPr algn="ctr"/>
            <a:r>
              <a:rPr lang="en-US" dirty="0"/>
              <a:t>preserving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E7AFC3-F12C-C044-AE9E-198C04F8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790" y="64912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06030-59BD-8C46-ADD5-05AFB5C1ED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4" grpId="0"/>
      <p:bldP spid="24" grpId="0"/>
      <p:bldP spid="25" grpId="0"/>
      <p:bldP spid="21" grpId="0"/>
      <p:bldP spid="26" grpId="0"/>
      <p:bldP spid="27" grpId="0"/>
      <p:bldP spid="125" grpId="0" animBg="1"/>
      <p:bldP spid="76" grpId="0"/>
      <p:bldP spid="77" grpId="0"/>
      <p:bldP spid="78" grpId="0"/>
      <p:bldP spid="6" grpId="0"/>
      <p:bldP spid="74" grpId="0"/>
      <p:bldP spid="75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C620-5AE4-7241-B626-7D17C58E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45"/>
            <a:ext cx="8426450" cy="385756"/>
          </a:xfrm>
        </p:spPr>
        <p:txBody>
          <a:bodyPr/>
          <a:lstStyle/>
          <a:p>
            <a:r>
              <a:rPr lang="en-US" dirty="0"/>
              <a:t>Other simpler constructions?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88E0D-B10F-EB4D-B04F-9F04D3547B4F}"/>
              </a:ext>
            </a:extLst>
          </p:cNvPr>
          <p:cNvSpPr txBox="1"/>
          <p:nvPr/>
        </p:nvSpPr>
        <p:spPr>
          <a:xfrm>
            <a:off x="365868" y="861522"/>
            <a:ext cx="3313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53BFF"/>
                </a:solidFill>
              </a:rPr>
              <a:t>Barriers for Composition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298CF-9BCB-AE47-A1DA-D930707C0737}"/>
              </a:ext>
            </a:extLst>
          </p:cNvPr>
          <p:cNvSpPr txBox="1"/>
          <p:nvPr/>
        </p:nvSpPr>
        <p:spPr>
          <a:xfrm>
            <a:off x="992910" y="4272770"/>
            <a:ext cx="106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[Mye04]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62AAE18-3E07-6343-B844-CA1E0ADBA194}"/>
                  </a:ext>
                </a:extLst>
              </p:cNvPr>
              <p:cNvSpPr txBox="1"/>
              <p:nvPr/>
            </p:nvSpPr>
            <p:spPr>
              <a:xfrm>
                <a:off x="3231438" y="4301588"/>
                <a:ext cx="51594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not under fully-BB reductions even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62AAE18-3E07-6343-B844-CA1E0ADBA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438" y="4301588"/>
                <a:ext cx="5159426" cy="400110"/>
              </a:xfrm>
              <a:prstGeom prst="rect">
                <a:avLst/>
              </a:prstGeom>
              <a:blipFill>
                <a:blip r:embed="rId3"/>
                <a:stretch>
                  <a:fillRect l="-980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FC6746B7-EBF8-B242-8119-C4E62E6C0C55}"/>
              </a:ext>
            </a:extLst>
          </p:cNvPr>
          <p:cNvSpPr txBox="1"/>
          <p:nvPr/>
        </p:nvSpPr>
        <p:spPr>
          <a:xfrm>
            <a:off x="1015155" y="4806429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[Pie05]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BCAB96-C205-AB4C-918D-8A61E08327BC}"/>
              </a:ext>
            </a:extLst>
          </p:cNvPr>
          <p:cNvSpPr txBox="1"/>
          <p:nvPr/>
        </p:nvSpPr>
        <p:spPr>
          <a:xfrm>
            <a:off x="998981" y="5635497"/>
            <a:ext cx="1711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[Pie06, CLO10]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6751ECB-F00C-9E40-AA6A-A9541DC1A6ED}"/>
                  </a:ext>
                </a:extLst>
              </p:cNvPr>
              <p:cNvSpPr txBox="1"/>
              <p:nvPr/>
            </p:nvSpPr>
            <p:spPr>
              <a:xfrm>
                <a:off x="3225736" y="4818752"/>
                <a:ext cx="37576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not if DDH holds,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(no restrictions on reduction type)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6751ECB-F00C-9E40-AA6A-A9541DC1A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736" y="4818752"/>
                <a:ext cx="3757695" cy="707886"/>
              </a:xfrm>
              <a:prstGeom prst="rect">
                <a:avLst/>
              </a:prstGeom>
              <a:blipFill>
                <a:blip r:embed="rId4"/>
                <a:stretch>
                  <a:fillRect l="-1347" t="-5357" r="-67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BBCB9BBD-AD0E-9241-BCC7-4F3FF2FD10F5}"/>
              </a:ext>
            </a:extLst>
          </p:cNvPr>
          <p:cNvSpPr txBox="1"/>
          <p:nvPr/>
        </p:nvSpPr>
        <p:spPr>
          <a:xfrm>
            <a:off x="3211249" y="5614009"/>
            <a:ext cx="514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Uniform transcript KA </a:t>
            </a:r>
            <a:r>
              <a:rPr lang="en-US" sz="2000" dirty="0" err="1"/>
              <a:t>iff</a:t>
            </a:r>
            <a:r>
              <a:rPr lang="en-US" sz="2000" dirty="0"/>
              <a:t> composition insecurity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2E519A-CE6F-5941-8279-9C9736015FEA}"/>
                  </a:ext>
                </a:extLst>
              </p:cNvPr>
              <p:cNvSpPr txBox="1"/>
              <p:nvPr/>
            </p:nvSpPr>
            <p:spPr>
              <a:xfrm>
                <a:off x="611115" y="1413396"/>
                <a:ext cx="37845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2E519A-CE6F-5941-8279-9C9736015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5" y="1413396"/>
                <a:ext cx="3784561" cy="338554"/>
              </a:xfrm>
              <a:prstGeom prst="rect">
                <a:avLst/>
              </a:prstGeom>
              <a:blipFill>
                <a:blip r:embed="rId5"/>
                <a:stretch>
                  <a:fillRect l="-1342" r="-2013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D47D57-2983-5246-B6A5-4FE22BBADCCD}"/>
                  </a:ext>
                </a:extLst>
              </p:cNvPr>
              <p:cNvSpPr txBox="1"/>
              <p:nvPr/>
            </p:nvSpPr>
            <p:spPr>
              <a:xfrm>
                <a:off x="4957621" y="1413396"/>
                <a:ext cx="35796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⊕…⊕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D47D57-2983-5246-B6A5-4FE22BBAD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621" y="1413396"/>
                <a:ext cx="3579633" cy="338554"/>
              </a:xfrm>
              <a:prstGeom prst="rect">
                <a:avLst/>
              </a:prstGeom>
              <a:blipFill>
                <a:blip r:embed="rId6"/>
                <a:stretch>
                  <a:fillRect l="-1060" r="-2473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2C0D397-45D7-DA4D-8F79-F67F75F4781C}"/>
              </a:ext>
            </a:extLst>
          </p:cNvPr>
          <p:cNvSpPr txBox="1"/>
          <p:nvPr/>
        </p:nvSpPr>
        <p:spPr>
          <a:xfrm>
            <a:off x="1076960" y="1855496"/>
            <a:ext cx="237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sequential composition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3CE3B3-E133-8743-9533-00A764001D9F}"/>
              </a:ext>
            </a:extLst>
          </p:cNvPr>
          <p:cNvSpPr txBox="1"/>
          <p:nvPr/>
        </p:nvSpPr>
        <p:spPr>
          <a:xfrm>
            <a:off x="5843134" y="1878523"/>
            <a:ext cx="209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parallel composition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6E8009-DD67-994C-94E3-95CBA8305AAF}"/>
              </a:ext>
            </a:extLst>
          </p:cNvPr>
          <p:cNvSpPr txBox="1"/>
          <p:nvPr/>
        </p:nvSpPr>
        <p:spPr>
          <a:xfrm>
            <a:off x="386296" y="2343952"/>
            <a:ext cx="8347413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Intuition (widely believed): composition amplifies security!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311494-FFBD-034B-BBA0-A888F52F55D4}"/>
              </a:ext>
            </a:extLst>
          </p:cNvPr>
          <p:cNvSpPr txBox="1"/>
          <p:nvPr/>
        </p:nvSpPr>
        <p:spPr>
          <a:xfrm>
            <a:off x="590414" y="2926281"/>
            <a:ext cx="3678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Information-theoretic setting: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BAFBA2-3FA8-254A-9310-91BEC688FADB}"/>
              </a:ext>
            </a:extLst>
          </p:cNvPr>
          <p:cNvSpPr txBox="1"/>
          <p:nvPr/>
        </p:nvSpPr>
        <p:spPr>
          <a:xfrm>
            <a:off x="547757" y="3797432"/>
            <a:ext cx="4061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Computational setting (our case):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A02F5E-6F4D-8D4C-B6B7-47373935214F}"/>
              </a:ext>
            </a:extLst>
          </p:cNvPr>
          <p:cNvSpPr txBox="1"/>
          <p:nvPr/>
        </p:nvSpPr>
        <p:spPr>
          <a:xfrm>
            <a:off x="4186452" y="2894705"/>
            <a:ext cx="7414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53BFF"/>
                </a:solidFill>
              </a:rPr>
              <a:t>Yes!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C8C043-A646-9044-B1D0-2CEF7852A67D}"/>
              </a:ext>
            </a:extLst>
          </p:cNvPr>
          <p:cNvSpPr txBox="1"/>
          <p:nvPr/>
        </p:nvSpPr>
        <p:spPr>
          <a:xfrm>
            <a:off x="4591563" y="3745848"/>
            <a:ext cx="6928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91CEB1-85AB-C44A-A021-111BFAA7439F}"/>
              </a:ext>
            </a:extLst>
          </p:cNvPr>
          <p:cNvSpPr txBox="1"/>
          <p:nvPr/>
        </p:nvSpPr>
        <p:spPr>
          <a:xfrm>
            <a:off x="980553" y="3268763"/>
            <a:ext cx="336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[LR86, Vaud03, MP04, MPR07]</a:t>
            </a:r>
          </a:p>
        </p:txBody>
      </p:sp>
    </p:spTree>
    <p:extLst>
      <p:ext uri="{BB962C8B-B14F-4D97-AF65-F5344CB8AC3E}">
        <p14:creationId xmlns:p14="http://schemas.microsoft.com/office/powerpoint/2010/main" val="13200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6" grpId="0"/>
      <p:bldP spid="59" grpId="0"/>
      <p:bldP spid="60" grpId="0"/>
      <p:bldP spid="63" grpId="0"/>
      <p:bldP spid="67" grpId="0"/>
      <p:bldP spid="26" grpId="0" animBg="1"/>
      <p:bldP spid="27" grpId="0"/>
      <p:bldP spid="44" grpId="0"/>
      <p:bldP spid="28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jitsu_talk" id="{10A5620E-C0B2-9E47-A03C-111E1D8FE4BC}" vid="{577A3AB4-C239-6B45-9B0D-E6A53262FB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5177</TotalTime>
  <Words>5954</Words>
  <Application>Microsoft Macintosh PowerPoint</Application>
  <PresentationFormat>On-screen Show (4:3)</PresentationFormat>
  <Paragraphs>799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PowerPoint Presentation</vt:lpstr>
      <vt:lpstr>Pseudorandom Functions (PRFs)</vt:lpstr>
      <vt:lpstr>Constructing PRFs</vt:lpstr>
      <vt:lpstr>Non-adaptive PRFs (naPRF)</vt:lpstr>
      <vt:lpstr>naPRFs are  weaker than PRFs</vt:lpstr>
      <vt:lpstr>Goal: understand complexity of naPRF to PRF constructions</vt:lpstr>
      <vt:lpstr>Techniques to build PRFs from naPRFs</vt:lpstr>
      <vt:lpstr>Techniques to build PRFs from naPRFs</vt:lpstr>
      <vt:lpstr>Other simpler constructions?</vt:lpstr>
      <vt:lpstr>PowerPoint Presentation</vt:lpstr>
      <vt:lpstr>Our results</vt:lpstr>
      <vt:lpstr>Our results: ruling out one-call constructions</vt:lpstr>
      <vt:lpstr>Our results: ruling out multiple call, parallel const.</vt:lpstr>
      <vt:lpstr>Our Techniques – oracle separations</vt:lpstr>
      <vt:lpstr>First Attempt</vt:lpstr>
      <vt:lpstr>build O so A can break H(C(⋅))</vt:lpstr>
      <vt:lpstr>Second Attempt</vt:lpstr>
      <vt:lpstr>PowerPoint Presentation</vt:lpstr>
      <vt:lpstr>PowerPoint Presentation</vt:lpstr>
      <vt:lpstr>Final Attempt</vt:lpstr>
      <vt:lpstr>PowerPoint Presentation</vt:lpstr>
      <vt:lpstr>Wrapping up our techniques</vt:lpstr>
      <vt:lpstr>Why can’t we rule out all 2 call constructions?</vt:lpstr>
      <vt:lpstr>Open questions</vt:lpstr>
      <vt:lpstr>Summary of our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Pratik Soni</dc:creator>
  <cp:lastModifiedBy>Pratik Soni</cp:lastModifiedBy>
  <cp:revision>595</cp:revision>
  <cp:lastPrinted>2018-05-05T04:35:56Z</cp:lastPrinted>
  <dcterms:created xsi:type="dcterms:W3CDTF">2020-08-09T00:24:21Z</dcterms:created>
  <dcterms:modified xsi:type="dcterms:W3CDTF">2020-09-09T14:39:12Z</dcterms:modified>
</cp:coreProperties>
</file>