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364" r:id="rId2"/>
    <p:sldId id="283" r:id="rId3"/>
    <p:sldId id="310" r:id="rId4"/>
    <p:sldId id="358" r:id="rId5"/>
    <p:sldId id="360" r:id="rId6"/>
    <p:sldId id="402" r:id="rId7"/>
    <p:sldId id="377" r:id="rId8"/>
    <p:sldId id="442" r:id="rId9"/>
    <p:sldId id="565" r:id="rId10"/>
    <p:sldId id="566" r:id="rId11"/>
    <p:sldId id="370" r:id="rId12"/>
    <p:sldId id="413" r:id="rId13"/>
    <p:sldId id="510" r:id="rId14"/>
    <p:sldId id="569" r:id="rId15"/>
    <p:sldId id="545" r:id="rId16"/>
    <p:sldId id="500" r:id="rId17"/>
    <p:sldId id="432" r:id="rId18"/>
    <p:sldId id="546" r:id="rId19"/>
    <p:sldId id="547" r:id="rId20"/>
    <p:sldId id="453" r:id="rId21"/>
    <p:sldId id="520" r:id="rId22"/>
    <p:sldId id="571" r:id="rId23"/>
    <p:sldId id="556" r:id="rId24"/>
    <p:sldId id="456" r:id="rId25"/>
    <p:sldId id="494" r:id="rId26"/>
    <p:sldId id="526" r:id="rId27"/>
    <p:sldId id="480" r:id="rId28"/>
    <p:sldId id="4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53BFF"/>
    <a:srgbClr val="FFD579"/>
    <a:srgbClr val="AB7942"/>
    <a:srgbClr val="FFCD5B"/>
    <a:srgbClr val="FF40FF"/>
    <a:srgbClr val="0DB4BD"/>
    <a:srgbClr val="13E96F"/>
    <a:srgbClr val="EF8555"/>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5833"/>
  </p:normalViewPr>
  <p:slideViewPr>
    <p:cSldViewPr snapToGrid="0" snapToObjects="1" showGuides="1">
      <p:cViewPr>
        <p:scale>
          <a:sx n="72" d="100"/>
          <a:sy n="72" d="100"/>
        </p:scale>
        <p:origin x="1600" y="968"/>
      </p:cViewPr>
      <p:guideLst/>
    </p:cSldViewPr>
  </p:slideViewPr>
  <p:notesTextViewPr>
    <p:cViewPr>
      <p:scale>
        <a:sx n="140" d="100"/>
        <a:sy n="140" d="100"/>
      </p:scale>
      <p:origin x="0" y="0"/>
    </p:cViewPr>
  </p:notesTextViewPr>
  <p:sorterViewPr>
    <p:cViewPr>
      <p:scale>
        <a:sx n="185" d="100"/>
        <a:sy n="185"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12DF0-D6CD-4243-AE1B-B4284D5C0CFF}" type="datetimeFigureOut">
              <a:rPr lang="en-US" smtClean="0"/>
              <a:t>11/26/18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42BF1-F2EC-2340-AD5F-8A2C5F5CB8D2}" type="slidenum">
              <a:rPr lang="en-US" smtClean="0"/>
              <a:t>‹#›</a:t>
            </a:fld>
            <a:endParaRPr lang="en-US"/>
          </a:p>
        </p:txBody>
      </p:sp>
    </p:spTree>
    <p:extLst>
      <p:ext uri="{BB962C8B-B14F-4D97-AF65-F5344CB8AC3E}">
        <p14:creationId xmlns:p14="http://schemas.microsoft.com/office/powerpoint/2010/main" val="49237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the introduction Christian. </a:t>
            </a:r>
          </a:p>
          <a:p>
            <a:r>
              <a:rPr lang="en-US" baseline="0" dirty="0" smtClean="0"/>
              <a:t>Thank you everyone for staying for the last session of the conference.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talk is about the relatively unexplored foundations of block ciphers in the known-key setting and is joint work with Stefano </a:t>
            </a:r>
            <a:r>
              <a:rPr lang="en-US" baseline="0" dirty="0" err="1" smtClean="0"/>
              <a:t>Tessaro</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Feedback: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general comment is that you are saying too much and going round and round.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there is way too much math so either do things graphically or go slow in the delivery while showing math!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are asking too many questions in the delivery.... Just say things directly</a:t>
            </a:r>
          </a:p>
        </p:txBody>
      </p:sp>
      <p:sp>
        <p:nvSpPr>
          <p:cNvPr id="4" name="Slide Number Placeholder 3"/>
          <p:cNvSpPr>
            <a:spLocks noGrp="1"/>
          </p:cNvSpPr>
          <p:nvPr>
            <p:ph type="sldNum" sz="quarter" idx="10"/>
          </p:nvPr>
        </p:nvSpPr>
        <p:spPr/>
        <p:txBody>
          <a:bodyPr/>
          <a:lstStyle/>
          <a:p>
            <a:fld id="{6A642BF1-F2EC-2340-AD5F-8A2C5F5CB8D2}" type="slidenum">
              <a:rPr lang="en-US" smtClean="0"/>
              <a:t>1</a:t>
            </a:fld>
            <a:endParaRPr lang="en-US"/>
          </a:p>
        </p:txBody>
      </p:sp>
    </p:spTree>
    <p:extLst>
      <p:ext uri="{BB962C8B-B14F-4D97-AF65-F5344CB8AC3E}">
        <p14:creationId xmlns:p14="http://schemas.microsoft.com/office/powerpoint/2010/main" val="8273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techniques used to prove</a:t>
            </a:r>
            <a:r>
              <a:rPr lang="en-US" baseline="0" dirty="0" smtClean="0"/>
              <a:t> the first theorem are very different than in the secret-key setting. </a:t>
            </a:r>
          </a:p>
          <a:p>
            <a:r>
              <a:rPr lang="en-US" dirty="0" smtClean="0"/>
              <a:t>In particular, </a:t>
            </a:r>
            <a:r>
              <a:rPr lang="en-US" baseline="0" dirty="0" smtClean="0"/>
              <a:t>we had to resort to techniques from black-box separations of which </a:t>
            </a:r>
          </a:p>
          <a:p>
            <a:r>
              <a:rPr lang="en-US" baseline="0" dirty="0" smtClean="0"/>
              <a:t>we believe ours is the first constructive application.</a:t>
            </a:r>
          </a:p>
          <a:p>
            <a:endParaRPr lang="en-US" baseline="0" dirty="0" smtClean="0"/>
          </a:p>
          <a:p>
            <a:r>
              <a:rPr lang="en-US" baseline="0" dirty="0" smtClean="0"/>
              <a:t>Our second theorem relies on a new framework that amplifies CI unconditionally.</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TODO?</a:t>
            </a:r>
          </a:p>
          <a:p>
            <a:r>
              <a:rPr lang="en-US" baseline="0" dirty="0" smtClean="0"/>
              <a:t>The flow seems abrupt as its talks about thm1 then thm2 and then techniques for thm1 and thm2.</a:t>
            </a:r>
          </a:p>
        </p:txBody>
      </p:sp>
      <p:sp>
        <p:nvSpPr>
          <p:cNvPr id="4" name="Slide Number Placeholder 3"/>
          <p:cNvSpPr>
            <a:spLocks noGrp="1"/>
          </p:cNvSpPr>
          <p:nvPr>
            <p:ph type="sldNum" sz="quarter" idx="10"/>
          </p:nvPr>
        </p:nvSpPr>
        <p:spPr/>
        <p:txBody>
          <a:bodyPr/>
          <a:lstStyle/>
          <a:p>
            <a:fld id="{6A642BF1-F2EC-2340-AD5F-8A2C5F5CB8D2}" type="slidenum">
              <a:rPr lang="en-US" smtClean="0"/>
              <a:t>10</a:t>
            </a:fld>
            <a:endParaRPr lang="en-US"/>
          </a:p>
        </p:txBody>
      </p:sp>
    </p:spTree>
    <p:extLst>
      <p:ext uri="{BB962C8B-B14F-4D97-AF65-F5344CB8AC3E}">
        <p14:creationId xmlns:p14="http://schemas.microsoft.com/office/powerpoint/2010/main" val="176626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a:t>
            </a:r>
            <a:r>
              <a:rPr lang="en-US" baseline="0" dirty="0" smtClean="0"/>
              <a:t> rest of the talk, I want </a:t>
            </a:r>
            <a:r>
              <a:rPr lang="en-US" dirty="0" smtClean="0"/>
              <a:t>walk you through</a:t>
            </a:r>
            <a:r>
              <a:rPr lang="en-US" baseline="0" dirty="0" smtClean="0"/>
              <a:t> the two results starting with CI first.</a:t>
            </a:r>
          </a:p>
        </p:txBody>
      </p:sp>
      <p:sp>
        <p:nvSpPr>
          <p:cNvPr id="4" name="Slide Number Placeholder 3"/>
          <p:cNvSpPr>
            <a:spLocks noGrp="1"/>
          </p:cNvSpPr>
          <p:nvPr>
            <p:ph type="sldNum" sz="quarter" idx="10"/>
          </p:nvPr>
        </p:nvSpPr>
        <p:spPr/>
        <p:txBody>
          <a:bodyPr/>
          <a:lstStyle/>
          <a:p>
            <a:fld id="{6A642BF1-F2EC-2340-AD5F-8A2C5F5CB8D2}" type="slidenum">
              <a:rPr lang="en-US" smtClean="0"/>
              <a:t>11</a:t>
            </a:fld>
            <a:endParaRPr lang="en-US"/>
          </a:p>
        </p:txBody>
      </p:sp>
    </p:spTree>
    <p:extLst>
      <p:ext uri="{BB962C8B-B14F-4D97-AF65-F5344CB8AC3E}">
        <p14:creationId xmlns:p14="http://schemas.microsoft.com/office/powerpoint/2010/main" val="1040272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effectLst/>
                <a:latin typeface="+mn-lt"/>
                <a:ea typeface="+mn-ea"/>
                <a:cs typeface="+mn-cs"/>
              </a:rPr>
              <a:t>Time : 1m 40s</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Intuitively I already said what is correlation intractability. More formally, it is defined </a:t>
            </a:r>
            <a:r>
              <a:rPr lang="en-US" sz="1200" b="0" i="0" u="none" strike="noStrike" kern="1200" baseline="0" dirty="0" err="1" smtClean="0">
                <a:solidFill>
                  <a:schemeClr val="tx1"/>
                </a:solidFill>
                <a:effectLst/>
                <a:latin typeface="+mn-lt"/>
                <a:ea typeface="+mn-ea"/>
                <a:cs typeface="+mn-cs"/>
              </a:rPr>
              <a:t>w.r.t</a:t>
            </a:r>
            <a:r>
              <a:rPr lang="en-US" sz="1200" b="0" i="0" u="none" strike="noStrike" kern="1200" baseline="0" dirty="0" smtClean="0">
                <a:solidFill>
                  <a:schemeClr val="tx1"/>
                </a:solidFill>
                <a:effectLst/>
                <a:latin typeface="+mn-lt"/>
                <a:ea typeface="+mn-ea"/>
                <a:cs typeface="+mn-cs"/>
              </a:rPr>
              <a:t>.\ a relation R and is captured by the following game where an adversary A receives a randomly chosen block cipher key k and wins if it finds a pair (</a:t>
            </a:r>
            <a:r>
              <a:rPr lang="en-US" sz="1200" b="0" i="0" u="none" strike="noStrike" kern="1200" baseline="0" dirty="0" err="1" smtClean="0">
                <a:solidFill>
                  <a:schemeClr val="tx1"/>
                </a:solidFill>
                <a:effectLst/>
                <a:latin typeface="+mn-lt"/>
                <a:ea typeface="+mn-ea"/>
                <a:cs typeface="+mn-cs"/>
              </a:rPr>
              <a:t>u,v</a:t>
            </a:r>
            <a:r>
              <a:rPr lang="en-US" sz="1200" b="0" i="0" u="none" strike="noStrike" kern="1200" baseline="0" dirty="0" smtClean="0">
                <a:solidFill>
                  <a:schemeClr val="tx1"/>
                </a:solidFill>
                <a:effectLst/>
                <a:latin typeface="+mn-lt"/>
                <a:ea typeface="+mn-ea"/>
                <a:cs typeface="+mn-cs"/>
              </a:rPr>
              <a:t>) in the relation R such that v is the output of the block cipher under key k and input u. </a:t>
            </a:r>
          </a:p>
          <a:p>
            <a:r>
              <a:rPr lang="en-US" sz="1200" b="0" i="0" u="none" strike="noStrike" kern="1200" baseline="0" dirty="0" smtClean="0">
                <a:solidFill>
                  <a:schemeClr val="tx1"/>
                </a:solidFill>
                <a:effectLst/>
                <a:latin typeface="+mn-lt"/>
                <a:ea typeface="+mn-ea"/>
                <a:cs typeface="+mn-cs"/>
              </a:rPr>
              <a:t>E is CI for this relation, if the winning </a:t>
            </a:r>
            <a:r>
              <a:rPr lang="en-US" sz="1200" b="0" i="0" u="none" strike="noStrike" kern="1200" baseline="0" dirty="0" err="1" smtClean="0">
                <a:solidFill>
                  <a:schemeClr val="tx1"/>
                </a:solidFill>
                <a:effectLst/>
                <a:latin typeface="+mn-lt"/>
                <a:ea typeface="+mn-ea"/>
                <a:cs typeface="+mn-cs"/>
              </a:rPr>
              <a:t>Pr</a:t>
            </a:r>
            <a:r>
              <a:rPr lang="en-US" sz="1200" b="0" i="0" u="none" strike="noStrike" kern="1200" baseline="0" dirty="0" smtClean="0">
                <a:solidFill>
                  <a:schemeClr val="tx1"/>
                </a:solidFill>
                <a:effectLst/>
                <a:latin typeface="+mn-lt"/>
                <a:ea typeface="+mn-ea"/>
                <a:cs typeface="+mn-cs"/>
              </a:rPr>
              <a:t> of a probabilistic poly time A is </a:t>
            </a:r>
            <a:r>
              <a:rPr lang="en-US" sz="1200" b="0" i="0" u="none" strike="noStrike" kern="1200" baseline="0" dirty="0" err="1" smtClean="0">
                <a:solidFill>
                  <a:schemeClr val="tx1"/>
                </a:solidFill>
                <a:effectLst/>
                <a:latin typeface="+mn-lt"/>
                <a:ea typeface="+mn-ea"/>
                <a:cs typeface="+mn-cs"/>
              </a:rPr>
              <a:t>negl</a:t>
            </a:r>
            <a:r>
              <a:rPr lang="en-US" sz="1200" b="0" i="0" u="none" strike="noStrike" kern="1200" baseline="0" dirty="0" smtClean="0">
                <a:solidFill>
                  <a:schemeClr val="tx1"/>
                </a:solidFill>
                <a:effectLst/>
                <a:latin typeface="+mn-lt"/>
                <a:ea typeface="+mn-ea"/>
                <a:cs typeface="+mn-cs"/>
              </a:rPr>
              <a:t>. As we consider CI in ideal models, we allow E to depend on H which is modelled as a public random function and A is given oracle access to H.</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One needs to be careful here, as CI is not achievable for all relations. For example relation that contains all tuples of the form (0,v) is trivial to satisfy as adversary can simply evaluate the cipher on 0.</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But, because block-ciphers are also efficiently invertible the relation that contains tuples of the form (u,0)</a:t>
            </a:r>
          </a:p>
          <a:p>
            <a:r>
              <a:rPr lang="en-US" sz="1200" b="0" i="0" u="none" strike="noStrike" kern="1200" baseline="0" dirty="0" smtClean="0">
                <a:solidFill>
                  <a:schemeClr val="tx1"/>
                </a:solidFill>
                <a:effectLst/>
                <a:latin typeface="+mn-lt"/>
                <a:ea typeface="+mn-ea"/>
                <a:cs typeface="+mn-cs"/>
              </a:rPr>
              <a:t>are also easy and this is unlike the case of hash functions where such a relation is </a:t>
            </a:r>
            <a:r>
              <a:rPr lang="en-US" sz="1200" b="0" i="0" u="none" strike="noStrike" kern="1200" baseline="0" dirty="0" err="1" smtClean="0">
                <a:solidFill>
                  <a:schemeClr val="tx1"/>
                </a:solidFill>
                <a:effectLst/>
                <a:latin typeface="+mn-lt"/>
                <a:ea typeface="+mn-ea"/>
                <a:cs typeface="+mn-cs"/>
              </a:rPr>
              <a:t>infact</a:t>
            </a:r>
            <a:r>
              <a:rPr lang="en-US" sz="1200" b="0" i="0" u="none" strike="noStrike" kern="1200" baseline="0" dirty="0" smtClean="0">
                <a:solidFill>
                  <a:schemeClr val="tx1"/>
                </a:solidFill>
                <a:effectLst/>
                <a:latin typeface="+mn-lt"/>
                <a:ea typeface="+mn-ea"/>
                <a:cs typeface="+mn-cs"/>
              </a:rPr>
              <a:t> considered a good target for CI.</a:t>
            </a:r>
          </a:p>
          <a:p>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Feedback:</a:t>
            </a:r>
          </a:p>
          <a:p>
            <a:r>
              <a:rPr lang="en-US" sz="1200" b="0" i="0" u="none" strike="noStrike" kern="1200" baseline="0" dirty="0" smtClean="0">
                <a:solidFill>
                  <a:schemeClr val="tx1"/>
                </a:solidFill>
                <a:effectLst/>
                <a:latin typeface="+mn-lt"/>
                <a:ea typeface="+mn-ea"/>
                <a:cs typeface="+mn-cs"/>
              </a:rPr>
              <a:t>Directly saying CI for R is abrupt? CI is usually defined </a:t>
            </a:r>
            <a:r>
              <a:rPr lang="en-US" sz="1200" b="0" i="0" u="none" strike="noStrike" kern="1200" baseline="0" dirty="0" err="1" smtClean="0">
                <a:solidFill>
                  <a:schemeClr val="tx1"/>
                </a:solidFill>
                <a:effectLst/>
                <a:latin typeface="+mn-lt"/>
                <a:ea typeface="+mn-ea"/>
                <a:cs typeface="+mn-cs"/>
              </a:rPr>
              <a:t>w.r.t</a:t>
            </a:r>
            <a:r>
              <a:rPr lang="en-US" sz="1200" b="0" i="0" u="none" strike="noStrike" kern="1200" baseline="0" dirty="0" smtClean="0">
                <a:solidFill>
                  <a:schemeClr val="tx1"/>
                </a:solidFill>
                <a:effectLst/>
                <a:latin typeface="+mn-lt"/>
                <a:ea typeface="+mn-ea"/>
                <a:cs typeface="+mn-cs"/>
              </a:rPr>
              <a:t>. relation R as is modelled by the following game</a:t>
            </a:r>
          </a:p>
          <a:p>
            <a:r>
              <a:rPr lang="en-US" sz="1200" b="0" i="0" u="none" strike="noStrike" kern="1200" baseline="0" dirty="0" smtClean="0">
                <a:solidFill>
                  <a:schemeClr val="tx1"/>
                </a:solidFill>
                <a:effectLst/>
                <a:latin typeface="+mn-lt"/>
                <a:ea typeface="+mn-ea"/>
                <a:cs typeface="+mn-cs"/>
              </a:rPr>
              <a:t>Does saying there are obvious relations that are easy gives feeling that CI for such relations is easy?</a:t>
            </a:r>
          </a:p>
          <a:p>
            <a:r>
              <a:rPr lang="en-US" sz="1200" b="0" i="0" u="none" strike="noStrike" kern="1200" baseline="0" dirty="0" smtClean="0">
                <a:solidFill>
                  <a:schemeClr val="tx1"/>
                </a:solidFill>
                <a:effectLst/>
                <a:latin typeface="+mn-lt"/>
                <a:ea typeface="+mn-ea"/>
                <a:cs typeface="+mn-cs"/>
              </a:rPr>
              <a:t>E is missing here...</a:t>
            </a:r>
          </a:p>
          <a:p>
            <a:r>
              <a:rPr lang="en-US" sz="1200" b="0" i="0" u="none" strike="noStrike" kern="1200" baseline="0" dirty="0" smtClean="0">
                <a:solidFill>
                  <a:schemeClr val="tx1"/>
                </a:solidFill>
                <a:effectLst/>
                <a:latin typeface="+mn-lt"/>
                <a:ea typeface="+mn-ea"/>
                <a:cs typeface="+mn-cs"/>
              </a:rPr>
              <a:t>Mention: that the key is known</a:t>
            </a:r>
          </a:p>
          <a:p>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For what relations can we expect CI is a subtle issue. </a:t>
            </a:r>
          </a:p>
          <a:p>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[Skip </a:t>
            </a:r>
            <a:r>
              <a:rPr lang="en-US" sz="1200" b="0" i="0" u="none" strike="noStrike" kern="1200" baseline="0" dirty="0" err="1" smtClean="0">
                <a:solidFill>
                  <a:schemeClr val="tx1"/>
                </a:solidFill>
                <a:effectLst/>
                <a:latin typeface="+mn-lt"/>
                <a:ea typeface="+mn-ea"/>
                <a:cs typeface="+mn-cs"/>
              </a:rPr>
              <a:t>this:CI</a:t>
            </a:r>
            <a:r>
              <a:rPr lang="en-US" sz="1200" b="0" i="0" u="none" strike="noStrike" kern="1200" baseline="0" dirty="0" smtClean="0">
                <a:solidFill>
                  <a:schemeClr val="tx1"/>
                </a:solidFill>
                <a:effectLst/>
                <a:latin typeface="+mn-lt"/>
                <a:ea typeface="+mn-ea"/>
                <a:cs typeface="+mn-cs"/>
              </a:rPr>
              <a:t> block ciphers are inspired by the notion of CI hash functions </a:t>
            </a:r>
          </a:p>
          <a:p>
            <a:r>
              <a:rPr lang="en-US" sz="1200" b="0" i="0" u="none" strike="noStrike" kern="1200" baseline="0" dirty="0" smtClean="0">
                <a:solidFill>
                  <a:schemeClr val="tx1"/>
                </a:solidFill>
                <a:effectLst/>
                <a:latin typeface="+mn-lt"/>
                <a:ea typeface="+mn-ea"/>
                <a:cs typeface="+mn-cs"/>
              </a:rPr>
              <a:t>introduced by Canetti, </a:t>
            </a:r>
            <a:r>
              <a:rPr lang="en-US" sz="1200" b="0" i="0" u="none" strike="noStrike" kern="1200" baseline="0" dirty="0" err="1" smtClean="0">
                <a:solidFill>
                  <a:schemeClr val="tx1"/>
                </a:solidFill>
                <a:effectLst/>
                <a:latin typeface="+mn-lt"/>
                <a:ea typeface="+mn-ea"/>
                <a:cs typeface="+mn-cs"/>
              </a:rPr>
              <a:t>Goldreich</a:t>
            </a:r>
            <a:r>
              <a:rPr lang="en-US" sz="1200" b="0" i="0" u="none" strike="noStrike" kern="1200" baseline="0" dirty="0" smtClean="0">
                <a:solidFill>
                  <a:schemeClr val="tx1"/>
                </a:solidFill>
                <a:effectLst/>
                <a:latin typeface="+mn-lt"/>
                <a:ea typeface="+mn-ea"/>
                <a:cs typeface="+mn-cs"/>
              </a:rPr>
              <a:t> and </a:t>
            </a:r>
            <a:r>
              <a:rPr lang="en-US" sz="1200" b="0" i="0" u="none" strike="noStrike" kern="1200" baseline="0" dirty="0" err="1" smtClean="0">
                <a:solidFill>
                  <a:schemeClr val="tx1"/>
                </a:solidFill>
                <a:effectLst/>
                <a:latin typeface="+mn-lt"/>
                <a:ea typeface="+mn-ea"/>
                <a:cs typeface="+mn-cs"/>
              </a:rPr>
              <a:t>Halevi</a:t>
            </a:r>
            <a:r>
              <a:rPr lang="en-US" sz="1200" b="0" i="0" u="none" strike="noStrike" kern="1200" baseline="0" dirty="0" smtClean="0">
                <a:solidFill>
                  <a:schemeClr val="tx1"/>
                </a:solidFill>
                <a:effectLst/>
                <a:latin typeface="+mn-lt"/>
                <a:ea typeface="+mn-ea"/>
                <a:cs typeface="+mn-cs"/>
              </a:rPr>
              <a:t>.]</a:t>
            </a:r>
          </a:p>
          <a:p>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642BF1-F2EC-2340-AD5F-8A2C5F5CB8D2}" type="slidenum">
              <a:rPr lang="en-US" smtClean="0"/>
              <a:t>12</a:t>
            </a:fld>
            <a:endParaRPr lang="en-US"/>
          </a:p>
        </p:txBody>
      </p:sp>
    </p:spTree>
    <p:extLst>
      <p:ext uri="{BB962C8B-B14F-4D97-AF65-F5344CB8AC3E}">
        <p14:creationId xmlns:p14="http://schemas.microsoft.com/office/powerpoint/2010/main" val="1010299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we restrict our focus on relations </a:t>
            </a:r>
          </a:p>
          <a:p>
            <a:r>
              <a:rPr lang="en-US" baseline="0" dirty="0" smtClean="0"/>
              <a:t>that we call evasive</a:t>
            </a:r>
          </a:p>
          <a:p>
            <a:r>
              <a:rPr lang="en-US" baseline="0" dirty="0" smtClean="0"/>
              <a:t>which more formally are relations </a:t>
            </a:r>
          </a:p>
          <a:p>
            <a:r>
              <a:rPr lang="en-US" baseline="0" dirty="0" smtClean="0"/>
              <a:t>that are hard for an efficient adversary A </a:t>
            </a:r>
          </a:p>
          <a:p>
            <a:r>
              <a:rPr lang="en-US" baseline="0" dirty="0" smtClean="0"/>
              <a:t>to satisfy given access to a random permutation </a:t>
            </a:r>
          </a:p>
          <a:p>
            <a:r>
              <a:rPr lang="en-US" baseline="0" dirty="0" smtClean="0"/>
              <a:t>and its inverse.</a:t>
            </a:r>
          </a:p>
          <a:p>
            <a:endParaRPr lang="en-US" baseline="0" dirty="0" smtClean="0"/>
          </a:p>
          <a:p>
            <a:r>
              <a:rPr lang="en-US" baseline="0" dirty="0" smtClean="0"/>
              <a:t>Interesting examples are fixed-point relation which consists of all tuples where u equals v or </a:t>
            </a:r>
          </a:p>
          <a:p>
            <a:r>
              <a:rPr lang="en-US" baseline="0" dirty="0" smtClean="0"/>
              <a:t>more generally a relation that requires the </a:t>
            </a:r>
            <a:r>
              <a:rPr lang="en-US" baseline="0" dirty="0" err="1" smtClean="0"/>
              <a:t>xor</a:t>
            </a:r>
            <a:r>
              <a:rPr lang="en-US" baseline="0" dirty="0" smtClean="0"/>
              <a:t> of u and v to be a fixed constant c. Another example is the relation that contains all points on a elliptic curve and so on...</a:t>
            </a:r>
          </a:p>
          <a:p>
            <a:endParaRPr lang="en-US" baseline="0" dirty="0" smtClean="0"/>
          </a:p>
          <a:p>
            <a:r>
              <a:rPr lang="en-US" baseline="0" dirty="0" err="1" smtClean="0"/>
              <a:t>Combinatorially</a:t>
            </a:r>
            <a:r>
              <a:rPr lang="en-US" baseline="0" dirty="0" smtClean="0"/>
              <a:t>, this means that for any u, the fraction of v’s such that (</a:t>
            </a:r>
            <a:r>
              <a:rPr lang="en-US" baseline="0" dirty="0" err="1" smtClean="0"/>
              <a:t>u,v</a:t>
            </a:r>
            <a:r>
              <a:rPr lang="en-US" baseline="0" dirty="0" smtClean="0"/>
              <a:t>) is in the relation is </a:t>
            </a:r>
            <a:r>
              <a:rPr lang="en-US" baseline="0" dirty="0" err="1" smtClean="0"/>
              <a:t>negl</a:t>
            </a:r>
            <a:r>
              <a:rPr lang="en-US" baseline="0" dirty="0" smtClean="0"/>
              <a:t> and vice-versa.</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a:t>
            </a:r>
            <a:r>
              <a:rPr lang="en-US" baseline="0" dirty="0" err="1" smtClean="0"/>
              <a:t>Byheart</a:t>
            </a:r>
            <a:r>
              <a:rPr lang="en-US" baseline="0" dirty="0" smtClean="0"/>
              <a:t> this to the word]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formally, R is evasive if no PPT adversary having access to a random permutation \rho and its inverse can find a tuple (</a:t>
            </a:r>
            <a:r>
              <a:rPr lang="en-US" baseline="0" dirty="0" err="1" smtClean="0"/>
              <a:t>u,v</a:t>
            </a:r>
            <a:r>
              <a:rPr lang="en-US" baseline="0" dirty="0" smtClean="0"/>
              <a:t>) in R such that v = \rho(u).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Feedback:</a:t>
            </a:r>
          </a:p>
          <a:p>
            <a:r>
              <a:rPr lang="en-US" baseline="0" dirty="0" smtClean="0"/>
              <a:t>Here already you can introduce the fixing notation you used while defining green blob.</a:t>
            </a:r>
          </a:p>
          <a:p>
            <a:r>
              <a:rPr lang="en-US" baseline="0" dirty="0" smtClean="0"/>
              <a:t>Fix u and show a red box for v and similarly the other way around.</a:t>
            </a:r>
          </a:p>
        </p:txBody>
      </p:sp>
      <p:sp>
        <p:nvSpPr>
          <p:cNvPr id="4" name="Slide Number Placeholder 3"/>
          <p:cNvSpPr>
            <a:spLocks noGrp="1"/>
          </p:cNvSpPr>
          <p:nvPr>
            <p:ph type="sldNum" sz="quarter" idx="10"/>
          </p:nvPr>
        </p:nvSpPr>
        <p:spPr/>
        <p:txBody>
          <a:bodyPr/>
          <a:lstStyle/>
          <a:p>
            <a:fld id="{6A642BF1-F2EC-2340-AD5F-8A2C5F5CB8D2}" type="slidenum">
              <a:rPr lang="en-US" smtClean="0"/>
              <a:t>13</a:t>
            </a:fld>
            <a:endParaRPr lang="en-US"/>
          </a:p>
        </p:txBody>
      </p:sp>
    </p:spTree>
    <p:extLst>
      <p:ext uri="{BB962C8B-B14F-4D97-AF65-F5344CB8AC3E}">
        <p14:creationId xmlns:p14="http://schemas.microsoft.com/office/powerpoint/2010/main" val="112542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looked</a:t>
            </a:r>
            <a:r>
              <a:rPr lang="en-US" baseline="0" dirty="0" smtClean="0"/>
              <a:t> at relations that involve only one input/output pair. </a:t>
            </a:r>
            <a:r>
              <a:rPr lang="en-US" baseline="0" dirty="0" err="1" smtClean="0"/>
              <a:t>Ofcourse</a:t>
            </a:r>
            <a:r>
              <a:rPr lang="en-US" baseline="0" dirty="0" smtClean="0"/>
              <a:t> this can be generalized to k-</a:t>
            </a:r>
            <a:r>
              <a:rPr lang="en-US" baseline="0" dirty="0" err="1" smtClean="0"/>
              <a:t>ary</a:t>
            </a:r>
            <a:r>
              <a:rPr lang="en-US" baseline="0" dirty="0" smtClean="0"/>
              <a:t> relations which involve k input/output pairs.</a:t>
            </a:r>
          </a:p>
          <a:p>
            <a:endParaRPr lang="en-US" baseline="0" dirty="0" smtClean="0"/>
          </a:p>
          <a:p>
            <a:r>
              <a:rPr lang="en-US" baseline="0" dirty="0" smtClean="0"/>
              <a:t>CI for k-</a:t>
            </a:r>
            <a:r>
              <a:rPr lang="en-US" baseline="0" dirty="0" err="1" smtClean="0"/>
              <a:t>ary</a:t>
            </a:r>
            <a:r>
              <a:rPr lang="en-US" baseline="0" dirty="0" smtClean="0"/>
              <a:t> evasive relations has important applications:</a:t>
            </a:r>
          </a:p>
          <a:p>
            <a:r>
              <a:rPr lang="en-US" baseline="0" dirty="0" smtClean="0"/>
              <a:t>CI for unary evasive relations (k=1) implies one can securely instantiate the Fiat-Shamir transform, </a:t>
            </a:r>
          </a:p>
          <a:p>
            <a:r>
              <a:rPr lang="en-US" baseline="0" dirty="0" smtClean="0"/>
              <a:t>for binary relations it implies that certain block-cipher based compression functions are collision resistant and so on...</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smtClean="0"/>
          </a:p>
          <a:p>
            <a:r>
              <a:rPr lang="en-US" dirty="0" smtClean="0"/>
              <a:t>Now...</a:t>
            </a:r>
            <a:r>
              <a:rPr lang="en-US" baseline="0" dirty="0" smtClean="0"/>
              <a:t> Looked at one input pair, generalized to k-</a:t>
            </a:r>
            <a:r>
              <a:rPr lang="en-US" baseline="0" dirty="0" err="1" smtClean="0"/>
              <a:t>ary</a:t>
            </a:r>
            <a:r>
              <a:rPr lang="en-US" baseline="0" dirty="0" smtClean="0"/>
              <a:t> evasive relations.</a:t>
            </a:r>
          </a:p>
          <a:p>
            <a:r>
              <a:rPr lang="en-US" baseline="0" dirty="0" smtClean="0"/>
              <a:t>Relations for which CI implies block-cipher based compression functions is collision resistance.</a:t>
            </a:r>
            <a:endParaRPr lang="en-US" dirty="0" smtClean="0"/>
          </a:p>
          <a:p>
            <a:endParaRPr lang="en-US" dirty="0" smtClean="0"/>
          </a:p>
          <a:p>
            <a:r>
              <a:rPr lang="en-US" dirty="0" smtClean="0"/>
              <a:t>These relations involve only one input-output pair</a:t>
            </a:r>
            <a:r>
              <a:rPr lang="en-US" baseline="0" dirty="0" smtClean="0"/>
              <a:t>. But one can also </a:t>
            </a:r>
          </a:p>
          <a:p>
            <a:r>
              <a:rPr lang="en-US" baseline="0" dirty="0" smtClean="0"/>
              <a:t>think of useful relations involving more than one pair. </a:t>
            </a:r>
          </a:p>
          <a:p>
            <a:endParaRPr lang="en-US" baseline="0" dirty="0" smtClean="0"/>
          </a:p>
          <a:p>
            <a:r>
              <a:rPr lang="en-US" baseline="0" dirty="0" smtClean="0"/>
              <a:t>For example the binary relation which expects the </a:t>
            </a:r>
            <a:r>
              <a:rPr lang="en-US" baseline="0" dirty="0" err="1" smtClean="0"/>
              <a:t>xor</a:t>
            </a:r>
            <a:r>
              <a:rPr lang="en-US" baseline="0" dirty="0" smtClean="0"/>
              <a:t> of two distinct u1,u2 to be equal to the </a:t>
            </a:r>
            <a:r>
              <a:rPr lang="en-US" baseline="0" dirty="0" err="1" smtClean="0"/>
              <a:t>xor</a:t>
            </a:r>
            <a:r>
              <a:rPr lang="en-US" baseline="0" dirty="0" smtClean="0"/>
              <a:t> of v1,v2. </a:t>
            </a:r>
          </a:p>
          <a:p>
            <a:r>
              <a:rPr lang="en-US" baseline="0" dirty="0" smtClean="0"/>
              <a:t>[</a:t>
            </a:r>
            <a:r>
              <a:rPr lang="en-US" baseline="0" dirty="0" err="1" smtClean="0"/>
              <a:t>Infact</a:t>
            </a:r>
            <a:r>
              <a:rPr lang="en-US" baseline="0" dirty="0" smtClean="0"/>
              <a:t> satisfying this relation has been common target of cryptanalytic attacks in the known key setting.] </a:t>
            </a:r>
          </a:p>
          <a:p>
            <a:r>
              <a:rPr lang="en-US" baseline="0" dirty="0" smtClean="0"/>
              <a:t>Or there are more complicated relations, CI against which imply that certain compression functions are CR.</a:t>
            </a:r>
          </a:p>
          <a:p>
            <a:r>
              <a:rPr lang="en-US" baseline="0" dirty="0" smtClean="0"/>
              <a:t> </a:t>
            </a:r>
          </a:p>
          <a:p>
            <a:r>
              <a:rPr lang="en-US" baseline="0" dirty="0" smtClean="0"/>
              <a:t>Ideally we would like k = arbitrary but many constructions just make a small number of calls to the underlying block cipher so a constant k suffices.</a:t>
            </a:r>
          </a:p>
          <a:p>
            <a:endParaRPr lang="en-US" baseline="0" dirty="0" smtClean="0"/>
          </a:p>
          <a:p>
            <a:r>
              <a:rPr lang="en-US" baseline="0" dirty="0" smtClean="0"/>
              <a:t>(Fiat Shamir, CR-hash functions of compression functions or Davis Meyer?, cite the paper)</a:t>
            </a:r>
          </a:p>
          <a:p>
            <a:r>
              <a:rPr lang="en-US" baseline="0" dirty="0" smtClean="0"/>
              <a:t>== relations involves k input/output pair has many applications</a:t>
            </a:r>
            <a:endParaRPr lang="en-US" dirty="0"/>
          </a:p>
        </p:txBody>
      </p:sp>
      <p:sp>
        <p:nvSpPr>
          <p:cNvPr id="4" name="Slide Number Placeholder 3"/>
          <p:cNvSpPr>
            <a:spLocks noGrp="1"/>
          </p:cNvSpPr>
          <p:nvPr>
            <p:ph type="sldNum" sz="quarter" idx="10"/>
          </p:nvPr>
        </p:nvSpPr>
        <p:spPr/>
        <p:txBody>
          <a:bodyPr/>
          <a:lstStyle/>
          <a:p>
            <a:fld id="{6A642BF1-F2EC-2340-AD5F-8A2C5F5CB8D2}" type="slidenum">
              <a:rPr lang="en-US" smtClean="0"/>
              <a:t>14</a:t>
            </a:fld>
            <a:endParaRPr lang="en-US"/>
          </a:p>
        </p:txBody>
      </p:sp>
    </p:spTree>
    <p:extLst>
      <p:ext uri="{BB962C8B-B14F-4D97-AF65-F5344CB8AC3E}">
        <p14:creationId xmlns:p14="http://schemas.microsoft.com/office/powerpoint/2010/main" val="1819027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There has been some work on building correlation intractable ciphers.</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err="1" smtClean="0"/>
              <a:t>Indifferentiability</a:t>
            </a:r>
            <a:r>
              <a:rPr lang="en-US" baseline="0" dirty="0" smtClean="0"/>
              <a:t> is well-known known to imply CI and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hence by a recent result 8-rnd </a:t>
            </a:r>
            <a:r>
              <a:rPr lang="en-US" baseline="0" dirty="0" err="1" smtClean="0"/>
              <a:t>Feistel</a:t>
            </a:r>
            <a:r>
              <a:rPr lang="en-US" baseline="0" dirty="0" smtClean="0"/>
              <a:t> (making 8-calls to H)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is correlation intractable for arbitrary arity evasive relations.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err="1" smtClean="0"/>
              <a:t>Infact</a:t>
            </a:r>
            <a:r>
              <a:rPr lang="en-US" baseline="0" dirty="0" smtClean="0"/>
              <a:t>, for correlation intractability a weaker variant called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sequential </a:t>
            </a:r>
            <a:r>
              <a:rPr lang="en-US" baseline="0" dirty="0" err="1" smtClean="0"/>
              <a:t>indifferentiability</a:t>
            </a:r>
            <a:r>
              <a:rPr lang="en-US" baseline="0" dirty="0" smtClean="0"/>
              <a:t> suffices, which is satisfied by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the 6-rnd </a:t>
            </a:r>
            <a:r>
              <a:rPr lang="en-US" baseline="0" dirty="0" err="1" smtClean="0"/>
              <a:t>Feistel</a:t>
            </a:r>
            <a:r>
              <a:rPr lang="en-US" baseline="0" dirty="0" smtClean="0"/>
              <a:t>, reducing the required number of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calls for CI to 6.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On the negative side, 5-rnd </a:t>
            </a:r>
            <a:r>
              <a:rPr lang="en-US" baseline="0" dirty="0" err="1" smtClean="0"/>
              <a:t>Feistel</a:t>
            </a:r>
            <a:r>
              <a:rPr lang="en-US" baseline="0" dirty="0" smtClean="0"/>
              <a:t> construction is not CI for 4-ary relations.</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As we saw before,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here we reduce the number of calls to just 2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by showing NR is CI and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CI we achieve is for only constant arity evasive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relations which is sufficient for most applications.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As mentioned before our result follows from a new framework -- unconditional CI amplification</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In this work, we reduce the number of calls to just 2 by showing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that NR is CI for any constant </a:t>
            </a:r>
            <a:r>
              <a:rPr lang="en-US" baseline="0" dirty="0" err="1" smtClean="0"/>
              <a:t>ary</a:t>
            </a:r>
            <a:r>
              <a:rPr lang="en-US" baseline="0" dirty="0" smtClean="0"/>
              <a:t> relation. Our result is follows from a new framework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called unconditional CI amplification.</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Here you can show 2-calls first and then say the previous works!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This is an advantage over previous work</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AS I mentioned before this relies on a general technique – unconditional CI amplification!</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6A642BF1-F2EC-2340-AD5F-8A2C5F5CB8D2}" type="slidenum">
              <a:rPr lang="en-US" smtClean="0"/>
              <a:t>15</a:t>
            </a:fld>
            <a:endParaRPr lang="en-US"/>
          </a:p>
        </p:txBody>
      </p:sp>
    </p:spTree>
    <p:extLst>
      <p:ext uri="{BB962C8B-B14F-4D97-AF65-F5344CB8AC3E}">
        <p14:creationId xmlns:p14="http://schemas.microsoft.com/office/powerpoint/2010/main" val="108824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Let me now describe the framework.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We are given a </a:t>
            </a:r>
            <a:r>
              <a:rPr lang="en-US" baseline="0" dirty="0" err="1" smtClean="0"/>
              <a:t>blockcipher</a:t>
            </a:r>
            <a:r>
              <a:rPr lang="en-US" baseline="0" dirty="0" smtClean="0"/>
              <a:t> E’ which is CI for a subset of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evasive relations shown by the green oval,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we want construct a </a:t>
            </a:r>
            <a:r>
              <a:rPr lang="en-US" baseline="0" dirty="0" err="1" smtClean="0"/>
              <a:t>blockcipher</a:t>
            </a:r>
            <a:r>
              <a:rPr lang="en-US" baseline="0" dirty="0" smtClean="0"/>
              <a:t> E which is CI for all evasive relations.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Consider an E that pre-processes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the input and post processes the output of E' with a permutations \pi and \sigma^-1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respectively where \pi,\sigma are ltd independence perm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whose description is known to the adv.</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If it is easy to find an input/output pair (</a:t>
            </a:r>
            <a:r>
              <a:rPr lang="en-US" baseline="0" dirty="0" err="1" smtClean="0"/>
              <a:t>u,v</a:t>
            </a:r>
            <a:r>
              <a:rPr lang="en-US" baseline="0" dirty="0" smtClean="0"/>
              <a:t>) of E that is in some relation R then the tuple (\pi(u), \sigma(v)) which is an input/output pair of E' is in the derived relation R_\pi,\sigma.... obtained by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applying pi and sigma to all u and v in R.</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So, if we can show for every evasive relation R,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with overwhelming probability over the choice of \pi and \sigma the derived relation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R_\pi,\sigma is hard for the inner block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cipher then R is hard for E, implying CI of E.</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This left-hand side implication is really just a combinatorial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argument and the challenge is that this must hold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even when \pi and \sigma are just limited-independence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permutations and their complete description is given to the adversary as part of block cipher E's key.</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There are two steps involved when applying this framework.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Step 1: Determine the set of relation hard for a given E' and Step 2 is to prove the left implication.</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Feedback:</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E is missing</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second and third para can be </a:t>
            </a:r>
            <a:r>
              <a:rPr lang="en-US" baseline="0" dirty="0" err="1" smtClean="0"/>
              <a:t>optimised</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R hard for E' and E' is CI for R are used in place of each other, is this confusing?</a:t>
            </a:r>
          </a:p>
        </p:txBody>
      </p:sp>
      <p:sp>
        <p:nvSpPr>
          <p:cNvPr id="4" name="Slide Number Placeholder 3"/>
          <p:cNvSpPr>
            <a:spLocks noGrp="1"/>
          </p:cNvSpPr>
          <p:nvPr>
            <p:ph type="sldNum" sz="quarter" idx="10"/>
          </p:nvPr>
        </p:nvSpPr>
        <p:spPr/>
        <p:txBody>
          <a:bodyPr/>
          <a:lstStyle/>
          <a:p>
            <a:fld id="{6A642BF1-F2EC-2340-AD5F-8A2C5F5CB8D2}" type="slidenum">
              <a:rPr lang="en-US" smtClean="0"/>
              <a:t>16</a:t>
            </a:fld>
            <a:endParaRPr lang="en-US"/>
          </a:p>
        </p:txBody>
      </p:sp>
    </p:spTree>
    <p:extLst>
      <p:ext uri="{BB962C8B-B14F-4D97-AF65-F5344CB8AC3E}">
        <p14:creationId xmlns:p14="http://schemas.microsoft.com/office/powerpoint/2010/main" val="97648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dirty="0" smtClean="0"/>
              <a:t>Instantiating </a:t>
            </a:r>
            <a:r>
              <a:rPr lang="en-US" baseline="0" dirty="0" smtClean="0"/>
              <a:t>E' with a 2-rnd </a:t>
            </a:r>
            <a:r>
              <a:rPr lang="en-US" baseline="0" dirty="0" err="1" smtClean="0"/>
              <a:t>feistel</a:t>
            </a:r>
            <a:r>
              <a:rPr lang="en-US" baseline="0" dirty="0" smtClean="0"/>
              <a:t> and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sampling \pi,\sigma from a family of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k^2-wise independent permutations, we obtain the result we saw earlier: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NR is CI for k-</a:t>
            </a:r>
            <a:r>
              <a:rPr lang="en-US" baseline="0" dirty="0" err="1" smtClean="0"/>
              <a:t>ary</a:t>
            </a:r>
            <a:r>
              <a:rPr lang="en-US" baseline="0" dirty="0" smtClean="0"/>
              <a:t> evasive relations.</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A crucial step in proving the theorem involves giving a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hard concentration bound for bounding the sum of random variables with limited independence.</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For simplicity, lets just look at unary relations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and let \pi and \sigma be permutations with sufficient independence.</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The proof involves two steps... so lets begin with the first step.</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Feedback:</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One confusing point is that we drop the key k'.</a:t>
            </a:r>
          </a:p>
        </p:txBody>
      </p:sp>
      <p:sp>
        <p:nvSpPr>
          <p:cNvPr id="4" name="Slide Number Placeholder 3"/>
          <p:cNvSpPr>
            <a:spLocks noGrp="1"/>
          </p:cNvSpPr>
          <p:nvPr>
            <p:ph type="sldNum" sz="quarter" idx="10"/>
          </p:nvPr>
        </p:nvSpPr>
        <p:spPr/>
        <p:txBody>
          <a:bodyPr/>
          <a:lstStyle/>
          <a:p>
            <a:fld id="{6A642BF1-F2EC-2340-AD5F-8A2C5F5CB8D2}" type="slidenum">
              <a:rPr lang="en-US" smtClean="0"/>
              <a:t>17</a:t>
            </a:fld>
            <a:endParaRPr lang="en-US"/>
          </a:p>
        </p:txBody>
      </p:sp>
    </p:spTree>
    <p:extLst>
      <p:ext uri="{BB962C8B-B14F-4D97-AF65-F5344CB8AC3E}">
        <p14:creationId xmlns:p14="http://schemas.microsoft.com/office/powerpoint/2010/main" val="324968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Recall that we consider an adversary 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makes queries to H and tries to output a tuple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(x0*||x1*, x2*||x3^*) which is an input/output pair of 2-rnd </a:t>
            </a:r>
            <a:r>
              <a:rPr lang="en-US" baseline="0" dirty="0" err="1" smtClean="0"/>
              <a:t>feistel</a:t>
            </a:r>
            <a:r>
              <a:rPr lang="en-US" baseline="0" dirty="0" smtClean="0"/>
              <a:t>. We are interested in R' that are hard for 2-rnd </a:t>
            </a:r>
            <a:r>
              <a:rPr lang="en-US" baseline="0" dirty="0" err="1" smtClean="0"/>
              <a:t>feistel</a:t>
            </a:r>
            <a:r>
              <a:rPr lang="en-US" baseline="0" dirty="0" smtClean="0"/>
              <a:t>, equivalently relations for which </a:t>
            </a:r>
            <a:r>
              <a:rPr lang="en-US" baseline="0" dirty="0" err="1" smtClean="0"/>
              <a:t>Pr</a:t>
            </a:r>
            <a:r>
              <a:rPr lang="en-US" baseline="0" dirty="0" smtClean="0"/>
              <a:t>[the output of A belongs to R'] is </a:t>
            </a:r>
            <a:r>
              <a:rPr lang="en-US" baseline="0" dirty="0" err="1" smtClean="0"/>
              <a:t>negl</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 give you an intuition about hard relations, lets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first consider a relation R' that is easy.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contains all pairs (x0||x1, x2||x3) for which x1 = x2.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Attacker can always satisfy this relation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by doing the following. It picks it fav x1*, chooses x2* equal to x1* and now just needs to complete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remainder input half x0* and output half x3^*appropriately.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first makes two queries to H, on 0x1* to get back y1* and then second query to get back y2* and now computes x0* as x2* </a:t>
            </a:r>
            <a:r>
              <a:rPr lang="en-US" baseline="0" dirty="0" err="1" smtClean="0"/>
              <a:t>xor</a:t>
            </a:r>
            <a:r>
              <a:rPr lang="en-US" baseline="0" dirty="0" smtClean="0"/>
              <a:t> y1* and similarly x3*, resulting in a tuple that satisfies the relation.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this doesn’t mean all relations are easy.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look at a similar relation which instead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requires x0 = x3. Here, its not clear how A would proceed,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 example strategy is to begin by fixing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x3*, x2^*, fixing x1* and hope the corresponding x0*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which is defined as the </a:t>
            </a:r>
            <a:r>
              <a:rPr lang="en-US" baseline="0" dirty="0" err="1" smtClean="0"/>
              <a:t>xor</a:t>
            </a:r>
            <a:r>
              <a:rPr lang="en-US" baseline="0" dirty="0" smtClean="0"/>
              <a:t> of x2^* and the result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of querying H on 0x1^* equals x3*.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as the result of H is random,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err="1" smtClean="0"/>
              <a:t>pr</a:t>
            </a:r>
            <a:r>
              <a:rPr lang="en-US" baseline="0" dirty="0" smtClean="0"/>
              <a:t> that A hits x0^* = x3^* is small.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Infact</a:t>
            </a:r>
            <a:r>
              <a:rPr lang="en-US" baseline="0" dirty="0" smtClean="0"/>
              <a:t> one can show with not too much that R' is indeed hard for 2-rnd </a:t>
            </a:r>
            <a:r>
              <a:rPr lang="en-US" baseline="0" dirty="0" err="1" smtClean="0"/>
              <a:t>feistel</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generally: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relation R' is hard for 2-rnd </a:t>
            </a:r>
            <a:r>
              <a:rPr lang="en-US" baseline="0" dirty="0" err="1" smtClean="0"/>
              <a:t>feistel</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for any fixing of x1,x2,x3 the set of x0’s that put the tuple x0,x1,x2,x3 in R' is only a </a:t>
            </a:r>
            <a:r>
              <a:rPr lang="en-US" baseline="0" dirty="0" err="1" smtClean="0"/>
              <a:t>negl</a:t>
            </a:r>
            <a:r>
              <a:rPr lang="en-US" baseline="0" dirty="0" smtClean="0"/>
              <a:t> fraction of all n-bit strings.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 same holds for x3's for any fixing x0,x1,x2.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refer to these conditions as x0 and x3 sparsity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Need to compress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hard for 2-rnd </a:t>
            </a:r>
            <a:r>
              <a:rPr lang="en-US" baseline="0" dirty="0" err="1" smtClean="0"/>
              <a:t>feistel</a:t>
            </a:r>
            <a:r>
              <a:rPr lang="en-US" baseline="0" dirty="0" smtClean="0"/>
              <a:t> with a public random round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later example, you want to show y2^*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Cut the first para and paste it at the end of second para? Otherwise R' in green appears to be abrupt.</a:t>
            </a:r>
          </a:p>
        </p:txBody>
      </p:sp>
      <p:sp>
        <p:nvSpPr>
          <p:cNvPr id="4" name="Slide Number Placeholder 3"/>
          <p:cNvSpPr>
            <a:spLocks noGrp="1"/>
          </p:cNvSpPr>
          <p:nvPr>
            <p:ph type="sldNum" sz="quarter" idx="10"/>
          </p:nvPr>
        </p:nvSpPr>
        <p:spPr/>
        <p:txBody>
          <a:bodyPr/>
          <a:lstStyle/>
          <a:p>
            <a:fld id="{6A642BF1-F2EC-2340-AD5F-8A2C5F5CB8D2}" type="slidenum">
              <a:rPr lang="en-US" smtClean="0"/>
              <a:t>18</a:t>
            </a:fld>
            <a:endParaRPr lang="en-US"/>
          </a:p>
        </p:txBody>
      </p:sp>
    </p:spTree>
    <p:extLst>
      <p:ext uri="{BB962C8B-B14F-4D97-AF65-F5344CB8AC3E}">
        <p14:creationId xmlns:p14="http://schemas.microsoft.com/office/powerpoint/2010/main" val="50400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1m 23s</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To conclude the proof, we need to show that R \pi,\sigma satisfies x0 and x3 sparsity.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Lets focus on x0-sparsity and the other case is symmetrical.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Fixing x2,x3 also fixes via \sigma^-1 the value v.</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Since R is evasive, the number of u's </a:t>
            </a:r>
            <a:r>
              <a:rPr lang="en-US" baseline="0" dirty="0" err="1" smtClean="0"/>
              <a:t>s.t.</a:t>
            </a:r>
            <a:r>
              <a:rPr lang="en-US" baseline="0" dirty="0" smtClean="0"/>
              <a:t> (</a:t>
            </a:r>
            <a:r>
              <a:rPr lang="en-US" baseline="0" dirty="0" err="1" smtClean="0"/>
              <a:t>u,fixed</a:t>
            </a:r>
            <a:r>
              <a:rPr lang="en-US" baseline="0" dirty="0" smtClean="0"/>
              <a:t> v) \in R at most \delta 2^2n for some negligible delta, Let this set be </a:t>
            </a:r>
            <a:r>
              <a:rPr lang="en-US" baseline="0" dirty="0" err="1" smtClean="0"/>
              <a:t>R_v</a:t>
            </a:r>
            <a:r>
              <a:rPr lang="en-US" baseline="0" dirty="0" smtClean="0"/>
              <a:t> shown by the inner rectangular box.</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Now, we need to count the number of x0's such that \pi^-1(x0||x1) falls in </a:t>
            </a:r>
            <a:r>
              <a:rPr lang="en-US" baseline="0" dirty="0" err="1" smtClean="0"/>
              <a:t>R_v</a:t>
            </a:r>
            <a:r>
              <a:rPr lang="en-US" baseline="0" dirty="0" smtClean="0"/>
              <a:t>, and recall that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for R_{\pi,\sigma} to be x_0-sparse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this number needs to be a negligible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fraction of the n-bit strings.</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the probability that this is true for any particular x0 is at most delta. Therefore, the expected number of x_0's is indeed delta * 2^n. Limited independence of \pi via a concentration bound shows that the number is not much less. Handling k-</a:t>
            </a:r>
            <a:r>
              <a:rPr lang="en-US" baseline="0" dirty="0" err="1" smtClean="0"/>
              <a:t>ary</a:t>
            </a:r>
            <a:r>
              <a:rPr lang="en-US" baseline="0" dirty="0" smtClean="0"/>
              <a:t> case is much harder and I invite you to look at the paper for more details.</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Since for every x_0 in the red box the image of x0||x1 under pi^-1 falls in the set </a:t>
            </a:r>
            <a:r>
              <a:rPr lang="en-US" baseline="0" dirty="0" err="1" smtClean="0"/>
              <a:t>Rv</a:t>
            </a:r>
            <a:r>
              <a:rPr lang="en-US"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it is equivalent to count the number of x0's whose pre-images fall in Rv.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As pi is random the probability for a fixed x0 to be such is at most \delta/2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and hence the expected number of such x0's is at most \delta/2 \</a:t>
            </a:r>
            <a:r>
              <a:rPr lang="en-US" baseline="0" dirty="0" err="1" smtClean="0"/>
              <a:t>cdot</a:t>
            </a:r>
            <a:r>
              <a:rPr lang="en-US" baseline="0" dirty="0" smtClean="0"/>
              <a:t> 2^n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which following a concentration bound will show that the size of the red box is at most </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err="1" smtClean="0"/>
              <a:t>dekta</a:t>
            </a:r>
            <a:r>
              <a:rPr lang="en-US" baseline="0" dirty="0" smtClean="0"/>
              <a:t> 2^n except with exponentially small probability, thereby completing the proof</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The proof of k-</a:t>
            </a:r>
            <a:r>
              <a:rPr lang="en-US" baseline="0" dirty="0" err="1" smtClean="0"/>
              <a:t>ary</a:t>
            </a:r>
            <a:r>
              <a:rPr lang="en-US" baseline="0" dirty="0" smtClean="0"/>
              <a:t> relations is similar in spirit but much more complicated and I invite you to look at the paper for more details.</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Aux:</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Need to compress and rephrase</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Now, for a fixed x0, the probability that \pi^-1(x0||x1) is in </a:t>
            </a:r>
            <a:r>
              <a:rPr lang="en-US" baseline="0" dirty="0" err="1" smtClean="0"/>
              <a:t>R_v</a:t>
            </a:r>
            <a:r>
              <a:rPr lang="en-US" baseline="0" dirty="0" smtClean="0"/>
              <a:t> is at most \delta, since \pi is random therefore the expected </a:t>
            </a:r>
            <a:br>
              <a:rPr lang="en-US" baseline="0" dirty="0" smtClean="0"/>
            </a:br>
            <a:r>
              <a:rPr lang="en-US" baseline="0" dirty="0" smtClean="0"/>
              <a:t>number of x0 for which \pi^() is at most \delta 2^n, hence the size of the red box is at most \delta (but only in expectation!)</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Need to show both x0 and x3 sparsity together?</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r>
              <a:rPr lang="en-US" baseline="0" dirty="0" smtClean="0"/>
              <a:t>x_0 in the red box </a:t>
            </a:r>
            <a:r>
              <a:rPr lang="en-US" baseline="0" dirty="0" err="1" smtClean="0"/>
              <a:t>iff</a:t>
            </a:r>
            <a:r>
              <a:rPr lang="en-US" baseline="0" dirty="0" smtClean="0"/>
              <a:t> \pi^-1(x0||x1) is in </a:t>
            </a:r>
            <a:r>
              <a:rPr lang="en-US" baseline="0" dirty="0" err="1" smtClean="0"/>
              <a:t>R_v</a:t>
            </a:r>
            <a:r>
              <a:rPr lang="en-US"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6A642BF1-F2EC-2340-AD5F-8A2C5F5CB8D2}" type="slidenum">
              <a:rPr lang="en-US" smtClean="0"/>
              <a:t>19</a:t>
            </a:fld>
            <a:endParaRPr lang="en-US"/>
          </a:p>
        </p:txBody>
      </p:sp>
    </p:spTree>
    <p:extLst>
      <p:ext uri="{BB962C8B-B14F-4D97-AF65-F5344CB8AC3E}">
        <p14:creationId xmlns:p14="http://schemas.microsoft.com/office/powerpoint/2010/main" val="2074264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block cipher E</a:t>
            </a:r>
            <a:r>
              <a:rPr lang="en-US" baseline="0" dirty="0" smtClean="0"/>
              <a:t> is a family of efficiently computable, efficiently invertible permutations over a finite block-length.</a:t>
            </a:r>
          </a:p>
          <a:p>
            <a:endParaRPr lang="en-US" baseline="0" dirty="0" smtClean="0"/>
          </a:p>
          <a:p>
            <a:r>
              <a:rPr lang="en-US" baseline="0" dirty="0" smtClean="0"/>
              <a:t>They are used ubiquitously within encryption schemes, message authentication codes, compression and hash functions, </a:t>
            </a:r>
            <a:r>
              <a:rPr lang="en-US" baseline="0" dirty="0" err="1" smtClean="0"/>
              <a:t>prfs</a:t>
            </a:r>
            <a:r>
              <a:rPr lang="en-US" baseline="0" dirty="0" smtClean="0"/>
              <a:t> and garbling schemes to name a few...</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TODO: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[Clean up the figures]</a:t>
            </a:r>
          </a:p>
          <a:p>
            <a:endParaRPr lang="en-US" baseline="0" dirty="0" smtClean="0"/>
          </a:p>
        </p:txBody>
      </p:sp>
      <p:sp>
        <p:nvSpPr>
          <p:cNvPr id="4" name="Slide Number Placeholder 3"/>
          <p:cNvSpPr>
            <a:spLocks noGrp="1"/>
          </p:cNvSpPr>
          <p:nvPr>
            <p:ph type="sldNum" sz="quarter" idx="10"/>
          </p:nvPr>
        </p:nvSpPr>
        <p:spPr/>
        <p:txBody>
          <a:bodyPr/>
          <a:lstStyle/>
          <a:p>
            <a:fld id="{6A642BF1-F2EC-2340-AD5F-8A2C5F5CB8D2}" type="slidenum">
              <a:rPr lang="en-US" smtClean="0"/>
              <a:t>2</a:t>
            </a:fld>
            <a:endParaRPr lang="en-US"/>
          </a:p>
        </p:txBody>
      </p:sp>
    </p:spTree>
    <p:extLst>
      <p:ext uri="{BB962C8B-B14F-4D97-AF65-F5344CB8AC3E}">
        <p14:creationId xmlns:p14="http://schemas.microsoft.com/office/powerpoint/2010/main" val="1418811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a:t>
            </a:r>
            <a:r>
              <a:rPr lang="en-US" baseline="0" dirty="0" smtClean="0"/>
              <a:t>! If you have dozed off for a bit then this is a good time to wake up as in the next few minutes, I will, very briefly, give you the result on </a:t>
            </a:r>
            <a:r>
              <a:rPr lang="en-US" baseline="0" dirty="0" err="1" smtClean="0"/>
              <a:t>psPRPs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A642BF1-F2EC-2340-AD5F-8A2C5F5CB8D2}" type="slidenum">
              <a:rPr lang="en-US" smtClean="0"/>
              <a:t>20</a:t>
            </a:fld>
            <a:endParaRPr lang="en-US"/>
          </a:p>
        </p:txBody>
      </p:sp>
    </p:spTree>
    <p:extLst>
      <p:ext uri="{BB962C8B-B14F-4D97-AF65-F5344CB8AC3E}">
        <p14:creationId xmlns:p14="http://schemas.microsoft.com/office/powerpoint/2010/main" val="1609525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of us are familiar with the notion of pseudorandom permutation which requires</a:t>
            </a:r>
          </a:p>
          <a:p>
            <a:r>
              <a:rPr lang="en-US" baseline="0" dirty="0" smtClean="0"/>
              <a:t>that no efficient distinguisher D can distinguish if it has been given oracle access to E </a:t>
            </a:r>
          </a:p>
          <a:p>
            <a:r>
              <a:rPr lang="en-US" baseline="0" dirty="0" smtClean="0"/>
              <a:t>and its inverse under a randomly chosen key/seed as in the left world </a:t>
            </a:r>
          </a:p>
          <a:p>
            <a:r>
              <a:rPr lang="en-US" baseline="0" dirty="0" smtClean="0"/>
              <a:t>or a random permutation \rho and its inverse as in the right world. </a:t>
            </a:r>
          </a:p>
          <a:p>
            <a:endParaRPr lang="en-US" baseline="0" dirty="0" smtClean="0"/>
          </a:p>
          <a:p>
            <a:r>
              <a:rPr lang="en-US" baseline="0" dirty="0" smtClean="0"/>
              <a:t>A naive extension to the known-key setting would be to ask </a:t>
            </a:r>
            <a:r>
              <a:rPr lang="en-US" baseline="0" dirty="0" err="1" smtClean="0"/>
              <a:t>pseudorandomness</a:t>
            </a:r>
            <a:r>
              <a:rPr lang="en-US" baseline="0" dirty="0" smtClean="0"/>
              <a:t> to hold even when D is given k, which is clearly impossible.  So, to define meaningful notion of </a:t>
            </a:r>
            <a:r>
              <a:rPr lang="en-US" baseline="0" dirty="0" err="1" smtClean="0"/>
              <a:t>pseudorandomness</a:t>
            </a:r>
            <a:r>
              <a:rPr lang="en-US" baseline="0" dirty="0" smtClean="0"/>
              <a:t> in the known-key setting, the adversary is broken into two stages: Stage 1 adversary called the source S plays the PRP game and </a:t>
            </a:r>
          </a:p>
          <a:p>
            <a:r>
              <a:rPr lang="en-US" baseline="0" dirty="0" smtClean="0"/>
              <a:t>Stage 2 adversary called the distinguisher D learns the key but has no oracle access</a:t>
            </a:r>
          </a:p>
          <a:p>
            <a:r>
              <a:rPr lang="en-US" baseline="0" dirty="0" smtClean="0"/>
              <a:t>and some information flow is allowed from S to D in form of a leakage L. To avoid naïve attacks the </a:t>
            </a:r>
            <a:r>
              <a:rPr lang="en-US" baseline="0" dirty="0" err="1" smtClean="0"/>
              <a:t>leakge</a:t>
            </a:r>
            <a:r>
              <a:rPr lang="en-US" baseline="0" dirty="0" smtClean="0"/>
              <a:t> needs to be restricted which is obtained by considering sources from specific a source class.</a:t>
            </a:r>
          </a:p>
          <a:p>
            <a:endParaRPr lang="en-US" baseline="0" dirty="0" smtClean="0"/>
          </a:p>
          <a:p>
            <a:r>
              <a:rPr lang="en-US" baseline="0" dirty="0" smtClean="0"/>
              <a:t>Then block cipher E is a </a:t>
            </a:r>
            <a:r>
              <a:rPr lang="en-US" baseline="0" dirty="0" err="1" smtClean="0"/>
              <a:t>psPRP</a:t>
            </a:r>
            <a:r>
              <a:rPr lang="en-US" baseline="0" dirty="0" smtClean="0"/>
              <a:t> for that class if for every S in the class and every PPT D</a:t>
            </a:r>
          </a:p>
          <a:p>
            <a:r>
              <a:rPr lang="en-US" baseline="0" dirty="0" smtClean="0"/>
              <a:t>the left world and right worlds are indistinguishable.</a:t>
            </a:r>
          </a:p>
          <a:p>
            <a:endParaRPr lang="en-US" baseline="0" dirty="0" smtClean="0"/>
          </a:p>
          <a:p>
            <a:r>
              <a:rPr lang="en-US" baseline="0" dirty="0" err="1" smtClean="0"/>
              <a:t>Infact</a:t>
            </a:r>
            <a:r>
              <a:rPr lang="en-US" baseline="0" dirty="0" smtClean="0"/>
              <a:t> one recovers the UCE notion for hash function after removing inversion queries and replacing the cipher with a hash function.</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Feedback:</a:t>
            </a:r>
          </a:p>
          <a:p>
            <a:r>
              <a:rPr lang="en-US" baseline="0" dirty="0" smtClean="0"/>
              <a:t>Need to define UCE</a:t>
            </a:r>
          </a:p>
          <a:p>
            <a:r>
              <a:rPr lang="en-US" baseline="0" dirty="0" smtClean="0"/>
              <a:t>k random instead of sampling</a:t>
            </a:r>
          </a:p>
          <a:p>
            <a:endParaRPr lang="en-US" dirty="0"/>
          </a:p>
        </p:txBody>
      </p:sp>
      <p:sp>
        <p:nvSpPr>
          <p:cNvPr id="4" name="Slide Number Placeholder 3"/>
          <p:cNvSpPr>
            <a:spLocks noGrp="1"/>
          </p:cNvSpPr>
          <p:nvPr>
            <p:ph type="sldNum" sz="quarter" idx="10"/>
          </p:nvPr>
        </p:nvSpPr>
        <p:spPr/>
        <p:txBody>
          <a:bodyPr/>
          <a:lstStyle/>
          <a:p>
            <a:fld id="{6A642BF1-F2EC-2340-AD5F-8A2C5F5CB8D2}" type="slidenum">
              <a:rPr lang="en-US" smtClean="0"/>
              <a:t>21</a:t>
            </a:fld>
            <a:endParaRPr lang="en-US"/>
          </a:p>
        </p:txBody>
      </p:sp>
    </p:spTree>
    <p:extLst>
      <p:ext uri="{BB962C8B-B14F-4D97-AF65-F5344CB8AC3E}">
        <p14:creationId xmlns:p14="http://schemas.microsoft.com/office/powerpoint/2010/main" val="809873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example of the source class is unpredictable sources.</a:t>
            </a:r>
          </a:p>
          <a:p>
            <a:endParaRPr lang="en-US" baseline="0" dirty="0" smtClean="0"/>
          </a:p>
          <a:p>
            <a:r>
              <a:rPr lang="en-US" baseline="0" dirty="0" smtClean="0"/>
              <a:t>we say that a source making queries to a random permutation and its inverse is unpredictable if given leakage if it is hard for any predictor to predict S's queries or its inverse given the leakage.</a:t>
            </a:r>
          </a:p>
          <a:p>
            <a:r>
              <a:rPr lang="en-US" baseline="0" dirty="0" smtClean="0"/>
              <a:t> </a:t>
            </a:r>
          </a:p>
          <a:p>
            <a:r>
              <a:rPr lang="en-US" baseline="0" dirty="0" smtClean="0"/>
              <a:t>This is modelled by the following game which I am not going to go in details.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Here add probability that it is hard to predict queries which is captured by the following game which I wont be going into too many details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Feedback</a:t>
            </a:r>
          </a:p>
          <a:p>
            <a:r>
              <a:rPr lang="en-US" baseline="0" dirty="0" smtClean="0"/>
              <a:t>\sigma is not defined.</a:t>
            </a:r>
          </a:p>
        </p:txBody>
      </p:sp>
      <p:sp>
        <p:nvSpPr>
          <p:cNvPr id="4" name="Slide Number Placeholder 3"/>
          <p:cNvSpPr>
            <a:spLocks noGrp="1"/>
          </p:cNvSpPr>
          <p:nvPr>
            <p:ph type="sldNum" sz="quarter" idx="10"/>
          </p:nvPr>
        </p:nvSpPr>
        <p:spPr/>
        <p:txBody>
          <a:bodyPr/>
          <a:lstStyle/>
          <a:p>
            <a:fld id="{6A642BF1-F2EC-2340-AD5F-8A2C5F5CB8D2}" type="slidenum">
              <a:rPr lang="en-US" smtClean="0"/>
              <a:t>22</a:t>
            </a:fld>
            <a:endParaRPr lang="en-US"/>
          </a:p>
        </p:txBody>
      </p:sp>
    </p:spTree>
    <p:extLst>
      <p:ext uri="{BB962C8B-B14F-4D97-AF65-F5344CB8AC3E}">
        <p14:creationId xmlns:p14="http://schemas.microsoft.com/office/powerpoint/2010/main" val="1814883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which the corresponding notion is </a:t>
            </a:r>
            <a:r>
              <a:rPr lang="en-US" baseline="0" dirty="0" err="1" smtClean="0"/>
              <a:t>psPRP</a:t>
            </a:r>
            <a:r>
              <a:rPr lang="en-US" baseline="0" dirty="0" smtClean="0"/>
              <a:t> for </a:t>
            </a:r>
            <a:r>
              <a:rPr lang="en-US" baseline="0" dirty="0" err="1" smtClean="0"/>
              <a:t>unpred</a:t>
            </a:r>
            <a:r>
              <a:rPr lang="en-US" baseline="0" dirty="0" smtClean="0"/>
              <a:t> 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example of source class is that of reset-secure sources which I wont be defining in the talk. They are a superset of unpredictable resulting in the stronger notion of </a:t>
            </a:r>
            <a:r>
              <a:rPr lang="en-US" baseline="0" dirty="0" err="1" smtClean="0"/>
              <a:t>psPRP</a:t>
            </a:r>
            <a:r>
              <a:rPr lang="en-US" baseline="0" dirty="0" smtClean="0"/>
              <a:t>[</a:t>
            </a:r>
            <a:r>
              <a:rPr lang="en-US" baseline="0" dirty="0" err="1" smtClean="0"/>
              <a:t>S^rs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Such restricted </a:t>
            </a:r>
            <a:r>
              <a:rPr lang="en-US" baseline="0" dirty="0" err="1" smtClean="0"/>
              <a:t>psPRPs</a:t>
            </a:r>
            <a:r>
              <a:rPr lang="en-US" baseline="0" dirty="0" smtClean="0"/>
              <a:t> already imply interesting applications.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instantiating the underlying permutations of the sponge function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a </a:t>
            </a:r>
            <a:r>
              <a:rPr lang="en-US" baseline="0" dirty="0" err="1" smtClean="0"/>
              <a:t>psPRP</a:t>
            </a:r>
            <a:r>
              <a:rPr lang="en-US" baseline="0" dirty="0" smtClean="0"/>
              <a:t> for reset sources results in Sponge being a UCE for reset 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validates the design of SHA-3 for UCE applications.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example is the permutation based garbling scheme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which is efficient but was shown secure in the random permutation model.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Instantiating permutations with a </a:t>
            </a:r>
            <a:r>
              <a:rPr lang="en-US" baseline="0" dirty="0" err="1" smtClean="0"/>
              <a:t>psPRP</a:t>
            </a:r>
            <a:r>
              <a:rPr lang="en-US" baseline="0" dirty="0" smtClean="0"/>
              <a:t> for </a:t>
            </a:r>
            <a:r>
              <a:rPr lang="en-US" baseline="0" dirty="0" err="1" smtClean="0"/>
              <a:t>unpred</a:t>
            </a:r>
            <a:r>
              <a:rPr lang="en-US" baseline="0" dirty="0" smtClean="0"/>
              <a:t> sources gives a proof in the standard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Although applications are well studied, we lack efficient constructions for </a:t>
            </a:r>
            <a:r>
              <a:rPr lang="en-US" baseline="0" dirty="0" err="1" smtClean="0"/>
              <a:t>psPRPs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only known result is that 5-rnd </a:t>
            </a:r>
            <a:r>
              <a:rPr lang="en-US" baseline="0" dirty="0" err="1" smtClean="0"/>
              <a:t>Feistel</a:t>
            </a:r>
            <a:r>
              <a:rPr lang="en-US" baseline="0" dirty="0" smtClean="0"/>
              <a:t> is a </a:t>
            </a:r>
            <a:r>
              <a:rPr lang="en-US" baseline="0" dirty="0" err="1" smtClean="0"/>
              <a:t>psPRP</a:t>
            </a:r>
            <a:r>
              <a:rPr lang="en-US" baseline="0" dirty="0" smtClean="0"/>
              <a:t> for reset 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Feedback: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which avoids rekeying costs by instantiating permutations with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fixed-key cipher, but prove security in the random permutation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model. We showed that instantiating permutations instead with </a:t>
            </a:r>
            <a:r>
              <a:rPr lang="en-US" baseline="0" dirty="0" err="1" smtClean="0"/>
              <a:t>psPRPs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unpredictable sources inherits most of the efficiency guarantees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also get a proof in the standard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Keep the Sponge figure till the end?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A642BF1-F2EC-2340-AD5F-8A2C5F5CB8D2}" type="slidenum">
              <a:rPr lang="en-US" smtClean="0"/>
              <a:t>23</a:t>
            </a:fld>
            <a:endParaRPr lang="en-US"/>
          </a:p>
        </p:txBody>
      </p:sp>
    </p:spTree>
    <p:extLst>
      <p:ext uri="{BB962C8B-B14F-4D97-AF65-F5344CB8AC3E}">
        <p14:creationId xmlns:p14="http://schemas.microsoft.com/office/powerpoint/2010/main" val="1491739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show that NR is a </a:t>
            </a:r>
            <a:r>
              <a:rPr lang="en-US" baseline="0" dirty="0" err="1" smtClean="0"/>
              <a:t>psPRP</a:t>
            </a:r>
            <a:r>
              <a:rPr lang="en-US" baseline="0" dirty="0" smtClean="0"/>
              <a:t> for both for unpredictable sources and reset-secure 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 underlying H is a UCE for </a:t>
            </a:r>
            <a:r>
              <a:rPr lang="en-US" baseline="0" dirty="0" err="1" smtClean="0"/>
              <a:t>unpred</a:t>
            </a:r>
            <a:r>
              <a:rPr lang="en-US" baseline="0" dirty="0" smtClean="0"/>
              <a:t> sources and reset-secure sources respectively.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P is a family of pairwise independence permutations which is the same condition which was sufficient for proving security of NR in secret-key setting.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 me give you a high level view of main steps involved in proving these theorems starting with </a:t>
            </a:r>
            <a:r>
              <a:rPr lang="en-US" baseline="0" dirty="0" err="1" smtClean="0"/>
              <a:t>unpred</a:t>
            </a:r>
            <a:r>
              <a:rPr lang="en-US" baseline="0" dirty="0" smtClean="0"/>
              <a:t> result.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Feedback: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Say something about the power or beauty of the NR construction.</a:t>
            </a:r>
            <a:endParaRPr lang="en-US" dirty="0" smtClean="0"/>
          </a:p>
        </p:txBody>
      </p:sp>
      <p:sp>
        <p:nvSpPr>
          <p:cNvPr id="4" name="Slide Number Placeholder 3"/>
          <p:cNvSpPr>
            <a:spLocks noGrp="1"/>
          </p:cNvSpPr>
          <p:nvPr>
            <p:ph type="sldNum" sz="quarter" idx="10"/>
          </p:nvPr>
        </p:nvSpPr>
        <p:spPr/>
        <p:txBody>
          <a:bodyPr/>
          <a:lstStyle/>
          <a:p>
            <a:fld id="{6A642BF1-F2EC-2340-AD5F-8A2C5F5CB8D2}" type="slidenum">
              <a:rPr lang="en-US" smtClean="0"/>
              <a:t>24</a:t>
            </a:fld>
            <a:endParaRPr lang="en-US"/>
          </a:p>
        </p:txBody>
      </p:sp>
    </p:spTree>
    <p:extLst>
      <p:ext uri="{BB962C8B-B14F-4D97-AF65-F5344CB8AC3E}">
        <p14:creationId xmlns:p14="http://schemas.microsoft.com/office/powerpoint/2010/main" val="2111575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show that NR is a </a:t>
            </a:r>
            <a:r>
              <a:rPr lang="en-US" baseline="0" dirty="0" err="1" smtClean="0"/>
              <a:t>psPRP</a:t>
            </a:r>
            <a:r>
              <a:rPr lang="en-US" baseline="0" dirty="0" smtClean="0"/>
              <a:t> for </a:t>
            </a:r>
            <a:r>
              <a:rPr lang="en-US" baseline="0" dirty="0" err="1" smtClean="0"/>
              <a:t>unpred</a:t>
            </a:r>
            <a:r>
              <a:rPr lang="en-US" baseline="0" dirty="0" smtClean="0"/>
              <a:t> sources we need to show the left world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where a unpredictable source  S and a distinguisher D are accessing the NR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under a random key k is indistinguishable from the right world where S instead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accesses a random permutation \rho and its inverse.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Recall that NR is a two round </a:t>
            </a:r>
            <a:r>
              <a:rPr lang="en-US" baseline="0" dirty="0" err="1" smtClean="0"/>
              <a:t>feistel</a:t>
            </a:r>
            <a:r>
              <a:rPr lang="en-US" baseline="0" dirty="0" smtClean="0"/>
              <a:t> with a keyed round functions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sandwiched between two keyed permutations. Equivalently, NR can be viewed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construction that makes oracle calls to the keyed function 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allows us to introduce an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intermediate world which is identical to the the left world</a:t>
            </a:r>
            <a:br>
              <a:rPr lang="en-US" baseline="0" dirty="0" smtClean="0"/>
            </a:br>
            <a:r>
              <a:rPr lang="en-US" baseline="0" dirty="0" smtClean="0"/>
              <a:t>except that H is replaced by a n+1 to n bit random function 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the </a:t>
            </a:r>
            <a:r>
              <a:rPr lang="en-US" baseline="0" dirty="0" err="1" smtClean="0"/>
              <a:t>indistinguishabiity</a:t>
            </a:r>
            <a:r>
              <a:rPr lang="en-US" baseline="0" dirty="0" smtClean="0"/>
              <a:t> of the two right world follows from the indistinguishability of the NR construction with a random round function from a random permutation. Note that here indistinguishability of NR is required to hold even when the adversary gets access to permutation keys k1, k2 at the end of the game which is slightly stronger than the classical indistinguishability proof due to NR.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indistinguishability of the two left worlds, consider this source \bar{S} which perfectly simulates the NR construction for the source S in the left world. Now,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indistinguishability follows from the UCE security of 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this newly constructed source \bar{S}. However, this is only true if the new \bar{S} is unpredictable!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Therefore, showing that \</a:t>
            </a:r>
            <a:r>
              <a:rPr lang="en-US" baseline="0" dirty="0" err="1" smtClean="0"/>
              <a:t>barS</a:t>
            </a:r>
            <a:r>
              <a:rPr lang="en-US" baseline="0" dirty="0" smtClean="0"/>
              <a:t> is </a:t>
            </a:r>
            <a:r>
              <a:rPr lang="en-US" baseline="0" dirty="0" err="1" smtClean="0"/>
              <a:t>unpred</a:t>
            </a:r>
            <a:r>
              <a:rPr lang="en-US" baseline="0" dirty="0" smtClean="0"/>
              <a:t> whenever S is </a:t>
            </a:r>
            <a:r>
              <a:rPr lang="en-US" baseline="0" dirty="0" err="1" smtClean="0"/>
              <a:t>unpre</a:t>
            </a:r>
            <a:r>
              <a:rPr lang="en-US" baseline="0" dirty="0" smtClean="0"/>
              <a:t> is the main and final step of the proof which is generally the challenging part is such proofs.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Feedback:</a:t>
            </a:r>
            <a:br>
              <a:rPr lang="en-US" baseline="0" dirty="0" smtClean="0"/>
            </a:br>
            <a:r>
              <a:rPr lang="en-US" dirty="0" smtClean="0"/>
              <a:t>Remove K_NR,</a:t>
            </a:r>
            <a:r>
              <a:rPr lang="en-US" baseline="0" dirty="0" smtClean="0"/>
              <a:t> K_H and K_P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Mention S is </a:t>
            </a:r>
            <a:r>
              <a:rPr lang="en-US" baseline="0" dirty="0" err="1" smtClean="0"/>
              <a:t>unpred</a:t>
            </a:r>
            <a:r>
              <a:rPr lang="en-US" baseline="0" dirty="0" smtClean="0"/>
              <a:t> on the slides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A642BF1-F2EC-2340-AD5F-8A2C5F5CB8D2}" type="slidenum">
              <a:rPr lang="en-US" smtClean="0"/>
              <a:t>25</a:t>
            </a:fld>
            <a:endParaRPr lang="en-US"/>
          </a:p>
        </p:txBody>
      </p:sp>
    </p:spTree>
    <p:extLst>
      <p:ext uri="{BB962C8B-B14F-4D97-AF65-F5344CB8AC3E}">
        <p14:creationId xmlns:p14="http://schemas.microsoft.com/office/powerpoint/2010/main" val="512912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proof of reset-security is identical except that we need to show \</a:t>
            </a:r>
            <a:r>
              <a:rPr lang="en-US" baseline="0" dirty="0" err="1" smtClean="0"/>
              <a:t>barS</a:t>
            </a:r>
            <a:r>
              <a:rPr lang="en-US" baseline="0" dirty="0" smtClean="0"/>
              <a:t> is instead reset-secure whenever S is. Establishing this requires IR-style proofs techniques, please look at the paper for more details.</a:t>
            </a:r>
          </a:p>
        </p:txBody>
      </p:sp>
      <p:sp>
        <p:nvSpPr>
          <p:cNvPr id="4" name="Slide Number Placeholder 3"/>
          <p:cNvSpPr>
            <a:spLocks noGrp="1"/>
          </p:cNvSpPr>
          <p:nvPr>
            <p:ph type="sldNum" sz="quarter" idx="10"/>
          </p:nvPr>
        </p:nvSpPr>
        <p:spPr/>
        <p:txBody>
          <a:bodyPr/>
          <a:lstStyle/>
          <a:p>
            <a:fld id="{6A642BF1-F2EC-2340-AD5F-8A2C5F5CB8D2}" type="slidenum">
              <a:rPr lang="en-US" smtClean="0"/>
              <a:t>26</a:t>
            </a:fld>
            <a:endParaRPr lang="en-US"/>
          </a:p>
        </p:txBody>
      </p:sp>
    </p:spTree>
    <p:extLst>
      <p:ext uri="{BB962C8B-B14F-4D97-AF65-F5344CB8AC3E}">
        <p14:creationId xmlns:p14="http://schemas.microsoft.com/office/powerpoint/2010/main" val="1573365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42BF1-F2EC-2340-AD5F-8A2C5F5CB8D2}" type="slidenum">
              <a:rPr lang="en-US" smtClean="0"/>
              <a:t>27</a:t>
            </a:fld>
            <a:endParaRPr lang="en-US"/>
          </a:p>
        </p:txBody>
      </p:sp>
    </p:spTree>
    <p:extLst>
      <p:ext uri="{BB962C8B-B14F-4D97-AF65-F5344CB8AC3E}">
        <p14:creationId xmlns:p14="http://schemas.microsoft.com/office/powerpoint/2010/main" val="516786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conclude, in this work we considered the useful security notions of block ciphers in the known-key setting namely </a:t>
            </a:r>
            <a:r>
              <a:rPr lang="en-US" baseline="0" dirty="0" err="1" smtClean="0"/>
              <a:t>psPRPs</a:t>
            </a:r>
            <a:r>
              <a:rPr lang="en-US" baseline="0" dirty="0" smtClean="0"/>
              <a:t> and CI-ciphers and gave constructions of such ciphers from the NR paradigm requiring only 2-calls to non-invertible function.</a:t>
            </a:r>
          </a:p>
          <a:p>
            <a:endParaRPr lang="en-US" baseline="0" dirty="0" smtClean="0"/>
          </a:p>
          <a:p>
            <a:r>
              <a:rPr lang="en-US" baseline="0" dirty="0" smtClean="0"/>
              <a:t>The full version is on </a:t>
            </a:r>
            <a:r>
              <a:rPr lang="en-US" baseline="0" dirty="0" err="1" smtClean="0"/>
              <a:t>eprint</a:t>
            </a:r>
            <a:r>
              <a:rPr lang="en-US" baseline="0" dirty="0" smtClean="0"/>
              <a:t> and I am happy to take any questions now!</a:t>
            </a:r>
            <a:endParaRPr lang="en-US" dirty="0"/>
          </a:p>
        </p:txBody>
      </p:sp>
      <p:sp>
        <p:nvSpPr>
          <p:cNvPr id="4" name="Slide Number Placeholder 3"/>
          <p:cNvSpPr>
            <a:spLocks noGrp="1"/>
          </p:cNvSpPr>
          <p:nvPr>
            <p:ph type="sldNum" sz="quarter" idx="10"/>
          </p:nvPr>
        </p:nvSpPr>
        <p:spPr/>
        <p:txBody>
          <a:bodyPr/>
          <a:lstStyle/>
          <a:p>
            <a:fld id="{6A642BF1-F2EC-2340-AD5F-8A2C5F5CB8D2}" type="slidenum">
              <a:rPr lang="en-US" smtClean="0"/>
              <a:t>28</a:t>
            </a:fld>
            <a:endParaRPr lang="en-US"/>
          </a:p>
        </p:txBody>
      </p:sp>
    </p:spTree>
    <p:extLst>
      <p:ext uri="{BB962C8B-B14F-4D97-AF65-F5344CB8AC3E}">
        <p14:creationId xmlns:p14="http://schemas.microsoft.com/office/powerpoint/2010/main" val="173269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question is what is a secure block-cipher?</a:t>
            </a:r>
          </a:p>
          <a:p>
            <a:r>
              <a:rPr lang="en-US" baseline="0" dirty="0" smtClean="0"/>
              <a:t>Often, security needs to hold with respect to a secret key and this setting is well understood.</a:t>
            </a:r>
          </a:p>
          <a:p>
            <a:endParaRPr lang="en-US" baseline="0" dirty="0" smtClean="0"/>
          </a:p>
          <a:p>
            <a:r>
              <a:rPr lang="en-US" baseline="0" dirty="0" smtClean="0"/>
              <a:t>But, there are many applications where the key is not kept secret, for example the design of compression functions. Also many constructions like the sponge paradigm, which underlies SHA-3, are based on permutations which can be thought of as a special case of a block cipher where the key is fixed to a specific value and hence known to the adversary. </a:t>
            </a:r>
          </a:p>
          <a:p>
            <a:endParaRPr lang="en-US" baseline="0" dirty="0" smtClean="0"/>
          </a:p>
          <a:p>
            <a:r>
              <a:rPr lang="en-US" baseline="0" dirty="0" smtClean="0"/>
              <a:t>We refer to this setting as the known-key setting where</a:t>
            </a:r>
          </a:p>
          <a:p>
            <a:r>
              <a:rPr lang="en-US" baseline="0" dirty="0" smtClean="0"/>
              <a:t>security proofs are given in the ideal cipher model.</a:t>
            </a:r>
          </a:p>
          <a:p>
            <a:endParaRPr lang="en-US" baseline="0" dirty="0" smtClean="0"/>
          </a:p>
          <a:p>
            <a:r>
              <a:rPr lang="en-US" baseline="0" dirty="0" smtClean="0"/>
              <a:t>[assuming E is an ideal cipher]</a:t>
            </a:r>
          </a:p>
          <a:p>
            <a:r>
              <a:rPr lang="en-US" baseline="0" dirty="0" smtClean="0"/>
              <a:t>[in the ideal cipher model.]</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TODO:</a:t>
            </a:r>
          </a:p>
          <a:p>
            <a:r>
              <a:rPr lang="en-US" baseline="0" dirty="0" smtClean="0"/>
              <a:t>Clean up figures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So, it is extremely essential to assess properties a block cipher is expected to satisfy when used in such applications. Previous attempts to formalize this have largely been considered in a setting where a randomly chosen key is kept secret from the adversary and then you ask E to be unpredictable, pseudorandom or related-key secure.</a:t>
            </a:r>
          </a:p>
          <a:p>
            <a:endParaRPr lang="en-US" baseline="0" dirty="0" smtClean="0"/>
          </a:p>
          <a:p>
            <a:r>
              <a:rPr lang="en-US" baseline="0" dirty="0" smtClean="0"/>
              <a:t>This is in sharp contrast to how block ciphers are used in practice, where adversary not only get to learn the key but worse it can even influence the choice of the key as in DM compression function. </a:t>
            </a:r>
          </a:p>
          <a:p>
            <a:endParaRPr lang="en-US" baseline="0" dirty="0" smtClean="0"/>
          </a:p>
          <a:p>
            <a:r>
              <a:rPr lang="en-US" baseline="0" dirty="0" smtClean="0"/>
              <a:t>Another extreme example is the permutation-based sponge paradigm which has inspired the design of the SHA-3 standard. Here, one can instantiate the underlying permutations with a block cipher by fixing its key to say zero, resulting in a setting where E is used with a fixed publicly known key. In this setting, which we call as the known-key setting formalizing properties that good block ciphers should satisfy has been challenging... for instance all the secret-key notion do not apply.</a:t>
            </a:r>
          </a:p>
          <a:p>
            <a:endParaRPr lang="en-US" baseline="0" dirty="0" smtClean="0"/>
          </a:p>
          <a:p>
            <a:r>
              <a:rPr lang="en-US" baseline="0" dirty="0" smtClean="0"/>
              <a:t>General approach in applications is then to assume that E is an ideal cipher -- which is a block cipher that is a independent random permutation on each key.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Feedback:</a:t>
            </a:r>
            <a:endParaRPr lang="en-US" dirty="0" smtClean="0"/>
          </a:p>
          <a:p>
            <a:r>
              <a:rPr lang="en-US" baseline="0" dirty="0" smtClean="0"/>
              <a:t>Check the border around the figures</a:t>
            </a:r>
          </a:p>
        </p:txBody>
      </p:sp>
      <p:sp>
        <p:nvSpPr>
          <p:cNvPr id="4" name="Slide Number Placeholder 3"/>
          <p:cNvSpPr>
            <a:spLocks noGrp="1"/>
          </p:cNvSpPr>
          <p:nvPr>
            <p:ph type="sldNum" sz="quarter" idx="10"/>
          </p:nvPr>
        </p:nvSpPr>
        <p:spPr/>
        <p:txBody>
          <a:bodyPr/>
          <a:lstStyle/>
          <a:p>
            <a:fld id="{6A642BF1-F2EC-2340-AD5F-8A2C5F5CB8D2}" type="slidenum">
              <a:rPr lang="en-US" smtClean="0"/>
              <a:t>3</a:t>
            </a:fld>
            <a:endParaRPr lang="en-US"/>
          </a:p>
        </p:txBody>
      </p:sp>
    </p:spTree>
    <p:extLst>
      <p:ext uri="{BB962C8B-B14F-4D97-AF65-F5344CB8AC3E}">
        <p14:creationId xmlns:p14="http://schemas.microsoft.com/office/powerpoint/2010/main" val="97643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property that guarantees that a construction behaves like an ideal cipher is that of </a:t>
            </a:r>
            <a:r>
              <a:rPr lang="en-US" baseline="0" dirty="0" err="1" smtClean="0"/>
              <a:t>indifferentiability</a:t>
            </a:r>
            <a:r>
              <a:rPr lang="en-US" baseline="0" dirty="0" smtClean="0"/>
              <a:t>. </a:t>
            </a:r>
          </a:p>
          <a:p>
            <a:r>
              <a:rPr lang="en-US" baseline="0" dirty="0" smtClean="0"/>
              <a:t>Although popular, </a:t>
            </a:r>
            <a:r>
              <a:rPr lang="en-US" baseline="0" dirty="0" err="1" smtClean="0"/>
              <a:t>indifferentiability</a:t>
            </a:r>
            <a:r>
              <a:rPr lang="en-US" baseline="0" dirty="0" smtClean="0"/>
              <a:t> has its limitations. For example, often it is too strong for specific applications, underlying bounds are weak, its expensive to achieve and more importantly </a:t>
            </a:r>
          </a:p>
          <a:p>
            <a:r>
              <a:rPr lang="en-US" baseline="0" dirty="0" smtClean="0"/>
              <a:t>it only makes sense in ideal models.</a:t>
            </a:r>
          </a:p>
          <a:p>
            <a:endParaRPr lang="en-US" baseline="0" dirty="0" smtClean="0"/>
          </a:p>
          <a:p>
            <a:r>
              <a:rPr lang="en-US" baseline="0" dirty="0" smtClean="0"/>
              <a:t>In this work we instead seek for notions that are weaker but sufficient for a wide range of applications, </a:t>
            </a:r>
          </a:p>
          <a:p>
            <a:r>
              <a:rPr lang="en-US" baseline="0" dirty="0" smtClean="0"/>
              <a:t>potentially standard model,</a:t>
            </a:r>
          </a:p>
          <a:p>
            <a:r>
              <a:rPr lang="en-US" baseline="0" dirty="0" smtClean="0"/>
              <a:t>which possibly provide better security and </a:t>
            </a:r>
          </a:p>
          <a:p>
            <a:r>
              <a:rPr lang="en-US" baseline="0" dirty="0" smtClean="0"/>
              <a:t>hopefully for which we have efficient constructions. </a:t>
            </a:r>
          </a:p>
          <a:p>
            <a:endParaRPr lang="en-US" baseline="0" dirty="0" smtClean="0"/>
          </a:p>
          <a:p>
            <a:r>
              <a:rPr lang="en-US" baseline="0" dirty="0" smtClean="0"/>
              <a:t>The only two notions </a:t>
            </a:r>
          </a:p>
          <a:p>
            <a:r>
              <a:rPr lang="en-US" baseline="0" dirty="0" smtClean="0"/>
              <a:t>that have been studied in the known-key setting are </a:t>
            </a:r>
          </a:p>
          <a:p>
            <a:r>
              <a:rPr lang="en-US" baseline="0" dirty="0" smtClean="0"/>
              <a:t>Correlation intractable ciphers and public-seed pseudorandom permutations.</a:t>
            </a:r>
          </a:p>
        </p:txBody>
      </p:sp>
      <p:sp>
        <p:nvSpPr>
          <p:cNvPr id="4" name="Slide Number Placeholder 3"/>
          <p:cNvSpPr>
            <a:spLocks noGrp="1"/>
          </p:cNvSpPr>
          <p:nvPr>
            <p:ph type="sldNum" sz="quarter" idx="10"/>
          </p:nvPr>
        </p:nvSpPr>
        <p:spPr/>
        <p:txBody>
          <a:bodyPr/>
          <a:lstStyle/>
          <a:p>
            <a:fld id="{6A642BF1-F2EC-2340-AD5F-8A2C5F5CB8D2}" type="slidenum">
              <a:rPr lang="en-US" smtClean="0"/>
              <a:t>4</a:t>
            </a:fld>
            <a:endParaRPr lang="en-US"/>
          </a:p>
        </p:txBody>
      </p:sp>
    </p:spTree>
    <p:extLst>
      <p:ext uri="{BB962C8B-B14F-4D97-AF65-F5344CB8AC3E}">
        <p14:creationId xmlns:p14="http://schemas.microsoft.com/office/powerpoint/2010/main" val="145316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informally, Correlation</a:t>
            </a:r>
            <a:r>
              <a:rPr lang="en-US" baseline="0" dirty="0" smtClean="0"/>
              <a:t> intractable ciphers are block ciphers </a:t>
            </a:r>
          </a:p>
          <a:p>
            <a:r>
              <a:rPr lang="en-US" baseline="0" dirty="0" smtClean="0"/>
              <a:t>for which for a known, randomly chosen key it is infeasible to find input-output pairs that </a:t>
            </a:r>
          </a:p>
          <a:p>
            <a:r>
              <a:rPr lang="en-US" baseline="0" dirty="0" smtClean="0"/>
              <a:t>satisfy some sparse relations, for example the fixed-point relation. </a:t>
            </a:r>
          </a:p>
          <a:p>
            <a:r>
              <a:rPr lang="en-US" baseline="0" dirty="0" smtClean="0"/>
              <a:t>We refer to such relations as evasive which I will define later.</a:t>
            </a:r>
          </a:p>
          <a:p>
            <a:endParaRPr lang="en-US" baseline="0" dirty="0" smtClean="0"/>
          </a:p>
          <a:p>
            <a:r>
              <a:rPr lang="en-US" baseline="0" dirty="0" smtClean="0"/>
              <a:t>and public-seed pseudorandom permutations or </a:t>
            </a:r>
            <a:r>
              <a:rPr lang="en-US" baseline="0" dirty="0" err="1" smtClean="0"/>
              <a:t>psPRPs</a:t>
            </a:r>
            <a:r>
              <a:rPr lang="en-US" baseline="0" dirty="0" smtClean="0"/>
              <a:t> for short are block ciphers which remain indistinguishable from a random permutation in some specific sense even when the key is made public.</a:t>
            </a:r>
          </a:p>
          <a:p>
            <a:endParaRPr lang="en-US" baseline="0" dirty="0" smtClean="0"/>
          </a:p>
          <a:p>
            <a:r>
              <a:rPr lang="en-US" baseline="0" dirty="0" smtClean="0"/>
              <a:t>Variants of both these ciphers imply interesting applications making them good design goals. </a:t>
            </a:r>
          </a:p>
          <a:p>
            <a:r>
              <a:rPr lang="en-US" baseline="0" dirty="0" smtClean="0"/>
              <a:t>Yet the complexity of building such ciphers is not well understood which is the focus of our work.</a:t>
            </a:r>
          </a:p>
        </p:txBody>
      </p:sp>
      <p:sp>
        <p:nvSpPr>
          <p:cNvPr id="4" name="Slide Number Placeholder 3"/>
          <p:cNvSpPr>
            <a:spLocks noGrp="1"/>
          </p:cNvSpPr>
          <p:nvPr>
            <p:ph type="sldNum" sz="quarter" idx="10"/>
          </p:nvPr>
        </p:nvSpPr>
        <p:spPr/>
        <p:txBody>
          <a:bodyPr/>
          <a:lstStyle/>
          <a:p>
            <a:fld id="{6A642BF1-F2EC-2340-AD5F-8A2C5F5CB8D2}" type="slidenum">
              <a:rPr lang="en-US" smtClean="0"/>
              <a:t>5</a:t>
            </a:fld>
            <a:endParaRPr lang="en-US"/>
          </a:p>
        </p:txBody>
      </p:sp>
    </p:spTree>
    <p:extLst>
      <p:ext uri="{BB962C8B-B14F-4D97-AF65-F5344CB8AC3E}">
        <p14:creationId xmlns:p14="http://schemas.microsoft.com/office/powerpoint/2010/main" val="198515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precisely</a:t>
            </a:r>
            <a:r>
              <a:rPr lang="en-US" baseline="0" dirty="0" smtClean="0"/>
              <a:t> we are interested in block cipher constructions that rely on a non-invertible function H as the core cryptographic primitive.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we are interested in complexity, that is the number of calls that E makes to H. This is well studied in the secret-key setting. In the known-key setting we are aware of only two isolated results requiring 5-calls to construct </a:t>
            </a:r>
            <a:r>
              <a:rPr lang="en-US" baseline="0" dirty="0" err="1" smtClean="0"/>
              <a:t>psPRP</a:t>
            </a:r>
            <a:r>
              <a:rPr lang="en-US" baseline="0" dirty="0" smtClean="0"/>
              <a:t> and 6-calls to construct a Correlation intractable cipher.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we give constructions for both that make only 2-calls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6A642BF1-F2EC-2340-AD5F-8A2C5F5CB8D2}" type="slidenum">
              <a:rPr lang="en-US" smtClean="0"/>
              <a:t>6</a:t>
            </a:fld>
            <a:endParaRPr lang="en-US"/>
          </a:p>
        </p:txBody>
      </p:sp>
    </p:spTree>
    <p:extLst>
      <p:ext uri="{BB962C8B-B14F-4D97-AF65-F5344CB8AC3E}">
        <p14:creationId xmlns:p14="http://schemas.microsoft.com/office/powerpoint/2010/main" val="2077644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particular we are going to follow the NR construction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which is a two-round </a:t>
            </a:r>
            <a:r>
              <a:rPr lang="en-US" baseline="0" dirty="0" err="1" smtClean="0"/>
              <a:t>feistel</a:t>
            </a:r>
            <a:r>
              <a:rPr lang="en-US" baseline="0" dirty="0" smtClean="0"/>
              <a:t> network sandwiched between two permutations.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err="1" smtClean="0"/>
              <a:t>feistel</a:t>
            </a:r>
            <a:r>
              <a:rPr lang="en-US" baseline="0" dirty="0" smtClean="0"/>
              <a:t> round functions are obtained by keying a function H and prepending 0 and 1 to the two calls to H on x1 and x2 respectively and the permutations are sampled from a family 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Feedback: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Say: two-round </a:t>
            </a:r>
            <a:r>
              <a:rPr lang="en-US" baseline="0" dirty="0" err="1" smtClean="0"/>
              <a:t>feistel</a:t>
            </a:r>
            <a:r>
              <a:rPr lang="en-US" baseline="0" dirty="0" smtClean="0"/>
              <a:t> which takes as input 2n-bit string x0 || x1 and outputs x2 || x3.</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 mentioning u and v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Previous delivery: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starting point is the construction due to </a:t>
            </a:r>
            <a:r>
              <a:rPr lang="en-US" baseline="0" dirty="0" err="1" smtClean="0"/>
              <a:t>Naor</a:t>
            </a:r>
            <a:r>
              <a:rPr lang="en-US" baseline="0" dirty="0" smtClean="0"/>
              <a:t> and </a:t>
            </a:r>
            <a:r>
              <a:rPr lang="en-US" baseline="0" dirty="0" err="1" smtClean="0"/>
              <a:t>Reingold</a:t>
            </a:r>
            <a:r>
              <a:rPr lang="en-US" baseline="0" dirty="0" smtClean="0"/>
              <a:t> in 1997 which we will refer to as the NR construction.</a:t>
            </a:r>
          </a:p>
          <a:p>
            <a:r>
              <a:rPr lang="en-US" baseline="0" dirty="0" smtClean="0"/>
              <a:t>It takes a 2n-bit input u, computes the image (x0,x1) of u under the permutation P with key k1.</a:t>
            </a:r>
          </a:p>
          <a:p>
            <a:r>
              <a:rPr lang="en-US" baseline="0" dirty="0" smtClean="0"/>
              <a:t>Then calls H on key k and input x1, </a:t>
            </a:r>
            <a:r>
              <a:rPr lang="en-US" baseline="0" dirty="0" err="1" smtClean="0"/>
              <a:t>xoring</a:t>
            </a:r>
            <a:r>
              <a:rPr lang="en-US" baseline="0" dirty="0" smtClean="0"/>
              <a:t> the result with x_0 to generate x2. </a:t>
            </a:r>
          </a:p>
          <a:p>
            <a:r>
              <a:rPr lang="en-US" baseline="0" dirty="0" smtClean="0"/>
              <a:t>Then it makes its second call to  </a:t>
            </a:r>
            <a:r>
              <a:rPr lang="en-US" baseline="0" dirty="0" err="1" smtClean="0"/>
              <a:t>H_k</a:t>
            </a:r>
            <a:r>
              <a:rPr lang="en-US" baseline="0" dirty="0" smtClean="0"/>
              <a:t> on x_2 to generate x3. Finally, the output v is the image of (x3,x2) under P^-1 with another key k2.</a:t>
            </a:r>
          </a:p>
          <a:p>
            <a:endParaRPr lang="en-US" baseline="0" dirty="0" smtClean="0"/>
          </a:p>
          <a:p>
            <a:r>
              <a:rPr lang="en-US" baseline="0" dirty="0" smtClean="0"/>
              <a:t>An easy way to think of the construction is that its a two-round </a:t>
            </a:r>
            <a:r>
              <a:rPr lang="en-US" baseline="0" dirty="0" err="1" smtClean="0"/>
              <a:t>feistel</a:t>
            </a:r>
            <a:r>
              <a:rPr lang="en-US" baseline="0" dirty="0" smtClean="0"/>
              <a:t> sandwiched between two permutations.</a:t>
            </a:r>
          </a:p>
          <a:p>
            <a:endParaRPr lang="en-US" baseline="0" dirty="0" smtClean="0"/>
          </a:p>
        </p:txBody>
      </p:sp>
      <p:sp>
        <p:nvSpPr>
          <p:cNvPr id="4" name="Slide Number Placeholder 3"/>
          <p:cNvSpPr>
            <a:spLocks noGrp="1"/>
          </p:cNvSpPr>
          <p:nvPr>
            <p:ph type="sldNum" sz="quarter" idx="10"/>
          </p:nvPr>
        </p:nvSpPr>
        <p:spPr/>
        <p:txBody>
          <a:bodyPr/>
          <a:lstStyle/>
          <a:p>
            <a:fld id="{6A642BF1-F2EC-2340-AD5F-8A2C5F5CB8D2}" type="slidenum">
              <a:rPr lang="en-US" smtClean="0"/>
              <a:t>7</a:t>
            </a:fld>
            <a:endParaRPr lang="en-US"/>
          </a:p>
        </p:txBody>
      </p:sp>
    </p:spTree>
    <p:extLst>
      <p:ext uri="{BB962C8B-B14F-4D97-AF65-F5344CB8AC3E}">
        <p14:creationId xmlns:p14="http://schemas.microsoft.com/office/powerpoint/2010/main" val="92691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NR showed that when P is a family of pairwise independent permutations and H is a PRF </a:t>
            </a:r>
          </a:p>
          <a:p>
            <a:r>
              <a:rPr lang="en-US" baseline="0" dirty="0" smtClean="0"/>
              <a:t>then the construction is a pseudorandom permutation. </a:t>
            </a:r>
          </a:p>
          <a:p>
            <a:endParaRPr lang="en-US" baseline="0" dirty="0" smtClean="0"/>
          </a:p>
          <a:p>
            <a:r>
              <a:rPr lang="en-US" baseline="0" dirty="0" smtClean="0"/>
              <a:t>Pairwise independence is a cheap, combinatorial </a:t>
            </a:r>
          </a:p>
          <a:p>
            <a:r>
              <a:rPr lang="en-US" baseline="0" dirty="0" smtClean="0"/>
              <a:t>requirement which can be satisfied unconditionally. So, NR requires only 2-calls to a </a:t>
            </a:r>
          </a:p>
          <a:p>
            <a:r>
              <a:rPr lang="en-US" baseline="0" dirty="0" smtClean="0"/>
              <a:t>cryptographically hard primitive! and is the most efficient known approach to build a block </a:t>
            </a:r>
          </a:p>
          <a:p>
            <a:r>
              <a:rPr lang="en-US" baseline="0" dirty="0" smtClean="0"/>
              <a:t>cipher in the secret-key setting.</a:t>
            </a:r>
          </a:p>
          <a:p>
            <a:endParaRPr lang="en-US" baseline="0" dirty="0" smtClean="0"/>
          </a:p>
          <a:p>
            <a:r>
              <a:rPr lang="en-US" baseline="0" dirty="0" smtClean="0"/>
              <a:t>We show that NR construction retains meaningful security even in the known-key setting, </a:t>
            </a:r>
          </a:p>
          <a:p>
            <a:r>
              <a:rPr lang="en-US" baseline="0" dirty="0" smtClean="0"/>
              <a:t>under appropriate assumptions on P and H.</a:t>
            </a:r>
          </a:p>
          <a:p>
            <a:endParaRPr lang="en-US" baseline="0" dirty="0" smtClean="0"/>
          </a:p>
          <a:p>
            <a:endParaRPr lang="en-US" baseline="0" dirty="0" smtClean="0"/>
          </a:p>
          <a:p>
            <a:endParaRPr lang="en-US" baseline="0" dirty="0" smtClean="0"/>
          </a:p>
          <a:p>
            <a:r>
              <a:rPr lang="en-US" baseline="0" dirty="0" smtClean="0"/>
              <a:t>Feedback:</a:t>
            </a:r>
          </a:p>
          <a:p>
            <a:r>
              <a:rPr lang="en-US" baseline="0" dirty="0" smtClean="0"/>
              <a:t>Should we have secret-key setting written here?</a:t>
            </a:r>
          </a:p>
          <a:p>
            <a:r>
              <a:rPr lang="en-US" baseline="0" dirty="0" smtClean="0"/>
              <a:t>Most optimal known approach?</a:t>
            </a:r>
          </a:p>
        </p:txBody>
      </p:sp>
      <p:sp>
        <p:nvSpPr>
          <p:cNvPr id="4" name="Slide Number Placeholder 3"/>
          <p:cNvSpPr>
            <a:spLocks noGrp="1"/>
          </p:cNvSpPr>
          <p:nvPr>
            <p:ph type="sldNum" sz="quarter" idx="10"/>
          </p:nvPr>
        </p:nvSpPr>
        <p:spPr/>
        <p:txBody>
          <a:bodyPr/>
          <a:lstStyle/>
          <a:p>
            <a:fld id="{6A642BF1-F2EC-2340-AD5F-8A2C5F5CB8D2}" type="slidenum">
              <a:rPr lang="en-US" smtClean="0"/>
              <a:t>8</a:t>
            </a:fld>
            <a:endParaRPr lang="en-US"/>
          </a:p>
        </p:txBody>
      </p:sp>
    </p:spTree>
    <p:extLst>
      <p:ext uri="{BB962C8B-B14F-4D97-AF65-F5344CB8AC3E}">
        <p14:creationId xmlns:p14="http://schemas.microsoft.com/office/powerpoint/2010/main" val="66796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we show that </a:t>
            </a:r>
            <a:r>
              <a:rPr lang="en-US" baseline="0" dirty="0" smtClean="0"/>
              <a:t>NR is a public-seed PRP when H is 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Universal Computational Extractor or UCE for short.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Analogous to </a:t>
            </a:r>
            <a:r>
              <a:rPr lang="en-US" baseline="0" dirty="0" err="1" smtClean="0"/>
              <a:t>psPRPs</a:t>
            </a:r>
            <a:r>
              <a:rPr lang="en-US" baseline="0" dirty="0" smtClean="0"/>
              <a:t>, UCEs are hash functions that are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indistinguishable from a random function even when the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key is made public later. So, they are just public-seed PRFs.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we show that NR is CI for so called evasive relations when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 is a public random function and P satisfies some strong but combinatorial properties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I will explain later. Although it is not clear that CI for block ciphers is impossible in the standard model, following previous work we prove CI under ideal assumptions on round functions. And getting standard model results is an interesting open question.</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[satisfies stronger but still a non-cryptographic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property that of being a \alpha-wise independent permutation for a sufficiently large \alpha.]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these are just public-seed PRFs. Is this important?)</a:t>
            </a:r>
          </a:p>
          <a:p>
            <a:endParaRPr lang="en-US" baseline="0" dirty="0" smtClean="0"/>
          </a:p>
          <a:p>
            <a:r>
              <a:rPr lang="en-US" baseline="0" dirty="0" smtClean="0"/>
              <a:t>(Under some appropriate stronger combinatorial assumption that it is CI for a large class of relations that I will explain later)</a:t>
            </a:r>
          </a:p>
          <a:p>
            <a:endParaRPr lang="en-US" baseline="0" dirty="0" smtClean="0"/>
          </a:p>
          <a:p>
            <a:r>
              <a:rPr lang="en-US" baseline="0" dirty="0" smtClean="0"/>
              <a:t>[remove k^2-wise or k-</a:t>
            </a:r>
            <a:r>
              <a:rPr lang="en-US" baseline="0" dirty="0" err="1" smtClean="0"/>
              <a:t>ary</a:t>
            </a:r>
            <a:r>
              <a:rPr lang="en-US" baseline="0" dirty="0" smtClean="0"/>
              <a:t> that involves k input/output pairs or just state k-</a:t>
            </a:r>
            <a:r>
              <a:rPr lang="en-US" baseline="0" dirty="0" err="1" smtClean="0"/>
              <a:t>ary</a:t>
            </a:r>
            <a:r>
              <a:rPr lang="en-US" baseline="0" dirty="0" smtClean="0"/>
              <a:t> relations]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Questions:</a:t>
            </a:r>
          </a:p>
          <a:p>
            <a:r>
              <a:rPr lang="en-US" baseline="0" dirty="0" smtClean="0"/>
              <a:t>What k = O(1)</a:t>
            </a:r>
          </a:p>
          <a:p>
            <a:r>
              <a:rPr lang="en-US" baseline="0" dirty="0" smtClean="0"/>
              <a:t>What are the bounds?</a:t>
            </a:r>
          </a:p>
          <a:p>
            <a:r>
              <a:rPr lang="en-US" baseline="0" dirty="0" smtClean="0"/>
              <a:t>Why k^2?</a:t>
            </a:r>
          </a:p>
          <a:p>
            <a:r>
              <a:rPr lang="en-US" baseline="0" dirty="0" smtClean="0"/>
              <a:t>Why almost?</a:t>
            </a:r>
          </a:p>
          <a:p>
            <a:endParaRPr lang="en-US" baseline="0" dirty="0" smtClean="0"/>
          </a:p>
          <a:p>
            <a:r>
              <a:rPr lang="en-US" baseline="0" dirty="0" smtClean="0"/>
              <a:t>[Is the first line necessary?]</a:t>
            </a:r>
          </a:p>
          <a:p>
            <a:endParaRPr lang="en-US" baseline="0" dirty="0" smtClean="0"/>
          </a:p>
          <a:p>
            <a:endParaRPr lang="en-US" baseline="0" dirty="0" smtClean="0"/>
          </a:p>
          <a:p>
            <a:r>
              <a:rPr lang="en-US" baseline="0" dirty="0" smtClean="0"/>
              <a:t>Aux info:</a:t>
            </a:r>
          </a:p>
          <a:p>
            <a:r>
              <a:rPr lang="en-US" baseline="0" dirty="0" smtClean="0"/>
              <a:t>Unlike the case of hash functions, it is not clear if CI for block ciphers is impossible in the standard model and </a:t>
            </a:r>
            <a:r>
              <a:rPr lang="en-US" baseline="0" dirty="0" err="1" smtClean="0"/>
              <a:t>infact</a:t>
            </a:r>
            <a:r>
              <a:rPr lang="en-US" baseline="0" dirty="0" smtClean="0"/>
              <a:t> recent positive results </a:t>
            </a:r>
          </a:p>
          <a:p>
            <a:r>
              <a:rPr lang="en-US" baseline="0" dirty="0" smtClean="0"/>
              <a:t>for CI of fixed-input length hash functions gives hope that we can achieve the same for block ciphers.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Interestingly, we are not aware of any attacks for the NR construction for super-constant arity relations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attacks or a proof for the super-arity case is an interesting direction. </a:t>
            </a:r>
          </a:p>
          <a:p>
            <a:endParaRPr lang="en-US" baseline="0" dirty="0" smtClean="0"/>
          </a:p>
          <a:p>
            <a:r>
              <a:rPr lang="en-US" baseline="0" dirty="0" smtClean="0"/>
              <a:t>Unlike the case of hash functions, it is not clear that CI of block ciphers is impossible in the standard model and for lacking of knowing better we follow previous work and consider ideal model assumptions.</a:t>
            </a:r>
          </a:p>
        </p:txBody>
      </p:sp>
      <p:sp>
        <p:nvSpPr>
          <p:cNvPr id="4" name="Slide Number Placeholder 3"/>
          <p:cNvSpPr>
            <a:spLocks noGrp="1"/>
          </p:cNvSpPr>
          <p:nvPr>
            <p:ph type="sldNum" sz="quarter" idx="10"/>
          </p:nvPr>
        </p:nvSpPr>
        <p:spPr/>
        <p:txBody>
          <a:bodyPr/>
          <a:lstStyle/>
          <a:p>
            <a:fld id="{6A642BF1-F2EC-2340-AD5F-8A2C5F5CB8D2}" type="slidenum">
              <a:rPr lang="en-US" smtClean="0"/>
              <a:t>9</a:t>
            </a:fld>
            <a:endParaRPr lang="en-US"/>
          </a:p>
        </p:txBody>
      </p:sp>
    </p:spTree>
    <p:extLst>
      <p:ext uri="{BB962C8B-B14F-4D97-AF65-F5344CB8AC3E}">
        <p14:creationId xmlns:p14="http://schemas.microsoft.com/office/powerpoint/2010/main" val="45384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775" y="365126"/>
            <a:ext cx="7886700" cy="579437"/>
          </a:xfrm>
          <a:prstGeom prst="rect">
            <a:avLst/>
          </a:prstGeom>
        </p:spPr>
        <p:txBody>
          <a:bodyPr/>
          <a:lstStyle>
            <a:lvl1pPr>
              <a:defRPr sz="3600">
                <a:solidFill>
                  <a:srgbClr val="0432FF"/>
                </a:solidFill>
                <a:latin typeface="+mn-lt"/>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p15:clr>
            <a:srgbClr val="FBAE40"/>
          </p15:clr>
        </p15:guide>
        <p15:guide id="2" pos="226">
          <p15:clr>
            <a:srgbClr val="FBAE40"/>
          </p15:clr>
        </p15:guide>
        <p15:guide id="3" pos="5534">
          <p15:clr>
            <a:srgbClr val="FBAE40"/>
          </p15:clr>
        </p15:guide>
        <p15:guide id="4" pos="2880">
          <p15:clr>
            <a:srgbClr val="FBAE40"/>
          </p15:clr>
        </p15:guide>
        <p15:guide id="5" orient="horz" pos="2319">
          <p15:clr>
            <a:srgbClr val="FBAE40"/>
          </p15:clr>
        </p15:guide>
        <p15:guide id="6" orient="horz" pos="595">
          <p15:clr>
            <a:srgbClr val="FBAE40"/>
          </p15:clr>
        </p15:guide>
        <p15:guide id="7"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452CA-5DB6-7447-8C0F-21BB1B98E8B6}"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8C05-3370-CF4E-94FE-869D75EE5C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7452CA-5DB6-7447-8C0F-21BB1B98E8B6}"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8C05-3370-CF4E-94FE-869D75EE5C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7452CA-5DB6-7447-8C0F-21BB1B98E8B6}"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8C05-3370-CF4E-94FE-869D75EE5C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7452CA-5DB6-7447-8C0F-21BB1B98E8B6}"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8C05-3370-CF4E-94FE-869D75EE5C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7452CA-5DB6-7447-8C0F-21BB1B98E8B6}"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8C05-3370-CF4E-94FE-869D75EE5C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7452CA-5DB6-7447-8C0F-21BB1B98E8B6}"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8C05-3370-CF4E-94FE-869D75EE5C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7452CA-5DB6-7447-8C0F-21BB1B98E8B6}"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8C05-3370-CF4E-94FE-869D75EE5C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7452CA-5DB6-7447-8C0F-21BB1B98E8B6}" type="datetimeFigureOut">
              <a:rPr lang="en-US" smtClean="0"/>
              <a:t>11/26/18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D78C05-3370-CF4E-94FE-869D75EE5C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7452CA-5DB6-7447-8C0F-21BB1B98E8B6}" type="datetimeFigureOut">
              <a:rPr lang="en-US" smtClean="0"/>
              <a:t>11/26/18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78C05-3370-CF4E-94FE-869D75EE5C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452CA-5DB6-7447-8C0F-21BB1B98E8B6}" type="datetimeFigureOut">
              <a:rPr lang="en-US" smtClean="0"/>
              <a:t>11/26/18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D78C05-3370-CF4E-94FE-869D75EE5C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452CA-5DB6-7447-8C0F-21BB1B98E8B6}"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8C05-3370-CF4E-94FE-869D75EE5C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452CA-5DB6-7447-8C0F-21BB1B98E8B6}" type="datetimeFigureOut">
              <a:rPr lang="en-US" smtClean="0"/>
              <a:t>11/26/18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78C05-3370-CF4E-94FE-869D75EE5C2B}" type="slidenum">
              <a:rPr lang="en-US" smtClean="0"/>
              <a:t>‹#›</a:t>
            </a:fld>
            <a:endParaRPr lang="en-US"/>
          </a:p>
        </p:txBody>
      </p:sp>
    </p:spTree>
    <p:extLst>
      <p:ext uri="{BB962C8B-B14F-4D97-AF65-F5344CB8AC3E}">
        <p14:creationId xmlns:p14="http://schemas.microsoft.com/office/powerpoint/2010/main" val="1223163555"/>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image" Target="../media/image300.png"/><Relationship Id="rId13" Type="http://schemas.openxmlformats.org/officeDocument/2006/relationships/image" Target="../media/image41.png"/><Relationship Id="rId1" Type="http://schemas.openxmlformats.org/officeDocument/2006/relationships/tags" Target="../tags/tag9.xml"/><Relationship Id="rId2" Type="http://schemas.openxmlformats.org/officeDocument/2006/relationships/slideLayout" Target="../slideLayouts/slideLayout1.xml"/><Relationship Id="rId3" Type="http://schemas.openxmlformats.org/officeDocument/2006/relationships/notesSlide" Target="../notesSlides/notesSlide10.xml"/><Relationship Id="rId4" Type="http://schemas.openxmlformats.org/officeDocument/2006/relationships/image" Target="../media/image220.png"/><Relationship Id="rId5" Type="http://schemas.openxmlformats.org/officeDocument/2006/relationships/image" Target="../media/image320.png"/><Relationship Id="rId6" Type="http://schemas.openxmlformats.org/officeDocument/2006/relationships/image" Target="../media/image33.png"/><Relationship Id="rId7" Type="http://schemas.openxmlformats.org/officeDocument/2006/relationships/image" Target="../media/image38.png"/><Relationship Id="rId8" Type="http://schemas.microsoft.com/office/2007/relationships/hdphoto" Target="../media/hdphoto3.wdp"/><Relationship Id="rId9" Type="http://schemas.openxmlformats.org/officeDocument/2006/relationships/image" Target="../media/image39.png"/><Relationship Id="rId10" Type="http://schemas.openxmlformats.org/officeDocument/2006/relationships/image" Target="../media/image39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40.jpg"/><Relationship Id="rId5" Type="http://schemas.openxmlformats.org/officeDocument/2006/relationships/image" Target="../media/image41.jpg"/><Relationship Id="rId1" Type="http://schemas.openxmlformats.org/officeDocument/2006/relationships/tags" Target="../tags/tag10.x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1" Type="http://schemas.openxmlformats.org/officeDocument/2006/relationships/image" Target="../media/image43.png"/><Relationship Id="rId12" Type="http://schemas.microsoft.com/office/2007/relationships/hdphoto" Target="../media/hdphoto4.wdp"/><Relationship Id="rId15" Type="http://schemas.openxmlformats.org/officeDocument/2006/relationships/image" Target="../media/image56.png"/><Relationship Id="rId17" Type="http://schemas.openxmlformats.org/officeDocument/2006/relationships/image" Target="../media/image58.png"/><Relationship Id="rId19" Type="http://schemas.openxmlformats.org/officeDocument/2006/relationships/image" Target="../media/image60.png"/><Relationship Id="rId20" Type="http://schemas.openxmlformats.org/officeDocument/2006/relationships/image" Target="../media/image46.png"/><Relationship Id="rId21" Type="http://schemas.openxmlformats.org/officeDocument/2006/relationships/image" Target="../media/image47.png"/><Relationship Id="rId1" Type="http://schemas.openxmlformats.org/officeDocument/2006/relationships/tags" Target="../tags/tag11.xml"/><Relationship Id="rId2" Type="http://schemas.openxmlformats.org/officeDocument/2006/relationships/slideLayout" Target="../slideLayouts/slideLayout1.xml"/><Relationship Id="rId3" Type="http://schemas.openxmlformats.org/officeDocument/2006/relationships/notesSlide" Target="../notesSlides/notesSlide12.xml"/><Relationship Id="rId4" Type="http://schemas.openxmlformats.org/officeDocument/2006/relationships/image" Target="../media/image420.png"/><Relationship Id="rId5" Type="http://schemas.openxmlformats.org/officeDocument/2006/relationships/image" Target="../media/image45.png"/><Relationship Id="rId22" Type="http://schemas.openxmlformats.org/officeDocument/2006/relationships/image" Target="../media/image48.png"/><Relationship Id="rId23" Type="http://schemas.openxmlformats.org/officeDocument/2006/relationships/image" Target="../media/image50.png"/><Relationship Id="rId24" Type="http://schemas.openxmlformats.org/officeDocument/2006/relationships/image" Target="../media/image51.png"/><Relationship Id="rId9" Type="http://schemas.openxmlformats.org/officeDocument/2006/relationships/image" Target="../media/image461.png"/><Relationship Id="rId10" Type="http://schemas.openxmlformats.org/officeDocument/2006/relationships/image" Target="../media/image42.png"/></Relationships>
</file>

<file path=ppt/slides/_rels/slide13.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image" Target="../media/image55.png"/><Relationship Id="rId13" Type="http://schemas.openxmlformats.org/officeDocument/2006/relationships/image" Target="../media/image57.png"/><Relationship Id="rId1" Type="http://schemas.openxmlformats.org/officeDocument/2006/relationships/tags" Target="../tags/tag12.xml"/><Relationship Id="rId2" Type="http://schemas.openxmlformats.org/officeDocument/2006/relationships/slideLayout" Target="../slideLayouts/slideLayout1.xml"/><Relationship Id="rId3" Type="http://schemas.openxmlformats.org/officeDocument/2006/relationships/notesSlide" Target="../notesSlides/notesSlide13.xml"/><Relationship Id="rId4" Type="http://schemas.openxmlformats.org/officeDocument/2006/relationships/image" Target="../media/image49.png"/><Relationship Id="rId5" Type="http://schemas.openxmlformats.org/officeDocument/2006/relationships/image" Target="../media/image52.png"/><Relationship Id="rId6" Type="http://schemas.openxmlformats.org/officeDocument/2006/relationships/image" Target="../media/image551.png"/><Relationship Id="rId7" Type="http://schemas.openxmlformats.org/officeDocument/2006/relationships/image" Target="../media/image550.png"/><Relationship Id="rId8" Type="http://schemas.openxmlformats.org/officeDocument/2006/relationships/image" Target="../media/image640.png"/><Relationship Id="rId9" Type="http://schemas.openxmlformats.org/officeDocument/2006/relationships/image" Target="../media/image620.png"/><Relationship Id="rId10"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680.png"/><Relationship Id="rId5" Type="http://schemas.openxmlformats.org/officeDocument/2006/relationships/image" Target="../media/image530.png"/><Relationship Id="rId6" Type="http://schemas.openxmlformats.org/officeDocument/2006/relationships/image" Target="../media/image59.png"/><Relationship Id="rId7" Type="http://schemas.openxmlformats.org/officeDocument/2006/relationships/image" Target="../media/image61.png"/><Relationship Id="rId17" Type="http://schemas.openxmlformats.org/officeDocument/2006/relationships/image" Target="../media/image78.png"/><Relationship Id="rId1" Type="http://schemas.openxmlformats.org/officeDocument/2006/relationships/tags" Target="../tags/tag13.x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531.png"/><Relationship Id="rId5" Type="http://schemas.openxmlformats.org/officeDocument/2006/relationships/image" Target="../media/image77.png"/><Relationship Id="rId6" Type="http://schemas.openxmlformats.org/officeDocument/2006/relationships/image" Target="../media/image79.png"/><Relationship Id="rId7" Type="http://schemas.openxmlformats.org/officeDocument/2006/relationships/image" Target="../media/image81.png"/><Relationship Id="rId1" Type="http://schemas.openxmlformats.org/officeDocument/2006/relationships/tags" Target="../tags/tag14.x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0" Type="http://schemas.openxmlformats.org/officeDocument/2006/relationships/image" Target="NULL"/><Relationship Id="rId21" Type="http://schemas.openxmlformats.org/officeDocument/2006/relationships/image" Target="../media/image84.png"/><Relationship Id="rId22" Type="http://schemas.openxmlformats.org/officeDocument/2006/relationships/image" Target="../media/image82.png"/><Relationship Id="rId23" Type="http://schemas.openxmlformats.org/officeDocument/2006/relationships/image" Target="../media/image83.png"/><Relationship Id="rId24" Type="http://schemas.openxmlformats.org/officeDocument/2006/relationships/image" Target="../media/image792.png"/><Relationship Id="rId25" Type="http://schemas.openxmlformats.org/officeDocument/2006/relationships/image" Target="../media/image802.png"/><Relationship Id="rId26" Type="http://schemas.openxmlformats.org/officeDocument/2006/relationships/image" Target="../media/image62.png"/><Relationship Id="rId27" Type="http://schemas.openxmlformats.org/officeDocument/2006/relationships/image" Target="../media/image63.png"/><Relationship Id="rId28" Type="http://schemas.openxmlformats.org/officeDocument/2006/relationships/image" Target="../media/image64.png"/><Relationship Id="rId29" Type="http://schemas.openxmlformats.org/officeDocument/2006/relationships/image" Target="../media/image65.png"/><Relationship Id="rId30" Type="http://schemas.openxmlformats.org/officeDocument/2006/relationships/image" Target="../media/image66.png"/><Relationship Id="rId31" Type="http://schemas.openxmlformats.org/officeDocument/2006/relationships/image" Target="../media/image67.png"/><Relationship Id="rId32" Type="http://schemas.openxmlformats.org/officeDocument/2006/relationships/image" Target="../media/image68.png"/><Relationship Id="rId33" Type="http://schemas.openxmlformats.org/officeDocument/2006/relationships/image" Target="NULL"/><Relationship Id="rId34" Type="http://schemas.openxmlformats.org/officeDocument/2006/relationships/image" Target="NULL"/><Relationship Id="rId35" Type="http://schemas.openxmlformats.org/officeDocument/2006/relationships/image" Target="../media/image69.png"/><Relationship Id="rId36" Type="http://schemas.openxmlformats.org/officeDocument/2006/relationships/image" Target="../media/image70.png"/><Relationship Id="rId37" Type="http://schemas.openxmlformats.org/officeDocument/2006/relationships/image" Target="NULL"/><Relationship Id="rId1" Type="http://schemas.openxmlformats.org/officeDocument/2006/relationships/tags" Target="../tags/tag15.xml"/><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42" Type="http://schemas.openxmlformats.org/officeDocument/2006/relationships/image" Target="../media/image860.png"/><Relationship Id="rId43" Type="http://schemas.openxmlformats.org/officeDocument/2006/relationships/image" Target="../media/image870.png"/><Relationship Id="rId44" Type="http://schemas.openxmlformats.org/officeDocument/2006/relationships/image" Target="../media/image880.png"/><Relationship Id="rId63" Type="http://schemas.openxmlformats.org/officeDocument/2006/relationships/image" Target="../media/image97.png"/><Relationship Id="rId8" Type="http://schemas.openxmlformats.org/officeDocument/2006/relationships/image" Target="../media/image490.png"/><Relationship Id="rId47" Type="http://schemas.openxmlformats.org/officeDocument/2006/relationships/image" Target="../media/image93.png"/><Relationship Id="rId48" Type="http://schemas.openxmlformats.org/officeDocument/2006/relationships/image" Target="../media/image660.png"/><Relationship Id="rId49" Type="http://schemas.openxmlformats.org/officeDocument/2006/relationships/image" Target="../media/image94.png"/><Relationship Id="rId64" Type="http://schemas.openxmlformats.org/officeDocument/2006/relationships/image" Target="../media/image540.png"/><Relationship Id="rId65" Type="http://schemas.openxmlformats.org/officeDocument/2006/relationships/image" Target="../media/image570.png"/><Relationship Id="rId29" Type="http://schemas.openxmlformats.org/officeDocument/2006/relationships/image" Target="NULL"/><Relationship Id="rId66" Type="http://schemas.openxmlformats.org/officeDocument/2006/relationships/image" Target="../media/image38.png"/><Relationship Id="rId67" Type="http://schemas.microsoft.com/office/2007/relationships/hdphoto" Target="../media/hdphoto3.wdp"/><Relationship Id="rId50" Type="http://schemas.openxmlformats.org/officeDocument/2006/relationships/image" Target="../media/image95.png"/><Relationship Id="rId30" Type="http://schemas.openxmlformats.org/officeDocument/2006/relationships/image" Target="NULL"/><Relationship Id="rId59" Type="http://schemas.openxmlformats.org/officeDocument/2006/relationships/image" Target="../media/image910.png"/><Relationship Id="rId37" Type="http://schemas.openxmlformats.org/officeDocument/2006/relationships/image" Target="../media/image821.png"/><Relationship Id="rId38" Type="http://schemas.openxmlformats.org/officeDocument/2006/relationships/image" Target="../media/image830.png"/><Relationship Id="rId39" Type="http://schemas.openxmlformats.org/officeDocument/2006/relationships/image" Target="../media/image890.png"/><Relationship Id="rId1" Type="http://schemas.openxmlformats.org/officeDocument/2006/relationships/tags" Target="../tags/tag16.xml"/><Relationship Id="rId2" Type="http://schemas.openxmlformats.org/officeDocument/2006/relationships/slideLayout" Target="../slideLayouts/slideLayout1.xml"/><Relationship Id="rId3" Type="http://schemas.openxmlformats.org/officeDocument/2006/relationships/notesSlide" Target="../notesSlides/notesSlide17.xml"/><Relationship Id="rId4" Type="http://schemas.openxmlformats.org/officeDocument/2006/relationships/image" Target="../media/image740.png"/><Relationship Id="rId5" Type="http://schemas.openxmlformats.org/officeDocument/2006/relationships/image" Target="../media/image750.png"/><Relationship Id="rId6" Type="http://schemas.openxmlformats.org/officeDocument/2006/relationships/image" Target="../media/image911.png"/><Relationship Id="rId60" Type="http://schemas.openxmlformats.org/officeDocument/2006/relationships/image" Target="../media/image871.png"/><Relationship Id="rId61" Type="http://schemas.openxmlformats.org/officeDocument/2006/relationships/image" Target="../media/image920.png"/><Relationship Id="rId62" Type="http://schemas.openxmlformats.org/officeDocument/2006/relationships/image" Target="../media/image96.png"/><Relationship Id="rId40" Type="http://schemas.openxmlformats.org/officeDocument/2006/relationships/image" Target="../media/image900.png"/><Relationship Id="rId41" Type="http://schemas.openxmlformats.org/officeDocument/2006/relationships/image" Target="../media/image840.png"/></Relationships>
</file>

<file path=ppt/slides/_rels/slide18.xml.rels><?xml version="1.0" encoding="UTF-8" standalone="yes"?>
<Relationships xmlns="http://schemas.openxmlformats.org/package/2006/relationships"><Relationship Id="rId20" Type="http://schemas.openxmlformats.org/officeDocument/2006/relationships/image" Target="../media/image88.png"/><Relationship Id="rId21" Type="http://schemas.openxmlformats.org/officeDocument/2006/relationships/image" Target="../media/image115.png"/><Relationship Id="rId22" Type="http://schemas.openxmlformats.org/officeDocument/2006/relationships/image" Target="../media/image89.png"/><Relationship Id="rId23" Type="http://schemas.openxmlformats.org/officeDocument/2006/relationships/image" Target="../media/image90.png"/><Relationship Id="rId24" Type="http://schemas.openxmlformats.org/officeDocument/2006/relationships/image" Target="../media/image91.png"/><Relationship Id="rId26" Type="http://schemas.openxmlformats.org/officeDocument/2006/relationships/image" Target="../media/image1190.png"/><Relationship Id="rId27" Type="http://schemas.openxmlformats.org/officeDocument/2006/relationships/image" Target="../media/image92.png"/><Relationship Id="rId28" Type="http://schemas.microsoft.com/office/2007/relationships/hdphoto" Target="../media/hdphoto5.wdp"/><Relationship Id="rId1" Type="http://schemas.openxmlformats.org/officeDocument/2006/relationships/tags" Target="../tags/tag17.xml"/><Relationship Id="rId2" Type="http://schemas.openxmlformats.org/officeDocument/2006/relationships/slideLayout" Target="../slideLayouts/slideLayout1.xml"/><Relationship Id="rId3" Type="http://schemas.openxmlformats.org/officeDocument/2006/relationships/notesSlide" Target="../notesSlides/notesSlide18.xml"/><Relationship Id="rId4" Type="http://schemas.openxmlformats.org/officeDocument/2006/relationships/image" Target="../media/image71.png"/><Relationship Id="rId5" Type="http://schemas.openxmlformats.org/officeDocument/2006/relationships/image" Target="../media/image72.png"/><Relationship Id="rId30" Type="http://schemas.openxmlformats.org/officeDocument/2006/relationships/image" Target="../media/image120.png"/><Relationship Id="rId31" Type="http://schemas.openxmlformats.org/officeDocument/2006/relationships/image" Target="../media/image98.png"/><Relationship Id="rId32" Type="http://schemas.openxmlformats.org/officeDocument/2006/relationships/image" Target="../media/image99.png"/><Relationship Id="rId8" Type="http://schemas.openxmlformats.org/officeDocument/2006/relationships/image" Target="../media/image137.png"/><Relationship Id="rId9" Type="http://schemas.openxmlformats.org/officeDocument/2006/relationships/image" Target="../media/image73.png"/><Relationship Id="rId35" Type="http://schemas.openxmlformats.org/officeDocument/2006/relationships/image" Target="../media/image101.png"/><Relationship Id="rId36" Type="http://schemas.openxmlformats.org/officeDocument/2006/relationships/image" Target="../media/image102.png"/><Relationship Id="rId37" Type="http://schemas.openxmlformats.org/officeDocument/2006/relationships/image" Target="../media/image103.png"/><Relationship Id="rId33" Type="http://schemas.openxmlformats.org/officeDocument/2006/relationships/image" Target="../media/image118.png"/><Relationship Id="rId34" Type="http://schemas.openxmlformats.org/officeDocument/2006/relationships/image" Target="../media/image100.png"/><Relationship Id="rId38" Type="http://schemas.openxmlformats.org/officeDocument/2006/relationships/image" Target="../media/image104.png"/><Relationship Id="rId10" Type="http://schemas.openxmlformats.org/officeDocument/2006/relationships/image" Target="../media/image74.png"/><Relationship Id="rId11" Type="http://schemas.openxmlformats.org/officeDocument/2006/relationships/image" Target="../media/image75.png"/><Relationship Id="rId12" Type="http://schemas.openxmlformats.org/officeDocument/2006/relationships/image" Target="../media/image76.png"/><Relationship Id="rId13" Type="http://schemas.openxmlformats.org/officeDocument/2006/relationships/image" Target="../media/image80.png"/><Relationship Id="rId14" Type="http://schemas.openxmlformats.org/officeDocument/2006/relationships/image" Target="../media/image85.png"/><Relationship Id="rId39" Type="http://schemas.openxmlformats.org/officeDocument/2006/relationships/image" Target="../media/image800.png"/><Relationship Id="rId16" Type="http://schemas.openxmlformats.org/officeDocument/2006/relationships/image" Target="../media/image109.png"/><Relationship Id="rId17" Type="http://schemas.openxmlformats.org/officeDocument/2006/relationships/image" Target="../media/image106.png"/><Relationship Id="rId18" Type="http://schemas.openxmlformats.org/officeDocument/2006/relationships/image" Target="../media/image86.png"/><Relationship Id="rId19" Type="http://schemas.openxmlformats.org/officeDocument/2006/relationships/image" Target="../media/image87.png"/><Relationship Id="rId40" Type="http://schemas.openxmlformats.org/officeDocument/2006/relationships/image" Target="../media/image114.png"/><Relationship Id="rId41" Type="http://schemas.openxmlformats.org/officeDocument/2006/relationships/image" Target="../media/image117.png"/><Relationship Id="rId42" Type="http://schemas.openxmlformats.org/officeDocument/2006/relationships/image" Target="../media/image590.png"/><Relationship Id="rId43" Type="http://schemas.openxmlformats.org/officeDocument/2006/relationships/image" Target="../media/image630.png"/></Relationships>
</file>

<file path=ppt/slides/_rels/slide19.xml.rels><?xml version="1.0" encoding="UTF-8" standalone="yes"?>
<Relationships xmlns="http://schemas.openxmlformats.org/package/2006/relationships"><Relationship Id="rId42" Type="http://schemas.openxmlformats.org/officeDocument/2006/relationships/image" Target="../media/image860.png"/><Relationship Id="rId43" Type="http://schemas.openxmlformats.org/officeDocument/2006/relationships/image" Target="../media/image870.png"/><Relationship Id="rId44" Type="http://schemas.openxmlformats.org/officeDocument/2006/relationships/image" Target="../media/image880.png"/><Relationship Id="rId63" Type="http://schemas.openxmlformats.org/officeDocument/2006/relationships/image" Target="../media/image1241.png"/><Relationship Id="rId46" Type="http://schemas.openxmlformats.org/officeDocument/2006/relationships/image" Target="../media/image126.png"/><Relationship Id="rId64" Type="http://schemas.openxmlformats.org/officeDocument/2006/relationships/image" Target="../media/image1253.png"/><Relationship Id="rId65" Type="http://schemas.openxmlformats.org/officeDocument/2006/relationships/image" Target="../media/image105.png"/><Relationship Id="rId66" Type="http://schemas.openxmlformats.org/officeDocument/2006/relationships/image" Target="../media/image92.png"/><Relationship Id="rId67" Type="http://schemas.microsoft.com/office/2007/relationships/hdphoto" Target="../media/hdphoto5.wdp"/><Relationship Id="rId68" Type="http://schemas.openxmlformats.org/officeDocument/2006/relationships/image" Target="../media/image135.png"/><Relationship Id="rId69" Type="http://schemas.openxmlformats.org/officeDocument/2006/relationships/image" Target="../media/image128.png"/><Relationship Id="rId70" Type="http://schemas.openxmlformats.org/officeDocument/2006/relationships/image" Target="../media/image129.png"/><Relationship Id="rId71" Type="http://schemas.openxmlformats.org/officeDocument/2006/relationships/image" Target="../media/image130.png"/><Relationship Id="rId72" Type="http://schemas.openxmlformats.org/officeDocument/2006/relationships/image" Target="../media/image131.png"/><Relationship Id="rId73" Type="http://schemas.openxmlformats.org/officeDocument/2006/relationships/image" Target="../media/image107.png"/><Relationship Id="rId74" Type="http://schemas.openxmlformats.org/officeDocument/2006/relationships/image" Target="../media/image133.png"/><Relationship Id="rId75" Type="http://schemas.openxmlformats.org/officeDocument/2006/relationships/image" Target="../media/image134.png"/><Relationship Id="rId76" Type="http://schemas.openxmlformats.org/officeDocument/2006/relationships/image" Target="../media/image136.png"/><Relationship Id="rId37" Type="http://schemas.openxmlformats.org/officeDocument/2006/relationships/image" Target="../media/image821.png"/><Relationship Id="rId38" Type="http://schemas.openxmlformats.org/officeDocument/2006/relationships/image" Target="../media/image830.png"/><Relationship Id="rId39" Type="http://schemas.openxmlformats.org/officeDocument/2006/relationships/image" Target="../media/image890.png"/><Relationship Id="rId1" Type="http://schemas.openxmlformats.org/officeDocument/2006/relationships/tags" Target="../tags/tag18.xml"/><Relationship Id="rId2" Type="http://schemas.openxmlformats.org/officeDocument/2006/relationships/slideLayout" Target="../slideLayouts/slideLayout1.xml"/><Relationship Id="rId3" Type="http://schemas.openxmlformats.org/officeDocument/2006/relationships/notesSlide" Target="../notesSlides/notesSlide19.xml"/><Relationship Id="rId4" Type="http://schemas.openxmlformats.org/officeDocument/2006/relationships/image" Target="../media/image119.png"/><Relationship Id="rId5" Type="http://schemas.openxmlformats.org/officeDocument/2006/relationships/image" Target="../media/image121.png"/><Relationship Id="rId6" Type="http://schemas.openxmlformats.org/officeDocument/2006/relationships/image" Target="../media/image122.png"/><Relationship Id="rId7" Type="http://schemas.openxmlformats.org/officeDocument/2006/relationships/image" Target="../media/image123.png"/><Relationship Id="rId8" Type="http://schemas.openxmlformats.org/officeDocument/2006/relationships/image" Target="../media/image124.png"/><Relationship Id="rId40" Type="http://schemas.openxmlformats.org/officeDocument/2006/relationships/image" Target="../media/image900.png"/><Relationship Id="rId41" Type="http://schemas.openxmlformats.org/officeDocument/2006/relationships/image" Target="../media/image840.png"/></Relationships>
</file>

<file path=ppt/slides/_rels/slide2.xml.rels><?xml version="1.0" encoding="UTF-8" standalone="yes"?>
<Relationships xmlns="http://schemas.openxmlformats.org/package/2006/relationships"><Relationship Id="rId47" Type="http://schemas.openxmlformats.org/officeDocument/2006/relationships/image" Target="../media/image222.png"/><Relationship Id="rId48" Type="http://schemas.openxmlformats.org/officeDocument/2006/relationships/image" Target="../media/image223.png"/><Relationship Id="rId49" Type="http://schemas.openxmlformats.org/officeDocument/2006/relationships/image" Target="../media/image224.png"/><Relationship Id="rId50" Type="http://schemas.openxmlformats.org/officeDocument/2006/relationships/image" Target="../media/image11.png"/><Relationship Id="rId51" Type="http://schemas.openxmlformats.org/officeDocument/2006/relationships/image" Target="../media/image12.png"/><Relationship Id="rId52" Type="http://schemas.openxmlformats.org/officeDocument/2006/relationships/image" Target="../media/image13.png"/><Relationship Id="rId30" Type="http://schemas.openxmlformats.org/officeDocument/2006/relationships/image" Target="../media/image1090.png"/><Relationship Id="rId53" Type="http://schemas.openxmlformats.org/officeDocument/2006/relationships/image" Target="../media/image7.png"/><Relationship Id="rId32" Type="http://schemas.openxmlformats.org/officeDocument/2006/relationships/image" Target="../media/image1120.png"/><Relationship Id="rId10" Type="http://schemas.openxmlformats.org/officeDocument/2006/relationships/image" Target="../media/image6.png"/><Relationship Id="rId11" Type="http://schemas.openxmlformats.org/officeDocument/2006/relationships/image" Target="../media/image3.png"/><Relationship Id="rId12" Type="http://schemas.openxmlformats.org/officeDocument/2006/relationships/image" Target="../media/image8.png"/><Relationship Id="rId13" Type="http://schemas.openxmlformats.org/officeDocument/2006/relationships/image" Target="../media/image9.png"/><Relationship Id="rId14" Type="http://schemas.openxmlformats.org/officeDocument/2006/relationships/image" Target="../media/image2.jpg"/><Relationship Id="rId15" Type="http://schemas.openxmlformats.org/officeDocument/2006/relationships/image" Target="../media/image5.png"/><Relationship Id="rId35" Type="http://schemas.openxmlformats.org/officeDocument/2006/relationships/image" Target="../media/image1150.png"/><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notesSlide" Target="../notesSlides/notesSlide2.xml"/><Relationship Id="rId4" Type="http://schemas.openxmlformats.org/officeDocument/2006/relationships/image" Target="../media/image110.png"/><Relationship Id="rId5" Type="http://schemas.openxmlformats.org/officeDocument/2006/relationships/image" Target="../media/image2.png"/><Relationship Id="rId6" Type="http://schemas.openxmlformats.org/officeDocument/2006/relationships/image" Target="../media/image37.png"/><Relationship Id="rId7" Type="http://schemas.openxmlformats.org/officeDocument/2006/relationships/image" Target="../media/image4.png"/><Relationship Id="rId36" Type="http://schemas.openxmlformats.org/officeDocument/2006/relationships/image" Target="../media/image1160.png"/><Relationship Id="rId37" Type="http://schemas.openxmlformats.org/officeDocument/2006/relationships/image" Target="../media/image1170.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3" Type="http://schemas.openxmlformats.org/officeDocument/2006/relationships/image" Target="../media/image283.png"/><Relationship Id="rId14" Type="http://schemas.openxmlformats.org/officeDocument/2006/relationships/image" Target="../media/image561.png"/><Relationship Id="rId16" Type="http://schemas.openxmlformats.org/officeDocument/2006/relationships/image" Target="../media/image302.png"/><Relationship Id="rId18" Type="http://schemas.openxmlformats.org/officeDocument/2006/relationships/image" Target="../media/image610.png"/><Relationship Id="rId19" Type="http://schemas.openxmlformats.org/officeDocument/2006/relationships/image" Target="../media/image111.png"/><Relationship Id="rId20" Type="http://schemas.openxmlformats.org/officeDocument/2006/relationships/image" Target="../media/image213.png"/><Relationship Id="rId21" Type="http://schemas.openxmlformats.org/officeDocument/2006/relationships/image" Target="../media/image112.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8.png"/><Relationship Id="rId4" Type="http://schemas.openxmlformats.org/officeDocument/2006/relationships/image" Target="../media/image761.png"/><Relationship Id="rId6" Type="http://schemas.openxmlformats.org/officeDocument/2006/relationships/image" Target="../media/image181.png"/><Relationship Id="rId7" Type="http://schemas.openxmlformats.org/officeDocument/2006/relationships/image" Target="../media/image191.png"/><Relationship Id="rId8" Type="http://schemas.openxmlformats.org/officeDocument/2006/relationships/image" Target="../media/image202.png"/></Relationships>
</file>

<file path=ppt/slides/_rels/slide22.xml.rels><?xml version="1.0" encoding="UTF-8" standalone="yes"?>
<Relationships xmlns="http://schemas.openxmlformats.org/package/2006/relationships"><Relationship Id="rId11" Type="http://schemas.openxmlformats.org/officeDocument/2006/relationships/image" Target="../media/image132.png"/><Relationship Id="rId12" Type="http://schemas.openxmlformats.org/officeDocument/2006/relationships/image" Target="../media/image138.png"/><Relationship Id="rId13" Type="http://schemas.openxmlformats.org/officeDocument/2006/relationships/image" Target="../media/image139.png"/><Relationship Id="rId14" Type="http://schemas.openxmlformats.org/officeDocument/2006/relationships/image" Target="../media/image140.png"/><Relationship Id="rId15" Type="http://schemas.openxmlformats.org/officeDocument/2006/relationships/image" Target="../media/image141.png"/><Relationship Id="rId18" Type="http://schemas.openxmlformats.org/officeDocument/2006/relationships/image" Target="../media/image700.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21.png"/><Relationship Id="rId4" Type="http://schemas.openxmlformats.org/officeDocument/2006/relationships/image" Target="../media/image113.png"/><Relationship Id="rId5" Type="http://schemas.openxmlformats.org/officeDocument/2006/relationships/image" Target="../media/image116.png"/><Relationship Id="rId6" Type="http://schemas.openxmlformats.org/officeDocument/2006/relationships/image" Target="../media/image1430.png"/><Relationship Id="rId7" Type="http://schemas.openxmlformats.org/officeDocument/2006/relationships/image" Target="../media/image93.jpeg"/><Relationship Id="rId8" Type="http://schemas.openxmlformats.org/officeDocument/2006/relationships/image" Target="../media/image1360.png"/><Relationship Id="rId9" Type="http://schemas.openxmlformats.org/officeDocument/2006/relationships/image" Target="../media/image125.png"/><Relationship Id="rId10" Type="http://schemas.openxmlformats.org/officeDocument/2006/relationships/image" Target="../media/image127.png"/></Relationships>
</file>

<file path=ppt/slides/_rels/slide23.xml.rels><?xml version="1.0" encoding="UTF-8" standalone="yes"?>
<Relationships xmlns="http://schemas.openxmlformats.org/package/2006/relationships"><Relationship Id="rId3" Type="http://schemas.openxmlformats.org/officeDocument/2006/relationships/image" Target="../media/image142.png"/><Relationship Id="rId4" Type="http://schemas.openxmlformats.org/officeDocument/2006/relationships/image" Target="../media/image159.png"/><Relationship Id="rId5" Type="http://schemas.openxmlformats.org/officeDocument/2006/relationships/image" Target="../media/image1380.png"/><Relationship Id="rId6" Type="http://schemas.openxmlformats.org/officeDocument/2006/relationships/image" Target="../media/image143.png"/><Relationship Id="rId7" Type="http://schemas.openxmlformats.org/officeDocument/2006/relationships/image" Target="../media/image144.png"/><Relationship Id="rId8" Type="http://schemas.openxmlformats.org/officeDocument/2006/relationships/image" Target="../media/image145.png"/><Relationship Id="rId11" Type="http://schemas.openxmlformats.org/officeDocument/2006/relationships/image" Target="../media/image167.png"/><Relationship Id="rId12" Type="http://schemas.openxmlformats.org/officeDocument/2006/relationships/image" Target="../media/image146.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4" Type="http://schemas.openxmlformats.org/officeDocument/2006/relationships/image" Target="../media/image1491.png"/><Relationship Id="rId5" Type="http://schemas.openxmlformats.org/officeDocument/2006/relationships/image" Target="../media/image147.png"/><Relationship Id="rId6" Type="http://schemas.openxmlformats.org/officeDocument/2006/relationships/image" Target="../media/image148.png"/><Relationship Id="rId7" Type="http://schemas.openxmlformats.org/officeDocument/2006/relationships/image" Target="../media/image1530.png"/><Relationship Id="rId8" Type="http://schemas.openxmlformats.org/officeDocument/2006/relationships/image" Target="../media/image149.png"/><Relationship Id="rId9"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46" Type="http://schemas.openxmlformats.org/officeDocument/2006/relationships/image" Target="../media/image172.png"/><Relationship Id="rId20" Type="http://schemas.openxmlformats.org/officeDocument/2006/relationships/image" Target="../media/image177.png"/><Relationship Id="rId21" Type="http://schemas.openxmlformats.org/officeDocument/2006/relationships/image" Target="../media/image158.png"/><Relationship Id="rId22" Type="http://schemas.openxmlformats.org/officeDocument/2006/relationships/image" Target="../media/image179.png"/><Relationship Id="rId23" Type="http://schemas.openxmlformats.org/officeDocument/2006/relationships/image" Target="../media/image180.png"/><Relationship Id="rId24" Type="http://schemas.openxmlformats.org/officeDocument/2006/relationships/image" Target="../media/image160.png"/><Relationship Id="rId25" Type="http://schemas.openxmlformats.org/officeDocument/2006/relationships/image" Target="../media/image1680.png"/><Relationship Id="rId26" Type="http://schemas.openxmlformats.org/officeDocument/2006/relationships/image" Target="../media/image173.png"/><Relationship Id="rId27" Type="http://schemas.openxmlformats.org/officeDocument/2006/relationships/image" Target="../media/image175.png"/><Relationship Id="rId28" Type="http://schemas.openxmlformats.org/officeDocument/2006/relationships/image" Target="../media/image176.png"/><Relationship Id="rId29" Type="http://schemas.openxmlformats.org/officeDocument/2006/relationships/image" Target="../media/image188.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0.png"/><Relationship Id="rId4" Type="http://schemas.openxmlformats.org/officeDocument/2006/relationships/image" Target="../media/image1560.png"/><Relationship Id="rId5" Type="http://schemas.openxmlformats.org/officeDocument/2006/relationships/image" Target="../media/image1550.png"/><Relationship Id="rId30" Type="http://schemas.openxmlformats.org/officeDocument/2006/relationships/image" Target="../media/image1420.png"/><Relationship Id="rId31" Type="http://schemas.openxmlformats.org/officeDocument/2006/relationships/image" Target="../media/image178.png"/><Relationship Id="rId32" Type="http://schemas.openxmlformats.org/officeDocument/2006/relationships/image" Target="../media/image190.png"/><Relationship Id="rId6" Type="http://schemas.openxmlformats.org/officeDocument/2006/relationships/image" Target="../media/image1620.png"/><Relationship Id="rId34" Type="http://schemas.openxmlformats.org/officeDocument/2006/relationships/image" Target="../media/image162.png"/><Relationship Id="rId7" Type="http://schemas.openxmlformats.org/officeDocument/2006/relationships/image" Target="../media/image168.png"/><Relationship Id="rId8" Type="http://schemas.openxmlformats.org/officeDocument/2006/relationships/image" Target="../media/image1570.png"/><Relationship Id="rId9" Type="http://schemas.openxmlformats.org/officeDocument/2006/relationships/image" Target="../media/image152.png"/><Relationship Id="rId33" Type="http://schemas.openxmlformats.org/officeDocument/2006/relationships/image" Target="../media/image192.png"/><Relationship Id="rId35" Type="http://schemas.openxmlformats.org/officeDocument/2006/relationships/image" Target="../media/image185.png"/><Relationship Id="rId36" Type="http://schemas.openxmlformats.org/officeDocument/2006/relationships/image" Target="../media/image186.png"/><Relationship Id="rId10" Type="http://schemas.openxmlformats.org/officeDocument/2006/relationships/image" Target="../media/image153.png"/><Relationship Id="rId11" Type="http://schemas.openxmlformats.org/officeDocument/2006/relationships/image" Target="../media/image1670.png"/><Relationship Id="rId12" Type="http://schemas.openxmlformats.org/officeDocument/2006/relationships/image" Target="../media/image1400.png"/><Relationship Id="rId13" Type="http://schemas.openxmlformats.org/officeDocument/2006/relationships/image" Target="../media/image154.png"/><Relationship Id="rId14" Type="http://schemas.openxmlformats.org/officeDocument/2006/relationships/image" Target="../media/image155.png"/><Relationship Id="rId37" Type="http://schemas.openxmlformats.org/officeDocument/2006/relationships/image" Target="../media/image163.png"/><Relationship Id="rId38" Type="http://schemas.openxmlformats.org/officeDocument/2006/relationships/image" Target="../media/image164.png"/><Relationship Id="rId17" Type="http://schemas.openxmlformats.org/officeDocument/2006/relationships/image" Target="../media/image174.png"/><Relationship Id="rId18" Type="http://schemas.openxmlformats.org/officeDocument/2006/relationships/image" Target="../media/image156.png"/><Relationship Id="rId19" Type="http://schemas.openxmlformats.org/officeDocument/2006/relationships/image" Target="../media/image157.png"/><Relationship Id="rId39" Type="http://schemas.openxmlformats.org/officeDocument/2006/relationships/image" Target="../media/image165.png"/><Relationship Id="rId40" Type="http://schemas.openxmlformats.org/officeDocument/2006/relationships/image" Target="../media/image166.png"/><Relationship Id="rId41" Type="http://schemas.openxmlformats.org/officeDocument/2006/relationships/image" Target="../media/image169.png"/><Relationship Id="rId42" Type="http://schemas.openxmlformats.org/officeDocument/2006/relationships/image" Target="../media/image170.png"/><Relationship Id="rId43" Type="http://schemas.openxmlformats.org/officeDocument/2006/relationships/image" Target="../media/image171.png"/><Relationship Id="rId44" Type="http://schemas.openxmlformats.org/officeDocument/2006/relationships/image" Target="../media/image147.jpeg"/><Relationship Id="rId45" Type="http://schemas.openxmlformats.org/officeDocument/2006/relationships/image" Target="../media/image182.png"/></Relationships>
</file>

<file path=ppt/slides/_rels/slide26.xml.rels><?xml version="1.0" encoding="UTF-8" standalone="yes"?>
<Relationships xmlns="http://schemas.openxmlformats.org/package/2006/relationships"><Relationship Id="rId46" Type="http://schemas.openxmlformats.org/officeDocument/2006/relationships/image" Target="../media/image1621.png"/><Relationship Id="rId20" Type="http://schemas.openxmlformats.org/officeDocument/2006/relationships/image" Target="../media/image177.png"/><Relationship Id="rId21" Type="http://schemas.openxmlformats.org/officeDocument/2006/relationships/image" Target="../media/image1700.png"/><Relationship Id="rId22" Type="http://schemas.openxmlformats.org/officeDocument/2006/relationships/image" Target="../media/image179.png"/><Relationship Id="rId23" Type="http://schemas.openxmlformats.org/officeDocument/2006/relationships/image" Target="../media/image180.png"/><Relationship Id="rId24" Type="http://schemas.openxmlformats.org/officeDocument/2006/relationships/image" Target="../media/image1720.png"/><Relationship Id="rId25" Type="http://schemas.openxmlformats.org/officeDocument/2006/relationships/image" Target="../media/image173.png"/><Relationship Id="rId26" Type="http://schemas.openxmlformats.org/officeDocument/2006/relationships/image" Target="../media/image175.png"/><Relationship Id="rId27" Type="http://schemas.openxmlformats.org/officeDocument/2006/relationships/image" Target="../media/image176.png"/><Relationship Id="rId29" Type="http://schemas.openxmlformats.org/officeDocument/2006/relationships/image" Target="../media/image188.pn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9.png"/><Relationship Id="rId4" Type="http://schemas.openxmlformats.org/officeDocument/2006/relationships/image" Target="../media/image1550.png"/><Relationship Id="rId5" Type="http://schemas.openxmlformats.org/officeDocument/2006/relationships/image" Target="../media/image1620.png"/><Relationship Id="rId30" Type="http://schemas.openxmlformats.org/officeDocument/2006/relationships/image" Target="../media/image178.png"/><Relationship Id="rId31" Type="http://schemas.openxmlformats.org/officeDocument/2006/relationships/image" Target="../media/image190.png"/><Relationship Id="rId32" Type="http://schemas.openxmlformats.org/officeDocument/2006/relationships/image" Target="../media/image192.png"/><Relationship Id="rId33" Type="http://schemas.openxmlformats.org/officeDocument/2006/relationships/image" Target="../media/image1830.png"/><Relationship Id="rId34" Type="http://schemas.openxmlformats.org/officeDocument/2006/relationships/image" Target="../media/image184.png"/><Relationship Id="rId35" Type="http://schemas.openxmlformats.org/officeDocument/2006/relationships/image" Target="../media/image185.png"/><Relationship Id="rId7" Type="http://schemas.openxmlformats.org/officeDocument/2006/relationships/image" Target="../media/image1570.png"/><Relationship Id="rId8" Type="http://schemas.openxmlformats.org/officeDocument/2006/relationships/image" Target="../media/image1580.png"/><Relationship Id="rId36" Type="http://schemas.openxmlformats.org/officeDocument/2006/relationships/image" Target="../media/image186.png"/><Relationship Id="rId39" Type="http://schemas.openxmlformats.org/officeDocument/2006/relationships/image" Target="../media/image193.png"/><Relationship Id="rId37" Type="http://schemas.openxmlformats.org/officeDocument/2006/relationships/image" Target="../media/image187.png"/><Relationship Id="rId10" Type="http://schemas.openxmlformats.org/officeDocument/2006/relationships/image" Target="../media/image1670.png"/><Relationship Id="rId38" Type="http://schemas.openxmlformats.org/officeDocument/2006/relationships/image" Target="../media/image189.png"/><Relationship Id="rId13" Type="http://schemas.openxmlformats.org/officeDocument/2006/relationships/image" Target="../media/image1640.png"/><Relationship Id="rId16" Type="http://schemas.openxmlformats.org/officeDocument/2006/relationships/image" Target="../media/image1680.png"/><Relationship Id="rId17" Type="http://schemas.openxmlformats.org/officeDocument/2006/relationships/image" Target="../media/image174.png"/><Relationship Id="rId18" Type="http://schemas.openxmlformats.org/officeDocument/2006/relationships/image" Target="../media/image1690.png"/><Relationship Id="rId40" Type="http://schemas.openxmlformats.org/officeDocument/2006/relationships/image" Target="../media/image194.png"/><Relationship Id="rId41" Type="http://schemas.openxmlformats.org/officeDocument/2006/relationships/image" Target="../media/image201.png"/><Relationship Id="rId42" Type="http://schemas.openxmlformats.org/officeDocument/2006/relationships/image" Target="../media/image204.png"/><Relationship Id="rId43" Type="http://schemas.openxmlformats.org/officeDocument/2006/relationships/image" Target="../media/image205.png"/><Relationship Id="rId44" Type="http://schemas.openxmlformats.org/officeDocument/2006/relationships/image" Target="../media/image147.jpeg"/><Relationship Id="rId45" Type="http://schemas.openxmlformats.org/officeDocument/2006/relationships/image" Target="../media/image1411.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1" Type="http://schemas.openxmlformats.org/officeDocument/2006/relationships/image" Target="../media/image1440.png"/><Relationship Id="rId12" Type="http://schemas.openxmlformats.org/officeDocument/2006/relationships/image" Target="../media/image1650.png"/><Relationship Id="rId13" Type="http://schemas.openxmlformats.org/officeDocument/2006/relationships/image" Target="../media/image197.png"/><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1701.png"/><Relationship Id="rId51" Type="http://schemas.openxmlformats.org/officeDocument/2006/relationships/image" Target="../media/image95.png"/><Relationship Id="rId7" Type="http://schemas.openxmlformats.org/officeDocument/2006/relationships/image" Target="../media/image207.png"/><Relationship Id="rId8" Type="http://schemas.openxmlformats.org/officeDocument/2006/relationships/image" Target="../media/image1710.png"/><Relationship Id="rId52" Type="http://schemas.openxmlformats.org/officeDocument/2006/relationships/image" Target="../media/image198.png"/><Relationship Id="rId53" Type="http://schemas.openxmlformats.org/officeDocument/2006/relationships/image" Target="../media/image32.png"/><Relationship Id="rId54" Type="http://schemas.openxmlformats.org/officeDocument/2006/relationships/image" Target="../media/image17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1410.png"/><Relationship Id="rId43" Type="http://schemas.openxmlformats.org/officeDocument/2006/relationships/image" Target="../media/image2170.png"/><Relationship Id="rId44" Type="http://schemas.openxmlformats.org/officeDocument/2006/relationships/image" Target="../media/image2190.png"/><Relationship Id="rId45" Type="http://schemas.openxmlformats.org/officeDocument/2006/relationships/image" Target="../media/image2201.png"/><Relationship Id="rId46" Type="http://schemas.openxmlformats.org/officeDocument/2006/relationships/image" Target="../media/image15.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6.png"/><Relationship Id="rId5" Type="http://schemas.microsoft.com/office/2007/relationships/hdphoto" Target="../media/hdphoto2.wdp"/><Relationship Id="rId1" Type="http://schemas.openxmlformats.org/officeDocument/2006/relationships/tags" Target="../tags/tag3.x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810.png"/><Relationship Id="rId5" Type="http://schemas.openxmlformats.org/officeDocument/2006/relationships/image" Target="../media/image1912.png"/><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7.jpg"/><Relationship Id="rId5" Type="http://schemas.openxmlformats.org/officeDocument/2006/relationships/image" Target="../media/image18.png"/><Relationship Id="rId6" Type="http://schemas.openxmlformats.org/officeDocument/2006/relationships/image" Target="../media/image151.png"/><Relationship Id="rId7" Type="http://schemas.openxmlformats.org/officeDocument/2006/relationships/image" Target="../media/image1910.png"/><Relationship Id="rId1" Type="http://schemas.openxmlformats.org/officeDocument/2006/relationships/tags" Target="../tags/tag5.x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 Type="http://schemas.openxmlformats.org/officeDocument/2006/relationships/tags" Target="../tags/tag6.xml"/><Relationship Id="rId2" Type="http://schemas.openxmlformats.org/officeDocument/2006/relationships/slideLayout" Target="../slideLayouts/slideLayout1.xml"/><Relationship Id="rId3" Type="http://schemas.openxmlformats.org/officeDocument/2006/relationships/notesSlide" Target="../notesSlides/notesSlide7.xml"/><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161.png"/><Relationship Id="rId9" Type="http://schemas.openxmlformats.org/officeDocument/2006/relationships/image" Target="../media/image23.png"/><Relationship Id="rId10"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08.png"/><Relationship Id="rId5" Type="http://schemas.openxmlformats.org/officeDocument/2006/relationships/image" Target="../media/image2110.png"/><Relationship Id="rId6" Type="http://schemas.openxmlformats.org/officeDocument/2006/relationships/image" Target="../media/image220.png"/><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tags" Target="../tags/tag7.x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2" Type="http://schemas.openxmlformats.org/officeDocument/2006/relationships/image" Target="../media/image44.png"/><Relationship Id="rId13" Type="http://schemas.openxmlformats.org/officeDocument/2006/relationships/image" Target="../media/image36.png"/><Relationship Id="rId1" Type="http://schemas.openxmlformats.org/officeDocument/2006/relationships/tags" Target="../tags/tag8.xml"/><Relationship Id="rId2" Type="http://schemas.openxmlformats.org/officeDocument/2006/relationships/slideLayout" Target="../slideLayouts/slideLayout1.xml"/><Relationship Id="rId3" Type="http://schemas.openxmlformats.org/officeDocument/2006/relationships/notesSlide" Target="../notesSlides/notesSlide9.xml"/><Relationship Id="rId4" Type="http://schemas.openxmlformats.org/officeDocument/2006/relationships/image" Target="../media/image220.png"/><Relationship Id="rId5" Type="http://schemas.openxmlformats.org/officeDocument/2006/relationships/image" Target="../media/image320.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4926" y="3225799"/>
            <a:ext cx="3008361" cy="954107"/>
          </a:xfrm>
          <a:prstGeom prst="rect">
            <a:avLst/>
          </a:prstGeom>
          <a:noFill/>
        </p:spPr>
        <p:txBody>
          <a:bodyPr wrap="square" rtlCol="0">
            <a:spAutoFit/>
          </a:bodyPr>
          <a:lstStyle/>
          <a:p>
            <a:pPr algn="ctr"/>
            <a:r>
              <a:rPr lang="en-US" sz="2800" b="1" dirty="0" smtClean="0">
                <a:solidFill>
                  <a:srgbClr val="FF0000"/>
                </a:solidFill>
                <a:ea typeface="Calibri Light" charset="0"/>
                <a:cs typeface="Calibri Light" charset="0"/>
              </a:rPr>
              <a:t>Pratik Soni</a:t>
            </a:r>
          </a:p>
          <a:p>
            <a:pPr algn="ctr"/>
            <a:r>
              <a:rPr lang="en-US" sz="2800" dirty="0">
                <a:ea typeface="Calibri" charset="0"/>
                <a:cs typeface="Calibri" charset="0"/>
              </a:rPr>
              <a:t>UC </a:t>
            </a:r>
            <a:r>
              <a:rPr lang="en-US" sz="2800" dirty="0" smtClean="0">
                <a:ea typeface="Calibri" charset="0"/>
                <a:cs typeface="Calibri" charset="0"/>
              </a:rPr>
              <a:t>Santa Barbara</a:t>
            </a:r>
            <a:endParaRPr lang="en-US" sz="2800" dirty="0">
              <a:ea typeface="Calibri" charset="0"/>
              <a:cs typeface="Calibri" charset="0"/>
            </a:endParaRPr>
          </a:p>
        </p:txBody>
      </p:sp>
      <p:sp>
        <p:nvSpPr>
          <p:cNvPr id="4" name="TextBox 3"/>
          <p:cNvSpPr txBox="1"/>
          <p:nvPr/>
        </p:nvSpPr>
        <p:spPr>
          <a:xfrm>
            <a:off x="5188682" y="3225798"/>
            <a:ext cx="3130123" cy="954107"/>
          </a:xfrm>
          <a:prstGeom prst="rect">
            <a:avLst/>
          </a:prstGeom>
          <a:noFill/>
        </p:spPr>
        <p:txBody>
          <a:bodyPr wrap="square" rtlCol="0">
            <a:spAutoFit/>
          </a:bodyPr>
          <a:lstStyle/>
          <a:p>
            <a:pPr algn="ctr"/>
            <a:r>
              <a:rPr lang="en-US" sz="2800" dirty="0" smtClean="0">
                <a:ea typeface="Calibri Light" charset="0"/>
                <a:cs typeface="Calibri Light" charset="0"/>
              </a:rPr>
              <a:t>Stefano </a:t>
            </a:r>
            <a:r>
              <a:rPr lang="en-US" sz="2800" dirty="0" err="1" smtClean="0">
                <a:ea typeface="Calibri Light" charset="0"/>
                <a:cs typeface="Calibri Light" charset="0"/>
              </a:rPr>
              <a:t>Tessaro</a:t>
            </a:r>
            <a:endParaRPr lang="en-US" sz="2800" dirty="0" smtClean="0">
              <a:ea typeface="Calibri Light" charset="0"/>
              <a:cs typeface="Calibri Light" charset="0"/>
            </a:endParaRPr>
          </a:p>
          <a:p>
            <a:pPr algn="ctr"/>
            <a:r>
              <a:rPr lang="en-US" sz="2800" dirty="0">
                <a:ea typeface="Calibri" charset="0"/>
                <a:cs typeface="Calibri" charset="0"/>
              </a:rPr>
              <a:t>UC Santa </a:t>
            </a:r>
            <a:r>
              <a:rPr lang="en-US" sz="2800" dirty="0" smtClean="0">
                <a:ea typeface="Calibri" charset="0"/>
                <a:cs typeface="Calibri" charset="0"/>
              </a:rPr>
              <a:t>Barbara</a:t>
            </a:r>
            <a:endParaRPr lang="en-US" sz="2800" dirty="0">
              <a:ea typeface="Calibri" charset="0"/>
              <a:cs typeface="Calibri" charset="0"/>
            </a:endParaRPr>
          </a:p>
        </p:txBody>
      </p:sp>
      <p:sp>
        <p:nvSpPr>
          <p:cNvPr id="7" name="TextBox 6"/>
          <p:cNvSpPr txBox="1"/>
          <p:nvPr/>
        </p:nvSpPr>
        <p:spPr>
          <a:xfrm>
            <a:off x="3063339" y="4964847"/>
            <a:ext cx="3057526" cy="892552"/>
          </a:xfrm>
          <a:prstGeom prst="rect">
            <a:avLst/>
          </a:prstGeom>
          <a:noFill/>
        </p:spPr>
        <p:txBody>
          <a:bodyPr wrap="square" rtlCol="0">
            <a:spAutoFit/>
          </a:bodyPr>
          <a:lstStyle/>
          <a:p>
            <a:pPr algn="ctr"/>
            <a:r>
              <a:rPr lang="en-US" sz="2600" dirty="0" smtClean="0">
                <a:solidFill>
                  <a:srgbClr val="053BFF"/>
                </a:solidFill>
                <a:latin typeface="Calibri" charset="0"/>
                <a:ea typeface="Calibri" charset="0"/>
                <a:cs typeface="Calibri" charset="0"/>
              </a:rPr>
              <a:t>EUROCRYPT 2018</a:t>
            </a:r>
          </a:p>
          <a:p>
            <a:pPr algn="ctr"/>
            <a:r>
              <a:rPr lang="en-US" sz="2600" dirty="0" smtClean="0">
                <a:solidFill>
                  <a:srgbClr val="053BFF"/>
                </a:solidFill>
                <a:latin typeface="Calibri" charset="0"/>
                <a:ea typeface="Calibri" charset="0"/>
                <a:cs typeface="Calibri" charset="0"/>
              </a:rPr>
              <a:t>Tel-Aviv, Israel</a:t>
            </a:r>
            <a:endParaRPr lang="en-US" sz="2600" dirty="0">
              <a:solidFill>
                <a:srgbClr val="053BFF"/>
              </a:solidFill>
              <a:latin typeface="Calibri" charset="0"/>
              <a:ea typeface="Calibri" charset="0"/>
              <a:cs typeface="Calibri" charset="0"/>
            </a:endParaRPr>
          </a:p>
        </p:txBody>
      </p:sp>
      <p:sp>
        <p:nvSpPr>
          <p:cNvPr id="8" name="TextBox 7"/>
          <p:cNvSpPr txBox="1"/>
          <p:nvPr/>
        </p:nvSpPr>
        <p:spPr>
          <a:xfrm>
            <a:off x="1102777" y="1062704"/>
            <a:ext cx="6947223" cy="1200329"/>
          </a:xfrm>
          <a:prstGeom prst="rect">
            <a:avLst/>
          </a:prstGeom>
          <a:noFill/>
        </p:spPr>
        <p:txBody>
          <a:bodyPr wrap="none" rtlCol="0">
            <a:spAutoFit/>
          </a:bodyPr>
          <a:lstStyle/>
          <a:p>
            <a:pPr algn="ctr"/>
            <a:r>
              <a:rPr lang="en-US" sz="3800" dirty="0" err="1" smtClean="0">
                <a:solidFill>
                  <a:srgbClr val="053BFF"/>
                </a:solidFill>
              </a:rPr>
              <a:t>Naor</a:t>
            </a:r>
            <a:r>
              <a:rPr lang="en-US" sz="3800" dirty="0" err="1">
                <a:solidFill>
                  <a:srgbClr val="053BFF"/>
                </a:solidFill>
              </a:rPr>
              <a:t>-</a:t>
            </a:r>
            <a:r>
              <a:rPr lang="en-US" sz="3800" dirty="0" err="1" smtClean="0">
                <a:solidFill>
                  <a:srgbClr val="053BFF"/>
                </a:solidFill>
              </a:rPr>
              <a:t>Reingold</a:t>
            </a:r>
            <a:r>
              <a:rPr lang="en-US" sz="3800" dirty="0" smtClean="0">
                <a:solidFill>
                  <a:srgbClr val="053BFF"/>
                </a:solidFill>
              </a:rPr>
              <a:t> Goes Public:</a:t>
            </a:r>
          </a:p>
          <a:p>
            <a:pPr algn="ctr"/>
            <a:r>
              <a:rPr lang="en-US" sz="3400" dirty="0" smtClean="0">
                <a:solidFill>
                  <a:srgbClr val="053BFF"/>
                </a:solidFill>
              </a:rPr>
              <a:t>The Complexity of Known-key Security</a:t>
            </a:r>
            <a:endParaRPr lang="en-US" sz="3400" dirty="0">
              <a:solidFill>
                <a:srgbClr val="053BFF"/>
              </a:solidFill>
            </a:endParaRPr>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8865" b="54441" l="25786" r="79337">
                        <a14:backgroundMark x1="50139" y1="48889" x2="50139" y2="48889"/>
                        <a14:backgroundMark x1="53889" y1="21296" x2="53889" y2="21296"/>
                        <a14:backgroundMark x1="51806" y1="17963" x2="51806" y2="17963"/>
                      </a14:backgroundRemoval>
                    </a14:imgEffect>
                  </a14:imgLayer>
                </a14:imgProps>
              </a:ext>
              <a:ext uri="{28A0092B-C50C-407E-A947-70E740481C1C}">
                <a14:useLocalDpi xmlns:a14="http://schemas.microsoft.com/office/drawing/2010/main" val="0"/>
              </a:ext>
            </a:extLst>
          </a:blip>
          <a:srcRect l="19092" t="3168" r="13969" b="39862"/>
          <a:stretch/>
        </p:blipFill>
        <p:spPr>
          <a:xfrm>
            <a:off x="-1173454" y="4250094"/>
            <a:ext cx="4236793" cy="2704368"/>
          </a:xfrm>
          <a:prstGeom prst="rect">
            <a:avLst/>
          </a:prstGeom>
        </p:spPr>
      </p:pic>
    </p:spTree>
    <p:extLst>
      <p:ext uri="{BB962C8B-B14F-4D97-AF65-F5344CB8AC3E}">
        <p14:creationId xmlns:p14="http://schemas.microsoft.com/office/powerpoint/2010/main" val="141945866"/>
      </p:ext>
    </p:extLst>
  </p:cSld>
  <p:clrMapOvr>
    <a:masterClrMapping/>
  </p:clrMapOvr>
  <mc:AlternateContent xmlns:mc="http://schemas.openxmlformats.org/markup-compatibility/2006" xmlns:p14="http://schemas.microsoft.com/office/powerpoint/2010/main">
    <mc:Choice Requires="p14">
      <p:transition spd="slow" p14:dur="2000" advTm="20763"/>
    </mc:Choice>
    <mc:Fallback xmlns="">
      <p:transition spd="slow" advTm="2076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a:spLocks noGrp="1"/>
          </p:cNvSpPr>
          <p:nvPr>
            <p:ph type="title"/>
          </p:nvPr>
        </p:nvSpPr>
        <p:spPr>
          <a:xfrm>
            <a:off x="372843" y="365126"/>
            <a:ext cx="7886700" cy="579437"/>
          </a:xfrm>
        </p:spPr>
        <p:txBody>
          <a:bodyPr>
            <a:normAutofit fontScale="90000"/>
          </a:bodyPr>
          <a:lstStyle/>
          <a:p>
            <a:r>
              <a:rPr lang="en-US" dirty="0" smtClean="0"/>
              <a:t>Our techniques: NR goes </a:t>
            </a:r>
            <a:r>
              <a:rPr lang="en-US" dirty="0"/>
              <a:t>p</a:t>
            </a:r>
            <a:r>
              <a:rPr lang="en-US" dirty="0" smtClean="0"/>
              <a:t>ublic</a:t>
            </a:r>
            <a:endParaRPr lang="en-US" sz="2200" dirty="0"/>
          </a:p>
        </p:txBody>
      </p:sp>
      <p:sp>
        <p:nvSpPr>
          <p:cNvPr id="73" name="Rectangle 72"/>
          <p:cNvSpPr/>
          <p:nvPr/>
        </p:nvSpPr>
        <p:spPr>
          <a:xfrm>
            <a:off x="-584" y="1066653"/>
            <a:ext cx="9328262" cy="117218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6" name="Right Arrow 75"/>
          <p:cNvSpPr/>
          <p:nvPr/>
        </p:nvSpPr>
        <p:spPr>
          <a:xfrm>
            <a:off x="5602931" y="1582526"/>
            <a:ext cx="706375" cy="434197"/>
          </a:xfrm>
          <a:prstGeom prst="right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extBox 76"/>
          <p:cNvSpPr txBox="1"/>
          <p:nvPr/>
        </p:nvSpPr>
        <p:spPr>
          <a:xfrm>
            <a:off x="368685" y="1053295"/>
            <a:ext cx="1643207" cy="461665"/>
          </a:xfrm>
          <a:prstGeom prst="rect">
            <a:avLst/>
          </a:prstGeom>
          <a:noFill/>
        </p:spPr>
        <p:txBody>
          <a:bodyPr wrap="none" rtlCol="0">
            <a:spAutoFit/>
          </a:bodyPr>
          <a:lstStyle/>
          <a:p>
            <a:r>
              <a:rPr lang="en-US" sz="2400" b="1" dirty="0" smtClean="0">
                <a:solidFill>
                  <a:srgbClr val="FF0000"/>
                </a:solidFill>
              </a:rPr>
              <a:t>Theorem 1:</a:t>
            </a:r>
          </a:p>
        </p:txBody>
      </p:sp>
      <mc:AlternateContent xmlns:mc="http://schemas.openxmlformats.org/markup-compatibility/2006" xmlns:a14="http://schemas.microsoft.com/office/drawing/2010/main">
        <mc:Choice Requires="a14">
          <p:sp>
            <p:nvSpPr>
              <p:cNvPr id="78" name="TextBox 77"/>
              <p:cNvSpPr txBox="1"/>
              <p:nvPr/>
            </p:nvSpPr>
            <p:spPr>
              <a:xfrm>
                <a:off x="381173" y="1552751"/>
                <a:ext cx="2336345" cy="461665"/>
              </a:xfrm>
              <a:prstGeom prst="rect">
                <a:avLst/>
              </a:prstGeom>
              <a:noFill/>
            </p:spPr>
            <p:txBody>
              <a:bodyPr wrap="none" rtlCol="0">
                <a:spAutoFit/>
              </a:bodyPr>
              <a:lstStyle/>
              <a:p>
                <a:pPr algn="ctr"/>
                <a14:m>
                  <m:oMath xmlns:m="http://schemas.openxmlformats.org/officeDocument/2006/math">
                    <m:r>
                      <m:rPr>
                        <m:sty m:val="p"/>
                      </m:rPr>
                      <a:rPr lang="en-US" sz="2400" dirty="0">
                        <a:latin typeface="Cambria Math" charset="0"/>
                      </a:rPr>
                      <m:t>P</m:t>
                    </m:r>
                    <m:r>
                      <a:rPr lang="en-US" sz="2400" dirty="0">
                        <a:latin typeface="Cambria Math" charset="0"/>
                      </a:rPr>
                      <m:t>=</m:t>
                    </m:r>
                  </m:oMath>
                </a14:m>
                <a:r>
                  <a:rPr lang="en-US" sz="2400" dirty="0" smtClean="0"/>
                  <a:t> pairwise </a:t>
                </a:r>
                <a:r>
                  <a:rPr lang="en-US" sz="2400" dirty="0" err="1" smtClean="0"/>
                  <a:t>ind.</a:t>
                </a:r>
                <a:endParaRPr lang="en-US" sz="2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381173" y="1552751"/>
                <a:ext cx="2336345" cy="461665"/>
              </a:xfrm>
              <a:prstGeom prst="rect">
                <a:avLst/>
              </a:prstGeom>
              <a:blipFill rotWithShape="0">
                <a:blip r:embed="rId4"/>
                <a:stretch>
                  <a:fillRect t="-10667" r="-3394" b="-30667"/>
                </a:stretch>
              </a:blipFill>
            </p:spPr>
            <p:txBody>
              <a:bodyPr/>
              <a:lstStyle/>
              <a:p>
                <a:r>
                  <a:rPr lang="en-US">
                    <a:noFill/>
                  </a:rPr>
                  <a:t> </a:t>
                </a:r>
              </a:p>
            </p:txBody>
          </p:sp>
        </mc:Fallback>
      </mc:AlternateContent>
      <p:sp>
        <p:nvSpPr>
          <p:cNvPr id="72" name="TextBox 71"/>
          <p:cNvSpPr txBox="1"/>
          <p:nvPr/>
        </p:nvSpPr>
        <p:spPr>
          <a:xfrm>
            <a:off x="2968772" y="1410435"/>
            <a:ext cx="439544" cy="707886"/>
          </a:xfrm>
          <a:prstGeom prst="rect">
            <a:avLst/>
          </a:prstGeom>
          <a:noFill/>
        </p:spPr>
        <p:txBody>
          <a:bodyPr wrap="none" rtlCol="0">
            <a:spAutoFit/>
          </a:bodyPr>
          <a:lstStyle/>
          <a:p>
            <a:r>
              <a:rPr lang="en-US" sz="4000" dirty="0" smtClean="0">
                <a:solidFill>
                  <a:srgbClr val="053BFF"/>
                </a:solidFill>
              </a:rPr>
              <a:t>+</a:t>
            </a:r>
            <a:endParaRPr lang="en-US" sz="4000" dirty="0">
              <a:solidFill>
                <a:srgbClr val="053BFF"/>
              </a:solidFill>
            </a:endParaRPr>
          </a:p>
        </p:txBody>
      </p:sp>
      <p:grpSp>
        <p:nvGrpSpPr>
          <p:cNvPr id="7" name="Group 6"/>
          <p:cNvGrpSpPr/>
          <p:nvPr/>
        </p:nvGrpSpPr>
        <p:grpSpPr>
          <a:xfrm>
            <a:off x="3700197" y="1537752"/>
            <a:ext cx="1428274" cy="503142"/>
            <a:chOff x="3579899" y="2122675"/>
            <a:chExt cx="1428274" cy="503142"/>
          </a:xfrm>
        </p:grpSpPr>
        <mc:AlternateContent xmlns:mc="http://schemas.openxmlformats.org/markup-compatibility/2006" xmlns:a14="http://schemas.microsoft.com/office/drawing/2010/main">
          <mc:Choice Requires="a14">
            <p:sp>
              <p:nvSpPr>
                <p:cNvPr id="74" name="TextBox 73"/>
                <p:cNvSpPr txBox="1"/>
                <p:nvPr/>
              </p:nvSpPr>
              <p:spPr>
                <a:xfrm>
                  <a:off x="3579899" y="2122675"/>
                  <a:ext cx="846322" cy="49244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2600" b="0" i="0" dirty="0" smtClean="0">
                            <a:solidFill>
                              <a:schemeClr val="tx1"/>
                            </a:solidFill>
                            <a:latin typeface="Cambria Math" charset="0"/>
                          </a:rPr>
                          <m:t>H</m:t>
                        </m:r>
                        <m:r>
                          <a:rPr lang="en-US" sz="2600" b="0" i="0" dirty="0" smtClean="0">
                            <a:solidFill>
                              <a:schemeClr val="tx1"/>
                            </a:solidFill>
                            <a:latin typeface="Cambria Math" charset="0"/>
                          </a:rPr>
                          <m:t>=</m:t>
                        </m:r>
                      </m:oMath>
                    </m:oMathPara>
                  </a14:m>
                  <a:endParaRPr lang="en-US" sz="2600" dirty="0">
                    <a:solidFill>
                      <a:schemeClr val="tx1"/>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3579899" y="2122675"/>
                  <a:ext cx="830292" cy="492443"/>
                </a:xfrm>
                <a:prstGeom prst="rect">
                  <a:avLst/>
                </a:prstGeom>
                <a:blipFill rotWithShape="0">
                  <a:blip r:embed="rId5"/>
                  <a:stretch>
                    <a:fillRect/>
                  </a:stretch>
                </a:blipFill>
              </p:spPr>
              <p:txBody>
                <a:bodyPr/>
                <a:lstStyle/>
                <a:p>
                  <a:r>
                    <a:rPr lang="en-US">
                      <a:noFill/>
                    </a:rPr>
                    <a:t> </a:t>
                  </a:r>
                </a:p>
              </p:txBody>
            </p:sp>
          </mc:Fallback>
        </mc:AlternateContent>
        <p:sp>
          <p:nvSpPr>
            <p:cNvPr id="81" name="TextBox 80"/>
            <p:cNvSpPr txBox="1"/>
            <p:nvPr/>
          </p:nvSpPr>
          <p:spPr>
            <a:xfrm>
              <a:off x="4267265" y="2133374"/>
              <a:ext cx="740908" cy="492443"/>
            </a:xfrm>
            <a:prstGeom prst="rect">
              <a:avLst/>
            </a:prstGeom>
            <a:noFill/>
          </p:spPr>
          <p:txBody>
            <a:bodyPr wrap="none" rtlCol="0">
              <a:spAutoFit/>
            </a:bodyPr>
            <a:lstStyle/>
            <a:p>
              <a:pPr algn="ctr"/>
              <a:r>
                <a:rPr lang="en-US" sz="2600" dirty="0" smtClean="0"/>
                <a:t>UCE</a:t>
              </a:r>
              <a:endParaRPr lang="en-US" sz="2600" dirty="0"/>
            </a:p>
          </p:txBody>
        </p:sp>
      </p:grpSp>
      <p:grpSp>
        <p:nvGrpSpPr>
          <p:cNvPr id="82" name="Group 81"/>
          <p:cNvGrpSpPr/>
          <p:nvPr/>
        </p:nvGrpSpPr>
        <p:grpSpPr>
          <a:xfrm>
            <a:off x="6361348" y="1346285"/>
            <a:ext cx="2646756" cy="892552"/>
            <a:chOff x="3371549" y="1919215"/>
            <a:chExt cx="2646756" cy="892552"/>
          </a:xfrm>
        </p:grpSpPr>
        <mc:AlternateContent xmlns:mc="http://schemas.openxmlformats.org/markup-compatibility/2006" xmlns:a14="http://schemas.microsoft.com/office/drawing/2010/main">
          <mc:Choice Requires="a14">
            <p:sp>
              <p:nvSpPr>
                <p:cNvPr id="83" name="TextBox 82"/>
                <p:cNvSpPr txBox="1"/>
                <p:nvPr/>
              </p:nvSpPr>
              <p:spPr>
                <a:xfrm>
                  <a:off x="3371549" y="2118321"/>
                  <a:ext cx="1059521" cy="49244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2600" b="0" i="0" dirty="0" smtClean="0">
                            <a:solidFill>
                              <a:schemeClr val="tx1"/>
                            </a:solidFill>
                            <a:latin typeface="Cambria Math" charset="0"/>
                          </a:rPr>
                          <m:t>NR</m:t>
                        </m:r>
                        <m:r>
                          <a:rPr lang="en-US" sz="2600" b="0" i="0" dirty="0" smtClean="0">
                            <a:solidFill>
                              <a:schemeClr val="tx1"/>
                            </a:solidFill>
                            <a:latin typeface="Cambria Math" charset="0"/>
                          </a:rPr>
                          <m:t>=</m:t>
                        </m:r>
                      </m:oMath>
                    </m:oMathPara>
                  </a14:m>
                  <a:endParaRPr lang="en-US" sz="2600" dirty="0">
                    <a:solidFill>
                      <a:schemeClr val="tx1"/>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3371549" y="2118321"/>
                  <a:ext cx="1035476" cy="492443"/>
                </a:xfrm>
                <a:prstGeom prst="rect">
                  <a:avLst/>
                </a:prstGeom>
                <a:blipFill rotWithShape="0">
                  <a:blip r:embed="rId6"/>
                  <a:stretch>
                    <a:fillRect/>
                  </a:stretch>
                </a:blipFill>
              </p:spPr>
              <p:txBody>
                <a:bodyPr/>
                <a:lstStyle/>
                <a:p>
                  <a:r>
                    <a:rPr lang="en-US">
                      <a:noFill/>
                    </a:rPr>
                    <a:t> </a:t>
                  </a:r>
                </a:p>
              </p:txBody>
            </p:sp>
          </mc:Fallback>
        </mc:AlternateContent>
        <p:sp>
          <p:nvSpPr>
            <p:cNvPr id="84" name="TextBox 83"/>
            <p:cNvSpPr txBox="1"/>
            <p:nvPr/>
          </p:nvSpPr>
          <p:spPr>
            <a:xfrm>
              <a:off x="4240254" y="1919215"/>
              <a:ext cx="1778051" cy="892552"/>
            </a:xfrm>
            <a:prstGeom prst="rect">
              <a:avLst/>
            </a:prstGeom>
            <a:noFill/>
          </p:spPr>
          <p:txBody>
            <a:bodyPr wrap="none" rtlCol="0">
              <a:spAutoFit/>
            </a:bodyPr>
            <a:lstStyle/>
            <a:p>
              <a:pPr algn="ctr"/>
              <a:r>
                <a:rPr lang="en-US" sz="2600" dirty="0" smtClean="0"/>
                <a:t>public-seed</a:t>
              </a:r>
            </a:p>
            <a:p>
              <a:pPr algn="ctr"/>
              <a:r>
                <a:rPr lang="en-US" sz="2600" dirty="0" smtClean="0"/>
                <a:t>PRP</a:t>
              </a:r>
              <a:endParaRPr lang="en-US" sz="2600" dirty="0"/>
            </a:p>
          </p:txBody>
        </p:sp>
      </p:grpSp>
      <p:sp>
        <p:nvSpPr>
          <p:cNvPr id="102" name="Rectangle 101"/>
          <p:cNvSpPr/>
          <p:nvPr/>
        </p:nvSpPr>
        <p:spPr>
          <a:xfrm>
            <a:off x="-3049" y="3489472"/>
            <a:ext cx="9328262" cy="14292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Box 37"/>
          <p:cNvSpPr txBox="1"/>
          <p:nvPr/>
        </p:nvSpPr>
        <p:spPr>
          <a:xfrm>
            <a:off x="2313253" y="2377959"/>
            <a:ext cx="4547848" cy="830997"/>
          </a:xfrm>
          <a:prstGeom prst="rect">
            <a:avLst/>
          </a:prstGeom>
          <a:noFill/>
        </p:spPr>
        <p:txBody>
          <a:bodyPr wrap="none" rtlCol="0">
            <a:spAutoFit/>
          </a:bodyPr>
          <a:lstStyle/>
          <a:p>
            <a:pPr algn="ctr"/>
            <a:r>
              <a:rPr lang="en-US" sz="2400" dirty="0" smtClean="0">
                <a:solidFill>
                  <a:srgbClr val="053BFF"/>
                </a:solidFill>
              </a:rPr>
              <a:t>Borrow techniques from </a:t>
            </a:r>
          </a:p>
          <a:p>
            <a:pPr algn="ctr"/>
            <a:r>
              <a:rPr lang="en-US" sz="2400" b="1" dirty="0" smtClean="0">
                <a:solidFill>
                  <a:srgbClr val="053BFF"/>
                </a:solidFill>
              </a:rPr>
              <a:t>black-box separations</a:t>
            </a:r>
            <a:r>
              <a:rPr lang="en-US" sz="2400" dirty="0" smtClean="0">
                <a:solidFill>
                  <a:srgbClr val="053BFF"/>
                </a:solidFill>
              </a:rPr>
              <a:t> </a:t>
            </a:r>
            <a:r>
              <a:rPr lang="en-US" sz="2000" dirty="0" smtClean="0"/>
              <a:t>[IR89, BMG09]</a:t>
            </a:r>
            <a:endParaRPr lang="en-US" sz="2000" dirty="0"/>
          </a:p>
        </p:txBody>
      </p:sp>
      <p:pic>
        <p:nvPicPr>
          <p:cNvPr id="39" name="Picture 38"/>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34909" y1="42623" x2="34909" y2="42623"/>
                        <a14:foregroundMark x1="48000" y1="37705" x2="48000" y2="37705"/>
                        <a14:foregroundMark x1="53455" y1="32240" x2="53455" y2="32240"/>
                        <a14:foregroundMark x1="65455" y1="26230" x2="65455" y2="26230"/>
                        <a14:foregroundMark x1="51636" y1="73224" x2="51636" y2="73224"/>
                        <a14:foregroundMark x1="41091" y1="38798" x2="41091" y2="38798"/>
                        <a14:foregroundMark x1="44000" y1="41530" x2="44000" y2="41530"/>
                        <a14:foregroundMark x1="53455" y1="36066" x2="53455" y2="36066"/>
                        <a14:foregroundMark x1="48727" y1="33880" x2="48727" y2="33880"/>
                        <a14:foregroundMark x1="43273" y1="36066" x2="43273" y2="36066"/>
                        <a14:foregroundMark x1="63636" y1="12568" x2="63636" y2="12568"/>
                        <a14:foregroundMark x1="22545" y1="68852" x2="22545" y2="68852"/>
                        <a14:foregroundMark x1="21455" y1="75410" x2="21455" y2="75410"/>
                        <a14:foregroundMark x1="21455" y1="86339" x2="21455" y2="86339"/>
                        <a14:backgroundMark x1="40364" y1="53552" x2="40364" y2="53552"/>
                        <a14:backgroundMark x1="41091" y1="93443" x2="41091" y2="93443"/>
                      </a14:backgroundRemoval>
                    </a14:imgEffect>
                  </a14:imgLayer>
                </a14:imgProps>
              </a:ext>
              <a:ext uri="{28A0092B-C50C-407E-A947-70E740481C1C}">
                <a14:useLocalDpi xmlns:a14="http://schemas.microsoft.com/office/drawing/2010/main" val="0"/>
              </a:ext>
            </a:extLst>
          </a:blip>
          <a:stretch>
            <a:fillRect/>
          </a:stretch>
        </p:blipFill>
        <p:spPr>
          <a:xfrm rot="20752677">
            <a:off x="7107534" y="2098480"/>
            <a:ext cx="2264516" cy="1506932"/>
          </a:xfrm>
          <a:prstGeom prst="rect">
            <a:avLst/>
          </a:prstGeom>
        </p:spPr>
      </p:pic>
      <p:sp>
        <p:nvSpPr>
          <p:cNvPr id="40" name="TextBox 39"/>
          <p:cNvSpPr txBox="1"/>
          <p:nvPr/>
        </p:nvSpPr>
        <p:spPr>
          <a:xfrm>
            <a:off x="2397626" y="5336052"/>
            <a:ext cx="4380110" cy="892552"/>
          </a:xfrm>
          <a:prstGeom prst="rect">
            <a:avLst/>
          </a:prstGeom>
          <a:noFill/>
        </p:spPr>
        <p:txBody>
          <a:bodyPr wrap="none" rtlCol="0">
            <a:spAutoFit/>
          </a:bodyPr>
          <a:lstStyle/>
          <a:p>
            <a:pPr algn="ctr"/>
            <a:r>
              <a:rPr lang="en-US" sz="2600" b="1" dirty="0" smtClean="0">
                <a:solidFill>
                  <a:srgbClr val="053BFF"/>
                </a:solidFill>
              </a:rPr>
              <a:t>New framework: </a:t>
            </a:r>
          </a:p>
          <a:p>
            <a:pPr algn="ctr"/>
            <a:r>
              <a:rPr lang="en-US" sz="2600" b="1" dirty="0" smtClean="0">
                <a:solidFill>
                  <a:srgbClr val="053BFF"/>
                </a:solidFill>
              </a:rPr>
              <a:t>unconditional CI Amplification</a:t>
            </a:r>
            <a:endParaRPr lang="en-US" sz="2600" i="1" dirty="0" smtClean="0">
              <a:solidFill>
                <a:srgbClr val="053BFF"/>
              </a:solidFill>
            </a:endParaRPr>
          </a:p>
        </p:txBody>
      </p:sp>
      <p:pic>
        <p:nvPicPr>
          <p:cNvPr id="41" name="Picture 40"/>
          <p:cNvPicPr>
            <a:picLocks noChangeAspect="1"/>
          </p:cNvPicPr>
          <p:nvPr/>
        </p:nvPicPr>
        <p:blipFill rotWithShape="1">
          <a:blip r:embed="rId9">
            <a:extLst>
              <a:ext uri="{28A0092B-C50C-407E-A947-70E740481C1C}">
                <a14:useLocalDpi xmlns:a14="http://schemas.microsoft.com/office/drawing/2010/main" val="0"/>
              </a:ext>
            </a:extLst>
          </a:blip>
          <a:srcRect r="14236"/>
          <a:stretch/>
        </p:blipFill>
        <p:spPr>
          <a:xfrm>
            <a:off x="40773" y="4956811"/>
            <a:ext cx="2347496" cy="1848937"/>
          </a:xfrm>
          <a:prstGeom prst="rect">
            <a:avLst/>
          </a:prstGeom>
        </p:spPr>
      </p:pic>
      <p:sp>
        <p:nvSpPr>
          <p:cNvPr id="31" name="Rectangle 30"/>
          <p:cNvSpPr/>
          <p:nvPr/>
        </p:nvSpPr>
        <p:spPr>
          <a:xfrm>
            <a:off x="-3049" y="3489472"/>
            <a:ext cx="9328262" cy="14292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ight Arrow 31"/>
          <p:cNvSpPr/>
          <p:nvPr/>
        </p:nvSpPr>
        <p:spPr>
          <a:xfrm>
            <a:off x="5568936" y="4005345"/>
            <a:ext cx="706375" cy="434197"/>
          </a:xfrm>
          <a:prstGeom prst="right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p:cNvSpPr txBox="1"/>
          <p:nvPr/>
        </p:nvSpPr>
        <p:spPr>
          <a:xfrm>
            <a:off x="366220" y="3497546"/>
            <a:ext cx="1643207" cy="461665"/>
          </a:xfrm>
          <a:prstGeom prst="rect">
            <a:avLst/>
          </a:prstGeom>
          <a:noFill/>
        </p:spPr>
        <p:txBody>
          <a:bodyPr wrap="none" rtlCol="0">
            <a:spAutoFit/>
          </a:bodyPr>
          <a:lstStyle/>
          <a:p>
            <a:r>
              <a:rPr lang="en-US" sz="2400" b="1" dirty="0" smtClean="0">
                <a:solidFill>
                  <a:srgbClr val="FF0000"/>
                </a:solidFill>
              </a:rPr>
              <a:t>Theorem 2:</a:t>
            </a:r>
          </a:p>
        </p:txBody>
      </p:sp>
      <mc:AlternateContent xmlns:mc="http://schemas.openxmlformats.org/markup-compatibility/2006" xmlns:a14="http://schemas.microsoft.com/office/drawing/2010/main">
        <mc:Choice Requires="a14">
          <p:sp>
            <p:nvSpPr>
              <p:cNvPr id="34" name="TextBox 33"/>
              <p:cNvSpPr txBox="1"/>
              <p:nvPr/>
            </p:nvSpPr>
            <p:spPr>
              <a:xfrm>
                <a:off x="379124" y="3975570"/>
                <a:ext cx="2193742" cy="461665"/>
              </a:xfrm>
              <a:prstGeom prst="rect">
                <a:avLst/>
              </a:prstGeom>
              <a:noFill/>
            </p:spPr>
            <p:txBody>
              <a:bodyPr wrap="none" rtlCol="0">
                <a:spAutoFit/>
              </a:bodyPr>
              <a:lstStyle/>
              <a:p>
                <a:pPr algn="ctr"/>
                <a14:m>
                  <m:oMath xmlns:m="http://schemas.openxmlformats.org/officeDocument/2006/math">
                    <m:r>
                      <m:rPr>
                        <m:sty m:val="p"/>
                      </m:rPr>
                      <a:rPr lang="en-US" sz="2400" b="0" i="0" dirty="0" smtClean="0">
                        <a:solidFill>
                          <a:schemeClr val="tx1"/>
                        </a:solidFill>
                        <a:latin typeface="Cambria Math" charset="0"/>
                      </a:rPr>
                      <m:t>P</m:t>
                    </m:r>
                    <m:r>
                      <a:rPr lang="en-US" sz="2400" b="0" i="0" dirty="0" smtClean="0">
                        <a:solidFill>
                          <a:schemeClr val="tx1"/>
                        </a:solidFill>
                        <a:latin typeface="Cambria Math" charset="0"/>
                      </a:rPr>
                      <m:t>=</m:t>
                    </m:r>
                  </m:oMath>
                </a14:m>
                <a:r>
                  <a:rPr lang="en-US" sz="2400" dirty="0" smtClean="0">
                    <a:solidFill>
                      <a:schemeClr val="tx1"/>
                    </a:solidFill>
                  </a:rPr>
                  <a:t> </a:t>
                </a:r>
                <a14:m>
                  <m:oMath xmlns:m="http://schemas.openxmlformats.org/officeDocument/2006/math">
                    <m:r>
                      <m:rPr>
                        <m:sty m:val="p"/>
                      </m:rPr>
                      <a:rPr lang="en-US" sz="2400" b="0" i="0" dirty="0" smtClean="0">
                        <a:solidFill>
                          <a:schemeClr val="tx1"/>
                        </a:solidFill>
                        <a:latin typeface="Cambria Math" charset="0"/>
                      </a:rPr>
                      <m:t>α</m:t>
                    </m:r>
                  </m:oMath>
                </a14:m>
                <a:r>
                  <a:rPr lang="en-US" sz="2400" dirty="0" smtClean="0">
                    <a:solidFill>
                      <a:schemeClr val="tx1"/>
                    </a:solidFill>
                  </a:rPr>
                  <a:t>-wise </a:t>
                </a:r>
                <a:r>
                  <a:rPr lang="en-US" sz="2400" dirty="0" err="1" smtClean="0">
                    <a:solidFill>
                      <a:schemeClr val="tx1"/>
                    </a:solidFill>
                  </a:rPr>
                  <a:t>ind.</a:t>
                </a:r>
                <a:endParaRPr lang="en-US" sz="2400" dirty="0">
                  <a:solidFill>
                    <a:schemeClr val="tx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79124" y="3975570"/>
                <a:ext cx="2193742" cy="461665"/>
              </a:xfrm>
              <a:prstGeom prst="rect">
                <a:avLst/>
              </a:prstGeom>
              <a:blipFill rotWithShape="0">
                <a:blip r:embed="rId10"/>
                <a:stretch>
                  <a:fillRect t="-10526" r="-2222" b="-28947"/>
                </a:stretch>
              </a:blipFill>
            </p:spPr>
            <p:txBody>
              <a:bodyPr/>
              <a:lstStyle/>
              <a:p>
                <a:r>
                  <a:rPr lang="en-US">
                    <a:noFill/>
                  </a:rPr>
                  <a:t> </a:t>
                </a:r>
              </a:p>
            </p:txBody>
          </p:sp>
        </mc:Fallback>
      </mc:AlternateContent>
      <p:sp>
        <p:nvSpPr>
          <p:cNvPr id="35" name="TextBox 34"/>
          <p:cNvSpPr txBox="1"/>
          <p:nvPr/>
        </p:nvSpPr>
        <p:spPr>
          <a:xfrm>
            <a:off x="2937275" y="3833254"/>
            <a:ext cx="439544" cy="707886"/>
          </a:xfrm>
          <a:prstGeom prst="rect">
            <a:avLst/>
          </a:prstGeom>
          <a:noFill/>
        </p:spPr>
        <p:txBody>
          <a:bodyPr wrap="none" rtlCol="0">
            <a:spAutoFit/>
          </a:bodyPr>
          <a:lstStyle/>
          <a:p>
            <a:r>
              <a:rPr lang="en-US" sz="4000" dirty="0" smtClean="0">
                <a:solidFill>
                  <a:srgbClr val="053BFF"/>
                </a:solidFill>
              </a:rPr>
              <a:t>+</a:t>
            </a:r>
            <a:endParaRPr lang="en-US" sz="4000" dirty="0">
              <a:solidFill>
                <a:srgbClr val="053BFF"/>
              </a:solidFill>
            </a:endParaRPr>
          </a:p>
        </p:txBody>
      </p:sp>
      <p:grpSp>
        <p:nvGrpSpPr>
          <p:cNvPr id="36" name="Group 35"/>
          <p:cNvGrpSpPr/>
          <p:nvPr/>
        </p:nvGrpSpPr>
        <p:grpSpPr>
          <a:xfrm>
            <a:off x="3434190" y="3566002"/>
            <a:ext cx="2054698" cy="1292662"/>
            <a:chOff x="3579899" y="1727944"/>
            <a:chExt cx="2054698" cy="1292662"/>
          </a:xfrm>
        </p:grpSpPr>
        <mc:AlternateContent xmlns:mc="http://schemas.openxmlformats.org/markup-compatibility/2006" xmlns:a14="http://schemas.microsoft.com/office/drawing/2010/main">
          <mc:Choice Requires="a14">
            <p:sp>
              <p:nvSpPr>
                <p:cNvPr id="37" name="TextBox 36"/>
                <p:cNvSpPr txBox="1"/>
                <p:nvPr/>
              </p:nvSpPr>
              <p:spPr>
                <a:xfrm>
                  <a:off x="3579899" y="2122675"/>
                  <a:ext cx="830292" cy="49244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2600" dirty="0" smtClean="0">
                            <a:latin typeface="Cambria Math" charset="0"/>
                          </a:rPr>
                          <m:t>H</m:t>
                        </m:r>
                        <m:r>
                          <a:rPr lang="en-US" sz="2600" b="0" i="0" dirty="0" smtClean="0">
                            <a:latin typeface="Cambria Math" charset="0"/>
                          </a:rPr>
                          <m:t>=</m:t>
                        </m:r>
                      </m:oMath>
                    </m:oMathPara>
                  </a14:m>
                  <a:endParaRPr lang="en-US" sz="2600" dirty="0"/>
                </a:p>
              </p:txBody>
            </p:sp>
          </mc:Choice>
          <mc:Fallback xmlns="">
            <p:sp>
              <p:nvSpPr>
                <p:cNvPr id="111" name="TextBox 110"/>
                <p:cNvSpPr txBox="1">
                  <a:spLocks noRot="1" noChangeAspect="1" noMove="1" noResize="1" noEditPoints="1" noAdjustHandles="1" noChangeArrowheads="1" noChangeShapeType="1" noTextEdit="1"/>
                </p:cNvSpPr>
                <p:nvPr/>
              </p:nvSpPr>
              <p:spPr>
                <a:xfrm>
                  <a:off x="3579899" y="2122675"/>
                  <a:ext cx="830292" cy="492443"/>
                </a:xfrm>
                <a:prstGeom prst="rect">
                  <a:avLst/>
                </a:prstGeom>
                <a:blipFill rotWithShape="0">
                  <a:blip r:embed="rId11"/>
                  <a:stretch>
                    <a:fillRect/>
                  </a:stretch>
                </a:blipFill>
              </p:spPr>
              <p:txBody>
                <a:bodyPr/>
                <a:lstStyle/>
                <a:p>
                  <a:r>
                    <a:rPr lang="en-US">
                      <a:noFill/>
                    </a:rPr>
                    <a:t> </a:t>
                  </a:r>
                </a:p>
              </p:txBody>
            </p:sp>
          </mc:Fallback>
        </mc:AlternateContent>
        <p:sp>
          <p:nvSpPr>
            <p:cNvPr id="42" name="TextBox 41"/>
            <p:cNvSpPr txBox="1"/>
            <p:nvPr/>
          </p:nvSpPr>
          <p:spPr>
            <a:xfrm>
              <a:off x="4318211" y="1727944"/>
              <a:ext cx="1316386" cy="1292662"/>
            </a:xfrm>
            <a:prstGeom prst="rect">
              <a:avLst/>
            </a:prstGeom>
            <a:noFill/>
          </p:spPr>
          <p:txBody>
            <a:bodyPr wrap="none" rtlCol="0">
              <a:spAutoFit/>
            </a:bodyPr>
            <a:lstStyle/>
            <a:p>
              <a:pPr algn="ctr"/>
              <a:r>
                <a:rPr lang="en-US" sz="2600" dirty="0" smtClean="0"/>
                <a:t>public</a:t>
              </a:r>
            </a:p>
            <a:p>
              <a:pPr algn="ctr"/>
              <a:r>
                <a:rPr lang="en-US" sz="2600" dirty="0" smtClean="0"/>
                <a:t>random</a:t>
              </a:r>
            </a:p>
            <a:p>
              <a:pPr algn="ctr"/>
              <a:r>
                <a:rPr lang="en-US" sz="2600" dirty="0" smtClean="0"/>
                <a:t>function</a:t>
              </a:r>
            </a:p>
          </p:txBody>
        </p:sp>
      </p:grpSp>
      <mc:AlternateContent xmlns:mc="http://schemas.openxmlformats.org/markup-compatibility/2006" xmlns:a14="http://schemas.microsoft.com/office/drawing/2010/main">
        <mc:Choice Requires="a14">
          <p:sp>
            <p:nvSpPr>
              <p:cNvPr id="50" name="TextBox 49"/>
              <p:cNvSpPr txBox="1"/>
              <p:nvPr/>
            </p:nvSpPr>
            <p:spPr>
              <a:xfrm>
                <a:off x="173824" y="4440742"/>
                <a:ext cx="2679644" cy="430887"/>
              </a:xfrm>
              <a:prstGeom prst="rect">
                <a:avLst/>
              </a:prstGeom>
              <a:noFill/>
            </p:spPr>
            <p:txBody>
              <a:bodyPr wrap="none" rtlCol="0">
                <a:spAutoFit/>
              </a:bodyPr>
              <a:lstStyle/>
              <a:p>
                <a:r>
                  <a:rPr lang="en-US" sz="2200" dirty="0" smtClean="0">
                    <a:solidFill>
                      <a:schemeClr val="tx1"/>
                    </a:solidFill>
                  </a:rPr>
                  <a:t>(</a:t>
                </a:r>
                <a14:m>
                  <m:oMath xmlns:m="http://schemas.openxmlformats.org/officeDocument/2006/math">
                    <m:r>
                      <m:rPr>
                        <m:sty m:val="p"/>
                      </m:rPr>
                      <a:rPr lang="en-US" sz="2200" b="0" i="0" dirty="0" smtClean="0">
                        <a:solidFill>
                          <a:schemeClr val="tx1"/>
                        </a:solidFill>
                        <a:latin typeface="Cambria Math" charset="0"/>
                      </a:rPr>
                      <m:t>α</m:t>
                    </m:r>
                  </m:oMath>
                </a14:m>
                <a:r>
                  <a:rPr lang="en-US" sz="2200" dirty="0" smtClean="0">
                    <a:solidFill>
                      <a:schemeClr val="tx1"/>
                    </a:solidFill>
                  </a:rPr>
                  <a:t> = sufficiently large)</a:t>
                </a:r>
                <a:endParaRPr lang="en-US" sz="2200" dirty="0">
                  <a:solidFill>
                    <a:schemeClr val="tx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73824" y="4440742"/>
                <a:ext cx="2679644" cy="430887"/>
              </a:xfrm>
              <a:prstGeom prst="rect">
                <a:avLst/>
              </a:prstGeom>
              <a:blipFill rotWithShape="0">
                <a:blip r:embed="rId12"/>
                <a:stretch>
                  <a:fillRect l="-2961" t="-8451" r="-1822" b="-28169"/>
                </a:stretch>
              </a:blipFill>
            </p:spPr>
            <p:txBody>
              <a:bodyPr/>
              <a:lstStyle/>
              <a:p>
                <a:r>
                  <a:rPr lang="en-US">
                    <a:noFill/>
                  </a:rPr>
                  <a:t> </a:t>
                </a:r>
              </a:p>
            </p:txBody>
          </p:sp>
        </mc:Fallback>
      </mc:AlternateContent>
      <p:grpSp>
        <p:nvGrpSpPr>
          <p:cNvPr id="51" name="Group 50"/>
          <p:cNvGrpSpPr/>
          <p:nvPr/>
        </p:nvGrpSpPr>
        <p:grpSpPr>
          <a:xfrm>
            <a:off x="6316843" y="3570984"/>
            <a:ext cx="2357632" cy="1292662"/>
            <a:chOff x="3329509" y="1721095"/>
            <a:chExt cx="2357632" cy="1292662"/>
          </a:xfrm>
        </p:grpSpPr>
        <mc:AlternateContent xmlns:mc="http://schemas.openxmlformats.org/markup-compatibility/2006" xmlns:a14="http://schemas.microsoft.com/office/drawing/2010/main">
          <mc:Choice Requires="a14">
            <p:sp>
              <p:nvSpPr>
                <p:cNvPr id="52" name="TextBox 51"/>
                <p:cNvSpPr txBox="1"/>
                <p:nvPr/>
              </p:nvSpPr>
              <p:spPr>
                <a:xfrm>
                  <a:off x="3329509" y="2118321"/>
                  <a:ext cx="1035476" cy="49244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2600" dirty="0" smtClean="0">
                            <a:latin typeface="Cambria Math" charset="0"/>
                          </a:rPr>
                          <m:t>N</m:t>
                        </m:r>
                        <m:r>
                          <m:rPr>
                            <m:sty m:val="p"/>
                          </m:rPr>
                          <a:rPr lang="en-US" sz="2600" b="0" i="0" dirty="0" smtClean="0">
                            <a:latin typeface="Cambria Math" charset="0"/>
                          </a:rPr>
                          <m:t>R</m:t>
                        </m:r>
                        <m:r>
                          <a:rPr lang="en-US" sz="2600" b="0" i="0" dirty="0" smtClean="0">
                            <a:latin typeface="Cambria Math" charset="0"/>
                          </a:rPr>
                          <m:t>=</m:t>
                        </m:r>
                      </m:oMath>
                    </m:oMathPara>
                  </a14:m>
                  <a:endParaRPr lang="en-US" sz="2600" dirty="0"/>
                </a:p>
              </p:txBody>
            </p:sp>
          </mc:Choice>
          <mc:Fallback xmlns="">
            <p:sp>
              <p:nvSpPr>
                <p:cNvPr id="109" name="TextBox 108"/>
                <p:cNvSpPr txBox="1">
                  <a:spLocks noRot="1" noChangeAspect="1" noMove="1" noResize="1" noEditPoints="1" noAdjustHandles="1" noChangeArrowheads="1" noChangeShapeType="1" noTextEdit="1"/>
                </p:cNvSpPr>
                <p:nvPr/>
              </p:nvSpPr>
              <p:spPr>
                <a:xfrm>
                  <a:off x="3329509" y="2118321"/>
                  <a:ext cx="1035476" cy="492443"/>
                </a:xfrm>
                <a:prstGeom prst="rect">
                  <a:avLst/>
                </a:prstGeom>
                <a:blipFill rotWithShape="0">
                  <a:blip r:embed="rId13"/>
                  <a:stretch>
                    <a:fillRect/>
                  </a:stretch>
                </a:blipFill>
              </p:spPr>
              <p:txBody>
                <a:bodyPr/>
                <a:lstStyle/>
                <a:p>
                  <a:r>
                    <a:rPr lang="en-US">
                      <a:noFill/>
                    </a:rPr>
                    <a:t> </a:t>
                  </a:r>
                </a:p>
              </p:txBody>
            </p:sp>
          </mc:Fallback>
        </mc:AlternateContent>
        <p:sp>
          <p:nvSpPr>
            <p:cNvPr id="53" name="TextBox 52"/>
            <p:cNvSpPr txBox="1"/>
            <p:nvPr/>
          </p:nvSpPr>
          <p:spPr>
            <a:xfrm>
              <a:off x="4320421" y="1721095"/>
              <a:ext cx="1366720" cy="1292662"/>
            </a:xfrm>
            <a:prstGeom prst="rect">
              <a:avLst/>
            </a:prstGeom>
            <a:noFill/>
          </p:spPr>
          <p:txBody>
            <a:bodyPr wrap="none" rtlCol="0">
              <a:spAutoFit/>
            </a:bodyPr>
            <a:lstStyle/>
            <a:p>
              <a:pPr algn="ctr"/>
              <a:r>
                <a:rPr lang="en-US" sz="2600" dirty="0" smtClean="0"/>
                <a:t>CI for</a:t>
              </a:r>
            </a:p>
            <a:p>
              <a:pPr algn="ctr"/>
              <a:r>
                <a:rPr lang="en-US" sz="2600" dirty="0" smtClean="0"/>
                <a:t>evasive</a:t>
              </a:r>
            </a:p>
            <a:p>
              <a:pPr algn="ctr"/>
              <a:r>
                <a:rPr lang="en-US" sz="2600" dirty="0" smtClean="0"/>
                <a:t>relations</a:t>
              </a:r>
              <a:endParaRPr lang="en-US" sz="2600" dirty="0"/>
            </a:p>
          </p:txBody>
        </p:sp>
      </p:grpSp>
    </p:spTree>
    <p:custDataLst>
      <p:tags r:id="rId1"/>
    </p:custDataLst>
    <p:extLst>
      <p:ext uri="{BB962C8B-B14F-4D97-AF65-F5344CB8AC3E}">
        <p14:creationId xmlns:p14="http://schemas.microsoft.com/office/powerpoint/2010/main" val="2050097810"/>
      </p:ext>
    </p:extLst>
  </p:cSld>
  <p:clrMapOvr>
    <a:masterClrMapping/>
  </p:clrMapOvr>
  <mc:AlternateContent xmlns:mc="http://schemas.openxmlformats.org/markup-compatibility/2006" xmlns:p14="http://schemas.microsoft.com/office/powerpoint/2010/main">
    <mc:Choice Requires="p14">
      <p:transition spd="slow" p14:dur="2000" advTm="36694"/>
    </mc:Choice>
    <mc:Fallback xmlns="">
      <p:transition spd="slow" advTm="366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alphaModFix amt="26000"/>
            <a:extLst>
              <a:ext uri="{28A0092B-C50C-407E-A947-70E740481C1C}">
                <a14:useLocalDpi xmlns:a14="http://schemas.microsoft.com/office/drawing/2010/main" val="0"/>
              </a:ext>
            </a:extLst>
          </a:blip>
          <a:stretch>
            <a:fillRect/>
          </a:stretch>
        </p:blipFill>
        <p:spPr>
          <a:xfrm>
            <a:off x="0" y="1"/>
            <a:ext cx="9143999" cy="6858000"/>
          </a:xfrm>
          <a:prstGeom prst="rect">
            <a:avLst/>
          </a:prstGeom>
        </p:spPr>
      </p:pic>
      <p:sp>
        <p:nvSpPr>
          <p:cNvPr id="2" name="Title 1"/>
          <p:cNvSpPr>
            <a:spLocks noGrp="1"/>
          </p:cNvSpPr>
          <p:nvPr>
            <p:ph type="title"/>
          </p:nvPr>
        </p:nvSpPr>
        <p:spPr/>
        <p:txBody>
          <a:bodyPr>
            <a:noAutofit/>
          </a:bodyPr>
          <a:lstStyle/>
          <a:p>
            <a:r>
              <a:rPr lang="en-US" sz="4800" dirty="0" smtClean="0"/>
              <a:t>Coming up next...</a:t>
            </a:r>
            <a:endParaRPr lang="en-US" sz="4800" dirty="0"/>
          </a:p>
        </p:txBody>
      </p:sp>
      <p:sp>
        <p:nvSpPr>
          <p:cNvPr id="3" name="Title 1"/>
          <p:cNvSpPr txBox="1">
            <a:spLocks/>
          </p:cNvSpPr>
          <p:nvPr/>
        </p:nvSpPr>
        <p:spPr>
          <a:xfrm>
            <a:off x="2063265" y="1757726"/>
            <a:ext cx="5017469" cy="5794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0432FF"/>
                </a:solidFill>
                <a:latin typeface="+mn-lt"/>
                <a:ea typeface="+mj-ea"/>
                <a:cs typeface="+mj-cs"/>
              </a:defRPr>
            </a:lvl1pPr>
          </a:lstStyle>
          <a:p>
            <a:pPr algn="ctr"/>
            <a:r>
              <a:rPr lang="en-US" sz="3500" b="1" dirty="0" smtClean="0"/>
              <a:t>NR is correlation intractable</a:t>
            </a:r>
            <a:endParaRPr lang="en-US" sz="3500" b="1" dirty="0"/>
          </a:p>
        </p:txBody>
      </p:sp>
      <p:sp>
        <p:nvSpPr>
          <p:cNvPr id="4" name="Title 1"/>
          <p:cNvSpPr txBox="1">
            <a:spLocks/>
          </p:cNvSpPr>
          <p:nvPr/>
        </p:nvSpPr>
        <p:spPr>
          <a:xfrm>
            <a:off x="628649" y="2930457"/>
            <a:ext cx="7886700" cy="1501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0432FF"/>
                </a:solidFill>
                <a:latin typeface="+mn-lt"/>
                <a:ea typeface="+mj-ea"/>
                <a:cs typeface="+mj-cs"/>
              </a:defRPr>
            </a:lvl1pPr>
          </a:lstStyle>
          <a:p>
            <a:pPr algn="ctr"/>
            <a:r>
              <a:rPr lang="en-US" sz="3500" b="1" dirty="0" smtClean="0"/>
              <a:t>NR is public-seed </a:t>
            </a:r>
          </a:p>
          <a:p>
            <a:pPr algn="ctr"/>
            <a:r>
              <a:rPr lang="en-US" sz="3500" b="1" dirty="0" smtClean="0"/>
              <a:t>pseudorandom permutation</a:t>
            </a:r>
            <a:endParaRPr lang="en-US" sz="3500" b="1" dirty="0"/>
          </a:p>
        </p:txBody>
      </p:sp>
      <p:sp>
        <p:nvSpPr>
          <p:cNvPr id="5" name="Title 1"/>
          <p:cNvSpPr txBox="1">
            <a:spLocks/>
          </p:cNvSpPr>
          <p:nvPr/>
        </p:nvSpPr>
        <p:spPr>
          <a:xfrm>
            <a:off x="2812982" y="4780138"/>
            <a:ext cx="3543433" cy="15184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0432FF"/>
                </a:solidFill>
                <a:latin typeface="+mn-lt"/>
                <a:ea typeface="+mj-ea"/>
                <a:cs typeface="+mj-cs"/>
              </a:defRPr>
            </a:lvl1pPr>
          </a:lstStyle>
          <a:p>
            <a:pPr algn="ctr"/>
            <a:r>
              <a:rPr lang="en-US" sz="3500" b="1" dirty="0" smtClean="0"/>
              <a:t>Conclusion</a:t>
            </a: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79741" b="9835"/>
          <a:stretch/>
        </p:blipFill>
        <p:spPr>
          <a:xfrm rot="21362075">
            <a:off x="7123817" y="1382259"/>
            <a:ext cx="663066" cy="1268956"/>
          </a:xfrm>
          <a:prstGeom prst="rect">
            <a:avLst/>
          </a:prstGeom>
        </p:spPr>
      </p:pic>
    </p:spTree>
    <p:custDataLst>
      <p:tags r:id="rId1"/>
    </p:custDataLst>
    <p:extLst>
      <p:ext uri="{BB962C8B-B14F-4D97-AF65-F5344CB8AC3E}">
        <p14:creationId xmlns:p14="http://schemas.microsoft.com/office/powerpoint/2010/main" val="1837620268"/>
      </p:ext>
    </p:extLst>
  </p:cSld>
  <p:clrMapOvr>
    <a:masterClrMapping/>
  </p:clrMapOvr>
  <mc:AlternateContent xmlns:mc="http://schemas.openxmlformats.org/markup-compatibility/2006" xmlns:p14="http://schemas.microsoft.com/office/powerpoint/2010/main">
    <mc:Choice Requires="p14">
      <p:transition spd="slow" p14:dur="2000" advTm="6667"/>
    </mc:Choice>
    <mc:Fallback xmlns="">
      <p:transition spd="slow" advTm="66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 Intractable (CI) ciphers </a:t>
            </a:r>
            <a:r>
              <a:rPr lang="en-US" sz="2200" dirty="0" smtClean="0">
                <a:solidFill>
                  <a:schemeClr val="tx1"/>
                </a:solidFill>
              </a:rPr>
              <a:t>[KR07, MPS12]</a:t>
            </a:r>
            <a:endParaRPr lang="en-US" sz="2200" dirty="0">
              <a:solidFill>
                <a:schemeClr val="tx1"/>
              </a:solidFill>
            </a:endParaRPr>
          </a:p>
        </p:txBody>
      </p:sp>
      <mc:AlternateContent xmlns:mc="http://schemas.openxmlformats.org/markup-compatibility/2006" xmlns:a14="http://schemas.microsoft.com/office/drawing/2010/main">
        <mc:Choice Requires="a14">
          <p:sp>
            <p:nvSpPr>
              <p:cNvPr id="29" name="TextBox 28"/>
              <p:cNvSpPr txBox="1"/>
              <p:nvPr/>
            </p:nvSpPr>
            <p:spPr>
              <a:xfrm>
                <a:off x="3595709" y="1057569"/>
                <a:ext cx="1975594" cy="461665"/>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sz="2400" dirty="0" smtClean="0"/>
                  <a:t>For relation </a:t>
                </a:r>
                <a14:m>
                  <m:oMath xmlns:m="http://schemas.openxmlformats.org/officeDocument/2006/math">
                    <m:r>
                      <m:rPr>
                        <m:sty m:val="p"/>
                      </m:rPr>
                      <a:rPr lang="en-US" sz="2400" b="0" i="0" dirty="0" smtClean="0">
                        <a:latin typeface="Cambria Math" charset="0"/>
                      </a:rPr>
                      <m:t>R</m:t>
                    </m:r>
                  </m:oMath>
                </a14:m>
                <a:r>
                  <a:rPr lang="en-US" sz="2400" dirty="0" smtClean="0"/>
                  <a:t>:</a:t>
                </a:r>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595709" y="1057569"/>
                <a:ext cx="1975594" cy="461665"/>
              </a:xfrm>
              <a:prstGeom prst="rect">
                <a:avLst/>
              </a:prstGeom>
              <a:blipFill rotWithShape="0">
                <a:blip r:embed="rId4"/>
                <a:stretch>
                  <a:fillRect l="-3988" t="-8974" r="-3681" b="-26923"/>
                </a:stretch>
              </a:blipFill>
              <a:ln>
                <a:solidFill>
                  <a:schemeClr val="accent4">
                    <a:lumMod val="75000"/>
                  </a:schemeClr>
                </a:solidFill>
              </a:ln>
            </p:spPr>
            <p:txBody>
              <a:bodyPr/>
              <a:lstStyle/>
              <a:p>
                <a:r>
                  <a:rPr lang="en-US">
                    <a:noFill/>
                  </a:rPr>
                  <a:t> </a:t>
                </a:r>
              </a:p>
            </p:txBody>
          </p:sp>
        </mc:Fallback>
      </mc:AlternateContent>
      <p:sp>
        <p:nvSpPr>
          <p:cNvPr id="3" name="TextBox 2"/>
          <p:cNvSpPr txBox="1"/>
          <p:nvPr/>
        </p:nvSpPr>
        <p:spPr>
          <a:xfrm>
            <a:off x="6855668" y="2067799"/>
            <a:ext cx="184731" cy="369332"/>
          </a:xfrm>
          <a:prstGeom prst="rect">
            <a:avLst/>
          </a:prstGeom>
          <a:noFill/>
        </p:spPr>
        <p:txBody>
          <a:bodyPr wrap="none" rtlCol="0">
            <a:spAutoFit/>
          </a:bodyPr>
          <a:lstStyle/>
          <a:p>
            <a:endParaRPr lang="en-US" dirty="0"/>
          </a:p>
        </p:txBody>
      </p:sp>
      <p:sp>
        <p:nvSpPr>
          <p:cNvPr id="10" name="TextBox 9"/>
          <p:cNvSpPr txBox="1"/>
          <p:nvPr/>
        </p:nvSpPr>
        <p:spPr>
          <a:xfrm>
            <a:off x="7625410" y="3257859"/>
            <a:ext cx="1432572" cy="400110"/>
          </a:xfrm>
          <a:prstGeom prst="rect">
            <a:avLst/>
          </a:prstGeom>
          <a:noFill/>
        </p:spPr>
        <p:txBody>
          <a:bodyPr wrap="none" rtlCol="0">
            <a:spAutoFit/>
          </a:bodyPr>
          <a:lstStyle/>
          <a:p>
            <a:r>
              <a:rPr lang="en-US" sz="2000" dirty="0" smtClean="0"/>
              <a:t>Adversary A</a:t>
            </a:r>
            <a:endParaRPr lang="en-US" sz="2000" dirty="0"/>
          </a:p>
        </p:txBody>
      </p:sp>
      <p:grpSp>
        <p:nvGrpSpPr>
          <p:cNvPr id="40" name="Group 39"/>
          <p:cNvGrpSpPr/>
          <p:nvPr/>
        </p:nvGrpSpPr>
        <p:grpSpPr>
          <a:xfrm>
            <a:off x="3693397" y="2737978"/>
            <a:ext cx="1848191" cy="440559"/>
            <a:chOff x="3721292" y="4322003"/>
            <a:chExt cx="1848191" cy="440559"/>
          </a:xfrm>
        </p:grpSpPr>
        <p:cxnSp>
          <p:nvCxnSpPr>
            <p:cNvPr id="12" name="Straight Arrow Connector 11"/>
            <p:cNvCxnSpPr/>
            <p:nvPr/>
          </p:nvCxnSpPr>
          <p:spPr>
            <a:xfrm>
              <a:off x="3721292" y="4752890"/>
              <a:ext cx="1848191" cy="9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441601" y="4322003"/>
                  <a:ext cx="39626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smtClean="0">
                            <a:solidFill>
                              <a:srgbClr val="FF0000"/>
                            </a:solidFill>
                            <a:latin typeface="Cambria Math" charset="0"/>
                          </a:rPr>
                          <m:t>k</m:t>
                        </m:r>
                      </m:oMath>
                    </m:oMathPara>
                  </a14:m>
                  <a:endParaRPr lang="en-US" sz="2200"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441601" y="4322003"/>
                  <a:ext cx="396262" cy="430887"/>
                </a:xfrm>
                <a:prstGeom prst="rect">
                  <a:avLst/>
                </a:prstGeom>
                <a:blipFill rotWithShape="0">
                  <a:blip r:embed="rId5"/>
                  <a:stretch>
                    <a:fillRect/>
                  </a:stretch>
                </a:blipFill>
              </p:spPr>
              <p:txBody>
                <a:bodyPr/>
                <a:lstStyle/>
                <a:p>
                  <a:r>
                    <a:rPr lang="en-US">
                      <a:noFill/>
                    </a:rPr>
                    <a:t> </a:t>
                  </a:r>
                </a:p>
              </p:txBody>
            </p:sp>
          </mc:Fallback>
        </mc:AlternateContent>
      </p:grpSp>
      <p:grpSp>
        <p:nvGrpSpPr>
          <p:cNvPr id="41" name="Group 40"/>
          <p:cNvGrpSpPr/>
          <p:nvPr/>
        </p:nvGrpSpPr>
        <p:grpSpPr>
          <a:xfrm>
            <a:off x="3691579" y="3489437"/>
            <a:ext cx="1848191" cy="457517"/>
            <a:chOff x="3777349" y="4995084"/>
            <a:chExt cx="1848191" cy="457517"/>
          </a:xfrm>
        </p:grpSpPr>
        <p:cxnSp>
          <p:nvCxnSpPr>
            <p:cNvPr id="14" name="Straight Arrow Connector 13"/>
            <p:cNvCxnSpPr/>
            <p:nvPr/>
          </p:nvCxnSpPr>
          <p:spPr>
            <a:xfrm flipH="1">
              <a:off x="3777349" y="5452601"/>
              <a:ext cx="18481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4202542" y="4995084"/>
                  <a:ext cx="88569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0" smtClean="0">
                            <a:latin typeface="Cambria Math" charset="0"/>
                          </a:rPr>
                          <m:t>(</m:t>
                        </m:r>
                        <m:r>
                          <m:rPr>
                            <m:sty m:val="p"/>
                          </m:rPr>
                          <a:rPr lang="en-US" sz="2200" b="0" i="0" smtClean="0">
                            <a:latin typeface="Cambria Math" charset="0"/>
                          </a:rPr>
                          <m:t>u</m:t>
                        </m:r>
                        <m:r>
                          <a:rPr lang="en-US" sz="2200" b="0" i="0" smtClean="0">
                            <a:latin typeface="Cambria Math" charset="0"/>
                          </a:rPr>
                          <m:t>, </m:t>
                        </m:r>
                        <m:r>
                          <m:rPr>
                            <m:sty m:val="p"/>
                          </m:rPr>
                          <a:rPr lang="en-US" sz="2200" b="0" i="0" smtClean="0">
                            <a:latin typeface="Cambria Math" charset="0"/>
                          </a:rPr>
                          <m:t>v</m:t>
                        </m:r>
                        <m:r>
                          <a:rPr lang="en-US" sz="2200" b="0" i="0" smtClean="0">
                            <a:latin typeface="Cambria Math" charset="0"/>
                          </a:rPr>
                          <m:t>)</m:t>
                        </m:r>
                      </m:oMath>
                    </m:oMathPara>
                  </a14:m>
                  <a:endParaRPr lang="en-US" sz="2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202542" y="4995084"/>
                  <a:ext cx="885692" cy="430887"/>
                </a:xfrm>
                <a:prstGeom prst="rect">
                  <a:avLst/>
                </a:prstGeom>
                <a:blipFill rotWithShape="0">
                  <a:blip r:embed="rId9"/>
                  <a:stretch>
                    <a:fillRect l="-685" b="-1690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0" name="TextBox 29"/>
              <p:cNvSpPr txBox="1"/>
              <p:nvPr/>
            </p:nvSpPr>
            <p:spPr>
              <a:xfrm>
                <a:off x="0" y="4460897"/>
                <a:ext cx="9143999" cy="954107"/>
              </a:xfrm>
              <a:prstGeom prst="rect">
                <a:avLst/>
              </a:prstGeom>
              <a:solidFill>
                <a:schemeClr val="accent6">
                  <a:lumMod val="20000"/>
                  <a:lumOff val="80000"/>
                </a:schemeClr>
              </a:solidFill>
            </p:spPr>
            <p:txBody>
              <a:bodyPr wrap="square" rtlCol="0">
                <a:spAutoFit/>
              </a:bodyPr>
              <a:lstStyle/>
              <a:p>
                <a:pPr algn="ctr"/>
                <a14:m>
                  <m:oMath xmlns:m="http://schemas.openxmlformats.org/officeDocument/2006/math">
                    <m:r>
                      <a:rPr lang="en-US" sz="2800" b="1" i="0" dirty="0" smtClean="0">
                        <a:solidFill>
                          <a:srgbClr val="053BFF"/>
                        </a:solidFill>
                        <a:latin typeface="Cambria Math" charset="0"/>
                      </a:rPr>
                      <m:t>𝐄</m:t>
                    </m:r>
                  </m:oMath>
                </a14:m>
                <a:r>
                  <a:rPr lang="en-US" sz="2800" b="1" dirty="0" smtClean="0">
                    <a:solidFill>
                      <a:srgbClr val="053BFF"/>
                    </a:solidFill>
                  </a:rPr>
                  <a:t> is CI for </a:t>
                </a:r>
                <a14:m>
                  <m:oMath xmlns:m="http://schemas.openxmlformats.org/officeDocument/2006/math">
                    <m:r>
                      <a:rPr lang="en-US" sz="2800" b="1" i="0" dirty="0" smtClean="0">
                        <a:solidFill>
                          <a:srgbClr val="053BFF"/>
                        </a:solidFill>
                        <a:latin typeface="Cambria Math" charset="0"/>
                      </a:rPr>
                      <m:t>𝐑</m:t>
                    </m:r>
                  </m:oMath>
                </a14:m>
                <a:r>
                  <a:rPr lang="en-US" sz="2800" b="1" dirty="0" smtClean="0">
                    <a:solidFill>
                      <a:srgbClr val="053BFF"/>
                    </a:solidFill>
                  </a:rPr>
                  <a:t> </a:t>
                </a:r>
              </a:p>
              <a:p>
                <a:pPr algn="ctr"/>
                <a:r>
                  <a:rPr lang="en-US" sz="2800" dirty="0" smtClean="0">
                    <a:solidFill>
                      <a:srgbClr val="053BFF"/>
                    </a:solidFill>
                  </a:rPr>
                  <a:t>if </a:t>
                </a:r>
                <a14:m>
                  <m:oMath xmlns:m="http://schemas.openxmlformats.org/officeDocument/2006/math">
                    <m:r>
                      <a:rPr lang="en-US" sz="2800" b="0" i="1" smtClean="0">
                        <a:solidFill>
                          <a:srgbClr val="053BFF"/>
                        </a:solidFill>
                        <a:latin typeface="Cambria Math" charset="0"/>
                      </a:rPr>
                      <m:t>∀</m:t>
                    </m:r>
                  </m:oMath>
                </a14:m>
                <a:r>
                  <a:rPr lang="en-US" sz="2800" dirty="0" smtClean="0">
                    <a:solidFill>
                      <a:srgbClr val="053BFF"/>
                    </a:solidFill>
                  </a:rPr>
                  <a:t> PPT A, </a:t>
                </a:r>
                <a:r>
                  <a:rPr lang="en-US" sz="2800" dirty="0" err="1" smtClean="0">
                    <a:solidFill>
                      <a:srgbClr val="053BFF"/>
                    </a:solidFill>
                  </a:rPr>
                  <a:t>Pr</a:t>
                </a:r>
                <a:r>
                  <a:rPr lang="en-US" sz="2800" dirty="0" smtClean="0">
                    <a:solidFill>
                      <a:srgbClr val="053BFF"/>
                    </a:solidFill>
                  </a:rPr>
                  <a:t>[A wins] = </a:t>
                </a:r>
                <a:r>
                  <a:rPr lang="en-US" sz="2800" dirty="0" err="1" smtClean="0">
                    <a:solidFill>
                      <a:srgbClr val="053BFF"/>
                    </a:solidFill>
                  </a:rPr>
                  <a:t>negl</a:t>
                </a:r>
                <a:r>
                  <a:rPr lang="en-US" sz="2800" dirty="0" smtClean="0">
                    <a:solidFill>
                      <a:srgbClr val="053BFF"/>
                    </a:solidFill>
                  </a:rPr>
                  <a:t>.</a:t>
                </a:r>
                <a:endParaRPr lang="en-US" sz="2800" dirty="0">
                  <a:solidFill>
                    <a:srgbClr val="053BFF"/>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0" y="4460897"/>
                <a:ext cx="9143999" cy="954107"/>
              </a:xfrm>
              <a:prstGeom prst="rect">
                <a:avLst/>
              </a:prstGeom>
              <a:blipFill rotWithShape="0">
                <a:blip r:embed="rId10"/>
                <a:stretch>
                  <a:fillRect t="-6410" b="-17949"/>
                </a:stretch>
              </a:blipFill>
            </p:spPr>
            <p:txBody>
              <a:bodyPr/>
              <a:lstStyle/>
              <a:p>
                <a:r>
                  <a:rPr lang="en-US">
                    <a:noFill/>
                  </a:rPr>
                  <a:t> </a:t>
                </a:r>
              </a:p>
            </p:txBody>
          </p:sp>
        </mc:Fallback>
      </mc:AlternateContent>
      <p:grpSp>
        <p:nvGrpSpPr>
          <p:cNvPr id="51" name="Group 50"/>
          <p:cNvGrpSpPr/>
          <p:nvPr/>
        </p:nvGrpSpPr>
        <p:grpSpPr>
          <a:xfrm>
            <a:off x="6421686" y="3022952"/>
            <a:ext cx="1103493" cy="861725"/>
            <a:chOff x="5161579" y="1461921"/>
            <a:chExt cx="1103493" cy="861725"/>
          </a:xfrm>
        </p:grpSpPr>
        <p:cxnSp>
          <p:nvCxnSpPr>
            <p:cNvPr id="53" name="Curved Connector 52"/>
            <p:cNvCxnSpPr/>
            <p:nvPr/>
          </p:nvCxnSpPr>
          <p:spPr>
            <a:xfrm flipV="1">
              <a:off x="5585599" y="2039257"/>
              <a:ext cx="679473" cy="191134"/>
            </a:xfrm>
            <a:prstGeom prst="curvedConnector3">
              <a:avLst>
                <a:gd name="adj1" fmla="val 50000"/>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5161579" y="1461921"/>
              <a:ext cx="662532" cy="861725"/>
              <a:chOff x="5022486" y="1345587"/>
              <a:chExt cx="736896" cy="959013"/>
            </a:xfrm>
          </p:grpSpPr>
          <p:sp>
            <p:nvSpPr>
              <p:cNvPr id="58" name="Triangle 57"/>
              <p:cNvSpPr/>
              <p:nvPr/>
            </p:nvSpPr>
            <p:spPr>
              <a:xfrm rot="19792711">
                <a:off x="5022486" y="1345587"/>
                <a:ext cx="198857" cy="5650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iangle 58"/>
              <p:cNvSpPr/>
              <p:nvPr/>
            </p:nvSpPr>
            <p:spPr>
              <a:xfrm rot="21213477">
                <a:off x="5565804" y="1380496"/>
                <a:ext cx="193578" cy="385040"/>
              </a:xfrm>
              <a:prstGeom prst="triangle">
                <a:avLst/>
              </a:prstGeom>
              <a:solidFill>
                <a:schemeClr val="tx1"/>
              </a:solidFill>
              <a:ln>
                <a:noFill/>
              </a:ln>
              <a:scene3d>
                <a:camera prst="orthographicFront">
                  <a:rot lat="20699999"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041044" y="1556287"/>
                <a:ext cx="718250" cy="7483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183410" y="1737926"/>
                <a:ext cx="146908" cy="25751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477226" y="1700900"/>
                <a:ext cx="146908" cy="25751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209651" y="1820909"/>
                <a:ext cx="94426" cy="125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506272" y="1794518"/>
                <a:ext cx="94426" cy="125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hord 64"/>
              <p:cNvSpPr/>
              <p:nvPr/>
            </p:nvSpPr>
            <p:spPr>
              <a:xfrm rot="17400564">
                <a:off x="5290391" y="1977281"/>
                <a:ext cx="263616" cy="267119"/>
              </a:xfrm>
              <a:prstGeom prst="chor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flipV="1">
                <a:off x="5276384" y="2113499"/>
                <a:ext cx="262066" cy="25535"/>
              </a:xfrm>
              <a:prstGeom prst="line">
                <a:avLst/>
              </a:prstGeom>
            </p:spPr>
            <p:style>
              <a:lnRef idx="1">
                <a:schemeClr val="accent1"/>
              </a:lnRef>
              <a:fillRef idx="0">
                <a:schemeClr val="accent1"/>
              </a:fillRef>
              <a:effectRef idx="0">
                <a:schemeClr val="accent1"/>
              </a:effectRef>
              <a:fontRef idx="minor">
                <a:schemeClr val="tx1"/>
              </a:fontRef>
            </p:style>
          </p:cxnSp>
          <p:sp>
            <p:nvSpPr>
              <p:cNvPr id="67" name="Freeform 66"/>
              <p:cNvSpPr/>
              <p:nvPr/>
            </p:nvSpPr>
            <p:spPr>
              <a:xfrm>
                <a:off x="5398421" y="2054543"/>
                <a:ext cx="0" cy="98854"/>
              </a:xfrm>
              <a:custGeom>
                <a:avLst/>
                <a:gdLst>
                  <a:gd name="connsiteX0" fmla="*/ 0 w 0"/>
                  <a:gd name="connsiteY0" fmla="*/ 0 h 98854"/>
                  <a:gd name="connsiteX1" fmla="*/ 0 w 0"/>
                  <a:gd name="connsiteY1" fmla="*/ 98854 h 98854"/>
                </a:gdLst>
                <a:ahLst/>
                <a:cxnLst>
                  <a:cxn ang="0">
                    <a:pos x="connsiteX0" y="connsiteY0"/>
                  </a:cxn>
                  <a:cxn ang="0">
                    <a:pos x="connsiteX1" y="connsiteY1"/>
                  </a:cxn>
                </a:cxnLst>
                <a:rect l="l" t="t" r="r" b="b"/>
                <a:pathLst>
                  <a:path h="98854">
                    <a:moveTo>
                      <a:pt x="0" y="0"/>
                    </a:moveTo>
                    <a:lnTo>
                      <a:pt x="0" y="988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5349693" y="2139034"/>
                <a:ext cx="0" cy="61783"/>
              </a:xfrm>
              <a:custGeom>
                <a:avLst/>
                <a:gdLst>
                  <a:gd name="connsiteX0" fmla="*/ 0 w 0"/>
                  <a:gd name="connsiteY0" fmla="*/ 0 h 61783"/>
                  <a:gd name="connsiteX1" fmla="*/ 0 w 0"/>
                  <a:gd name="connsiteY1" fmla="*/ 61783 h 61783"/>
                </a:gdLst>
                <a:ahLst/>
                <a:cxnLst>
                  <a:cxn ang="0">
                    <a:pos x="connsiteX0" y="connsiteY0"/>
                  </a:cxn>
                  <a:cxn ang="0">
                    <a:pos x="connsiteX1" y="connsiteY1"/>
                  </a:cxn>
                </a:cxnLst>
                <a:rect l="l" t="t" r="r" b="b"/>
                <a:pathLst>
                  <a:path h="61783">
                    <a:moveTo>
                      <a:pt x="0" y="0"/>
                    </a:moveTo>
                    <a:lnTo>
                      <a:pt x="0" y="6178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5471675" y="2127862"/>
                <a:ext cx="0" cy="98854"/>
              </a:xfrm>
              <a:custGeom>
                <a:avLst/>
                <a:gdLst>
                  <a:gd name="connsiteX0" fmla="*/ 0 w 0"/>
                  <a:gd name="connsiteY0" fmla="*/ 0 h 98854"/>
                  <a:gd name="connsiteX1" fmla="*/ 0 w 0"/>
                  <a:gd name="connsiteY1" fmla="*/ 98854 h 98854"/>
                </a:gdLst>
                <a:ahLst/>
                <a:cxnLst>
                  <a:cxn ang="0">
                    <a:pos x="connsiteX0" y="connsiteY0"/>
                  </a:cxn>
                  <a:cxn ang="0">
                    <a:pos x="connsiteX1" y="connsiteY1"/>
                  </a:cxn>
                </a:cxnLst>
                <a:rect l="l" t="t" r="r" b="b"/>
                <a:pathLst>
                  <a:path h="98854">
                    <a:moveTo>
                      <a:pt x="0" y="0"/>
                    </a:moveTo>
                    <a:lnTo>
                      <a:pt x="0" y="988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flipH="1">
                <a:off x="5450892" y="2058563"/>
                <a:ext cx="45719" cy="65220"/>
              </a:xfrm>
              <a:custGeom>
                <a:avLst/>
                <a:gdLst>
                  <a:gd name="connsiteX0" fmla="*/ 0 w 0"/>
                  <a:gd name="connsiteY0" fmla="*/ 0 h 98854"/>
                  <a:gd name="connsiteX1" fmla="*/ 0 w 0"/>
                  <a:gd name="connsiteY1" fmla="*/ 98854 h 98854"/>
                </a:gdLst>
                <a:ahLst/>
                <a:cxnLst>
                  <a:cxn ang="0">
                    <a:pos x="connsiteX0" y="connsiteY0"/>
                  </a:cxn>
                  <a:cxn ang="0">
                    <a:pos x="connsiteX1" y="connsiteY1"/>
                  </a:cxn>
                </a:cxnLst>
                <a:rect l="l" t="t" r="r" b="b"/>
                <a:pathLst>
                  <a:path h="98854">
                    <a:moveTo>
                      <a:pt x="0" y="0"/>
                    </a:moveTo>
                    <a:lnTo>
                      <a:pt x="0" y="988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TextBox 8"/>
          <p:cNvSpPr txBox="1"/>
          <p:nvPr/>
        </p:nvSpPr>
        <p:spPr>
          <a:xfrm>
            <a:off x="76406" y="3338852"/>
            <a:ext cx="1296702" cy="400110"/>
          </a:xfrm>
          <a:prstGeom prst="rect">
            <a:avLst/>
          </a:prstGeom>
          <a:noFill/>
        </p:spPr>
        <p:txBody>
          <a:bodyPr wrap="none" rtlCol="0">
            <a:spAutoFit/>
          </a:bodyPr>
          <a:lstStyle/>
          <a:p>
            <a:r>
              <a:rPr lang="en-US" sz="2000" dirty="0" smtClean="0"/>
              <a:t>Challenger</a:t>
            </a:r>
            <a:endParaRPr lang="en-US" sz="2000" dirty="0"/>
          </a:p>
        </p:txBody>
      </p:sp>
      <p:pic>
        <p:nvPicPr>
          <p:cNvPr id="6" name="Picture 5"/>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45897" y1="52286" x2="45897" y2="52286"/>
                        <a14:foregroundMark x1="46201" y1="59429" x2="46201" y2="59429"/>
                        <a14:foregroundMark x1="18237" y1="64286" x2="18237" y2="64286"/>
                        <a14:foregroundMark x1="76292" y1="18000" x2="76292" y2="18000"/>
                        <a14:foregroundMark x1="75988" y1="10857" x2="75988" y2="10857"/>
                        <a14:foregroundMark x1="69909" y1="17429" x2="69909" y2="17429"/>
                        <a14:foregroundMark x1="79635" y1="25714" x2="79635" y2="25714"/>
                        <a14:foregroundMark x1="90578" y1="22857" x2="90578" y2="22857"/>
                      </a14:backgroundRemoval>
                    </a14:imgEffect>
                  </a14:imgLayer>
                </a14:imgProps>
              </a:ext>
              <a:ext uri="{28A0092B-C50C-407E-A947-70E740481C1C}">
                <a14:useLocalDpi xmlns:a14="http://schemas.microsoft.com/office/drawing/2010/main" val="0"/>
              </a:ext>
            </a:extLst>
          </a:blip>
          <a:stretch>
            <a:fillRect/>
          </a:stretch>
        </p:blipFill>
        <p:spPr>
          <a:xfrm>
            <a:off x="1335008" y="2700617"/>
            <a:ext cx="1277822" cy="1359385"/>
          </a:xfrm>
          <a:prstGeom prst="rect">
            <a:avLst/>
          </a:prstGeom>
        </p:spPr>
      </p:pic>
      <p:sp>
        <p:nvSpPr>
          <p:cNvPr id="73" name="TextBox 72"/>
          <p:cNvSpPr txBox="1"/>
          <p:nvPr/>
        </p:nvSpPr>
        <p:spPr>
          <a:xfrm>
            <a:off x="4099468" y="2437948"/>
            <a:ext cx="1001877" cy="400110"/>
          </a:xfrm>
          <a:prstGeom prst="rect">
            <a:avLst/>
          </a:prstGeom>
          <a:noFill/>
        </p:spPr>
        <p:txBody>
          <a:bodyPr wrap="none" rtlCol="0">
            <a:spAutoFit/>
          </a:bodyPr>
          <a:lstStyle/>
          <a:p>
            <a:r>
              <a:rPr lang="en-US" sz="2000" dirty="0" smtClean="0"/>
              <a:t>random</a:t>
            </a:r>
            <a:endParaRPr lang="en-US" sz="2000" dirty="0"/>
          </a:p>
        </p:txBody>
      </p:sp>
      <p:grpSp>
        <p:nvGrpSpPr>
          <p:cNvPr id="13" name="Group 12"/>
          <p:cNvGrpSpPr/>
          <p:nvPr/>
        </p:nvGrpSpPr>
        <p:grpSpPr>
          <a:xfrm>
            <a:off x="59119" y="1349445"/>
            <a:ext cx="3190600" cy="1172708"/>
            <a:chOff x="-35881" y="1148052"/>
            <a:chExt cx="3190600" cy="1172708"/>
          </a:xfrm>
        </p:grpSpPr>
        <p:sp>
          <p:nvSpPr>
            <p:cNvPr id="7" name="Oval Callout 6"/>
            <p:cNvSpPr/>
            <p:nvPr/>
          </p:nvSpPr>
          <p:spPr>
            <a:xfrm>
              <a:off x="21384" y="1148052"/>
              <a:ext cx="2984500" cy="1172708"/>
            </a:xfrm>
            <a:prstGeom prst="wedgeEllipseCallout">
              <a:avLst>
                <a:gd name="adj1" fmla="val 9556"/>
                <a:gd name="adj2" fmla="val 85324"/>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35881" y="1213535"/>
                  <a:ext cx="3190600" cy="790345"/>
                </a:xfrm>
                <a:prstGeom prst="rect">
                  <a:avLst/>
                </a:prstGeom>
                <a:noFill/>
              </p:spPr>
              <p:txBody>
                <a:bodyPr wrap="square" rtlCol="0">
                  <a:spAutoFit/>
                </a:bodyPr>
                <a:lstStyle/>
                <a:p>
                  <a:pPr algn="ctr"/>
                  <a:r>
                    <a:rPr lang="en-US" sz="2200" dirty="0" smtClean="0">
                      <a:solidFill>
                        <a:srgbClr val="FF0000"/>
                      </a:solidFill>
                    </a:rPr>
                    <a:t>A wins if</a:t>
                  </a:r>
                  <a:br>
                    <a:rPr lang="en-US" sz="2200" dirty="0" smtClean="0">
                      <a:solidFill>
                        <a:srgbClr val="FF0000"/>
                      </a:solidFill>
                    </a:rPr>
                  </a:br>
                  <a14:m>
                    <m:oMathPara xmlns:m="http://schemas.openxmlformats.org/officeDocument/2006/math">
                      <m:oMathParaPr>
                        <m:jc m:val="centerGroup"/>
                      </m:oMathParaPr>
                      <m:oMath xmlns:m="http://schemas.openxmlformats.org/officeDocument/2006/math">
                        <m:d>
                          <m:dPr>
                            <m:ctrlPr>
                              <a:rPr lang="en-US" sz="2200" i="1" dirty="0" smtClean="0">
                                <a:solidFill>
                                  <a:srgbClr val="FF0000"/>
                                </a:solidFill>
                                <a:latin typeface="Cambria Math" charset="0"/>
                              </a:rPr>
                            </m:ctrlPr>
                          </m:dPr>
                          <m:e>
                            <m:r>
                              <m:rPr>
                                <m:sty m:val="p"/>
                              </m:rPr>
                              <a:rPr lang="en-US" sz="2200" b="0" i="0" dirty="0" err="1" smtClean="0">
                                <a:solidFill>
                                  <a:srgbClr val="FF0000"/>
                                </a:solidFill>
                                <a:latin typeface="Cambria Math" charset="0"/>
                              </a:rPr>
                              <m:t>u</m:t>
                            </m:r>
                            <m:r>
                              <a:rPr lang="en-US" sz="2200" b="0" i="0" dirty="0" err="1" smtClean="0">
                                <a:solidFill>
                                  <a:srgbClr val="FF0000"/>
                                </a:solidFill>
                                <a:latin typeface="Cambria Math" charset="0"/>
                              </a:rPr>
                              <m:t>,</m:t>
                            </m:r>
                            <m:r>
                              <m:rPr>
                                <m:sty m:val="p"/>
                              </m:rPr>
                              <a:rPr lang="en-US" sz="2200" b="0" i="0" dirty="0" err="1" smtClean="0">
                                <a:solidFill>
                                  <a:srgbClr val="FF0000"/>
                                </a:solidFill>
                                <a:latin typeface="Cambria Math" charset="0"/>
                              </a:rPr>
                              <m:t>v</m:t>
                            </m:r>
                          </m:e>
                        </m:d>
                        <m:r>
                          <a:rPr lang="en-US" sz="2200" b="0" i="0" dirty="0" smtClean="0">
                            <a:solidFill>
                              <a:srgbClr val="FF0000"/>
                            </a:solidFill>
                            <a:latin typeface="Cambria Math" charset="0"/>
                          </a:rPr>
                          <m:t>∈ </m:t>
                        </m:r>
                        <m:r>
                          <m:rPr>
                            <m:sty m:val="p"/>
                          </m:rPr>
                          <a:rPr lang="en-US" sz="2200" b="0" i="0" dirty="0" smtClean="0">
                            <a:solidFill>
                              <a:srgbClr val="FF0000"/>
                            </a:solidFill>
                            <a:latin typeface="Cambria Math" charset="0"/>
                          </a:rPr>
                          <m:t>R</m:t>
                        </m:r>
                        <m:r>
                          <a:rPr lang="en-US" sz="2200" b="0" i="0" dirty="0" smtClean="0">
                            <a:solidFill>
                              <a:srgbClr val="FF0000"/>
                            </a:solidFill>
                            <a:latin typeface="Cambria Math" charset="0"/>
                          </a:rPr>
                          <m:t> ∧ </m:t>
                        </m:r>
                        <m:r>
                          <m:rPr>
                            <m:sty m:val="p"/>
                          </m:rPr>
                          <a:rPr lang="en-US" sz="2200" b="0" i="0" smtClean="0">
                            <a:solidFill>
                              <a:srgbClr val="FF0000"/>
                            </a:solidFill>
                            <a:latin typeface="Cambria Math" charset="0"/>
                          </a:rPr>
                          <m:t>v</m:t>
                        </m:r>
                        <m:r>
                          <a:rPr lang="en-US" sz="2200" b="0" i="0" smtClean="0">
                            <a:solidFill>
                              <a:srgbClr val="FF0000"/>
                            </a:solidFill>
                            <a:latin typeface="Cambria Math" charset="0"/>
                          </a:rPr>
                          <m:t>=</m:t>
                        </m:r>
                        <m:sSub>
                          <m:sSubPr>
                            <m:ctrlPr>
                              <a:rPr lang="en-US" sz="2200" b="0" i="1" smtClean="0">
                                <a:solidFill>
                                  <a:srgbClr val="FF0000"/>
                                </a:solidFill>
                                <a:latin typeface="Cambria Math" charset="0"/>
                              </a:rPr>
                            </m:ctrlPr>
                          </m:sSubPr>
                          <m:e>
                            <m:r>
                              <m:rPr>
                                <m:sty m:val="p"/>
                              </m:rPr>
                              <a:rPr lang="en-US" sz="2200" b="0" i="0" smtClean="0">
                                <a:solidFill>
                                  <a:srgbClr val="FF0000"/>
                                </a:solidFill>
                                <a:latin typeface="Cambria Math" charset="0"/>
                              </a:rPr>
                              <m:t>E</m:t>
                            </m:r>
                          </m:e>
                          <m:sub>
                            <m:r>
                              <m:rPr>
                                <m:sty m:val="p"/>
                              </m:rPr>
                              <a:rPr lang="en-US" sz="2200" b="0" i="0" smtClean="0">
                                <a:solidFill>
                                  <a:srgbClr val="FF0000"/>
                                </a:solidFill>
                                <a:latin typeface="Cambria Math" charset="0"/>
                              </a:rPr>
                              <m:t>k</m:t>
                            </m:r>
                          </m:sub>
                        </m:sSub>
                        <m:d>
                          <m:dPr>
                            <m:ctrlPr>
                              <a:rPr lang="en-US" sz="2200" i="1" smtClean="0">
                                <a:solidFill>
                                  <a:srgbClr val="FF0000"/>
                                </a:solidFill>
                                <a:latin typeface="Cambria Math" charset="0"/>
                              </a:rPr>
                            </m:ctrlPr>
                          </m:dPr>
                          <m:e>
                            <m:r>
                              <m:rPr>
                                <m:sty m:val="p"/>
                              </m:rPr>
                              <a:rPr lang="en-US" sz="2200" b="0" i="0" smtClean="0">
                                <a:solidFill>
                                  <a:srgbClr val="FF0000"/>
                                </a:solidFill>
                                <a:latin typeface="Cambria Math" charset="0"/>
                              </a:rPr>
                              <m:t>u</m:t>
                            </m:r>
                          </m:e>
                        </m:d>
                      </m:oMath>
                    </m:oMathPara>
                  </a14:m>
                  <a:endParaRPr lang="en-US" sz="2200" dirty="0">
                    <a:solidFill>
                      <a:srgbClr val="FF00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5881" y="1213535"/>
                  <a:ext cx="3190600" cy="790345"/>
                </a:xfrm>
                <a:prstGeom prst="rect">
                  <a:avLst/>
                </a:prstGeom>
                <a:blipFill rotWithShape="0">
                  <a:blip r:embed="rId15"/>
                  <a:stretch>
                    <a:fillRect t="-13077" b="-66923"/>
                  </a:stretch>
                </a:blipFill>
              </p:spPr>
              <p:txBody>
                <a:bodyPr/>
                <a:lstStyle/>
                <a:p>
                  <a:r>
                    <a:rPr lang="en-US">
                      <a:noFill/>
                    </a:rPr>
                    <a:t> </a:t>
                  </a:r>
                </a:p>
              </p:txBody>
            </p:sp>
          </mc:Fallback>
        </mc:AlternateContent>
      </p:grpSp>
      <p:sp>
        <p:nvSpPr>
          <p:cNvPr id="15" name="TextBox 14"/>
          <p:cNvSpPr txBox="1"/>
          <p:nvPr/>
        </p:nvSpPr>
        <p:spPr>
          <a:xfrm>
            <a:off x="3504216" y="-298943"/>
            <a:ext cx="184731" cy="369332"/>
          </a:xfrm>
          <a:prstGeom prst="rect">
            <a:avLst/>
          </a:prstGeom>
          <a:noFill/>
        </p:spPr>
        <p:txBody>
          <a:bodyPr wrap="none" rtlCol="0">
            <a:spAutoFit/>
          </a:bodyPr>
          <a:lstStyle/>
          <a:p>
            <a:endParaRPr lang="en-US" dirty="0"/>
          </a:p>
        </p:txBody>
      </p:sp>
      <p:grpSp>
        <p:nvGrpSpPr>
          <p:cNvPr id="17" name="Group 16"/>
          <p:cNvGrpSpPr/>
          <p:nvPr/>
        </p:nvGrpSpPr>
        <p:grpSpPr>
          <a:xfrm>
            <a:off x="72423" y="1354450"/>
            <a:ext cx="6150589" cy="1605888"/>
            <a:chOff x="51403" y="1447404"/>
            <a:chExt cx="6150589" cy="1605888"/>
          </a:xfrm>
        </p:grpSpPr>
        <mc:AlternateContent xmlns:mc="http://schemas.openxmlformats.org/markup-compatibility/2006" xmlns:a14="http://schemas.microsoft.com/office/drawing/2010/main">
          <mc:Choice Requires="a14">
            <p:sp>
              <p:nvSpPr>
                <p:cNvPr id="45" name="Rounded Rectangle 44"/>
                <p:cNvSpPr/>
                <p:nvPr/>
              </p:nvSpPr>
              <p:spPr>
                <a:xfrm>
                  <a:off x="4038011" y="1733846"/>
                  <a:ext cx="1077719" cy="4963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charset="0"/>
                          </a:rPr>
                          <m:t>H</m:t>
                        </m:r>
                      </m:oMath>
                    </m:oMathPara>
                  </a14:m>
                  <a:endParaRPr lang="en-US" sz="3200" dirty="0">
                    <a:solidFill>
                      <a:schemeClr val="tx1"/>
                    </a:solidFill>
                  </a:endParaRPr>
                </a:p>
              </p:txBody>
            </p:sp>
          </mc:Choice>
          <mc:Fallback xmlns="">
            <p:sp>
              <p:nvSpPr>
                <p:cNvPr id="45" name="Rounded Rectangle 44"/>
                <p:cNvSpPr>
                  <a:spLocks noRot="1" noChangeAspect="1" noMove="1" noResize="1" noEditPoints="1" noAdjustHandles="1" noChangeArrowheads="1" noChangeShapeType="1" noTextEdit="1"/>
                </p:cNvSpPr>
                <p:nvPr/>
              </p:nvSpPr>
              <p:spPr>
                <a:xfrm>
                  <a:off x="4038011" y="1733846"/>
                  <a:ext cx="1077719" cy="496353"/>
                </a:xfrm>
                <a:prstGeom prst="roundRect">
                  <a:avLst/>
                </a:prstGeom>
                <a:blipFill rotWithShape="0">
                  <a:blip r:embed="rId17"/>
                  <a:stretch>
                    <a:fillRect/>
                  </a:stretch>
                </a:blipFill>
                <a:ln>
                  <a:noFill/>
                </a:ln>
              </p:spPr>
              <p:txBody>
                <a:bodyPr/>
                <a:lstStyle/>
                <a:p>
                  <a:r>
                    <a:rPr lang="en-US">
                      <a:noFill/>
                    </a:rPr>
                    <a:t> </a:t>
                  </a:r>
                </a:p>
              </p:txBody>
            </p:sp>
          </mc:Fallback>
        </mc:AlternateContent>
        <p:grpSp>
          <p:nvGrpSpPr>
            <p:cNvPr id="52" name="Group 51"/>
            <p:cNvGrpSpPr/>
            <p:nvPr/>
          </p:nvGrpSpPr>
          <p:grpSpPr>
            <a:xfrm rot="2658567">
              <a:off x="2867501" y="2203244"/>
              <a:ext cx="1106832" cy="677295"/>
              <a:chOff x="3650505" y="1853653"/>
              <a:chExt cx="1106832" cy="840221"/>
            </a:xfrm>
          </p:grpSpPr>
          <p:cxnSp>
            <p:nvCxnSpPr>
              <p:cNvPr id="54" name="Straight Arrow Connector 53"/>
              <p:cNvCxnSpPr/>
              <p:nvPr/>
            </p:nvCxnSpPr>
            <p:spPr>
              <a:xfrm rot="18941433" flipH="1">
                <a:off x="3952048" y="1949272"/>
                <a:ext cx="805289" cy="744602"/>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8941433" flipV="1">
                <a:off x="3650505" y="1853653"/>
                <a:ext cx="881296" cy="81141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rot="7053720">
              <a:off x="5309929" y="2161228"/>
              <a:ext cx="1106832" cy="677295"/>
              <a:chOff x="3650505" y="1853653"/>
              <a:chExt cx="1106832" cy="840221"/>
            </a:xfrm>
          </p:grpSpPr>
          <p:cxnSp>
            <p:nvCxnSpPr>
              <p:cNvPr id="71" name="Straight Arrow Connector 70"/>
              <p:cNvCxnSpPr/>
              <p:nvPr/>
            </p:nvCxnSpPr>
            <p:spPr>
              <a:xfrm rot="18941433" flipH="1">
                <a:off x="3952048" y="1949272"/>
                <a:ext cx="805289" cy="744602"/>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8941433" flipV="1">
                <a:off x="3650505" y="1853653"/>
                <a:ext cx="881296" cy="811415"/>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51403" y="1447404"/>
              <a:ext cx="3190600" cy="1172708"/>
              <a:chOff x="-35881" y="1156598"/>
              <a:chExt cx="3190600" cy="1172708"/>
            </a:xfrm>
          </p:grpSpPr>
          <p:sp>
            <p:nvSpPr>
              <p:cNvPr id="87" name="Oval Callout 86"/>
              <p:cNvSpPr/>
              <p:nvPr/>
            </p:nvSpPr>
            <p:spPr>
              <a:xfrm>
                <a:off x="12838" y="1156598"/>
                <a:ext cx="2984500" cy="1172708"/>
              </a:xfrm>
              <a:prstGeom prst="wedgeEllipseCallout">
                <a:avLst>
                  <a:gd name="adj1" fmla="val 9556"/>
                  <a:gd name="adj2" fmla="val 85324"/>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8" name="TextBox 87"/>
                  <p:cNvSpPr txBox="1"/>
                  <p:nvPr/>
                </p:nvSpPr>
                <p:spPr>
                  <a:xfrm>
                    <a:off x="-35881" y="1213535"/>
                    <a:ext cx="3190600" cy="797206"/>
                  </a:xfrm>
                  <a:prstGeom prst="rect">
                    <a:avLst/>
                  </a:prstGeom>
                  <a:noFill/>
                  <a:ln>
                    <a:noFill/>
                  </a:ln>
                </p:spPr>
                <p:txBody>
                  <a:bodyPr wrap="square" rtlCol="0">
                    <a:spAutoFit/>
                  </a:bodyPr>
                  <a:lstStyle/>
                  <a:p>
                    <a:pPr algn="ctr"/>
                    <a:r>
                      <a:rPr lang="en-US" sz="2200" dirty="0" smtClean="0">
                        <a:solidFill>
                          <a:srgbClr val="FF0000"/>
                        </a:solidFill>
                      </a:rPr>
                      <a:t>A wins if</a:t>
                    </a:r>
                    <a:br>
                      <a:rPr lang="en-US" sz="2200" dirty="0" smtClean="0">
                        <a:solidFill>
                          <a:srgbClr val="FF0000"/>
                        </a:solidFill>
                      </a:rPr>
                    </a:br>
                    <a14:m>
                      <m:oMathPara xmlns:m="http://schemas.openxmlformats.org/officeDocument/2006/math">
                        <m:oMathParaPr>
                          <m:jc m:val="centerGroup"/>
                        </m:oMathParaPr>
                        <m:oMath xmlns:m="http://schemas.openxmlformats.org/officeDocument/2006/math">
                          <m:d>
                            <m:dPr>
                              <m:ctrlPr>
                                <a:rPr lang="en-US" sz="2200" i="1" dirty="0" smtClean="0">
                                  <a:solidFill>
                                    <a:srgbClr val="FF0000"/>
                                  </a:solidFill>
                                  <a:latin typeface="Cambria Math" charset="0"/>
                                </a:rPr>
                              </m:ctrlPr>
                            </m:dPr>
                            <m:e>
                              <m:r>
                                <m:rPr>
                                  <m:sty m:val="p"/>
                                </m:rPr>
                                <a:rPr lang="en-US" sz="2200" b="0" i="0" dirty="0" err="1" smtClean="0">
                                  <a:solidFill>
                                    <a:srgbClr val="FF0000"/>
                                  </a:solidFill>
                                  <a:latin typeface="Cambria Math" charset="0"/>
                                </a:rPr>
                                <m:t>u</m:t>
                              </m:r>
                              <m:r>
                                <a:rPr lang="en-US" sz="2200" b="0" i="0" dirty="0" err="1" smtClean="0">
                                  <a:solidFill>
                                    <a:srgbClr val="FF0000"/>
                                  </a:solidFill>
                                  <a:latin typeface="Cambria Math" charset="0"/>
                                </a:rPr>
                                <m:t>,</m:t>
                              </m:r>
                              <m:r>
                                <m:rPr>
                                  <m:sty m:val="p"/>
                                </m:rPr>
                                <a:rPr lang="en-US" sz="2200" b="0" i="0" dirty="0" err="1" smtClean="0">
                                  <a:solidFill>
                                    <a:srgbClr val="FF0000"/>
                                  </a:solidFill>
                                  <a:latin typeface="Cambria Math" charset="0"/>
                                </a:rPr>
                                <m:t>v</m:t>
                              </m:r>
                            </m:e>
                          </m:d>
                          <m:r>
                            <a:rPr lang="en-US" sz="2200" b="0" i="0" dirty="0" smtClean="0">
                              <a:solidFill>
                                <a:srgbClr val="FF0000"/>
                              </a:solidFill>
                              <a:latin typeface="Cambria Math" charset="0"/>
                            </a:rPr>
                            <m:t>∈ </m:t>
                          </m:r>
                          <m:r>
                            <m:rPr>
                              <m:sty m:val="p"/>
                            </m:rPr>
                            <a:rPr lang="en-US" sz="2200" b="0" i="0" dirty="0" smtClean="0">
                              <a:solidFill>
                                <a:srgbClr val="FF0000"/>
                              </a:solidFill>
                              <a:latin typeface="Cambria Math" charset="0"/>
                            </a:rPr>
                            <m:t>R</m:t>
                          </m:r>
                          <m:r>
                            <a:rPr lang="en-US" sz="2200" b="0" i="0" dirty="0" smtClean="0">
                              <a:solidFill>
                                <a:srgbClr val="FF0000"/>
                              </a:solidFill>
                              <a:latin typeface="Cambria Math" charset="0"/>
                            </a:rPr>
                            <m:t> ∧ </m:t>
                          </m:r>
                          <m:r>
                            <m:rPr>
                              <m:sty m:val="p"/>
                            </m:rPr>
                            <a:rPr lang="en-US" sz="2200" b="0" i="0" smtClean="0">
                              <a:solidFill>
                                <a:srgbClr val="FF0000"/>
                              </a:solidFill>
                              <a:latin typeface="Cambria Math" charset="0"/>
                            </a:rPr>
                            <m:t>v</m:t>
                          </m:r>
                          <m:r>
                            <a:rPr lang="en-US" sz="2200" b="0" i="0" smtClean="0">
                              <a:solidFill>
                                <a:srgbClr val="FF0000"/>
                              </a:solidFill>
                              <a:latin typeface="Cambria Math" charset="0"/>
                            </a:rPr>
                            <m:t>=</m:t>
                          </m:r>
                          <m:sSubSup>
                            <m:sSubSupPr>
                              <m:ctrlPr>
                                <a:rPr lang="en-US" sz="2200" b="0" i="1" smtClean="0">
                                  <a:solidFill>
                                    <a:srgbClr val="FF0000"/>
                                  </a:solidFill>
                                  <a:latin typeface="Cambria Math" charset="0"/>
                                </a:rPr>
                              </m:ctrlPr>
                            </m:sSubSupPr>
                            <m:e>
                              <m:r>
                                <m:rPr>
                                  <m:sty m:val="p"/>
                                </m:rPr>
                                <a:rPr lang="en-US" sz="2200" b="0" i="0" smtClean="0">
                                  <a:solidFill>
                                    <a:srgbClr val="FF0000"/>
                                  </a:solidFill>
                                  <a:latin typeface="Cambria Math" charset="0"/>
                                </a:rPr>
                                <m:t>E</m:t>
                              </m:r>
                            </m:e>
                            <m:sub>
                              <m:r>
                                <m:rPr>
                                  <m:sty m:val="p"/>
                                </m:rPr>
                                <a:rPr lang="en-US" sz="2200" b="0" i="0" smtClean="0">
                                  <a:solidFill>
                                    <a:srgbClr val="FF0000"/>
                                  </a:solidFill>
                                  <a:latin typeface="Cambria Math" charset="0"/>
                                </a:rPr>
                                <m:t>k</m:t>
                              </m:r>
                            </m:sub>
                            <m:sup>
                              <m:r>
                                <m:rPr>
                                  <m:sty m:val="p"/>
                                </m:rPr>
                                <a:rPr lang="en-US" sz="2200" b="0" i="0" smtClean="0">
                                  <a:solidFill>
                                    <a:srgbClr val="FF0000"/>
                                  </a:solidFill>
                                  <a:latin typeface="Cambria Math" charset="0"/>
                                </a:rPr>
                                <m:t>H</m:t>
                              </m:r>
                            </m:sup>
                          </m:sSubSup>
                          <m:d>
                            <m:dPr>
                              <m:ctrlPr>
                                <a:rPr lang="en-US" sz="2200" i="1" smtClean="0">
                                  <a:solidFill>
                                    <a:srgbClr val="FF0000"/>
                                  </a:solidFill>
                                  <a:latin typeface="Cambria Math" charset="0"/>
                                </a:rPr>
                              </m:ctrlPr>
                            </m:dPr>
                            <m:e>
                              <m:r>
                                <m:rPr>
                                  <m:sty m:val="p"/>
                                </m:rPr>
                                <a:rPr lang="en-US" sz="2200" b="0" i="0" smtClean="0">
                                  <a:solidFill>
                                    <a:srgbClr val="FF0000"/>
                                  </a:solidFill>
                                  <a:latin typeface="Cambria Math" charset="0"/>
                                </a:rPr>
                                <m:t>u</m:t>
                              </m:r>
                            </m:e>
                          </m:d>
                        </m:oMath>
                      </m:oMathPara>
                    </a14:m>
                    <a:endParaRPr lang="en-US" sz="2200" dirty="0">
                      <a:solidFill>
                        <a:srgbClr val="FF0000"/>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35881" y="1213535"/>
                    <a:ext cx="3190600" cy="797206"/>
                  </a:xfrm>
                  <a:prstGeom prst="rect">
                    <a:avLst/>
                  </a:prstGeom>
                  <a:blipFill rotWithShape="0">
                    <a:blip r:embed="rId19"/>
                    <a:stretch>
                      <a:fillRect t="-9231" b="-70000"/>
                    </a:stretch>
                  </a:blipFill>
                  <a:ln>
                    <a:noFill/>
                  </a:ln>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93" name="TextBox 92"/>
              <p:cNvSpPr txBox="1"/>
              <p:nvPr/>
            </p:nvSpPr>
            <p:spPr>
              <a:xfrm>
                <a:off x="794068" y="5846532"/>
                <a:ext cx="2940549" cy="523220"/>
              </a:xfrm>
              <a:prstGeom prst="rect">
                <a:avLst/>
              </a:prstGeom>
              <a:noFill/>
            </p:spPr>
            <p:txBody>
              <a:bodyPr wrap="none" rtlCol="0">
                <a:spAutoFit/>
              </a:bodyPr>
              <a:lstStyle/>
              <a:p>
                <a:pPr algn="ctr"/>
                <a14:m>
                  <m:oMath xmlns:m="http://schemas.openxmlformats.org/officeDocument/2006/math">
                    <m:d>
                      <m:dPr>
                        <m:ctrlPr>
                          <a:rPr lang="en-US" sz="2800" i="1" dirty="0" smtClean="0">
                            <a:latin typeface="Cambria Math" charset="0"/>
                          </a:rPr>
                        </m:ctrlPr>
                      </m:dPr>
                      <m:e>
                        <m:r>
                          <m:rPr>
                            <m:sty m:val="p"/>
                          </m:rPr>
                          <a:rPr lang="en-US" sz="2800" i="0" dirty="0" err="1" smtClean="0">
                            <a:latin typeface="Cambria Math" charset="0"/>
                          </a:rPr>
                          <m:t>u</m:t>
                        </m:r>
                        <m:r>
                          <a:rPr lang="en-US" sz="2800" i="0" dirty="0" err="1" smtClean="0">
                            <a:latin typeface="Cambria Math" charset="0"/>
                          </a:rPr>
                          <m:t>,</m:t>
                        </m:r>
                        <m:r>
                          <m:rPr>
                            <m:sty m:val="p"/>
                          </m:rPr>
                          <a:rPr lang="en-US" sz="2800" i="0" dirty="0" err="1" smtClean="0">
                            <a:latin typeface="Cambria Math" charset="0"/>
                          </a:rPr>
                          <m:t>v</m:t>
                        </m:r>
                      </m:e>
                    </m:d>
                    <m:r>
                      <a:rPr lang="en-US" sz="2800" b="0" i="0" dirty="0" smtClean="0">
                        <a:latin typeface="Cambria Math" charset="0"/>
                      </a:rPr>
                      <m:t>∈</m:t>
                    </m:r>
                    <m:r>
                      <m:rPr>
                        <m:sty m:val="p"/>
                      </m:rPr>
                      <a:rPr lang="en-US" sz="2800" b="0" i="0" dirty="0" smtClean="0">
                        <a:latin typeface="Cambria Math" charset="0"/>
                      </a:rPr>
                      <m:t>R</m:t>
                    </m:r>
                  </m:oMath>
                </a14:m>
                <a:r>
                  <a:rPr lang="en-US" sz="2800" dirty="0" smtClean="0"/>
                  <a:t> if </a:t>
                </a:r>
                <a14:m>
                  <m:oMath xmlns:m="http://schemas.openxmlformats.org/officeDocument/2006/math">
                    <m:r>
                      <m:rPr>
                        <m:sty m:val="p"/>
                      </m:rPr>
                      <a:rPr lang="en-US" sz="2800" i="0" dirty="0">
                        <a:latin typeface="Cambria Math" charset="0"/>
                      </a:rPr>
                      <m:t>u</m:t>
                    </m:r>
                    <m:r>
                      <a:rPr lang="en-US" sz="2800" i="0" dirty="0" smtClean="0">
                        <a:latin typeface="Cambria Math" charset="0"/>
                      </a:rPr>
                      <m:t>=0 </m:t>
                    </m:r>
                  </m:oMath>
                </a14:m>
                <a:endParaRPr lang="en-US" sz="2800" dirty="0"/>
              </a:p>
            </p:txBody>
          </p:sp>
        </mc:Choice>
        <mc:Fallback xmlns="">
          <p:sp>
            <p:nvSpPr>
              <p:cNvPr id="93" name="TextBox 92"/>
              <p:cNvSpPr txBox="1">
                <a:spLocks noRot="1" noChangeAspect="1" noMove="1" noResize="1" noEditPoints="1" noAdjustHandles="1" noChangeArrowheads="1" noChangeShapeType="1" noTextEdit="1"/>
              </p:cNvSpPr>
              <p:nvPr/>
            </p:nvSpPr>
            <p:spPr>
              <a:xfrm>
                <a:off x="794068" y="5846532"/>
                <a:ext cx="2940549" cy="523220"/>
              </a:xfrm>
              <a:prstGeom prst="rect">
                <a:avLst/>
              </a:prstGeom>
              <a:blipFill rotWithShape="0">
                <a:blip r:embed="rId20"/>
                <a:stretch>
                  <a:fillRect t="-10465" b="-32558"/>
                </a:stretch>
              </a:blipFill>
            </p:spPr>
            <p:txBody>
              <a:bodyPr/>
              <a:lstStyle/>
              <a:p>
                <a:r>
                  <a:rPr lang="en-US">
                    <a:noFill/>
                  </a:rPr>
                  <a:t> </a:t>
                </a:r>
              </a:p>
            </p:txBody>
          </p:sp>
        </mc:Fallback>
      </mc:AlternateContent>
      <p:cxnSp>
        <p:nvCxnSpPr>
          <p:cNvPr id="94" name="Straight Connector 93"/>
          <p:cNvCxnSpPr/>
          <p:nvPr/>
        </p:nvCxnSpPr>
        <p:spPr>
          <a:xfrm>
            <a:off x="1000897" y="5931725"/>
            <a:ext cx="2594812" cy="2548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p:cNvSpPr txBox="1"/>
              <p:nvPr/>
            </p:nvSpPr>
            <p:spPr>
              <a:xfrm>
                <a:off x="5578942" y="5826272"/>
                <a:ext cx="2922916" cy="523220"/>
              </a:xfrm>
              <a:prstGeom prst="rect">
                <a:avLst/>
              </a:prstGeom>
              <a:noFill/>
            </p:spPr>
            <p:txBody>
              <a:bodyPr wrap="none" rtlCol="0">
                <a:spAutoFit/>
              </a:bodyPr>
              <a:lstStyle/>
              <a:p>
                <a:pPr algn="ctr"/>
                <a14:m>
                  <m:oMath xmlns:m="http://schemas.openxmlformats.org/officeDocument/2006/math">
                    <m:d>
                      <m:dPr>
                        <m:ctrlPr>
                          <a:rPr lang="en-US" sz="2800" i="1" dirty="0" smtClean="0">
                            <a:latin typeface="Cambria Math" charset="0"/>
                          </a:rPr>
                        </m:ctrlPr>
                      </m:dPr>
                      <m:e>
                        <m:r>
                          <m:rPr>
                            <m:sty m:val="p"/>
                          </m:rPr>
                          <a:rPr lang="en-US" sz="2800" i="0" dirty="0" err="1" smtClean="0">
                            <a:latin typeface="Cambria Math" charset="0"/>
                          </a:rPr>
                          <m:t>u</m:t>
                        </m:r>
                        <m:r>
                          <a:rPr lang="en-US" sz="2800" i="0" dirty="0" err="1" smtClean="0">
                            <a:latin typeface="Cambria Math" charset="0"/>
                          </a:rPr>
                          <m:t>,</m:t>
                        </m:r>
                        <m:r>
                          <m:rPr>
                            <m:sty m:val="p"/>
                          </m:rPr>
                          <a:rPr lang="en-US" sz="2800" i="0" dirty="0" err="1" smtClean="0">
                            <a:latin typeface="Cambria Math" charset="0"/>
                          </a:rPr>
                          <m:t>v</m:t>
                        </m:r>
                      </m:e>
                    </m:d>
                    <m:r>
                      <a:rPr lang="en-US" sz="2800" b="0" i="0" dirty="0" smtClean="0">
                        <a:latin typeface="Cambria Math" charset="0"/>
                      </a:rPr>
                      <m:t>∈</m:t>
                    </m:r>
                    <m:r>
                      <m:rPr>
                        <m:sty m:val="p"/>
                      </m:rPr>
                      <a:rPr lang="en-US" sz="2800" b="0" i="0" dirty="0" smtClean="0">
                        <a:latin typeface="Cambria Math" charset="0"/>
                      </a:rPr>
                      <m:t>R</m:t>
                    </m:r>
                  </m:oMath>
                </a14:m>
                <a:r>
                  <a:rPr lang="en-US" sz="2800" dirty="0" smtClean="0"/>
                  <a:t> if </a:t>
                </a:r>
                <a14:m>
                  <m:oMath xmlns:m="http://schemas.openxmlformats.org/officeDocument/2006/math">
                    <m:r>
                      <m:rPr>
                        <m:sty m:val="p"/>
                      </m:rPr>
                      <a:rPr lang="en-US" sz="2800" i="0" dirty="0" smtClean="0">
                        <a:latin typeface="Cambria Math" charset="0"/>
                      </a:rPr>
                      <m:t>v</m:t>
                    </m:r>
                    <m:r>
                      <a:rPr lang="en-US" sz="2800" i="0" dirty="0" smtClean="0">
                        <a:latin typeface="Cambria Math" charset="0"/>
                      </a:rPr>
                      <m:t>=0 </m:t>
                    </m:r>
                  </m:oMath>
                </a14:m>
                <a:endParaRPr lang="en-US" sz="2800" dirty="0"/>
              </a:p>
            </p:txBody>
          </p:sp>
        </mc:Choice>
        <mc:Fallback xmlns="">
          <p:sp>
            <p:nvSpPr>
              <p:cNvPr id="95" name="TextBox 94"/>
              <p:cNvSpPr txBox="1">
                <a:spLocks noRot="1" noChangeAspect="1" noMove="1" noResize="1" noEditPoints="1" noAdjustHandles="1" noChangeArrowheads="1" noChangeShapeType="1" noTextEdit="1"/>
              </p:cNvSpPr>
              <p:nvPr/>
            </p:nvSpPr>
            <p:spPr>
              <a:xfrm>
                <a:off x="5578942" y="5826272"/>
                <a:ext cx="2922916" cy="523220"/>
              </a:xfrm>
              <a:prstGeom prst="rect">
                <a:avLst/>
              </a:prstGeom>
              <a:blipFill rotWithShape="0">
                <a:blip r:embed="rId21"/>
                <a:stretch>
                  <a:fillRect t="-11628" b="-32558"/>
                </a:stretch>
              </a:blipFill>
            </p:spPr>
            <p:txBody>
              <a:bodyPr/>
              <a:lstStyle/>
              <a:p>
                <a:r>
                  <a:rPr lang="en-US">
                    <a:noFill/>
                  </a:rPr>
                  <a:t> </a:t>
                </a:r>
              </a:p>
            </p:txBody>
          </p:sp>
        </mc:Fallback>
      </mc:AlternateContent>
      <p:cxnSp>
        <p:nvCxnSpPr>
          <p:cNvPr id="96" name="Straight Connector 95"/>
          <p:cNvCxnSpPr/>
          <p:nvPr/>
        </p:nvCxnSpPr>
        <p:spPr>
          <a:xfrm>
            <a:off x="5718090" y="5931725"/>
            <a:ext cx="2635078" cy="2548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085995" y="5803838"/>
                <a:ext cx="978153" cy="584775"/>
              </a:xfrm>
              <a:prstGeom prst="rect">
                <a:avLst/>
              </a:prstGeom>
              <a:noFill/>
            </p:spPr>
            <p:txBody>
              <a:bodyPr wrap="none" rtlCol="0">
                <a:spAutoFit/>
              </a:bodyPr>
              <a:lstStyle/>
              <a:p>
                <a14:m>
                  <m:oMath xmlns:m="http://schemas.openxmlformats.org/officeDocument/2006/math">
                    <m:r>
                      <a:rPr lang="en-US" sz="3200" b="0" i="0" smtClean="0">
                        <a:solidFill>
                          <a:srgbClr val="FF0000"/>
                        </a:solidFill>
                        <a:latin typeface="Cambria Math" charset="0"/>
                      </a:rPr>
                      <m:t>∀ </m:t>
                    </m:r>
                    <m:r>
                      <m:rPr>
                        <m:sty m:val="p"/>
                      </m:rPr>
                      <a:rPr lang="en-US" sz="3200" b="0" i="0" smtClean="0">
                        <a:solidFill>
                          <a:srgbClr val="FF0000"/>
                        </a:solidFill>
                        <a:latin typeface="Cambria Math" charset="0"/>
                      </a:rPr>
                      <m:t>R</m:t>
                    </m:r>
                  </m:oMath>
                </a14:m>
                <a:r>
                  <a:rPr lang="en-US" sz="3200" dirty="0" smtClean="0">
                    <a:solidFill>
                      <a:srgbClr val="FF0000"/>
                    </a:solidFill>
                  </a:rPr>
                  <a:t>?</a:t>
                </a:r>
                <a:endParaRPr lang="en-US" sz="3200"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85995" y="5803838"/>
                <a:ext cx="978153" cy="584775"/>
              </a:xfrm>
              <a:prstGeom prst="rect">
                <a:avLst/>
              </a:prstGeom>
              <a:blipFill rotWithShape="0">
                <a:blip r:embed="rId22"/>
                <a:stretch>
                  <a:fillRect t="-12500" r="-14907" b="-34375"/>
                </a:stretch>
              </a:blipFill>
            </p:spPr>
            <p:txBody>
              <a:bodyPr/>
              <a:lstStyle/>
              <a:p>
                <a:r>
                  <a:rPr lang="en-US">
                    <a:noFill/>
                  </a:rPr>
                  <a:t> </a:t>
                </a:r>
              </a:p>
            </p:txBody>
          </p:sp>
        </mc:Fallback>
      </mc:AlternateContent>
      <p:sp>
        <p:nvSpPr>
          <p:cNvPr id="11" name="Oval 10"/>
          <p:cNvSpPr/>
          <p:nvPr/>
        </p:nvSpPr>
        <p:spPr>
          <a:xfrm>
            <a:off x="3441870" y="4428930"/>
            <a:ext cx="2276220" cy="54557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75951" y="4922202"/>
            <a:ext cx="2113784" cy="838135"/>
            <a:chOff x="-1184384" y="4929001"/>
            <a:chExt cx="2113784" cy="838135"/>
          </a:xfrm>
        </p:grpSpPr>
        <p:sp>
          <p:nvSpPr>
            <p:cNvPr id="19" name="Rounded Rectangular Callout 18"/>
            <p:cNvSpPr/>
            <p:nvPr/>
          </p:nvSpPr>
          <p:spPr>
            <a:xfrm>
              <a:off x="-1077562" y="4929001"/>
              <a:ext cx="1979770" cy="838135"/>
            </a:xfrm>
            <a:prstGeom prst="wedgeRoundRectCallout">
              <a:avLst>
                <a:gd name="adj1" fmla="val 36484"/>
                <a:gd name="adj2" fmla="val 63157"/>
                <a:gd name="adj3" fmla="val 16667"/>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184384" y="5118261"/>
                  <a:ext cx="2113784" cy="509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charset="0"/>
                              </a:rPr>
                            </m:ctrlPr>
                          </m:dPr>
                          <m:e>
                            <m:r>
                              <a:rPr lang="en-US" sz="2400" b="0" i="0" smtClean="0">
                                <a:latin typeface="Cambria Math" charset="0"/>
                              </a:rPr>
                              <m:t>0,</m:t>
                            </m:r>
                            <m:sSub>
                              <m:sSubPr>
                                <m:ctrlPr>
                                  <a:rPr lang="en-US" sz="2400" b="0" i="1" smtClean="0">
                                    <a:latin typeface="Cambria Math" charset="0"/>
                                  </a:rPr>
                                </m:ctrlPr>
                              </m:sSubPr>
                              <m:e>
                                <m:r>
                                  <m:rPr>
                                    <m:sty m:val="p"/>
                                  </m:rPr>
                                  <a:rPr lang="en-US" sz="2400" b="0" i="0" smtClean="0">
                                    <a:latin typeface="Cambria Math" charset="0"/>
                                  </a:rPr>
                                  <m:t>E</m:t>
                                </m:r>
                              </m:e>
                              <m:sub>
                                <m:r>
                                  <m:rPr>
                                    <m:sty m:val="p"/>
                                  </m:rPr>
                                  <a:rPr lang="en-US" sz="2400" b="0" i="0" smtClean="0">
                                    <a:latin typeface="Cambria Math" charset="0"/>
                                  </a:rPr>
                                  <m:t>k</m:t>
                                </m:r>
                              </m:sub>
                            </m:sSub>
                            <m:d>
                              <m:dPr>
                                <m:ctrlPr>
                                  <a:rPr lang="en-US" sz="2400" b="0" i="1" smtClean="0">
                                    <a:latin typeface="Cambria Math" charset="0"/>
                                  </a:rPr>
                                </m:ctrlPr>
                              </m:dPr>
                              <m:e>
                                <m:r>
                                  <a:rPr lang="en-US" sz="2400" b="0" i="0" smtClean="0">
                                    <a:latin typeface="Cambria Math" charset="0"/>
                                  </a:rPr>
                                  <m:t>0</m:t>
                                </m:r>
                              </m:e>
                            </m:d>
                          </m:e>
                        </m:d>
                        <m:r>
                          <a:rPr lang="en-US" sz="2400" b="0" i="0" smtClean="0">
                            <a:latin typeface="Cambria Math" charset="0"/>
                          </a:rPr>
                          <m:t>∈</m:t>
                        </m:r>
                        <m:r>
                          <m:rPr>
                            <m:sty m:val="p"/>
                          </m:rPr>
                          <a:rPr lang="en-US" sz="2400" b="0" i="0" smtClean="0">
                            <a:latin typeface="Cambria Math" charset="0"/>
                          </a:rPr>
                          <m:t>R</m:t>
                        </m:r>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184384" y="5118261"/>
                  <a:ext cx="2113784" cy="509178"/>
                </a:xfrm>
                <a:prstGeom prst="rect">
                  <a:avLst/>
                </a:prstGeom>
                <a:blipFill rotWithShape="0">
                  <a:blip r:embed="rId23"/>
                  <a:stretch>
                    <a:fillRect/>
                  </a:stretch>
                </a:blipFill>
              </p:spPr>
              <p:txBody>
                <a:bodyPr/>
                <a:lstStyle/>
                <a:p>
                  <a:r>
                    <a:rPr lang="en-US">
                      <a:noFill/>
                    </a:rPr>
                    <a:t> </a:t>
                  </a:r>
                </a:p>
              </p:txBody>
            </p:sp>
          </mc:Fallback>
        </mc:AlternateContent>
      </p:grpSp>
      <p:grpSp>
        <p:nvGrpSpPr>
          <p:cNvPr id="21" name="Group 20"/>
          <p:cNvGrpSpPr/>
          <p:nvPr/>
        </p:nvGrpSpPr>
        <p:grpSpPr>
          <a:xfrm>
            <a:off x="6639836" y="4942610"/>
            <a:ext cx="2286461" cy="839618"/>
            <a:chOff x="6910648" y="4444584"/>
            <a:chExt cx="2260123" cy="838135"/>
          </a:xfrm>
        </p:grpSpPr>
        <p:sp>
          <p:nvSpPr>
            <p:cNvPr id="76" name="Rounded Rectangular Callout 75"/>
            <p:cNvSpPr/>
            <p:nvPr/>
          </p:nvSpPr>
          <p:spPr>
            <a:xfrm>
              <a:off x="6962369" y="4444584"/>
              <a:ext cx="2177130" cy="838135"/>
            </a:xfrm>
            <a:prstGeom prst="wedgeRoundRectCallout">
              <a:avLst>
                <a:gd name="adj1" fmla="val -39513"/>
                <a:gd name="adj2" fmla="val 62310"/>
                <a:gd name="adj3" fmla="val 16667"/>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TextBox 73"/>
                <p:cNvSpPr txBox="1"/>
                <p:nvPr/>
              </p:nvSpPr>
              <p:spPr>
                <a:xfrm>
                  <a:off x="6910648" y="4620739"/>
                  <a:ext cx="2260123" cy="508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charset="0"/>
                              </a:rPr>
                            </m:ctrlPr>
                          </m:dPr>
                          <m:e>
                            <m:sSubSup>
                              <m:sSubSupPr>
                                <m:ctrlPr>
                                  <a:rPr lang="en-US" sz="2400" b="0" i="1" smtClean="0">
                                    <a:latin typeface="Cambria Math" charset="0"/>
                                  </a:rPr>
                                </m:ctrlPr>
                              </m:sSubSupPr>
                              <m:e>
                                <m:r>
                                  <m:rPr>
                                    <m:sty m:val="p"/>
                                  </m:rPr>
                                  <a:rPr lang="en-US" sz="2400" b="0" i="0" smtClean="0">
                                    <a:latin typeface="Cambria Math" charset="0"/>
                                  </a:rPr>
                                  <m:t>E</m:t>
                                </m:r>
                              </m:e>
                              <m:sub>
                                <m:r>
                                  <m:rPr>
                                    <m:sty m:val="p"/>
                                  </m:rPr>
                                  <a:rPr lang="en-US" sz="2400" b="0" i="0" smtClean="0">
                                    <a:latin typeface="Cambria Math" charset="0"/>
                                  </a:rPr>
                                  <m:t>k</m:t>
                                </m:r>
                              </m:sub>
                              <m:sup>
                                <m:r>
                                  <a:rPr lang="en-US" sz="2400" b="0" i="0" smtClean="0">
                                    <a:latin typeface="Cambria Math" charset="0"/>
                                  </a:rPr>
                                  <m:t>−1</m:t>
                                </m:r>
                              </m:sup>
                            </m:sSubSup>
                            <m:r>
                              <a:rPr lang="en-US" sz="2400" b="0" i="0" smtClean="0">
                                <a:latin typeface="Cambria Math" charset="0"/>
                              </a:rPr>
                              <m:t>(0),0</m:t>
                            </m:r>
                          </m:e>
                        </m:d>
                        <m:r>
                          <a:rPr lang="en-US" sz="2400" b="0" i="0" smtClean="0">
                            <a:latin typeface="Cambria Math" charset="0"/>
                          </a:rPr>
                          <m:t>∈</m:t>
                        </m:r>
                        <m:r>
                          <m:rPr>
                            <m:sty m:val="p"/>
                          </m:rPr>
                          <a:rPr lang="en-US" sz="2400" b="0" i="0" smtClean="0">
                            <a:latin typeface="Cambria Math" charset="0"/>
                          </a:rPr>
                          <m:t>R</m:t>
                        </m:r>
                      </m:oMath>
                    </m:oMathPara>
                  </a14:m>
                  <a:endParaRPr lang="en-US" sz="2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6910648" y="4620739"/>
                  <a:ext cx="2260123" cy="508279"/>
                </a:xfrm>
                <a:prstGeom prst="rect">
                  <a:avLst/>
                </a:prstGeom>
                <a:blipFill rotWithShape="0">
                  <a:blip r:embed="rId24"/>
                  <a:stretch>
                    <a:fillRect/>
                  </a:stretch>
                </a:blipFill>
              </p:spPr>
              <p:txBody>
                <a:bodyPr/>
                <a:lstStyle/>
                <a:p>
                  <a:r>
                    <a:rPr lang="en-US">
                      <a:noFill/>
                    </a:rPr>
                    <a:t> </a:t>
                  </a:r>
                </a:p>
              </p:txBody>
            </p:sp>
          </mc:Fallback>
        </mc:AlternateContent>
      </p:grpSp>
      <p:cxnSp>
        <p:nvCxnSpPr>
          <p:cNvPr id="77" name="Straight Connector 76"/>
          <p:cNvCxnSpPr/>
          <p:nvPr/>
        </p:nvCxnSpPr>
        <p:spPr>
          <a:xfrm>
            <a:off x="4059031" y="5931725"/>
            <a:ext cx="1077719" cy="2548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90522725"/>
      </p:ext>
    </p:extLst>
  </p:cSld>
  <p:clrMapOvr>
    <a:masterClrMapping/>
  </p:clrMapOvr>
  <mc:AlternateContent xmlns:mc="http://schemas.openxmlformats.org/markup-compatibility/2006" xmlns:p14="http://schemas.microsoft.com/office/powerpoint/2010/main">
    <mc:Choice Requires="p14">
      <p:transition spd="slow" p14:dur="2000" advTm="98548"/>
    </mc:Choice>
    <mc:Fallback xmlns="">
      <p:transition spd="slow" advTm="985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animBg="1"/>
      <p:bldP spid="73" grpId="1"/>
      <p:bldP spid="93" grpId="1"/>
      <p:bldP spid="95" grpId="1"/>
      <p:bldP spid="8"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22" y="364165"/>
            <a:ext cx="7886700" cy="579437"/>
          </a:xfrm>
        </p:spPr>
        <p:txBody>
          <a:bodyPr>
            <a:normAutofit/>
          </a:bodyPr>
          <a:lstStyle/>
          <a:p>
            <a:r>
              <a:rPr lang="en-US" sz="3200" dirty="0" smtClean="0"/>
              <a:t>Evasive relations</a:t>
            </a:r>
            <a:endParaRPr lang="en-US" sz="3200" dirty="0"/>
          </a:p>
        </p:txBody>
      </p:sp>
      <mc:AlternateContent xmlns:mc="http://schemas.openxmlformats.org/markup-compatibility/2006" xmlns:a14="http://schemas.microsoft.com/office/drawing/2010/main">
        <mc:Choice Requires="a14">
          <p:sp>
            <p:nvSpPr>
              <p:cNvPr id="4" name="TextBox 3"/>
              <p:cNvSpPr txBox="1"/>
              <p:nvPr/>
            </p:nvSpPr>
            <p:spPr>
              <a:xfrm>
                <a:off x="601908" y="2720690"/>
                <a:ext cx="1858201" cy="461665"/>
              </a:xfrm>
              <a:prstGeom prst="rect">
                <a:avLst/>
              </a:prstGeom>
              <a:noFill/>
            </p:spPr>
            <p:txBody>
              <a:bodyPr wrap="none" rtlCol="0">
                <a:spAutoFit/>
              </a:bodyPr>
              <a:lstStyle/>
              <a:p>
                <a:r>
                  <a:rPr lang="en-US" sz="2400" dirty="0" smtClean="0">
                    <a:solidFill>
                      <a:srgbClr val="FF0000"/>
                    </a:solidFill>
                  </a:rPr>
                  <a:t>if </a:t>
                </a:r>
                <a14:m>
                  <m:oMath xmlns:m="http://schemas.openxmlformats.org/officeDocument/2006/math">
                    <m:r>
                      <m:rPr>
                        <m:sty m:val="p"/>
                      </m:rPr>
                      <a:rPr lang="en-US" sz="2400" i="0" dirty="0" smtClean="0">
                        <a:solidFill>
                          <a:srgbClr val="FF0000"/>
                        </a:solidFill>
                        <a:latin typeface="Cambria Math" charset="0"/>
                      </a:rPr>
                      <m:t>u</m:t>
                    </m:r>
                    <m:r>
                      <a:rPr lang="en-US" sz="2400" i="0">
                        <a:solidFill>
                          <a:srgbClr val="FF0000"/>
                        </a:solidFill>
                        <a:latin typeface="Cambria Math" charset="0"/>
                        <a:ea typeface="Cambria Math" charset="0"/>
                        <a:cs typeface="Cambria Math" charset="0"/>
                      </a:rPr>
                      <m:t>⊕</m:t>
                    </m:r>
                    <m:r>
                      <m:rPr>
                        <m:sty m:val="p"/>
                      </m:rPr>
                      <a:rPr lang="en-US" sz="2400" b="0" i="0" dirty="0" smtClean="0">
                        <a:solidFill>
                          <a:srgbClr val="FF0000"/>
                        </a:solidFill>
                        <a:latin typeface="Cambria Math" charset="0"/>
                      </a:rPr>
                      <m:t>v</m:t>
                    </m:r>
                    <m:r>
                      <a:rPr lang="en-US" sz="2400" i="0" dirty="0" smtClean="0">
                        <a:solidFill>
                          <a:srgbClr val="FF0000"/>
                        </a:solidFill>
                        <a:latin typeface="Cambria Math" charset="0"/>
                      </a:rPr>
                      <m:t>=</m:t>
                    </m:r>
                    <m:r>
                      <m:rPr>
                        <m:sty m:val="p"/>
                      </m:rPr>
                      <a:rPr lang="en-US" sz="2400" b="0" i="0" dirty="0" smtClean="0">
                        <a:solidFill>
                          <a:srgbClr val="FF0000"/>
                        </a:solidFill>
                        <a:latin typeface="Cambria Math" charset="0"/>
                      </a:rPr>
                      <m:t>c</m:t>
                    </m:r>
                    <m:r>
                      <a:rPr lang="en-US" sz="2400" i="0" dirty="0" smtClean="0">
                        <a:latin typeface="Cambria Math" charset="0"/>
                      </a:rPr>
                      <m:t> </m:t>
                    </m:r>
                    <m:r>
                      <a:rPr lang="en-US" sz="2400" b="0" i="0" dirty="0" smtClean="0">
                        <a:latin typeface="Cambria Math" charset="0"/>
                      </a:rPr>
                      <m:t> </m:t>
                    </m:r>
                  </m:oMath>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601908" y="2720690"/>
                <a:ext cx="1858201" cy="461665"/>
              </a:xfrm>
              <a:prstGeom prst="rect">
                <a:avLst/>
              </a:prstGeom>
              <a:blipFill rotWithShape="0">
                <a:blip r:embed="rId4"/>
                <a:stretch>
                  <a:fillRect l="-5246" t="-102632" r="-2295" b="-1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0176" y="2248553"/>
                <a:ext cx="3574376" cy="461665"/>
              </a:xfrm>
              <a:prstGeom prst="rect">
                <a:avLst/>
              </a:prstGeom>
              <a:noFill/>
            </p:spPr>
            <p:txBody>
              <a:bodyPr wrap="none" rtlCol="0">
                <a:spAutoFit/>
              </a:bodyPr>
              <a:lstStyle/>
              <a:p>
                <a:r>
                  <a:rPr lang="en-US" sz="2400" dirty="0" smtClean="0">
                    <a:solidFill>
                      <a:srgbClr val="FF0000"/>
                    </a:solidFill>
                  </a:rPr>
                  <a:t>if </a:t>
                </a:r>
                <a14:m>
                  <m:oMath xmlns:m="http://schemas.openxmlformats.org/officeDocument/2006/math">
                    <m:r>
                      <m:rPr>
                        <m:sty m:val="p"/>
                      </m:rPr>
                      <a:rPr lang="en-US" sz="2400" dirty="0">
                        <a:solidFill>
                          <a:srgbClr val="FF0000"/>
                        </a:solidFill>
                        <a:latin typeface="Cambria Math" charset="0"/>
                      </a:rPr>
                      <m:t>u</m:t>
                    </m:r>
                    <m:r>
                      <a:rPr lang="en-US" sz="2400" i="0" dirty="0" smtClean="0">
                        <a:solidFill>
                          <a:srgbClr val="FF0000"/>
                        </a:solidFill>
                        <a:latin typeface="Cambria Math" charset="0"/>
                      </a:rPr>
                      <m:t>=</m:t>
                    </m:r>
                    <m:r>
                      <m:rPr>
                        <m:sty m:val="p"/>
                      </m:rPr>
                      <a:rPr lang="en-US" sz="2400" b="0" i="0" dirty="0" smtClean="0">
                        <a:solidFill>
                          <a:srgbClr val="FF0000"/>
                        </a:solidFill>
                        <a:latin typeface="Cambria Math" charset="0"/>
                      </a:rPr>
                      <m:t>v</m:t>
                    </m:r>
                  </m:oMath>
                </a14:m>
                <a:r>
                  <a:rPr lang="en-US" sz="2400" dirty="0" smtClean="0">
                    <a:solidFill>
                      <a:srgbClr val="FF0000"/>
                    </a:solidFill>
                  </a:rPr>
                  <a:t> </a:t>
                </a:r>
                <a:r>
                  <a:rPr lang="en-US" sz="2200" dirty="0" smtClean="0"/>
                  <a:t>(fixed-point relation)</a:t>
                </a:r>
                <a:endParaRPr lang="en-US"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610176" y="2248553"/>
                <a:ext cx="3574376" cy="461665"/>
              </a:xfrm>
              <a:prstGeom prst="rect">
                <a:avLst/>
              </a:prstGeom>
              <a:blipFill rotWithShape="0">
                <a:blip r:embed="rId5"/>
                <a:stretch>
                  <a:fillRect l="-2560" t="-10526" r="-1536" b="-28947"/>
                </a:stretch>
              </a:blipFill>
            </p:spPr>
            <p:txBody>
              <a:bodyPr/>
              <a:lstStyle/>
              <a:p>
                <a:r>
                  <a:rPr lang="en-US">
                    <a:noFill/>
                  </a:rPr>
                  <a:t> </a:t>
                </a:r>
              </a:p>
            </p:txBody>
          </p:sp>
        </mc:Fallback>
      </mc:AlternateContent>
      <p:grpSp>
        <p:nvGrpSpPr>
          <p:cNvPr id="41" name="Group 40"/>
          <p:cNvGrpSpPr/>
          <p:nvPr/>
        </p:nvGrpSpPr>
        <p:grpSpPr>
          <a:xfrm>
            <a:off x="464275" y="606049"/>
            <a:ext cx="8473367" cy="4360926"/>
            <a:chOff x="483096" y="658130"/>
            <a:chExt cx="8473367" cy="4360926"/>
          </a:xfrm>
        </p:grpSpPr>
        <p:sp>
          <p:nvSpPr>
            <p:cNvPr id="9" name="TextBox 8"/>
            <p:cNvSpPr txBox="1"/>
            <p:nvPr/>
          </p:nvSpPr>
          <p:spPr>
            <a:xfrm>
              <a:off x="3289151" y="658130"/>
              <a:ext cx="4857227" cy="430887"/>
            </a:xfrm>
            <a:prstGeom prst="rect">
              <a:avLst/>
            </a:prstGeom>
            <a:noFill/>
          </p:spPr>
          <p:txBody>
            <a:bodyPr wrap="none" rtlCol="0">
              <a:spAutoFit/>
            </a:bodyPr>
            <a:lstStyle/>
            <a:p>
              <a:r>
                <a:rPr lang="en-US" sz="2200" dirty="0"/>
                <a:t>h</a:t>
              </a:r>
              <a:r>
                <a:rPr lang="en-US" sz="2200" dirty="0" smtClean="0"/>
                <a:t>ard to satisfy for a random permutation</a:t>
              </a:r>
              <a:endParaRPr lang="en-US" sz="2200" dirty="0"/>
            </a:p>
          </p:txBody>
        </p:sp>
        <p:grpSp>
          <p:nvGrpSpPr>
            <p:cNvPr id="52" name="Group 51"/>
            <p:cNvGrpSpPr/>
            <p:nvPr/>
          </p:nvGrpSpPr>
          <p:grpSpPr>
            <a:xfrm>
              <a:off x="4249271" y="1643841"/>
              <a:ext cx="4707192" cy="3375215"/>
              <a:chOff x="3745289" y="1574077"/>
              <a:chExt cx="4707192" cy="3375215"/>
            </a:xfrm>
          </p:grpSpPr>
          <p:sp>
            <p:nvSpPr>
              <p:cNvPr id="15" name="Rectangular Callout 14"/>
              <p:cNvSpPr/>
              <p:nvPr/>
            </p:nvSpPr>
            <p:spPr>
              <a:xfrm>
                <a:off x="3745289" y="1574077"/>
                <a:ext cx="4707192" cy="3375215"/>
              </a:xfrm>
              <a:prstGeom prst="wedgeRectCallout">
                <a:avLst>
                  <a:gd name="adj1" fmla="val -34301"/>
                  <a:gd name="adj2" fmla="val -6481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5410012" y="2267023"/>
                    <a:ext cx="160601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i="0" smtClean="0">
                              <a:latin typeface="Cambria Math" charset="0"/>
                            </a:rPr>
                            <m:t>ρ</m:t>
                          </m:r>
                          <m:r>
                            <a:rPr lang="en-US" sz="2000" b="0" i="0" smtClean="0">
                              <a:latin typeface="Cambria Math" charset="0"/>
                            </a:rPr>
                            <m:t>←</m:t>
                          </m:r>
                          <m:r>
                            <m:rPr>
                              <m:sty m:val="p"/>
                            </m:rPr>
                            <a:rPr lang="en-US" sz="2000" b="0" i="0" smtClean="0">
                              <a:latin typeface="Cambria Math" charset="0"/>
                            </a:rPr>
                            <m:t>Perms</m:t>
                          </m:r>
                          <m:r>
                            <a:rPr lang="en-US" sz="2000" b="0" i="0" smtClean="0">
                              <a:latin typeface="Cambria Math" charset="0"/>
                            </a:rPr>
                            <m:t>(</m:t>
                          </m:r>
                          <m:r>
                            <m:rPr>
                              <m:sty m:val="p"/>
                            </m:rPr>
                            <a:rPr lang="en-US" sz="2000" b="0" i="0" smtClean="0">
                              <a:latin typeface="Cambria Math" charset="0"/>
                            </a:rPr>
                            <m:t>n</m:t>
                          </m:r>
                          <m:r>
                            <a:rPr lang="en-US" sz="2000" b="0" i="0" smtClean="0">
                              <a:latin typeface="Cambria Math" charset="0"/>
                            </a:rPr>
                            <m:t>)</m:t>
                          </m:r>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410012" y="2267023"/>
                    <a:ext cx="1606016" cy="307777"/>
                  </a:xfrm>
                  <a:prstGeom prst="rect">
                    <a:avLst/>
                  </a:prstGeom>
                  <a:blipFill rotWithShape="0">
                    <a:blip r:embed="rId6"/>
                    <a:stretch>
                      <a:fillRect l="-3409" t="-2000" r="-4924" b="-36000"/>
                    </a:stretch>
                  </a:blipFill>
                </p:spPr>
                <p:txBody>
                  <a:bodyPr/>
                  <a:lstStyle/>
                  <a:p>
                    <a:r>
                      <a:rPr lang="en-US">
                        <a:noFill/>
                      </a:rPr>
                      <a:t> </a:t>
                    </a:r>
                  </a:p>
                </p:txBody>
              </p:sp>
            </mc:Fallback>
          </mc:AlternateContent>
          <p:cxnSp>
            <p:nvCxnSpPr>
              <p:cNvPr id="18" name="Straight Arrow Connector 17"/>
              <p:cNvCxnSpPr/>
              <p:nvPr/>
            </p:nvCxnSpPr>
            <p:spPr>
              <a:xfrm flipV="1">
                <a:off x="6120383" y="3466052"/>
                <a:ext cx="0" cy="483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84933" y="3482363"/>
                <a:ext cx="7527" cy="487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ounded Rectangle 21"/>
                  <p:cNvSpPr/>
                  <p:nvPr/>
                </p:nvSpPr>
                <p:spPr>
                  <a:xfrm>
                    <a:off x="5489213" y="2599602"/>
                    <a:ext cx="1453638" cy="73229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200" i="0" smtClean="0">
                              <a:solidFill>
                                <a:schemeClr val="tx1"/>
                              </a:solidFill>
                              <a:latin typeface="Cambria Math" charset="0"/>
                              <a:ea typeface="Cambria Math" charset="0"/>
                              <a:cs typeface="Cambria Math" charset="0"/>
                            </a:rPr>
                            <m:t>ρ</m:t>
                          </m:r>
                          <m:r>
                            <a:rPr lang="en-US" sz="2200" i="0">
                              <a:solidFill>
                                <a:schemeClr val="tx1"/>
                              </a:solidFill>
                              <a:latin typeface="Cambria Math" charset="0"/>
                              <a:ea typeface="Cambria Math" charset="0"/>
                              <a:cs typeface="Cambria Math" charset="0"/>
                            </a:rPr>
                            <m:t>/</m:t>
                          </m:r>
                          <m:sSup>
                            <m:sSupPr>
                              <m:ctrlPr>
                                <a:rPr lang="en-US" sz="2200" i="1">
                                  <a:solidFill>
                                    <a:schemeClr val="tx1"/>
                                  </a:solidFill>
                                  <a:latin typeface="Cambria Math" charset="0"/>
                                  <a:ea typeface="Cambria Math" charset="0"/>
                                  <a:cs typeface="Cambria Math" charset="0"/>
                                </a:rPr>
                              </m:ctrlPr>
                            </m:sSupPr>
                            <m:e>
                              <m:r>
                                <m:rPr>
                                  <m:sty m:val="p"/>
                                </m:rPr>
                                <a:rPr lang="en-US" sz="2200" b="0" i="0" smtClean="0">
                                  <a:solidFill>
                                    <a:schemeClr val="tx1"/>
                                  </a:solidFill>
                                  <a:latin typeface="Cambria Math" charset="0"/>
                                  <a:ea typeface="Cambria Math" charset="0"/>
                                  <a:cs typeface="Cambria Math" charset="0"/>
                                </a:rPr>
                                <m:t>ρ</m:t>
                              </m:r>
                            </m:e>
                            <m:sup>
                              <m:r>
                                <a:rPr lang="en-US" sz="2200" i="0">
                                  <a:solidFill>
                                    <a:schemeClr val="tx1"/>
                                  </a:solidFill>
                                  <a:latin typeface="Cambria Math" charset="0"/>
                                  <a:ea typeface="Cambria Math" charset="0"/>
                                  <a:cs typeface="Cambria Math" charset="0"/>
                                </a:rPr>
                                <m:t>−1</m:t>
                              </m:r>
                            </m:sup>
                          </m:sSup>
                        </m:oMath>
                      </m:oMathPara>
                    </a14:m>
                    <a:endParaRPr lang="en-US" sz="2200" dirty="0">
                      <a:solidFill>
                        <a:schemeClr val="tx1"/>
                      </a:solidFill>
                      <a:latin typeface="Cambria Math" charset="0"/>
                      <a:ea typeface="Cambria Math" charset="0"/>
                      <a:cs typeface="Cambria Math" charset="0"/>
                    </a:endParaRPr>
                  </a:p>
                </p:txBody>
              </p:sp>
            </mc:Choice>
            <mc:Fallback xmlns="">
              <p:sp>
                <p:nvSpPr>
                  <p:cNvPr id="22" name="Rounded Rectangle 21"/>
                  <p:cNvSpPr>
                    <a:spLocks noRot="1" noChangeAspect="1" noMove="1" noResize="1" noEditPoints="1" noAdjustHandles="1" noChangeArrowheads="1" noChangeShapeType="1" noTextEdit="1"/>
                  </p:cNvSpPr>
                  <p:nvPr/>
                </p:nvSpPr>
                <p:spPr>
                  <a:xfrm>
                    <a:off x="5489213" y="2599602"/>
                    <a:ext cx="1453638" cy="732291"/>
                  </a:xfrm>
                  <a:prstGeom prst="roundRect">
                    <a:avLst/>
                  </a:prstGeom>
                  <a:blipFill rotWithShape="0">
                    <a:blip r:embed="rId7"/>
                    <a:stretch>
                      <a:fillRect/>
                    </a:stretch>
                  </a:blipFill>
                  <a:ln>
                    <a:noFill/>
                  </a:ln>
                </p:spPr>
                <p:txBody>
                  <a:bodyPr/>
                  <a:lstStyle/>
                  <a:p>
                    <a:r>
                      <a:rPr lang="en-US">
                        <a:noFill/>
                      </a:rPr>
                      <a:t> </a:t>
                    </a:r>
                  </a:p>
                </p:txBody>
              </p:sp>
            </mc:Fallback>
          </mc:AlternateContent>
          <p:grpSp>
            <p:nvGrpSpPr>
              <p:cNvPr id="44" name="Group 43"/>
              <p:cNvGrpSpPr/>
              <p:nvPr/>
            </p:nvGrpSpPr>
            <p:grpSpPr>
              <a:xfrm>
                <a:off x="6828092" y="4208350"/>
                <a:ext cx="1526252" cy="387545"/>
                <a:chOff x="6357053" y="3636225"/>
                <a:chExt cx="1526252" cy="387545"/>
              </a:xfrm>
            </p:grpSpPr>
            <p:cxnSp>
              <p:nvCxnSpPr>
                <p:cNvPr id="23" name="Straight Arrow Connector 22"/>
                <p:cNvCxnSpPr/>
                <p:nvPr/>
              </p:nvCxnSpPr>
              <p:spPr>
                <a:xfrm>
                  <a:off x="6498518" y="4023770"/>
                  <a:ext cx="6163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6357053" y="3636225"/>
                      <a:ext cx="15262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dirty="0" smtClean="0">
                                    <a:latin typeface="Cambria Math" charset="0"/>
                                  </a:rPr>
                                </m:ctrlPr>
                              </m:dPr>
                              <m:e>
                                <m:r>
                                  <m:rPr>
                                    <m:sty m:val="p"/>
                                  </m:rPr>
                                  <a:rPr lang="en-US" b="0" i="0" dirty="0" smtClean="0">
                                    <a:latin typeface="Cambria Math" charset="0"/>
                                  </a:rPr>
                                  <m:t>u</m:t>
                                </m:r>
                                <m:r>
                                  <a:rPr lang="en-US" b="0" i="0" dirty="0" smtClean="0">
                                    <a:latin typeface="Cambria Math" charset="0"/>
                                  </a:rPr>
                                  <m:t>,</m:t>
                                </m:r>
                                <m:r>
                                  <m:rPr>
                                    <m:sty m:val="p"/>
                                  </m:rPr>
                                  <a:rPr lang="en-US" b="0" i="0" dirty="0" smtClean="0">
                                    <a:latin typeface="Cambria Math" charset="0"/>
                                  </a:rPr>
                                  <m:t>v</m:t>
                                </m:r>
                                <m:r>
                                  <a:rPr lang="en-US" b="0" i="0" dirty="0" smtClean="0">
                                    <a:latin typeface="Cambria Math" charset="0"/>
                                  </a:rPr>
                                  <m:t>=</m:t>
                                </m:r>
                                <m:r>
                                  <m:rPr>
                                    <m:sty m:val="p"/>
                                  </m:rPr>
                                  <a:rPr lang="en-US" b="0" i="0" dirty="0" smtClean="0">
                                    <a:latin typeface="Cambria Math" charset="0"/>
                                  </a:rPr>
                                  <m:t>ρ</m:t>
                                </m:r>
                                <m:r>
                                  <a:rPr lang="en-US" b="0" i="0" dirty="0" smtClean="0">
                                    <a:latin typeface="Cambria Math" charset="0"/>
                                  </a:rPr>
                                  <m:t>(</m:t>
                                </m:r>
                                <m:r>
                                  <m:rPr>
                                    <m:sty m:val="p"/>
                                  </m:rPr>
                                  <a:rPr lang="en-US" b="0" i="0" dirty="0" smtClean="0">
                                    <a:latin typeface="Cambria Math" charset="0"/>
                                  </a:rPr>
                                  <m:t>u</m:t>
                                </m:r>
                                <m:r>
                                  <a:rPr lang="en-US" b="0" i="0" dirty="0" smtClean="0">
                                    <a:latin typeface="Cambria Math" charset="0"/>
                                  </a:rPr>
                                  <m:t>)</m:t>
                                </m:r>
                              </m:e>
                            </m:d>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6357053" y="3636225"/>
                      <a:ext cx="1526252" cy="369332"/>
                    </a:xfrm>
                    <a:prstGeom prst="rect">
                      <a:avLst/>
                    </a:prstGeom>
                    <a:blipFill rotWithShape="0">
                      <a:blip r:embed="rId8"/>
                      <a:stretch>
                        <a:fillRect b="-131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Box 11"/>
                  <p:cNvSpPr txBox="1"/>
                  <p:nvPr/>
                </p:nvSpPr>
                <p:spPr>
                  <a:xfrm>
                    <a:off x="3825191" y="1696462"/>
                    <a:ext cx="4554775" cy="430887"/>
                  </a:xfrm>
                  <a:prstGeom prst="rect">
                    <a:avLst/>
                  </a:prstGeom>
                  <a:noFill/>
                  <a:ln w="15875">
                    <a:solidFill>
                      <a:schemeClr val="tx1"/>
                    </a:solidFill>
                  </a:ln>
                </p:spPr>
                <p:txBody>
                  <a:bodyPr wrap="square" rtlCol="0">
                    <a:spAutoFit/>
                  </a:bodyPr>
                  <a:lstStyle/>
                  <a:p>
                    <a14:m>
                      <m:oMath xmlns:m="http://schemas.openxmlformats.org/officeDocument/2006/math">
                        <m:r>
                          <a:rPr lang="en-US" sz="2200" b="1" i="0" dirty="0" smtClean="0">
                            <a:latin typeface="Cambria Math" charset="0"/>
                          </a:rPr>
                          <m:t>𝐑</m:t>
                        </m:r>
                      </m:oMath>
                    </a14:m>
                    <a:r>
                      <a:rPr lang="en-US" sz="2200" b="1" dirty="0" smtClean="0"/>
                      <a:t> is evasive if </a:t>
                    </a:r>
                    <a14:m>
                      <m:oMath xmlns:m="http://schemas.openxmlformats.org/officeDocument/2006/math">
                        <m:r>
                          <a:rPr lang="en-US" sz="2200" b="1" i="0" dirty="0" smtClean="0">
                            <a:solidFill>
                              <a:srgbClr val="FF0000"/>
                            </a:solidFill>
                            <a:latin typeface="Cambria Math" charset="0"/>
                          </a:rPr>
                          <m:t>𝐏𝐫</m:t>
                        </m:r>
                        <m:d>
                          <m:dPr>
                            <m:begChr m:val="["/>
                            <m:endChr m:val="]"/>
                            <m:ctrlPr>
                              <a:rPr lang="en-US" sz="2200" b="1" i="1" dirty="0" smtClean="0">
                                <a:solidFill>
                                  <a:srgbClr val="FF0000"/>
                                </a:solidFill>
                                <a:latin typeface="Cambria Math" charset="0"/>
                              </a:rPr>
                            </m:ctrlPr>
                          </m:dPr>
                          <m:e>
                            <m:d>
                              <m:dPr>
                                <m:ctrlPr>
                                  <a:rPr lang="en-US" sz="2200" b="1" i="1" dirty="0" smtClean="0">
                                    <a:solidFill>
                                      <a:srgbClr val="FF0000"/>
                                    </a:solidFill>
                                    <a:latin typeface="Cambria Math" charset="0"/>
                                  </a:rPr>
                                </m:ctrlPr>
                              </m:dPr>
                              <m:e>
                                <m:r>
                                  <a:rPr lang="en-US" sz="2200" b="1" i="0" dirty="0" err="1" smtClean="0">
                                    <a:solidFill>
                                      <a:srgbClr val="FF0000"/>
                                    </a:solidFill>
                                    <a:latin typeface="Cambria Math" charset="0"/>
                                  </a:rPr>
                                  <m:t>𝐮</m:t>
                                </m:r>
                                <m:r>
                                  <a:rPr lang="en-US" sz="2200" b="1" i="0" dirty="0" err="1" smtClean="0">
                                    <a:solidFill>
                                      <a:srgbClr val="FF0000"/>
                                    </a:solidFill>
                                    <a:latin typeface="Cambria Math" charset="0"/>
                                  </a:rPr>
                                  <m:t>,</m:t>
                                </m:r>
                                <m:r>
                                  <a:rPr lang="en-US" sz="2200" b="1" i="0" dirty="0" err="1" smtClean="0">
                                    <a:solidFill>
                                      <a:srgbClr val="FF0000"/>
                                    </a:solidFill>
                                    <a:latin typeface="Cambria Math" charset="0"/>
                                  </a:rPr>
                                  <m:t>𝐯</m:t>
                                </m:r>
                              </m:e>
                            </m:d>
                            <m:r>
                              <a:rPr lang="en-US" sz="2200" b="1" i="1" dirty="0" smtClean="0">
                                <a:solidFill>
                                  <a:srgbClr val="FF0000"/>
                                </a:solidFill>
                                <a:latin typeface="Cambria Math" charset="0"/>
                              </a:rPr>
                              <m:t>∈</m:t>
                            </m:r>
                            <m:r>
                              <a:rPr lang="en-US" sz="2200" b="1" i="0" dirty="0" smtClean="0">
                                <a:solidFill>
                                  <a:srgbClr val="FF0000"/>
                                </a:solidFill>
                                <a:latin typeface="Cambria Math" charset="0"/>
                              </a:rPr>
                              <m:t>𝐑</m:t>
                            </m:r>
                          </m:e>
                        </m:d>
                        <m:r>
                          <a:rPr lang="en-US" sz="2200" b="1" i="0" dirty="0" smtClean="0">
                            <a:solidFill>
                              <a:srgbClr val="FF0000"/>
                            </a:solidFill>
                            <a:latin typeface="Cambria Math" charset="0"/>
                          </a:rPr>
                          <m:t>=</m:t>
                        </m:r>
                        <m:r>
                          <a:rPr lang="en-US" sz="2200" b="1" i="0" dirty="0" smtClean="0">
                            <a:solidFill>
                              <a:srgbClr val="FF0000"/>
                            </a:solidFill>
                            <a:latin typeface="Cambria Math" charset="0"/>
                          </a:rPr>
                          <m:t>𝐧𝐞𝐠𝐥</m:t>
                        </m:r>
                        <m:r>
                          <a:rPr lang="en-US" sz="2200" b="1" i="0" dirty="0" smtClean="0">
                            <a:solidFill>
                              <a:srgbClr val="FF0000"/>
                            </a:solidFill>
                            <a:latin typeface="Cambria Math" charset="0"/>
                          </a:rPr>
                          <m:t>. </m:t>
                        </m:r>
                      </m:oMath>
                    </a14:m>
                    <a:endParaRPr lang="en-US" sz="2200" b="1"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825191" y="1696462"/>
                    <a:ext cx="4554775" cy="430887"/>
                  </a:xfrm>
                  <a:prstGeom prst="rect">
                    <a:avLst/>
                  </a:prstGeom>
                  <a:blipFill rotWithShape="0">
                    <a:blip r:embed="rId9"/>
                    <a:stretch>
                      <a:fillRect t="-95946" r="-800" b="-120270"/>
                    </a:stretch>
                  </a:blipFill>
                  <a:ln w="15875">
                    <a:solidFill>
                      <a:schemeClr val="tx1"/>
                    </a:solidFill>
                  </a:ln>
                </p:spPr>
                <p:txBody>
                  <a:bodyPr/>
                  <a:lstStyle/>
                  <a:p>
                    <a:r>
                      <a:rPr lang="en-US">
                        <a:noFill/>
                      </a:rPr>
                      <a:t> </a:t>
                    </a:r>
                  </a:p>
                </p:txBody>
              </p:sp>
            </mc:Fallback>
          </mc:AlternateContent>
          <p:grpSp>
            <p:nvGrpSpPr>
              <p:cNvPr id="45" name="Group 44"/>
              <p:cNvGrpSpPr/>
              <p:nvPr/>
            </p:nvGrpSpPr>
            <p:grpSpPr>
              <a:xfrm>
                <a:off x="5333525" y="4010418"/>
                <a:ext cx="1572698" cy="845270"/>
                <a:chOff x="4257627" y="3533597"/>
                <a:chExt cx="1572698" cy="845270"/>
              </a:xfrm>
            </p:grpSpPr>
            <p:grpSp>
              <p:nvGrpSpPr>
                <p:cNvPr id="17" name="Group 16"/>
                <p:cNvGrpSpPr/>
                <p:nvPr/>
              </p:nvGrpSpPr>
              <p:grpSpPr>
                <a:xfrm>
                  <a:off x="4786223" y="3533597"/>
                  <a:ext cx="1044102" cy="814100"/>
                  <a:chOff x="5161579" y="1461922"/>
                  <a:chExt cx="1103493" cy="861728"/>
                </a:xfrm>
              </p:grpSpPr>
              <p:cxnSp>
                <p:nvCxnSpPr>
                  <p:cNvPr id="25" name="Curved Connector 24"/>
                  <p:cNvCxnSpPr/>
                  <p:nvPr/>
                </p:nvCxnSpPr>
                <p:spPr>
                  <a:xfrm flipV="1">
                    <a:off x="5585599" y="2039257"/>
                    <a:ext cx="679473" cy="191134"/>
                  </a:xfrm>
                  <a:prstGeom prst="curvedConnector3">
                    <a:avLst>
                      <a:gd name="adj1" fmla="val 50000"/>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161579" y="1461922"/>
                    <a:ext cx="662532" cy="861728"/>
                    <a:chOff x="5022486" y="1345587"/>
                    <a:chExt cx="736896" cy="959016"/>
                  </a:xfrm>
                </p:grpSpPr>
                <p:sp>
                  <p:nvSpPr>
                    <p:cNvPr id="27" name="Triangle 26"/>
                    <p:cNvSpPr/>
                    <p:nvPr/>
                  </p:nvSpPr>
                  <p:spPr>
                    <a:xfrm rot="19792711">
                      <a:off x="5022486" y="1345587"/>
                      <a:ext cx="198857" cy="5650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p:cNvSpPr/>
                    <p:nvPr/>
                  </p:nvSpPr>
                  <p:spPr>
                    <a:xfrm rot="21213477">
                      <a:off x="5565804" y="1380496"/>
                      <a:ext cx="193578" cy="385040"/>
                    </a:xfrm>
                    <a:prstGeom prst="triangle">
                      <a:avLst/>
                    </a:prstGeom>
                    <a:solidFill>
                      <a:schemeClr val="tx1"/>
                    </a:solidFill>
                    <a:ln>
                      <a:noFill/>
                    </a:ln>
                    <a:scene3d>
                      <a:camera prst="orthographicFront">
                        <a:rot lat="20699999"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041046" y="1556288"/>
                      <a:ext cx="718250" cy="74831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183410" y="1737926"/>
                      <a:ext cx="146908" cy="25751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477226" y="1700900"/>
                      <a:ext cx="146908" cy="25751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209651" y="1820909"/>
                      <a:ext cx="94426" cy="125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506272" y="1794518"/>
                      <a:ext cx="94426" cy="125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hord 33"/>
                    <p:cNvSpPr/>
                    <p:nvPr/>
                  </p:nvSpPr>
                  <p:spPr>
                    <a:xfrm rot="17400564">
                      <a:off x="5290391" y="1977281"/>
                      <a:ext cx="263616" cy="267119"/>
                    </a:xfrm>
                    <a:prstGeom prst="chor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V="1">
                      <a:off x="5276384" y="2113499"/>
                      <a:ext cx="262066" cy="25535"/>
                    </a:xfrm>
                    <a:prstGeom prst="line">
                      <a:avLst/>
                    </a:prstGeom>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5398421" y="2054543"/>
                      <a:ext cx="0" cy="98854"/>
                    </a:xfrm>
                    <a:custGeom>
                      <a:avLst/>
                      <a:gdLst>
                        <a:gd name="connsiteX0" fmla="*/ 0 w 0"/>
                        <a:gd name="connsiteY0" fmla="*/ 0 h 98854"/>
                        <a:gd name="connsiteX1" fmla="*/ 0 w 0"/>
                        <a:gd name="connsiteY1" fmla="*/ 98854 h 98854"/>
                      </a:gdLst>
                      <a:ahLst/>
                      <a:cxnLst>
                        <a:cxn ang="0">
                          <a:pos x="connsiteX0" y="connsiteY0"/>
                        </a:cxn>
                        <a:cxn ang="0">
                          <a:pos x="connsiteX1" y="connsiteY1"/>
                        </a:cxn>
                      </a:cxnLst>
                      <a:rect l="l" t="t" r="r" b="b"/>
                      <a:pathLst>
                        <a:path h="98854">
                          <a:moveTo>
                            <a:pt x="0" y="0"/>
                          </a:moveTo>
                          <a:lnTo>
                            <a:pt x="0" y="988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349693" y="2139034"/>
                      <a:ext cx="0" cy="61783"/>
                    </a:xfrm>
                    <a:custGeom>
                      <a:avLst/>
                      <a:gdLst>
                        <a:gd name="connsiteX0" fmla="*/ 0 w 0"/>
                        <a:gd name="connsiteY0" fmla="*/ 0 h 61783"/>
                        <a:gd name="connsiteX1" fmla="*/ 0 w 0"/>
                        <a:gd name="connsiteY1" fmla="*/ 61783 h 61783"/>
                      </a:gdLst>
                      <a:ahLst/>
                      <a:cxnLst>
                        <a:cxn ang="0">
                          <a:pos x="connsiteX0" y="connsiteY0"/>
                        </a:cxn>
                        <a:cxn ang="0">
                          <a:pos x="connsiteX1" y="connsiteY1"/>
                        </a:cxn>
                      </a:cxnLst>
                      <a:rect l="l" t="t" r="r" b="b"/>
                      <a:pathLst>
                        <a:path h="61783">
                          <a:moveTo>
                            <a:pt x="0" y="0"/>
                          </a:moveTo>
                          <a:lnTo>
                            <a:pt x="0" y="6178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471675" y="2127862"/>
                      <a:ext cx="0" cy="98854"/>
                    </a:xfrm>
                    <a:custGeom>
                      <a:avLst/>
                      <a:gdLst>
                        <a:gd name="connsiteX0" fmla="*/ 0 w 0"/>
                        <a:gd name="connsiteY0" fmla="*/ 0 h 98854"/>
                        <a:gd name="connsiteX1" fmla="*/ 0 w 0"/>
                        <a:gd name="connsiteY1" fmla="*/ 98854 h 98854"/>
                      </a:gdLst>
                      <a:ahLst/>
                      <a:cxnLst>
                        <a:cxn ang="0">
                          <a:pos x="connsiteX0" y="connsiteY0"/>
                        </a:cxn>
                        <a:cxn ang="0">
                          <a:pos x="connsiteX1" y="connsiteY1"/>
                        </a:cxn>
                      </a:cxnLst>
                      <a:rect l="l" t="t" r="r" b="b"/>
                      <a:pathLst>
                        <a:path h="98854">
                          <a:moveTo>
                            <a:pt x="0" y="0"/>
                          </a:moveTo>
                          <a:lnTo>
                            <a:pt x="0" y="988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flipH="1">
                      <a:off x="5450892" y="2058563"/>
                      <a:ext cx="45719" cy="65220"/>
                    </a:xfrm>
                    <a:custGeom>
                      <a:avLst/>
                      <a:gdLst>
                        <a:gd name="connsiteX0" fmla="*/ 0 w 0"/>
                        <a:gd name="connsiteY0" fmla="*/ 0 h 98854"/>
                        <a:gd name="connsiteX1" fmla="*/ 0 w 0"/>
                        <a:gd name="connsiteY1" fmla="*/ 98854 h 98854"/>
                      </a:gdLst>
                      <a:ahLst/>
                      <a:cxnLst>
                        <a:cxn ang="0">
                          <a:pos x="connsiteX0" y="connsiteY0"/>
                        </a:cxn>
                        <a:cxn ang="0">
                          <a:pos x="connsiteX1" y="connsiteY1"/>
                        </a:cxn>
                      </a:cxnLst>
                      <a:rect l="l" t="t" r="r" b="b"/>
                      <a:pathLst>
                        <a:path h="98854">
                          <a:moveTo>
                            <a:pt x="0" y="0"/>
                          </a:moveTo>
                          <a:lnTo>
                            <a:pt x="0" y="988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TextBox 39"/>
                <p:cNvSpPr txBox="1"/>
                <p:nvPr/>
              </p:nvSpPr>
              <p:spPr>
                <a:xfrm>
                  <a:off x="4257627" y="4009535"/>
                  <a:ext cx="533223" cy="369332"/>
                </a:xfrm>
                <a:prstGeom prst="rect">
                  <a:avLst/>
                </a:prstGeom>
                <a:noFill/>
              </p:spPr>
              <p:txBody>
                <a:bodyPr wrap="none" rtlCol="0">
                  <a:spAutoFit/>
                </a:bodyPr>
                <a:lstStyle/>
                <a:p>
                  <a:r>
                    <a:rPr lang="en-US" smtClean="0"/>
                    <a:t>PPT</a:t>
                  </a:r>
                  <a:endParaRPr lang="en-US" dirty="0">
                    <a:solidFill>
                      <a:srgbClr val="FF0000"/>
                    </a:solidFill>
                  </a:endParaRPr>
                </a:p>
              </p:txBody>
            </p:sp>
          </p:grpSp>
        </p:grpSp>
        <p:cxnSp>
          <p:nvCxnSpPr>
            <p:cNvPr id="14" name="Straight Connector 13"/>
            <p:cNvCxnSpPr/>
            <p:nvPr/>
          </p:nvCxnSpPr>
          <p:spPr>
            <a:xfrm>
              <a:off x="483096" y="920354"/>
              <a:ext cx="277557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358775" y="1234535"/>
            <a:ext cx="3452805" cy="430887"/>
          </a:xfrm>
          <a:prstGeom prst="rect">
            <a:avLst/>
          </a:prstGeom>
          <a:noFill/>
        </p:spPr>
        <p:txBody>
          <a:bodyPr wrap="none" rtlCol="0">
            <a:spAutoFit/>
          </a:bodyPr>
          <a:lstStyle/>
          <a:p>
            <a:r>
              <a:rPr lang="en-US" sz="2200" u="sng" dirty="0" smtClean="0"/>
              <a:t>Interesting evasive </a:t>
            </a:r>
            <a:r>
              <a:rPr lang="en-US" sz="2200" u="sng" dirty="0"/>
              <a:t>r</a:t>
            </a:r>
            <a:r>
              <a:rPr lang="en-US" sz="2200" u="sng" dirty="0" smtClean="0"/>
              <a:t>elations:</a:t>
            </a:r>
            <a:endParaRPr lang="en-US" sz="2200" u="sng" dirty="0"/>
          </a:p>
        </p:txBody>
      </p:sp>
      <mc:AlternateContent xmlns:mc="http://schemas.openxmlformats.org/markup-compatibility/2006" xmlns:a14="http://schemas.microsoft.com/office/drawing/2010/main">
        <mc:Choice Requires="a14">
          <p:sp>
            <p:nvSpPr>
              <p:cNvPr id="46" name="TextBox 45"/>
              <p:cNvSpPr txBox="1"/>
              <p:nvPr/>
            </p:nvSpPr>
            <p:spPr>
              <a:xfrm>
                <a:off x="591941" y="3270486"/>
                <a:ext cx="2797241" cy="461665"/>
              </a:xfrm>
              <a:prstGeom prst="rect">
                <a:avLst/>
              </a:prstGeom>
              <a:noFill/>
            </p:spPr>
            <p:txBody>
              <a:bodyPr wrap="none" rtlCol="0">
                <a:spAutoFit/>
              </a:bodyPr>
              <a:lstStyle/>
              <a:p>
                <a:r>
                  <a:rPr lang="en-US" sz="2400" dirty="0" smtClean="0">
                    <a:solidFill>
                      <a:srgbClr val="FF0000"/>
                    </a:solidFill>
                  </a:rPr>
                  <a:t>if </a:t>
                </a:r>
                <a14:m>
                  <m:oMath xmlns:m="http://schemas.openxmlformats.org/officeDocument/2006/math">
                    <m:sSup>
                      <m:sSupPr>
                        <m:ctrlPr>
                          <a:rPr lang="en-US" sz="2400" b="0" i="1" dirty="0" smtClean="0">
                            <a:solidFill>
                              <a:srgbClr val="FF0000"/>
                            </a:solidFill>
                            <a:latin typeface="Cambria Math" charset="0"/>
                          </a:rPr>
                        </m:ctrlPr>
                      </m:sSupPr>
                      <m:e>
                        <m:r>
                          <m:rPr>
                            <m:sty m:val="p"/>
                          </m:rPr>
                          <a:rPr lang="en-US" sz="2400" dirty="0">
                            <a:solidFill>
                              <a:srgbClr val="FF0000"/>
                            </a:solidFill>
                            <a:latin typeface="Cambria Math" charset="0"/>
                          </a:rPr>
                          <m:t>v</m:t>
                        </m:r>
                      </m:e>
                      <m:sup>
                        <m:r>
                          <a:rPr lang="en-US" sz="2400" b="0" i="0" dirty="0" smtClean="0">
                            <a:solidFill>
                              <a:srgbClr val="FF0000"/>
                            </a:solidFill>
                            <a:latin typeface="Cambria Math" charset="0"/>
                          </a:rPr>
                          <m:t>2</m:t>
                        </m:r>
                      </m:sup>
                    </m:sSup>
                    <m:r>
                      <a:rPr lang="en-US" sz="2400" b="0" i="0" dirty="0" smtClean="0">
                        <a:solidFill>
                          <a:srgbClr val="FF0000"/>
                        </a:solidFill>
                        <a:latin typeface="Cambria Math" charset="0"/>
                      </a:rPr>
                      <m:t>=</m:t>
                    </m:r>
                    <m:sSup>
                      <m:sSupPr>
                        <m:ctrlPr>
                          <a:rPr lang="en-US" sz="2400" b="0" i="1" dirty="0" smtClean="0">
                            <a:solidFill>
                              <a:srgbClr val="FF0000"/>
                            </a:solidFill>
                            <a:latin typeface="Cambria Math" charset="0"/>
                          </a:rPr>
                        </m:ctrlPr>
                      </m:sSupPr>
                      <m:e>
                        <m:r>
                          <m:rPr>
                            <m:sty m:val="p"/>
                          </m:rPr>
                          <a:rPr lang="en-US" sz="2400" b="0" i="0" dirty="0" smtClean="0">
                            <a:solidFill>
                              <a:srgbClr val="FF0000"/>
                            </a:solidFill>
                            <a:latin typeface="Cambria Math" charset="0"/>
                          </a:rPr>
                          <m:t>u</m:t>
                        </m:r>
                      </m:e>
                      <m:sup>
                        <m:r>
                          <a:rPr lang="en-US" sz="2400" b="0" i="0" dirty="0" smtClean="0">
                            <a:solidFill>
                              <a:srgbClr val="FF0000"/>
                            </a:solidFill>
                            <a:latin typeface="Cambria Math" charset="0"/>
                          </a:rPr>
                          <m:t>3</m:t>
                        </m:r>
                      </m:sup>
                    </m:sSup>
                    <m:r>
                      <a:rPr lang="en-US" sz="2400" b="0" i="0" dirty="0" smtClean="0">
                        <a:solidFill>
                          <a:srgbClr val="FF0000"/>
                        </a:solidFill>
                        <a:latin typeface="Cambria Math" charset="0"/>
                      </a:rPr>
                      <m:t>+</m:t>
                    </m:r>
                    <m:r>
                      <m:rPr>
                        <m:sty m:val="p"/>
                      </m:rPr>
                      <a:rPr lang="en-US" sz="2400" b="0" i="0" dirty="0" smtClean="0">
                        <a:solidFill>
                          <a:srgbClr val="FF0000"/>
                        </a:solidFill>
                        <a:latin typeface="Cambria Math" charset="0"/>
                      </a:rPr>
                      <m:t>au</m:t>
                    </m:r>
                    <m:r>
                      <a:rPr lang="en-US" sz="2400" b="0" i="0" dirty="0" smtClean="0">
                        <a:solidFill>
                          <a:srgbClr val="FF0000"/>
                        </a:solidFill>
                        <a:latin typeface="Cambria Math" charset="0"/>
                      </a:rPr>
                      <m:t>+</m:t>
                    </m:r>
                    <m:r>
                      <m:rPr>
                        <m:sty m:val="p"/>
                      </m:rPr>
                      <a:rPr lang="en-US" sz="2400" b="0" i="0" dirty="0" smtClean="0">
                        <a:solidFill>
                          <a:srgbClr val="FF0000"/>
                        </a:solidFill>
                        <a:latin typeface="Cambria Math" charset="0"/>
                      </a:rPr>
                      <m:t>b</m:t>
                    </m:r>
                    <m:r>
                      <a:rPr lang="en-US" sz="2400" i="0" dirty="0" smtClean="0">
                        <a:latin typeface="Cambria Math" charset="0"/>
                      </a:rPr>
                      <m:t> </m:t>
                    </m:r>
                    <m:r>
                      <a:rPr lang="en-US" sz="2400" b="0" i="0" dirty="0" smtClean="0">
                        <a:latin typeface="Cambria Math" charset="0"/>
                      </a:rPr>
                      <m:t> </m:t>
                    </m:r>
                  </m:oMath>
                </a14:m>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91941" y="3270486"/>
                <a:ext cx="2797241" cy="461665"/>
              </a:xfrm>
              <a:prstGeom prst="rect">
                <a:avLst/>
              </a:prstGeom>
              <a:blipFill rotWithShape="0">
                <a:blip r:embed="rId10"/>
                <a:stretch>
                  <a:fillRect l="-3268" t="-102632" r="-1525" b="-1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198672" y="5461607"/>
                <a:ext cx="6771982" cy="523220"/>
              </a:xfrm>
              <a:prstGeom prst="rect">
                <a:avLst/>
              </a:prstGeom>
              <a:noFill/>
            </p:spPr>
            <p:txBody>
              <a:bodyPr wrap="none" rtlCol="0">
                <a:spAutoFit/>
              </a:bodyPr>
              <a:lstStyle/>
              <a:p>
                <a:r>
                  <a:rPr lang="en-US" sz="2800" b="1" i="1" dirty="0" smtClean="0">
                    <a:solidFill>
                      <a:srgbClr val="053BFF"/>
                    </a:solidFill>
                  </a:rPr>
                  <a:t>“</a:t>
                </a:r>
                <a14:m>
                  <m:oMath xmlns:m="http://schemas.openxmlformats.org/officeDocument/2006/math">
                    <m:r>
                      <a:rPr lang="en-US" sz="2800" b="1" i="1" smtClean="0">
                        <a:solidFill>
                          <a:srgbClr val="053BFF"/>
                        </a:solidFill>
                        <a:latin typeface="Cambria Math" charset="0"/>
                      </a:rPr>
                      <m:t>∀ </m:t>
                    </m:r>
                    <m:r>
                      <a:rPr lang="en-US" sz="2800" b="1" i="1" smtClean="0">
                        <a:solidFill>
                          <a:srgbClr val="053BFF"/>
                        </a:solidFill>
                        <a:latin typeface="Cambria Math" charset="0"/>
                      </a:rPr>
                      <m:t>𝒖</m:t>
                    </m:r>
                  </m:oMath>
                </a14:m>
                <a:r>
                  <a:rPr lang="en-US" sz="2800" b="1" i="1" dirty="0" smtClean="0">
                    <a:solidFill>
                      <a:srgbClr val="053BFF"/>
                    </a:solidFill>
                  </a:rPr>
                  <a:t>, the fraction of </a:t>
                </a:r>
                <a14:m>
                  <m:oMath xmlns:m="http://schemas.openxmlformats.org/officeDocument/2006/math">
                    <m:r>
                      <a:rPr lang="en-US" sz="2800" b="1" i="1" smtClean="0">
                        <a:solidFill>
                          <a:srgbClr val="053BFF"/>
                        </a:solidFill>
                        <a:latin typeface="Cambria Math" charset="0"/>
                      </a:rPr>
                      <m:t>𝒗</m:t>
                    </m:r>
                  </m:oMath>
                </a14:m>
                <a:r>
                  <a:rPr lang="en-US" sz="2800" b="1" i="1" dirty="0" smtClean="0">
                    <a:solidFill>
                      <a:srgbClr val="053BFF"/>
                    </a:solidFill>
                  </a:rPr>
                  <a:t> s.t. </a:t>
                </a:r>
                <a14:m>
                  <m:oMath xmlns:m="http://schemas.openxmlformats.org/officeDocument/2006/math">
                    <m:d>
                      <m:dPr>
                        <m:ctrlPr>
                          <a:rPr lang="en-US" sz="2800" b="1" i="1" dirty="0" smtClean="0">
                            <a:solidFill>
                              <a:srgbClr val="053BFF"/>
                            </a:solidFill>
                            <a:latin typeface="Cambria Math" charset="0"/>
                          </a:rPr>
                        </m:ctrlPr>
                      </m:dPr>
                      <m:e>
                        <m:r>
                          <a:rPr lang="en-US" sz="2800" b="1" i="1" dirty="0" smtClean="0">
                            <a:solidFill>
                              <a:srgbClr val="053BFF"/>
                            </a:solidFill>
                            <a:latin typeface="Cambria Math" charset="0"/>
                          </a:rPr>
                          <m:t>𝒖</m:t>
                        </m:r>
                        <m:r>
                          <a:rPr lang="en-US" sz="2800" b="1" i="1" dirty="0" smtClean="0">
                            <a:solidFill>
                              <a:srgbClr val="053BFF"/>
                            </a:solidFill>
                            <a:latin typeface="Cambria Math" charset="0"/>
                          </a:rPr>
                          <m:t>,</m:t>
                        </m:r>
                        <m:r>
                          <a:rPr lang="en-US" sz="2800" b="1" i="1" dirty="0" smtClean="0">
                            <a:solidFill>
                              <a:srgbClr val="053BFF"/>
                            </a:solidFill>
                            <a:latin typeface="Cambria Math" charset="0"/>
                          </a:rPr>
                          <m:t>𝒗</m:t>
                        </m:r>
                      </m:e>
                    </m:d>
                    <m:r>
                      <a:rPr lang="en-US" sz="2800" b="1" i="1" dirty="0" smtClean="0">
                        <a:solidFill>
                          <a:srgbClr val="053BFF"/>
                        </a:solidFill>
                        <a:latin typeface="Cambria Math" charset="0"/>
                      </a:rPr>
                      <m:t>∈</m:t>
                    </m:r>
                    <m:r>
                      <a:rPr lang="en-US" sz="2800" b="1" i="1" dirty="0" smtClean="0">
                        <a:solidFill>
                          <a:srgbClr val="053BFF"/>
                        </a:solidFill>
                        <a:latin typeface="Cambria Math" charset="0"/>
                      </a:rPr>
                      <m:t>𝑹</m:t>
                    </m:r>
                  </m:oMath>
                </a14:m>
                <a:r>
                  <a:rPr lang="en-US" sz="2800" b="1" i="1" dirty="0" smtClean="0">
                    <a:solidFill>
                      <a:srgbClr val="053BFF"/>
                    </a:solidFill>
                  </a:rPr>
                  <a:t> is </a:t>
                </a:r>
                <a:r>
                  <a:rPr lang="en-US" sz="2800" b="1" i="1" dirty="0" err="1" smtClean="0">
                    <a:solidFill>
                      <a:srgbClr val="FF0000"/>
                    </a:solidFill>
                  </a:rPr>
                  <a:t>negl</a:t>
                </a:r>
                <a:r>
                  <a:rPr lang="en-US" sz="2800" b="1" i="1" dirty="0" smtClean="0">
                    <a:solidFill>
                      <a:srgbClr val="FF0000"/>
                    </a:solidFill>
                  </a:rPr>
                  <a:t>.</a:t>
                </a:r>
                <a:endParaRPr lang="en-US" sz="2800" b="1" i="1" dirty="0">
                  <a:solidFill>
                    <a:srgbClr val="FF000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198672" y="5461607"/>
                <a:ext cx="6771982" cy="523220"/>
              </a:xfrm>
              <a:prstGeom prst="rect">
                <a:avLst/>
              </a:prstGeom>
              <a:blipFill rotWithShape="0">
                <a:blip r:embed="rId11"/>
                <a:stretch>
                  <a:fillRect l="-1890" t="-11628" r="-720" b="-32558"/>
                </a:stretch>
              </a:blipFill>
            </p:spPr>
            <p:txBody>
              <a:bodyPr/>
              <a:lstStyle/>
              <a:p>
                <a:r>
                  <a:rPr lang="en-US">
                    <a:noFill/>
                  </a:rPr>
                  <a:t> </a:t>
                </a:r>
              </a:p>
            </p:txBody>
          </p:sp>
        </mc:Fallback>
      </mc:AlternateContent>
      <p:sp>
        <p:nvSpPr>
          <p:cNvPr id="48" name="TextBox 47"/>
          <p:cNvSpPr txBox="1"/>
          <p:nvPr/>
        </p:nvSpPr>
        <p:spPr>
          <a:xfrm>
            <a:off x="3290747" y="5935811"/>
            <a:ext cx="2567434" cy="523220"/>
          </a:xfrm>
          <a:prstGeom prst="rect">
            <a:avLst/>
          </a:prstGeom>
          <a:noFill/>
        </p:spPr>
        <p:txBody>
          <a:bodyPr wrap="none" rtlCol="0">
            <a:spAutoFit/>
          </a:bodyPr>
          <a:lstStyle/>
          <a:p>
            <a:r>
              <a:rPr lang="en-US" sz="2800" b="1" i="1" dirty="0" smtClean="0">
                <a:solidFill>
                  <a:srgbClr val="053BFF"/>
                </a:solidFill>
              </a:rPr>
              <a:t>and vice versa!”</a:t>
            </a:r>
            <a:endParaRPr lang="en-US" sz="2800" b="1" i="1" dirty="0">
              <a:solidFill>
                <a:srgbClr val="053BFF"/>
              </a:solidFill>
            </a:endParaRPr>
          </a:p>
        </p:txBody>
      </p:sp>
      <mc:AlternateContent xmlns:mc="http://schemas.openxmlformats.org/markup-compatibility/2006" xmlns:a14="http://schemas.microsoft.com/office/drawing/2010/main">
        <mc:Choice Requires="a14">
          <p:sp>
            <p:nvSpPr>
              <p:cNvPr id="49" name="TextBox 48"/>
              <p:cNvSpPr txBox="1"/>
              <p:nvPr/>
            </p:nvSpPr>
            <p:spPr>
              <a:xfrm rot="5400000">
                <a:off x="526007" y="3749580"/>
                <a:ext cx="68086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charset="0"/>
                        </a:rPr>
                        <m:t>…</m:t>
                      </m:r>
                    </m:oMath>
                  </m:oMathPara>
                </a14:m>
                <a:endParaRPr lang="en-US" sz="3200" dirty="0"/>
              </a:p>
            </p:txBody>
          </p:sp>
        </mc:Choice>
        <mc:Fallback xmlns="">
          <p:sp>
            <p:nvSpPr>
              <p:cNvPr id="49" name="TextBox 48"/>
              <p:cNvSpPr txBox="1">
                <a:spLocks noRot="1" noChangeAspect="1" noMove="1" noResize="1" noEditPoints="1" noAdjustHandles="1" noChangeArrowheads="1" noChangeShapeType="1" noTextEdit="1"/>
              </p:cNvSpPr>
              <p:nvPr/>
            </p:nvSpPr>
            <p:spPr>
              <a:xfrm rot="5400000">
                <a:off x="526007" y="3749580"/>
                <a:ext cx="680862" cy="584775"/>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99072" y="1742928"/>
                <a:ext cx="172470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800" i="1" dirty="0" smtClean="0">
                              <a:latin typeface="Cambria Math" charset="0"/>
                            </a:rPr>
                          </m:ctrlPr>
                        </m:dPr>
                        <m:e>
                          <m:r>
                            <m:rPr>
                              <m:sty m:val="p"/>
                            </m:rPr>
                            <a:rPr lang="en-US" sz="2800" b="0" i="0" dirty="0" smtClean="0">
                              <a:latin typeface="Cambria Math" charset="0"/>
                            </a:rPr>
                            <m:t>u</m:t>
                          </m:r>
                          <m:r>
                            <a:rPr lang="en-US" sz="2800" i="0" dirty="0" err="1" smtClean="0">
                              <a:latin typeface="Cambria Math" charset="0"/>
                            </a:rPr>
                            <m:t>,</m:t>
                          </m:r>
                          <m:r>
                            <m:rPr>
                              <m:sty m:val="p"/>
                            </m:rPr>
                            <a:rPr lang="en-US" sz="2800" b="0" i="0" dirty="0" smtClean="0">
                              <a:latin typeface="Cambria Math" charset="0"/>
                            </a:rPr>
                            <m:t>v</m:t>
                          </m:r>
                        </m:e>
                      </m:d>
                      <m:r>
                        <a:rPr lang="en-US" sz="2800" i="0" dirty="0" smtClean="0">
                          <a:latin typeface="Cambria Math" charset="0"/>
                        </a:rPr>
                        <m:t>∈</m:t>
                      </m:r>
                      <m:r>
                        <m:rPr>
                          <m:sty m:val="p"/>
                        </m:rPr>
                        <a:rPr lang="en-US" sz="2800" i="0" dirty="0" smtClean="0">
                          <a:latin typeface="Cambria Math" charset="0"/>
                        </a:rPr>
                        <m:t>R</m:t>
                      </m:r>
                    </m:oMath>
                  </m:oMathPara>
                </a14:m>
                <a:endParaRPr lang="en-US" sz="28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99072" y="1742928"/>
                <a:ext cx="1724703" cy="523220"/>
              </a:xfrm>
              <a:prstGeom prst="rect">
                <a:avLst/>
              </a:prstGeom>
              <a:blipFill rotWithShape="0">
                <a:blip r:embed="rId13"/>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059246265"/>
      </p:ext>
    </p:extLst>
  </p:cSld>
  <p:clrMapOvr>
    <a:masterClrMapping/>
  </p:clrMapOvr>
  <mc:AlternateContent xmlns:mc="http://schemas.openxmlformats.org/markup-compatibility/2006" xmlns:p14="http://schemas.microsoft.com/office/powerpoint/2010/main">
    <mc:Choice Requires="p14">
      <p:transition spd="slow" p14:dur="2000" advTm="52779"/>
    </mc:Choice>
    <mc:Fallback xmlns="">
      <p:transition spd="slow" advTm="52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42" grpId="0"/>
      <p:bldP spid="46" grpId="0"/>
      <p:bldP spid="47" grpId="0"/>
      <p:bldP spid="48" grpId="0"/>
      <p:bldP spid="49"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72222" y="364165"/>
                <a:ext cx="7886700" cy="579437"/>
              </a:xfrm>
            </p:spPr>
            <p:txBody>
              <a:bodyPr>
                <a:normAutofit/>
              </a:bodyPr>
              <a:lstStyle/>
              <a:p>
                <a14:m>
                  <m:oMath xmlns:m="http://schemas.openxmlformats.org/officeDocument/2006/math">
                    <m:r>
                      <m:rPr>
                        <m:sty m:val="p"/>
                      </m:rPr>
                      <a:rPr lang="en-US" sz="3200" b="0" i="0" smtClean="0">
                        <a:latin typeface="Cambria Math" charset="0"/>
                      </a:rPr>
                      <m:t>k</m:t>
                    </m:r>
                  </m:oMath>
                </a14:m>
                <a:r>
                  <a:rPr lang="en-US" sz="3200" dirty="0" smtClean="0"/>
                  <a:t>-</a:t>
                </a:r>
                <a:r>
                  <a:rPr lang="en-US" sz="3200" dirty="0" err="1" smtClean="0"/>
                  <a:t>ary</a:t>
                </a:r>
                <a:r>
                  <a:rPr lang="en-US" sz="3200" dirty="0" smtClean="0"/>
                  <a:t> evasive relations</a:t>
                </a:r>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72222" y="364165"/>
                <a:ext cx="7886700" cy="579437"/>
              </a:xfrm>
              <a:blipFill rotWithShape="0">
                <a:blip r:embed="rId4"/>
                <a:stretch>
                  <a:fillRect t="-16842"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1481650" y="1537206"/>
                <a:ext cx="618560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b="0" i="1" dirty="0" smtClean="0">
                              <a:latin typeface="Cambria Math" charset="0"/>
                            </a:rPr>
                          </m:ctrlPr>
                        </m:dPr>
                        <m:e>
                          <m:d>
                            <m:dPr>
                              <m:ctrlPr>
                                <a:rPr lang="en-US" sz="3200" i="1" dirty="0" smtClean="0">
                                  <a:latin typeface="Cambria Math" charset="0"/>
                                </a:rPr>
                              </m:ctrlPr>
                            </m:dPr>
                            <m:e>
                              <m:sSub>
                                <m:sSubPr>
                                  <m:ctrlPr>
                                    <a:rPr lang="en-US" sz="3200" b="0" i="1" dirty="0" smtClean="0">
                                      <a:latin typeface="Cambria Math" charset="0"/>
                                    </a:rPr>
                                  </m:ctrlPr>
                                </m:sSubPr>
                                <m:e>
                                  <m:r>
                                    <m:rPr>
                                      <m:sty m:val="p"/>
                                    </m:rPr>
                                    <a:rPr lang="en-US" sz="3200" b="0" i="0" dirty="0" smtClean="0">
                                      <a:latin typeface="Cambria Math" charset="0"/>
                                    </a:rPr>
                                    <m:t>u</m:t>
                                  </m:r>
                                </m:e>
                                <m:sub>
                                  <m:r>
                                    <a:rPr lang="en-US" sz="3200" b="0" i="0" dirty="0" smtClean="0">
                                      <a:latin typeface="Cambria Math" charset="0"/>
                                    </a:rPr>
                                    <m:t>1</m:t>
                                  </m:r>
                                </m:sub>
                              </m:sSub>
                              <m:r>
                                <a:rPr lang="en-US" sz="3200" i="0" dirty="0" err="1" smtClean="0">
                                  <a:latin typeface="Cambria Math" charset="0"/>
                                </a:rPr>
                                <m:t>,</m:t>
                              </m:r>
                              <m:sSub>
                                <m:sSubPr>
                                  <m:ctrlPr>
                                    <a:rPr lang="en-US" sz="3200" b="0" i="1" dirty="0" smtClean="0">
                                      <a:latin typeface="Cambria Math" charset="0"/>
                                    </a:rPr>
                                  </m:ctrlPr>
                                </m:sSubPr>
                                <m:e>
                                  <m:r>
                                    <m:rPr>
                                      <m:sty m:val="p"/>
                                    </m:rPr>
                                    <a:rPr lang="en-US" sz="3200" b="0" i="0" dirty="0" smtClean="0">
                                      <a:latin typeface="Cambria Math" charset="0"/>
                                    </a:rPr>
                                    <m:t>v</m:t>
                                  </m:r>
                                </m:e>
                                <m:sub>
                                  <m:r>
                                    <a:rPr lang="en-US" sz="3200" b="0" i="0" dirty="0" smtClean="0">
                                      <a:latin typeface="Cambria Math" charset="0"/>
                                    </a:rPr>
                                    <m:t>1</m:t>
                                  </m:r>
                                </m:sub>
                              </m:sSub>
                            </m:e>
                          </m:d>
                          <m:r>
                            <a:rPr lang="en-US" sz="3200" b="0" i="0" dirty="0" smtClean="0">
                              <a:latin typeface="Cambria Math" charset="0"/>
                            </a:rPr>
                            <m:t>, </m:t>
                          </m:r>
                          <m:d>
                            <m:dPr>
                              <m:ctrlPr>
                                <a:rPr lang="en-US" sz="3200" b="0" i="1" dirty="0" smtClean="0">
                                  <a:latin typeface="Cambria Math" charset="0"/>
                                </a:rPr>
                              </m:ctrlPr>
                            </m:dPr>
                            <m:e>
                              <m:sSub>
                                <m:sSubPr>
                                  <m:ctrlPr>
                                    <a:rPr lang="en-US" sz="3200" b="0" i="1" dirty="0" smtClean="0">
                                      <a:latin typeface="Cambria Math" charset="0"/>
                                    </a:rPr>
                                  </m:ctrlPr>
                                </m:sSubPr>
                                <m:e>
                                  <m:r>
                                    <m:rPr>
                                      <m:sty m:val="p"/>
                                    </m:rPr>
                                    <a:rPr lang="en-US" sz="3200" b="0" i="0" dirty="0" smtClean="0">
                                      <a:latin typeface="Cambria Math" charset="0"/>
                                    </a:rPr>
                                    <m:t>u</m:t>
                                  </m:r>
                                </m:e>
                                <m:sub>
                                  <m:r>
                                    <a:rPr lang="en-US" sz="3200" b="0" i="0" dirty="0" smtClean="0">
                                      <a:latin typeface="Cambria Math" charset="0"/>
                                    </a:rPr>
                                    <m:t>2</m:t>
                                  </m:r>
                                </m:sub>
                              </m:sSub>
                              <m:r>
                                <a:rPr lang="en-US" sz="3200" b="0" i="0" dirty="0" smtClean="0">
                                  <a:latin typeface="Cambria Math" charset="0"/>
                                </a:rPr>
                                <m:t>, </m:t>
                              </m:r>
                              <m:sSub>
                                <m:sSubPr>
                                  <m:ctrlPr>
                                    <a:rPr lang="en-US" sz="3200" b="0" i="1" dirty="0" smtClean="0">
                                      <a:latin typeface="Cambria Math" charset="0"/>
                                    </a:rPr>
                                  </m:ctrlPr>
                                </m:sSubPr>
                                <m:e>
                                  <m:r>
                                    <m:rPr>
                                      <m:sty m:val="p"/>
                                    </m:rPr>
                                    <a:rPr lang="en-US" sz="3200" b="0" i="0" dirty="0" smtClean="0">
                                      <a:latin typeface="Cambria Math" charset="0"/>
                                    </a:rPr>
                                    <m:t>v</m:t>
                                  </m:r>
                                </m:e>
                                <m:sub>
                                  <m:r>
                                    <a:rPr lang="en-US" sz="3200" b="0" i="0" dirty="0" smtClean="0">
                                      <a:latin typeface="Cambria Math" charset="0"/>
                                    </a:rPr>
                                    <m:t>2</m:t>
                                  </m:r>
                                </m:sub>
                              </m:sSub>
                            </m:e>
                          </m:d>
                          <m:r>
                            <a:rPr lang="en-US" sz="3200" b="0" i="0" dirty="0" smtClean="0">
                              <a:latin typeface="Cambria Math" charset="0"/>
                            </a:rPr>
                            <m:t>,</m:t>
                          </m:r>
                          <m:r>
                            <a:rPr lang="en-US" sz="3200" b="0" i="1" dirty="0" smtClean="0">
                              <a:latin typeface="Cambria Math" charset="0"/>
                            </a:rPr>
                            <m:t>…, </m:t>
                          </m:r>
                          <m:d>
                            <m:dPr>
                              <m:ctrlPr>
                                <a:rPr lang="en-US" sz="3200" b="0" i="1" dirty="0" smtClean="0">
                                  <a:latin typeface="Cambria Math" charset="0"/>
                                </a:rPr>
                              </m:ctrlPr>
                            </m:dPr>
                            <m:e>
                              <m:sSub>
                                <m:sSubPr>
                                  <m:ctrlPr>
                                    <a:rPr lang="en-US" sz="3200" b="0" i="1" dirty="0" smtClean="0">
                                      <a:latin typeface="Cambria Math" charset="0"/>
                                    </a:rPr>
                                  </m:ctrlPr>
                                </m:sSubPr>
                                <m:e>
                                  <m:r>
                                    <m:rPr>
                                      <m:sty m:val="p"/>
                                    </m:rPr>
                                    <a:rPr lang="en-US" sz="3200" b="0" i="0" dirty="0" smtClean="0">
                                      <a:latin typeface="Cambria Math" charset="0"/>
                                    </a:rPr>
                                    <m:t>u</m:t>
                                  </m:r>
                                </m:e>
                                <m:sub>
                                  <m:r>
                                    <m:rPr>
                                      <m:sty m:val="p"/>
                                    </m:rPr>
                                    <a:rPr lang="en-US" sz="3200" b="0" i="0" dirty="0" smtClean="0">
                                      <a:latin typeface="Cambria Math" charset="0"/>
                                    </a:rPr>
                                    <m:t>k</m:t>
                                  </m:r>
                                </m:sub>
                              </m:sSub>
                              <m:r>
                                <a:rPr lang="en-US" sz="3200" b="0" i="0" dirty="0" smtClean="0">
                                  <a:latin typeface="Cambria Math" charset="0"/>
                                </a:rPr>
                                <m:t>,</m:t>
                              </m:r>
                              <m:sSub>
                                <m:sSubPr>
                                  <m:ctrlPr>
                                    <a:rPr lang="en-US" sz="3200" b="0" i="1" dirty="0" smtClean="0">
                                      <a:latin typeface="Cambria Math" charset="0"/>
                                    </a:rPr>
                                  </m:ctrlPr>
                                </m:sSubPr>
                                <m:e>
                                  <m:r>
                                    <m:rPr>
                                      <m:sty m:val="p"/>
                                    </m:rPr>
                                    <a:rPr lang="en-US" sz="3200" b="0" i="0" dirty="0" smtClean="0">
                                      <a:latin typeface="Cambria Math" charset="0"/>
                                    </a:rPr>
                                    <m:t>v</m:t>
                                  </m:r>
                                </m:e>
                                <m:sub>
                                  <m:r>
                                    <m:rPr>
                                      <m:sty m:val="p"/>
                                    </m:rPr>
                                    <a:rPr lang="en-US" sz="3200" b="0" i="0" dirty="0" smtClean="0">
                                      <a:latin typeface="Cambria Math" charset="0"/>
                                    </a:rPr>
                                    <m:t>k</m:t>
                                  </m:r>
                                </m:sub>
                              </m:sSub>
                            </m:e>
                          </m:d>
                        </m:e>
                      </m:d>
                      <m:r>
                        <a:rPr lang="en-US" sz="3200" b="0" i="0" dirty="0" smtClean="0">
                          <a:latin typeface="Cambria Math" charset="0"/>
                        </a:rPr>
                        <m:t>∈</m:t>
                      </m:r>
                      <m:r>
                        <m:rPr>
                          <m:sty m:val="p"/>
                        </m:rPr>
                        <a:rPr lang="en-US" sz="3200" b="0" i="0" dirty="0" smtClean="0">
                          <a:latin typeface="Cambria Math" charset="0"/>
                        </a:rPr>
                        <m:t>R</m:t>
                      </m:r>
                    </m:oMath>
                  </m:oMathPara>
                </a14:m>
                <a:endParaRPr lang="en-US" sz="3200" dirty="0">
                  <a:solidFill>
                    <a:srgbClr val="FF000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1481650" y="1537206"/>
                <a:ext cx="6185604" cy="58477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702426" y="3462333"/>
                <a:ext cx="2748094" cy="95410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2800" i="0" dirty="0" smtClean="0">
                          <a:latin typeface="Cambria Math" charset="0"/>
                        </a:rPr>
                        <m:t>k</m:t>
                      </m:r>
                      <m:r>
                        <a:rPr lang="en-US" sz="2800" i="0" dirty="0" smtClean="0">
                          <a:latin typeface="Cambria Math" charset="0"/>
                        </a:rPr>
                        <m:t>=1</m:t>
                      </m:r>
                    </m:oMath>
                  </m:oMathPara>
                </a14:m>
                <a:endParaRPr lang="en-US" sz="2800" dirty="0" smtClean="0"/>
              </a:p>
              <a:p>
                <a:pPr algn="ctr"/>
                <a:r>
                  <a:rPr lang="en-US" sz="2800" dirty="0" smtClean="0"/>
                  <a:t>(Unary)</a:t>
                </a:r>
                <a:endParaRPr lang="en-US" sz="2800" dirty="0"/>
              </a:p>
            </p:txBody>
          </p:sp>
        </mc:Choice>
        <mc:Fallback xmlns="">
          <p:sp>
            <p:nvSpPr>
              <p:cNvPr id="57" name="TextBox 56"/>
              <p:cNvSpPr txBox="1">
                <a:spLocks noRot="1" noChangeAspect="1" noMove="1" noResize="1" noEditPoints="1" noAdjustHandles="1" noChangeArrowheads="1" noChangeShapeType="1" noTextEdit="1"/>
              </p:cNvSpPr>
              <p:nvPr/>
            </p:nvSpPr>
            <p:spPr>
              <a:xfrm>
                <a:off x="702426" y="3462333"/>
                <a:ext cx="2748094" cy="954107"/>
              </a:xfrm>
              <a:prstGeom prst="rect">
                <a:avLst/>
              </a:prstGeom>
              <a:blipFill rotWithShape="0">
                <a:blip r:embed="rId6"/>
                <a:stretch>
                  <a:fillRect b="-17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02426" y="5146253"/>
                <a:ext cx="2748094" cy="95410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2800" i="0" dirty="0" smtClean="0">
                          <a:latin typeface="Cambria Math" charset="0"/>
                        </a:rPr>
                        <m:t>k</m:t>
                      </m:r>
                      <m:r>
                        <a:rPr lang="en-US" sz="2800" i="0" dirty="0" smtClean="0">
                          <a:latin typeface="Cambria Math" charset="0"/>
                        </a:rPr>
                        <m:t>=2</m:t>
                      </m:r>
                    </m:oMath>
                  </m:oMathPara>
                </a14:m>
                <a:endParaRPr lang="en-US" sz="2800" dirty="0" smtClean="0"/>
              </a:p>
              <a:p>
                <a:pPr algn="ctr"/>
                <a:r>
                  <a:rPr lang="en-US" sz="2800" dirty="0" smtClean="0"/>
                  <a:t>(Binary)</a:t>
                </a:r>
                <a:endParaRPr lang="en-US" sz="2800" dirty="0"/>
              </a:p>
            </p:txBody>
          </p:sp>
        </mc:Choice>
        <mc:Fallback xmlns="">
          <p:sp>
            <p:nvSpPr>
              <p:cNvPr id="59" name="TextBox 58"/>
              <p:cNvSpPr txBox="1">
                <a:spLocks noRot="1" noChangeAspect="1" noMove="1" noResize="1" noEditPoints="1" noAdjustHandles="1" noChangeArrowheads="1" noChangeShapeType="1" noTextEdit="1"/>
              </p:cNvSpPr>
              <p:nvPr/>
            </p:nvSpPr>
            <p:spPr>
              <a:xfrm>
                <a:off x="702426" y="5146253"/>
                <a:ext cx="2748094" cy="954107"/>
              </a:xfrm>
              <a:prstGeom prst="rect">
                <a:avLst/>
              </a:prstGeom>
              <a:blipFill rotWithShape="0">
                <a:blip r:embed="rId7"/>
                <a:stretch>
                  <a:fillRect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238672" y="622552"/>
                <a:ext cx="3376245" cy="430887"/>
              </a:xfrm>
              <a:prstGeom prst="rect">
                <a:avLst/>
              </a:prstGeom>
              <a:noFill/>
            </p:spPr>
            <p:txBody>
              <a:bodyPr wrap="none" rtlCol="0">
                <a:spAutoFit/>
              </a:bodyPr>
              <a:lstStyle/>
              <a:p>
                <a:r>
                  <a:rPr lang="en-US" sz="2200" dirty="0"/>
                  <a:t>i</a:t>
                </a:r>
                <a:r>
                  <a:rPr lang="en-US" sz="2200" dirty="0" smtClean="0"/>
                  <a:t>nvolve </a:t>
                </a:r>
                <a14:m>
                  <m:oMath xmlns:m="http://schemas.openxmlformats.org/officeDocument/2006/math">
                    <m:r>
                      <m:rPr>
                        <m:sty m:val="p"/>
                      </m:rPr>
                      <a:rPr lang="en-US" sz="2200" b="0" i="0" smtClean="0">
                        <a:latin typeface="Cambria Math" charset="0"/>
                      </a:rPr>
                      <m:t>k</m:t>
                    </m:r>
                  </m:oMath>
                </a14:m>
                <a:r>
                  <a:rPr lang="en-US" sz="2200" dirty="0" smtClean="0"/>
                  <a:t> input/output pairs</a:t>
                </a:r>
                <a:endParaRPr lang="en-US" sz="2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238672" y="622552"/>
                <a:ext cx="3376245" cy="430887"/>
              </a:xfrm>
              <a:prstGeom prst="rect">
                <a:avLst/>
              </a:prstGeom>
              <a:blipFill rotWithShape="0">
                <a:blip r:embed="rId17"/>
                <a:stretch>
                  <a:fillRect l="-2347" t="-9859" r="-1264" b="-28169"/>
                </a:stretch>
              </a:blipFill>
            </p:spPr>
            <p:txBody>
              <a:bodyPr/>
              <a:lstStyle/>
              <a:p>
                <a:r>
                  <a:rPr lang="en-US">
                    <a:noFill/>
                  </a:rPr>
                  <a:t> </a:t>
                </a:r>
              </a:p>
            </p:txBody>
          </p:sp>
        </mc:Fallback>
      </mc:AlternateContent>
      <p:sp>
        <p:nvSpPr>
          <p:cNvPr id="26" name="TextBox 25"/>
          <p:cNvSpPr txBox="1"/>
          <p:nvPr/>
        </p:nvSpPr>
        <p:spPr>
          <a:xfrm>
            <a:off x="5052219" y="5191577"/>
            <a:ext cx="3112712" cy="892552"/>
          </a:xfrm>
          <a:prstGeom prst="rect">
            <a:avLst/>
          </a:prstGeom>
          <a:noFill/>
        </p:spPr>
        <p:txBody>
          <a:bodyPr wrap="none" rtlCol="0">
            <a:spAutoFit/>
          </a:bodyPr>
          <a:lstStyle/>
          <a:p>
            <a:pPr algn="ctr"/>
            <a:r>
              <a:rPr lang="en-US" sz="2600" dirty="0" smtClean="0"/>
              <a:t>Collision resistant </a:t>
            </a:r>
          </a:p>
          <a:p>
            <a:pPr algn="ctr"/>
            <a:r>
              <a:rPr lang="en-US" sz="2600" dirty="0" smtClean="0"/>
              <a:t>compression </a:t>
            </a:r>
            <a:r>
              <a:rPr lang="en-US" sz="2600" dirty="0"/>
              <a:t>f</a:t>
            </a:r>
            <a:r>
              <a:rPr lang="en-US" sz="2600" dirty="0" smtClean="0"/>
              <a:t>unction</a:t>
            </a:r>
            <a:endParaRPr lang="en-US" sz="2600" dirty="0"/>
          </a:p>
        </p:txBody>
      </p:sp>
      <p:sp>
        <p:nvSpPr>
          <p:cNvPr id="7" name="Right Arrow 6"/>
          <p:cNvSpPr/>
          <p:nvPr/>
        </p:nvSpPr>
        <p:spPr>
          <a:xfrm>
            <a:off x="3154028" y="3671087"/>
            <a:ext cx="894116" cy="531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31268" y="3534949"/>
            <a:ext cx="3198184" cy="892552"/>
          </a:xfrm>
          <a:prstGeom prst="rect">
            <a:avLst/>
          </a:prstGeom>
          <a:noFill/>
        </p:spPr>
        <p:txBody>
          <a:bodyPr wrap="none" rtlCol="0">
            <a:spAutoFit/>
          </a:bodyPr>
          <a:lstStyle/>
          <a:p>
            <a:pPr algn="ctr"/>
            <a:r>
              <a:rPr lang="en-US" sz="2600" dirty="0" smtClean="0"/>
              <a:t>Fiat Shamir transform </a:t>
            </a:r>
          </a:p>
          <a:p>
            <a:pPr algn="ctr"/>
            <a:r>
              <a:rPr lang="en-US" sz="2600" dirty="0" smtClean="0"/>
              <a:t>instantiation</a:t>
            </a:r>
            <a:endParaRPr lang="en-US" sz="2600" dirty="0"/>
          </a:p>
        </p:txBody>
      </p:sp>
      <p:sp>
        <p:nvSpPr>
          <p:cNvPr id="11" name="TextBox 10"/>
          <p:cNvSpPr txBox="1"/>
          <p:nvPr/>
        </p:nvSpPr>
        <p:spPr>
          <a:xfrm>
            <a:off x="312249" y="2770091"/>
            <a:ext cx="6157776" cy="492443"/>
          </a:xfrm>
          <a:prstGeom prst="rect">
            <a:avLst/>
          </a:prstGeom>
          <a:noFill/>
        </p:spPr>
        <p:txBody>
          <a:bodyPr wrap="none" rtlCol="0">
            <a:spAutoFit/>
          </a:bodyPr>
          <a:lstStyle/>
          <a:p>
            <a:pPr algn="ctr"/>
            <a:r>
              <a:rPr lang="en-US" sz="2600" dirty="0" smtClean="0">
                <a:solidFill>
                  <a:srgbClr val="053BFF"/>
                </a:solidFill>
              </a:rPr>
              <a:t>Applications of CI for k-</a:t>
            </a:r>
            <a:r>
              <a:rPr lang="en-US" sz="2600" dirty="0" err="1" smtClean="0">
                <a:solidFill>
                  <a:srgbClr val="053BFF"/>
                </a:solidFill>
              </a:rPr>
              <a:t>ary</a:t>
            </a:r>
            <a:r>
              <a:rPr lang="en-US" sz="2600" dirty="0">
                <a:solidFill>
                  <a:srgbClr val="053BFF"/>
                </a:solidFill>
              </a:rPr>
              <a:t> </a:t>
            </a:r>
            <a:r>
              <a:rPr lang="en-US" sz="2600" dirty="0" smtClean="0">
                <a:solidFill>
                  <a:srgbClr val="053BFF"/>
                </a:solidFill>
              </a:rPr>
              <a:t>evasive relations:</a:t>
            </a:r>
            <a:endParaRPr lang="en-US" sz="2600" dirty="0">
              <a:solidFill>
                <a:srgbClr val="053BFF"/>
              </a:solidFill>
            </a:endParaRPr>
          </a:p>
        </p:txBody>
      </p:sp>
      <p:sp>
        <p:nvSpPr>
          <p:cNvPr id="12" name="Right Arrow 11"/>
          <p:cNvSpPr/>
          <p:nvPr/>
        </p:nvSpPr>
        <p:spPr>
          <a:xfrm>
            <a:off x="3154028" y="5333371"/>
            <a:ext cx="894116" cy="531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1304580"/>
      </p:ext>
    </p:extLst>
  </p:cSld>
  <p:clrMapOvr>
    <a:masterClrMapping/>
  </p:clrMapOvr>
  <mc:AlternateContent xmlns:mc="http://schemas.openxmlformats.org/markup-compatibility/2006" xmlns:p14="http://schemas.microsoft.com/office/powerpoint/2010/main">
    <mc:Choice Requires="p14">
      <p:transition spd="slow" p14:dur="2000" advTm="46800"/>
    </mc:Choice>
    <mc:Fallback xmlns="">
      <p:transition spd="slow" advTm="46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26" grpId="0"/>
      <p:bldP spid="7" grpId="0" animBg="1"/>
      <p:bldP spid="13" grpId="0"/>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 calls to </a:t>
                </a:r>
                <a14:m>
                  <m:oMath xmlns:m="http://schemas.openxmlformats.org/officeDocument/2006/math">
                    <m:r>
                      <m:rPr>
                        <m:sty m:val="p"/>
                      </m:rPr>
                      <a:rPr lang="en-US" i="0" dirty="0" smtClean="0">
                        <a:latin typeface="Cambria Math" charset="0"/>
                      </a:rPr>
                      <m:t>H</m:t>
                    </m:r>
                  </m:oMath>
                </a14:m>
                <a:r>
                  <a:rPr lang="en-US" dirty="0" smtClean="0"/>
                  <a:t> for CI?</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4"/>
                <a:stretch>
                  <a:fillRect l="-2009" t="-16842" b="-31579"/>
                </a:stretch>
              </a:blipFill>
            </p:spPr>
            <p:txBody>
              <a:bodyPr/>
              <a:lstStyle/>
              <a:p>
                <a:r>
                  <a:rPr lang="en-US">
                    <a:noFill/>
                  </a:rPr>
                  <a:t> </a:t>
                </a:r>
              </a:p>
            </p:txBody>
          </p:sp>
        </mc:Fallback>
      </mc:AlternateContent>
      <p:grpSp>
        <p:nvGrpSpPr>
          <p:cNvPr id="5" name="Group 4"/>
          <p:cNvGrpSpPr/>
          <p:nvPr/>
        </p:nvGrpSpPr>
        <p:grpSpPr>
          <a:xfrm>
            <a:off x="331907" y="1235605"/>
            <a:ext cx="7586979" cy="891157"/>
            <a:chOff x="331907" y="1235605"/>
            <a:chExt cx="7586979" cy="891157"/>
          </a:xfrm>
        </p:grpSpPr>
        <p:sp>
          <p:nvSpPr>
            <p:cNvPr id="57" name="TextBox 56"/>
            <p:cNvSpPr txBox="1"/>
            <p:nvPr/>
          </p:nvSpPr>
          <p:spPr>
            <a:xfrm>
              <a:off x="4841443" y="1597370"/>
              <a:ext cx="1195945" cy="523220"/>
            </a:xfrm>
            <a:prstGeom prst="rect">
              <a:avLst/>
            </a:prstGeom>
            <a:noFill/>
          </p:spPr>
          <p:txBody>
            <a:bodyPr wrap="square" rtlCol="0">
              <a:spAutoFit/>
            </a:bodyPr>
            <a:lstStyle/>
            <a:p>
              <a:r>
                <a:rPr lang="en-US" sz="2800" dirty="0" smtClean="0">
                  <a:solidFill>
                    <a:srgbClr val="053BFF"/>
                  </a:solidFill>
                </a:rPr>
                <a:t>8 calls</a:t>
              </a:r>
              <a:endParaRPr lang="en-US" sz="2800" dirty="0">
                <a:solidFill>
                  <a:srgbClr val="053BFF"/>
                </a:solidFill>
              </a:endParaRPr>
            </a:p>
          </p:txBody>
        </p:sp>
        <p:sp>
          <p:nvSpPr>
            <p:cNvPr id="58" name="TextBox 57"/>
            <p:cNvSpPr txBox="1"/>
            <p:nvPr/>
          </p:nvSpPr>
          <p:spPr>
            <a:xfrm>
              <a:off x="331907" y="1695875"/>
              <a:ext cx="2155205" cy="430887"/>
            </a:xfrm>
            <a:prstGeom prst="rect">
              <a:avLst/>
            </a:prstGeom>
            <a:noFill/>
          </p:spPr>
          <p:txBody>
            <a:bodyPr wrap="none" rtlCol="0">
              <a:spAutoFit/>
            </a:bodyPr>
            <a:lstStyle/>
            <a:p>
              <a:pPr algn="ctr"/>
              <a:r>
                <a:rPr lang="en-US" sz="2200" dirty="0" err="1" smtClean="0"/>
                <a:t>Indifferentiability</a:t>
              </a:r>
              <a:endParaRPr lang="en-US" sz="2200" dirty="0"/>
            </a:p>
          </p:txBody>
        </p:sp>
        <p:sp>
          <p:nvSpPr>
            <p:cNvPr id="56" name="TextBox 55"/>
            <p:cNvSpPr txBox="1"/>
            <p:nvPr/>
          </p:nvSpPr>
          <p:spPr>
            <a:xfrm>
              <a:off x="2819980" y="1242034"/>
              <a:ext cx="1765035" cy="461665"/>
            </a:xfrm>
            <a:prstGeom prst="rect">
              <a:avLst/>
            </a:prstGeom>
            <a:noFill/>
          </p:spPr>
          <p:txBody>
            <a:bodyPr wrap="none" rtlCol="0">
              <a:spAutoFit/>
            </a:bodyPr>
            <a:lstStyle/>
            <a:p>
              <a:pPr algn="ctr"/>
              <a:r>
                <a:rPr lang="en-US" sz="2400" b="1" dirty="0" smtClean="0"/>
                <a:t>8-rnd </a:t>
              </a:r>
              <a:r>
                <a:rPr lang="en-US" sz="2400" b="1" dirty="0" err="1" smtClean="0"/>
                <a:t>Feistel</a:t>
              </a:r>
              <a:endParaRPr lang="en-US" sz="2400" b="1" dirty="0"/>
            </a:p>
          </p:txBody>
        </p:sp>
        <mc:AlternateContent xmlns:mc="http://schemas.openxmlformats.org/markup-compatibility/2006" xmlns:a14="http://schemas.microsoft.com/office/drawing/2010/main">
          <mc:Choice Requires="a14">
            <p:sp>
              <p:nvSpPr>
                <p:cNvPr id="59" name="TextBox 58"/>
                <p:cNvSpPr txBox="1"/>
                <p:nvPr/>
              </p:nvSpPr>
              <p:spPr>
                <a:xfrm>
                  <a:off x="6193863" y="1252755"/>
                  <a:ext cx="1725023" cy="461665"/>
                </a:xfrm>
                <a:prstGeom prst="rect">
                  <a:avLst/>
                </a:prstGeom>
                <a:noFill/>
              </p:spPr>
              <p:txBody>
                <a:bodyPr wrap="none" rtlCol="0">
                  <a:spAutoFit/>
                </a:bodyPr>
                <a:lstStyle/>
                <a:p>
                  <a:pPr algn="ctr"/>
                  <a14:m>
                    <m:oMath xmlns:m="http://schemas.openxmlformats.org/officeDocument/2006/math">
                      <m:r>
                        <m:rPr>
                          <m:sty m:val="p"/>
                        </m:rPr>
                        <a:rPr lang="en-US" sz="2400" i="0" dirty="0" smtClean="0">
                          <a:solidFill>
                            <a:schemeClr val="tx1"/>
                          </a:solidFill>
                          <a:latin typeface="Cambria Math" charset="0"/>
                        </a:rPr>
                        <m:t>k</m:t>
                      </m:r>
                    </m:oMath>
                  </a14:m>
                  <a:r>
                    <a:rPr lang="en-US" sz="2400" dirty="0" smtClean="0">
                      <a:solidFill>
                        <a:schemeClr val="tx1"/>
                      </a:solidFill>
                    </a:rPr>
                    <a:t> = arbitrary</a:t>
                  </a:r>
                  <a:endParaRPr lang="en-US" sz="2400" dirty="0">
                    <a:solidFill>
                      <a:schemeClr val="tx1"/>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6193863" y="1252755"/>
                  <a:ext cx="1725023" cy="461665"/>
                </a:xfrm>
                <a:prstGeom prst="rect">
                  <a:avLst/>
                </a:prstGeom>
                <a:blipFill rotWithShape="0">
                  <a:blip r:embed="rId5"/>
                  <a:stretch>
                    <a:fillRect l="-353" t="-10667" r="-4594" b="-30667"/>
                  </a:stretch>
                </a:blipFill>
              </p:spPr>
              <p:txBody>
                <a:bodyPr/>
                <a:lstStyle/>
                <a:p>
                  <a:r>
                    <a:rPr lang="en-US">
                      <a:noFill/>
                    </a:rPr>
                    <a:t> </a:t>
                  </a:r>
                </a:p>
              </p:txBody>
            </p:sp>
          </mc:Fallback>
        </mc:AlternateContent>
        <p:sp>
          <p:nvSpPr>
            <p:cNvPr id="82" name="Right Arrow 81"/>
            <p:cNvSpPr/>
            <p:nvPr/>
          </p:nvSpPr>
          <p:spPr>
            <a:xfrm>
              <a:off x="5174461" y="1324202"/>
              <a:ext cx="502026" cy="31877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14976" y="1235605"/>
              <a:ext cx="1005815" cy="461665"/>
            </a:xfrm>
            <a:prstGeom prst="rect">
              <a:avLst/>
            </a:prstGeom>
            <a:noFill/>
          </p:spPr>
          <p:txBody>
            <a:bodyPr wrap="square" rtlCol="0">
              <a:spAutoFit/>
            </a:bodyPr>
            <a:lstStyle/>
            <a:p>
              <a:r>
                <a:rPr lang="en-US" sz="2400" dirty="0" smtClean="0"/>
                <a:t>[DS15]</a:t>
              </a:r>
              <a:endParaRPr lang="en-US" sz="2400" dirty="0"/>
            </a:p>
          </p:txBody>
        </p:sp>
      </p:grpSp>
      <p:grpSp>
        <p:nvGrpSpPr>
          <p:cNvPr id="37" name="Group 36"/>
          <p:cNvGrpSpPr/>
          <p:nvPr/>
        </p:nvGrpSpPr>
        <p:grpSpPr>
          <a:xfrm>
            <a:off x="262286" y="2527180"/>
            <a:ext cx="7675755" cy="1229711"/>
            <a:chOff x="243131" y="1235605"/>
            <a:chExt cx="7675755" cy="1229711"/>
          </a:xfrm>
        </p:grpSpPr>
        <p:sp>
          <p:nvSpPr>
            <p:cNvPr id="38" name="TextBox 37"/>
            <p:cNvSpPr txBox="1"/>
            <p:nvPr/>
          </p:nvSpPr>
          <p:spPr>
            <a:xfrm>
              <a:off x="4841443" y="1597370"/>
              <a:ext cx="1195945" cy="523220"/>
            </a:xfrm>
            <a:prstGeom prst="rect">
              <a:avLst/>
            </a:prstGeom>
            <a:noFill/>
          </p:spPr>
          <p:txBody>
            <a:bodyPr wrap="square" rtlCol="0">
              <a:spAutoFit/>
            </a:bodyPr>
            <a:lstStyle/>
            <a:p>
              <a:r>
                <a:rPr lang="en-US" sz="2800" dirty="0" smtClean="0">
                  <a:solidFill>
                    <a:srgbClr val="053BFF"/>
                  </a:solidFill>
                </a:rPr>
                <a:t>6</a:t>
              </a:r>
              <a:r>
                <a:rPr lang="en-US" sz="2800" dirty="0">
                  <a:solidFill>
                    <a:srgbClr val="053BFF"/>
                  </a:solidFill>
                </a:rPr>
                <a:t> </a:t>
              </a:r>
              <a:r>
                <a:rPr lang="en-US" sz="2800" dirty="0" smtClean="0">
                  <a:solidFill>
                    <a:srgbClr val="053BFF"/>
                  </a:solidFill>
                </a:rPr>
                <a:t>calls</a:t>
              </a:r>
              <a:endParaRPr lang="en-US" sz="2800" dirty="0">
                <a:solidFill>
                  <a:srgbClr val="053BFF"/>
                </a:solidFill>
              </a:endParaRPr>
            </a:p>
          </p:txBody>
        </p:sp>
        <p:sp>
          <p:nvSpPr>
            <p:cNvPr id="39" name="TextBox 38"/>
            <p:cNvSpPr txBox="1"/>
            <p:nvPr/>
          </p:nvSpPr>
          <p:spPr>
            <a:xfrm>
              <a:off x="243131" y="1695875"/>
              <a:ext cx="2240165" cy="769441"/>
            </a:xfrm>
            <a:prstGeom prst="rect">
              <a:avLst/>
            </a:prstGeom>
            <a:noFill/>
          </p:spPr>
          <p:txBody>
            <a:bodyPr wrap="none" rtlCol="0">
              <a:spAutoFit/>
            </a:bodyPr>
            <a:lstStyle/>
            <a:p>
              <a:pPr algn="ctr"/>
              <a:r>
                <a:rPr lang="en-US" sz="2200" b="1" dirty="0" smtClean="0">
                  <a:solidFill>
                    <a:schemeClr val="accent6"/>
                  </a:solidFill>
                </a:rPr>
                <a:t>Sequential</a:t>
              </a:r>
            </a:p>
            <a:p>
              <a:pPr algn="ctr"/>
              <a:r>
                <a:rPr lang="en-US" sz="2200" dirty="0" err="1" smtClean="0"/>
                <a:t>Indifferentiability</a:t>
              </a:r>
              <a:endParaRPr lang="en-US" sz="2200" dirty="0"/>
            </a:p>
          </p:txBody>
        </p:sp>
        <p:sp>
          <p:nvSpPr>
            <p:cNvPr id="40" name="TextBox 39"/>
            <p:cNvSpPr txBox="1"/>
            <p:nvPr/>
          </p:nvSpPr>
          <p:spPr>
            <a:xfrm>
              <a:off x="2819980" y="1242034"/>
              <a:ext cx="1765035" cy="461665"/>
            </a:xfrm>
            <a:prstGeom prst="rect">
              <a:avLst/>
            </a:prstGeom>
            <a:noFill/>
          </p:spPr>
          <p:txBody>
            <a:bodyPr wrap="none" rtlCol="0">
              <a:spAutoFit/>
            </a:bodyPr>
            <a:lstStyle/>
            <a:p>
              <a:pPr algn="ctr"/>
              <a:r>
                <a:rPr lang="en-US" sz="2400" b="1" dirty="0"/>
                <a:t>6</a:t>
              </a:r>
              <a:r>
                <a:rPr lang="en-US" sz="2400" b="1" dirty="0" smtClean="0"/>
                <a:t>-rnd </a:t>
              </a:r>
              <a:r>
                <a:rPr lang="en-US" sz="2400" b="1" dirty="0" err="1" smtClean="0"/>
                <a:t>Feistel</a:t>
              </a:r>
              <a:endParaRPr lang="en-US" sz="2400" b="1" dirty="0"/>
            </a:p>
          </p:txBody>
        </p:sp>
        <mc:AlternateContent xmlns:mc="http://schemas.openxmlformats.org/markup-compatibility/2006" xmlns:a14="http://schemas.microsoft.com/office/drawing/2010/main">
          <mc:Choice Requires="a14">
            <p:sp>
              <p:nvSpPr>
                <p:cNvPr id="41" name="TextBox 40"/>
                <p:cNvSpPr txBox="1"/>
                <p:nvPr/>
              </p:nvSpPr>
              <p:spPr>
                <a:xfrm>
                  <a:off x="6193863" y="1252755"/>
                  <a:ext cx="1725023" cy="461665"/>
                </a:xfrm>
                <a:prstGeom prst="rect">
                  <a:avLst/>
                </a:prstGeom>
                <a:noFill/>
              </p:spPr>
              <p:txBody>
                <a:bodyPr wrap="none" rtlCol="0">
                  <a:spAutoFit/>
                </a:bodyPr>
                <a:lstStyle/>
                <a:p>
                  <a:pPr algn="ctr"/>
                  <a14:m>
                    <m:oMath xmlns:m="http://schemas.openxmlformats.org/officeDocument/2006/math">
                      <m:r>
                        <m:rPr>
                          <m:sty m:val="p"/>
                        </m:rPr>
                        <a:rPr lang="en-US" sz="2400" i="0" dirty="0" smtClean="0">
                          <a:solidFill>
                            <a:schemeClr val="tx1"/>
                          </a:solidFill>
                          <a:latin typeface="Cambria Math" charset="0"/>
                        </a:rPr>
                        <m:t>k</m:t>
                      </m:r>
                    </m:oMath>
                  </a14:m>
                  <a:r>
                    <a:rPr lang="en-US" sz="2400" dirty="0" smtClean="0">
                      <a:solidFill>
                        <a:schemeClr val="tx1"/>
                      </a:solidFill>
                    </a:rPr>
                    <a:t> = arbitrary</a:t>
                  </a:r>
                  <a:endParaRPr lang="en-US" sz="2400" dirty="0">
                    <a:solidFill>
                      <a:schemeClr val="tx1"/>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6193863" y="1252755"/>
                  <a:ext cx="1725023" cy="461665"/>
                </a:xfrm>
                <a:prstGeom prst="rect">
                  <a:avLst/>
                </a:prstGeom>
                <a:blipFill rotWithShape="0">
                  <a:blip r:embed="rId5"/>
                  <a:stretch>
                    <a:fillRect l="-353" t="-10526" r="-4594" b="-28947"/>
                  </a:stretch>
                </a:blipFill>
              </p:spPr>
              <p:txBody>
                <a:bodyPr/>
                <a:lstStyle/>
                <a:p>
                  <a:r>
                    <a:rPr lang="en-US">
                      <a:noFill/>
                    </a:rPr>
                    <a:t> </a:t>
                  </a:r>
                </a:p>
              </p:txBody>
            </p:sp>
          </mc:Fallback>
        </mc:AlternateContent>
        <p:sp>
          <p:nvSpPr>
            <p:cNvPr id="42" name="Right Arrow 41"/>
            <p:cNvSpPr/>
            <p:nvPr/>
          </p:nvSpPr>
          <p:spPr>
            <a:xfrm>
              <a:off x="5174461" y="1324202"/>
              <a:ext cx="502026" cy="31877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18201" y="1235605"/>
              <a:ext cx="1288210" cy="461665"/>
            </a:xfrm>
            <a:prstGeom prst="rect">
              <a:avLst/>
            </a:prstGeom>
            <a:noFill/>
          </p:spPr>
          <p:txBody>
            <a:bodyPr wrap="square" rtlCol="0">
              <a:spAutoFit/>
            </a:bodyPr>
            <a:lstStyle/>
            <a:p>
              <a:r>
                <a:rPr lang="en-US" sz="2400" dirty="0" smtClean="0"/>
                <a:t>[MPS12]</a:t>
              </a:r>
              <a:endParaRPr lang="en-US" sz="2400" dirty="0"/>
            </a:p>
          </p:txBody>
        </p:sp>
      </p:grpSp>
      <p:grpSp>
        <p:nvGrpSpPr>
          <p:cNvPr id="12" name="Group 11"/>
          <p:cNvGrpSpPr/>
          <p:nvPr/>
        </p:nvGrpSpPr>
        <p:grpSpPr>
          <a:xfrm>
            <a:off x="737356" y="3957736"/>
            <a:ext cx="6448414" cy="884985"/>
            <a:chOff x="737356" y="3957736"/>
            <a:chExt cx="6448414" cy="884985"/>
          </a:xfrm>
        </p:grpSpPr>
        <p:grpSp>
          <p:nvGrpSpPr>
            <p:cNvPr id="44" name="Group 43"/>
            <p:cNvGrpSpPr/>
            <p:nvPr/>
          </p:nvGrpSpPr>
          <p:grpSpPr>
            <a:xfrm>
              <a:off x="737356" y="3957736"/>
              <a:ext cx="6448414" cy="884985"/>
              <a:chOff x="718201" y="1235605"/>
              <a:chExt cx="6448414" cy="884985"/>
            </a:xfrm>
          </p:grpSpPr>
          <p:sp>
            <p:nvSpPr>
              <p:cNvPr id="45" name="TextBox 44"/>
              <p:cNvSpPr txBox="1"/>
              <p:nvPr/>
            </p:nvSpPr>
            <p:spPr>
              <a:xfrm>
                <a:off x="4841443" y="1597370"/>
                <a:ext cx="1195945" cy="523220"/>
              </a:xfrm>
              <a:prstGeom prst="rect">
                <a:avLst/>
              </a:prstGeom>
              <a:noFill/>
            </p:spPr>
            <p:txBody>
              <a:bodyPr wrap="square" rtlCol="0">
                <a:spAutoFit/>
              </a:bodyPr>
              <a:lstStyle/>
              <a:p>
                <a:r>
                  <a:rPr lang="en-US" sz="2800" dirty="0" smtClean="0">
                    <a:solidFill>
                      <a:srgbClr val="FF0000"/>
                    </a:solidFill>
                  </a:rPr>
                  <a:t>5 calls</a:t>
                </a:r>
                <a:endParaRPr lang="en-US" sz="2800" dirty="0">
                  <a:solidFill>
                    <a:srgbClr val="FF0000"/>
                  </a:solidFill>
                </a:endParaRPr>
              </a:p>
            </p:txBody>
          </p:sp>
          <p:sp>
            <p:nvSpPr>
              <p:cNvPr id="47" name="TextBox 46"/>
              <p:cNvSpPr txBox="1"/>
              <p:nvPr/>
            </p:nvSpPr>
            <p:spPr>
              <a:xfrm>
                <a:off x="2819980" y="1242034"/>
                <a:ext cx="1765035" cy="461665"/>
              </a:xfrm>
              <a:prstGeom prst="rect">
                <a:avLst/>
              </a:prstGeom>
              <a:noFill/>
            </p:spPr>
            <p:txBody>
              <a:bodyPr wrap="none" rtlCol="0">
                <a:spAutoFit/>
              </a:bodyPr>
              <a:lstStyle/>
              <a:p>
                <a:pPr algn="ctr"/>
                <a:r>
                  <a:rPr lang="en-US" sz="2400" b="1" dirty="0" smtClean="0">
                    <a:solidFill>
                      <a:srgbClr val="FF0000"/>
                    </a:solidFill>
                  </a:rPr>
                  <a:t>5-rnd </a:t>
                </a:r>
                <a:r>
                  <a:rPr lang="en-US" sz="2400" b="1" dirty="0" err="1" smtClean="0">
                    <a:solidFill>
                      <a:srgbClr val="FF0000"/>
                    </a:solidFill>
                  </a:rPr>
                  <a:t>Feistel</a:t>
                </a:r>
                <a:endParaRPr lang="en-US" sz="2400" b="1" dirty="0">
                  <a:solidFill>
                    <a:srgbClr val="FF0000"/>
                  </a:solidFill>
                </a:endParaRPr>
              </a:p>
            </p:txBody>
          </p:sp>
          <mc:AlternateContent xmlns:mc="http://schemas.openxmlformats.org/markup-compatibility/2006" xmlns:a14="http://schemas.microsoft.com/office/drawing/2010/main">
            <mc:Choice Requires="a14">
              <p:sp>
                <p:nvSpPr>
                  <p:cNvPr id="48" name="TextBox 47"/>
                  <p:cNvSpPr txBox="1"/>
                  <p:nvPr/>
                </p:nvSpPr>
                <p:spPr>
                  <a:xfrm>
                    <a:off x="6162366" y="1252755"/>
                    <a:ext cx="1004249" cy="46166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rgbClr val="FF0000"/>
                              </a:solidFill>
                              <a:latin typeface="Cambria Math" charset="0"/>
                            </a:rPr>
                            <m:t>k</m:t>
                          </m:r>
                          <m:r>
                            <a:rPr lang="en-US" sz="2400" b="0" i="0" smtClean="0">
                              <a:solidFill>
                                <a:srgbClr val="FF0000"/>
                              </a:solidFill>
                              <a:latin typeface="Cambria Math" charset="0"/>
                            </a:rPr>
                            <m:t>≥4</m:t>
                          </m:r>
                        </m:oMath>
                      </m:oMathPara>
                    </a14:m>
                    <a:endParaRPr lang="en-US" sz="2400"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62366" y="1252755"/>
                    <a:ext cx="1004249" cy="461665"/>
                  </a:xfrm>
                  <a:prstGeom prst="rect">
                    <a:avLst/>
                  </a:prstGeom>
                  <a:blipFill rotWithShape="0">
                    <a:blip r:embed="rId6"/>
                    <a:stretch>
                      <a:fillRect l="-606"/>
                    </a:stretch>
                  </a:blipFill>
                </p:spPr>
                <p:txBody>
                  <a:bodyPr/>
                  <a:lstStyle/>
                  <a:p>
                    <a:r>
                      <a:rPr lang="en-US">
                        <a:noFill/>
                      </a:rPr>
                      <a:t> </a:t>
                    </a:r>
                  </a:p>
                </p:txBody>
              </p:sp>
            </mc:Fallback>
          </mc:AlternateContent>
          <p:sp>
            <p:nvSpPr>
              <p:cNvPr id="49" name="Right Arrow 48"/>
              <p:cNvSpPr/>
              <p:nvPr/>
            </p:nvSpPr>
            <p:spPr>
              <a:xfrm>
                <a:off x="5174461" y="1324202"/>
                <a:ext cx="502026" cy="31877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18201" y="1235605"/>
                <a:ext cx="1288210" cy="461665"/>
              </a:xfrm>
              <a:prstGeom prst="rect">
                <a:avLst/>
              </a:prstGeom>
              <a:noFill/>
            </p:spPr>
            <p:txBody>
              <a:bodyPr wrap="square" rtlCol="0">
                <a:spAutoFit/>
              </a:bodyPr>
              <a:lstStyle/>
              <a:p>
                <a:r>
                  <a:rPr lang="en-US" sz="2400" dirty="0" smtClean="0">
                    <a:solidFill>
                      <a:srgbClr val="FF0000"/>
                    </a:solidFill>
                  </a:rPr>
                  <a:t>[MPS12]</a:t>
                </a:r>
                <a:endParaRPr lang="en-US" sz="2400" dirty="0">
                  <a:solidFill>
                    <a:srgbClr val="FF0000"/>
                  </a:solidFill>
                </a:endParaRPr>
              </a:p>
            </p:txBody>
          </p:sp>
        </p:grpSp>
        <p:cxnSp>
          <p:nvCxnSpPr>
            <p:cNvPr id="51" name="Straight Connector 50"/>
            <p:cNvCxnSpPr/>
            <p:nvPr/>
          </p:nvCxnSpPr>
          <p:spPr>
            <a:xfrm>
              <a:off x="5141505" y="4056338"/>
              <a:ext cx="634129" cy="3191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388022" y="5520056"/>
            <a:ext cx="2044983" cy="1107996"/>
          </a:xfrm>
          <a:prstGeom prst="rect">
            <a:avLst/>
          </a:prstGeom>
          <a:solidFill>
            <a:schemeClr val="bg1"/>
          </a:solidFill>
        </p:spPr>
        <p:txBody>
          <a:bodyPr wrap="none" rtlCol="0">
            <a:spAutoFit/>
          </a:bodyPr>
          <a:lstStyle/>
          <a:p>
            <a:pPr algn="ctr"/>
            <a:r>
              <a:rPr lang="en-US" sz="2200" b="1" dirty="0" smtClean="0">
                <a:solidFill>
                  <a:srgbClr val="053BFF"/>
                </a:solidFill>
              </a:rPr>
              <a:t>Unconditional</a:t>
            </a:r>
          </a:p>
          <a:p>
            <a:pPr algn="ctr"/>
            <a:r>
              <a:rPr lang="en-US" sz="2200" b="1" dirty="0" smtClean="0">
                <a:solidFill>
                  <a:srgbClr val="053BFF"/>
                </a:solidFill>
              </a:rPr>
              <a:t>CI Amplification</a:t>
            </a:r>
          </a:p>
          <a:p>
            <a:pPr algn="ctr"/>
            <a:endParaRPr lang="en-US" sz="2200" dirty="0">
              <a:solidFill>
                <a:srgbClr val="053BFF"/>
              </a:solidFill>
            </a:endParaRPr>
          </a:p>
        </p:txBody>
      </p:sp>
      <p:grpSp>
        <p:nvGrpSpPr>
          <p:cNvPr id="13" name="Group 12"/>
          <p:cNvGrpSpPr/>
          <p:nvPr/>
        </p:nvGrpSpPr>
        <p:grpSpPr>
          <a:xfrm>
            <a:off x="579325" y="5059786"/>
            <a:ext cx="6849921" cy="884985"/>
            <a:chOff x="579325" y="5059786"/>
            <a:chExt cx="6849921" cy="884985"/>
          </a:xfrm>
        </p:grpSpPr>
        <p:sp>
          <p:nvSpPr>
            <p:cNvPr id="64" name="TextBox 63"/>
            <p:cNvSpPr txBox="1"/>
            <p:nvPr/>
          </p:nvSpPr>
          <p:spPr>
            <a:xfrm>
              <a:off x="4841443" y="5421551"/>
              <a:ext cx="1195945" cy="523220"/>
            </a:xfrm>
            <a:prstGeom prst="rect">
              <a:avLst/>
            </a:prstGeom>
            <a:noFill/>
          </p:spPr>
          <p:txBody>
            <a:bodyPr wrap="square" rtlCol="0">
              <a:spAutoFit/>
            </a:bodyPr>
            <a:lstStyle/>
            <a:p>
              <a:r>
                <a:rPr lang="en-US" sz="2800" b="1" dirty="0" smtClean="0">
                  <a:solidFill>
                    <a:srgbClr val="053BFF"/>
                  </a:solidFill>
                </a:rPr>
                <a:t>2 calls</a:t>
              </a:r>
              <a:endParaRPr lang="en-US" sz="2800" b="1" dirty="0">
                <a:solidFill>
                  <a:srgbClr val="053BFF"/>
                </a:solidFill>
              </a:endParaRPr>
            </a:p>
          </p:txBody>
        </p:sp>
        <p:sp>
          <p:nvSpPr>
            <p:cNvPr id="72" name="TextBox 71"/>
            <p:cNvSpPr txBox="1"/>
            <p:nvPr/>
          </p:nvSpPr>
          <p:spPr>
            <a:xfrm>
              <a:off x="3433903" y="5066215"/>
              <a:ext cx="559770" cy="461665"/>
            </a:xfrm>
            <a:prstGeom prst="rect">
              <a:avLst/>
            </a:prstGeom>
            <a:noFill/>
          </p:spPr>
          <p:txBody>
            <a:bodyPr wrap="none" rtlCol="0">
              <a:spAutoFit/>
            </a:bodyPr>
            <a:lstStyle/>
            <a:p>
              <a:pPr algn="ctr"/>
              <a:r>
                <a:rPr lang="en-US" sz="2400" b="1" dirty="0" smtClean="0"/>
                <a:t>NR</a:t>
              </a:r>
              <a:endParaRPr lang="en-US" sz="2400" b="1" dirty="0"/>
            </a:p>
          </p:txBody>
        </p:sp>
        <mc:AlternateContent xmlns:mc="http://schemas.openxmlformats.org/markup-compatibility/2006" xmlns:a14="http://schemas.microsoft.com/office/drawing/2010/main">
          <mc:Choice Requires="a14">
            <p:sp>
              <p:nvSpPr>
                <p:cNvPr id="78" name="TextBox 77"/>
                <p:cNvSpPr txBox="1"/>
                <p:nvPr/>
              </p:nvSpPr>
              <p:spPr>
                <a:xfrm>
                  <a:off x="6209040" y="5076936"/>
                  <a:ext cx="1220206" cy="461665"/>
                </a:xfrm>
                <a:prstGeom prst="rect">
                  <a:avLst/>
                </a:prstGeom>
                <a:noFill/>
              </p:spPr>
              <p:txBody>
                <a:bodyPr wrap="none" rtlCol="0">
                  <a:spAutoFit/>
                </a:bodyPr>
                <a:lstStyle/>
                <a:p>
                  <a:pPr algn="ctr"/>
                  <a14:m>
                    <m:oMath xmlns:m="http://schemas.openxmlformats.org/officeDocument/2006/math">
                      <m:r>
                        <a:rPr lang="en-US" sz="2400" b="1" i="0" dirty="0" smtClean="0">
                          <a:solidFill>
                            <a:schemeClr val="tx1"/>
                          </a:solidFill>
                          <a:latin typeface="Cambria Math" charset="0"/>
                        </a:rPr>
                        <m:t>𝐤</m:t>
                      </m:r>
                    </m:oMath>
                  </a14:m>
                  <a:r>
                    <a:rPr lang="en-US" sz="2400" b="1" dirty="0" smtClean="0">
                      <a:solidFill>
                        <a:schemeClr val="tx1"/>
                      </a:solidFill>
                    </a:rPr>
                    <a:t> = O(1)</a:t>
                  </a:r>
                  <a:endParaRPr lang="en-US" sz="2400" b="1" dirty="0">
                    <a:solidFill>
                      <a:schemeClr val="tx1"/>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6209040" y="5076936"/>
                  <a:ext cx="1220206" cy="461665"/>
                </a:xfrm>
                <a:prstGeom prst="rect">
                  <a:avLst/>
                </a:prstGeom>
                <a:blipFill rotWithShape="0">
                  <a:blip r:embed="rId7"/>
                  <a:stretch>
                    <a:fillRect l="-1000" t="-10526" r="-7000" b="-28947"/>
                  </a:stretch>
                </a:blipFill>
              </p:spPr>
              <p:txBody>
                <a:bodyPr/>
                <a:lstStyle/>
                <a:p>
                  <a:r>
                    <a:rPr lang="en-US">
                      <a:noFill/>
                    </a:rPr>
                    <a:t> </a:t>
                  </a:r>
                </a:p>
              </p:txBody>
            </p:sp>
          </mc:Fallback>
        </mc:AlternateContent>
        <p:sp>
          <p:nvSpPr>
            <p:cNvPr id="79" name="Right Arrow 78"/>
            <p:cNvSpPr/>
            <p:nvPr/>
          </p:nvSpPr>
          <p:spPr>
            <a:xfrm>
              <a:off x="5174461" y="5148383"/>
              <a:ext cx="502026" cy="31877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79325" y="5059786"/>
              <a:ext cx="1809075" cy="461665"/>
            </a:xfrm>
            <a:prstGeom prst="rect">
              <a:avLst/>
            </a:prstGeom>
            <a:noFill/>
          </p:spPr>
          <p:txBody>
            <a:bodyPr wrap="square" rtlCol="0">
              <a:spAutoFit/>
            </a:bodyPr>
            <a:lstStyle/>
            <a:p>
              <a:r>
                <a:rPr lang="en-US" sz="2400" b="1" dirty="0" smtClean="0"/>
                <a:t>[This work]</a:t>
              </a:r>
              <a:endParaRPr lang="en-US" sz="2400" b="1" dirty="0"/>
            </a:p>
          </p:txBody>
        </p:sp>
      </p:grpSp>
      <p:grpSp>
        <p:nvGrpSpPr>
          <p:cNvPr id="8" name="Group 7"/>
          <p:cNvGrpSpPr/>
          <p:nvPr/>
        </p:nvGrpSpPr>
        <p:grpSpPr>
          <a:xfrm>
            <a:off x="6587059" y="5307769"/>
            <a:ext cx="2198166" cy="1113269"/>
            <a:chOff x="6587059" y="5307769"/>
            <a:chExt cx="2198166" cy="1113269"/>
          </a:xfrm>
        </p:grpSpPr>
        <p:sp>
          <p:nvSpPr>
            <p:cNvPr id="4" name="TextBox 3"/>
            <p:cNvSpPr txBox="1"/>
            <p:nvPr/>
          </p:nvSpPr>
          <p:spPr>
            <a:xfrm>
              <a:off x="6587059" y="5651597"/>
              <a:ext cx="2198166" cy="769441"/>
            </a:xfrm>
            <a:prstGeom prst="rect">
              <a:avLst/>
            </a:prstGeom>
            <a:noFill/>
          </p:spPr>
          <p:txBody>
            <a:bodyPr wrap="none" rtlCol="0">
              <a:spAutoFit/>
            </a:bodyPr>
            <a:lstStyle/>
            <a:p>
              <a:pPr algn="ctr"/>
              <a:r>
                <a:rPr lang="en-US" sz="2200" dirty="0">
                  <a:solidFill>
                    <a:srgbClr val="053BFF"/>
                  </a:solidFill>
                </a:rPr>
                <a:t>s</a:t>
              </a:r>
              <a:r>
                <a:rPr lang="en-US" sz="2200" dirty="0" smtClean="0">
                  <a:solidFill>
                    <a:srgbClr val="053BFF"/>
                  </a:solidFill>
                </a:rPr>
                <a:t>ufficient for </a:t>
              </a:r>
            </a:p>
            <a:p>
              <a:pPr algn="ctr"/>
              <a:r>
                <a:rPr lang="en-US" sz="2200" dirty="0" smtClean="0">
                  <a:solidFill>
                    <a:srgbClr val="053BFF"/>
                  </a:solidFill>
                </a:rPr>
                <a:t>most applications</a:t>
              </a:r>
              <a:endParaRPr lang="en-US" sz="2200" dirty="0">
                <a:solidFill>
                  <a:srgbClr val="053BFF"/>
                </a:solidFill>
              </a:endParaRPr>
            </a:p>
          </p:txBody>
        </p:sp>
        <p:cxnSp>
          <p:nvCxnSpPr>
            <p:cNvPr id="7" name="Straight Arrow Connector 6"/>
            <p:cNvCxnSpPr>
              <a:stCxn id="78" idx="3"/>
            </p:cNvCxnSpPr>
            <p:nvPr/>
          </p:nvCxnSpPr>
          <p:spPr>
            <a:xfrm>
              <a:off x="7429246" y="5307769"/>
              <a:ext cx="508795" cy="23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76437323"/>
      </p:ext>
    </p:extLst>
  </p:cSld>
  <p:clrMapOvr>
    <a:masterClrMapping/>
  </p:clrMapOvr>
  <mc:AlternateContent xmlns:mc="http://schemas.openxmlformats.org/markup-compatibility/2006" xmlns:p14="http://schemas.microsoft.com/office/powerpoint/2010/main">
    <mc:Choice Requires="p14">
      <p:transition spd="slow" p14:dur="2000" advTm="81295"/>
    </mc:Choice>
    <mc:Fallback xmlns="">
      <p:transition spd="slow" advTm="81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2202" y="955799"/>
            <a:ext cx="9144000" cy="2205917"/>
          </a:xfrm>
          <a:prstGeom prst="rect">
            <a:avLst/>
          </a:prstGeom>
          <a:solidFill>
            <a:schemeClr val="accent4">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Rectangle 108"/>
          <p:cNvSpPr/>
          <p:nvPr/>
        </p:nvSpPr>
        <p:spPr>
          <a:xfrm>
            <a:off x="247746" y="1343554"/>
            <a:ext cx="6090178" cy="615694"/>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8774" y="365126"/>
            <a:ext cx="8298479" cy="579437"/>
          </a:xfrm>
        </p:spPr>
        <p:txBody>
          <a:bodyPr>
            <a:normAutofit fontScale="90000"/>
          </a:bodyPr>
          <a:lstStyle/>
          <a:p>
            <a:r>
              <a:rPr lang="en-US" dirty="0" smtClean="0"/>
              <a:t>Main technique: </a:t>
            </a:r>
            <a:r>
              <a:rPr lang="en-US" b="1" dirty="0" smtClean="0">
                <a:solidFill>
                  <a:srgbClr val="FF0000"/>
                </a:solidFill>
              </a:rPr>
              <a:t>unconditional</a:t>
            </a:r>
            <a:r>
              <a:rPr lang="en-US" dirty="0" smtClean="0"/>
              <a:t> CI Amplification</a:t>
            </a:r>
            <a:endParaRPr lang="en-US" dirty="0"/>
          </a:p>
        </p:txBody>
      </p:sp>
      <p:sp>
        <p:nvSpPr>
          <p:cNvPr id="57" name="Oval 56"/>
          <p:cNvSpPr/>
          <p:nvPr/>
        </p:nvSpPr>
        <p:spPr>
          <a:xfrm>
            <a:off x="6337924" y="1343554"/>
            <a:ext cx="2603738" cy="1583638"/>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449682" y="1708490"/>
            <a:ext cx="1147302" cy="891884"/>
          </a:xfrm>
          <a:prstGeom prst="ellipse">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6587943" y="1765616"/>
            <a:ext cx="444352" cy="500957"/>
            <a:chOff x="5294981" y="1484441"/>
            <a:chExt cx="444352" cy="500957"/>
          </a:xfrm>
        </p:grpSpPr>
        <p:sp>
          <p:nvSpPr>
            <p:cNvPr id="79" name="Oval 78"/>
            <p:cNvSpPr/>
            <p:nvPr/>
          </p:nvSpPr>
          <p:spPr>
            <a:xfrm>
              <a:off x="5561085" y="148444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80" name="TextBox 79"/>
                <p:cNvSpPr txBox="1"/>
                <p:nvPr/>
              </p:nvSpPr>
              <p:spPr>
                <a:xfrm>
                  <a:off x="5294981" y="1523733"/>
                  <a:ext cx="44435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i="0" dirty="0" smtClean="0">
                            <a:latin typeface="Cambria Math" charset="0"/>
                          </a:rPr>
                          <m:t>R</m:t>
                        </m:r>
                      </m:oMath>
                    </m:oMathPara>
                  </a14:m>
                  <a:endParaRPr lang="en-US" sz="2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5294981" y="1523733"/>
                  <a:ext cx="391774" cy="369332"/>
                </a:xfrm>
                <a:prstGeom prst="rect">
                  <a:avLst/>
                </a:prstGeom>
                <a:blipFill rotWithShape="0">
                  <a:blip r:embed="rId20"/>
                  <a:stretch>
                    <a:fillRect/>
                  </a:stretch>
                </a:blipFill>
              </p:spPr>
              <p:txBody>
                <a:bodyPr/>
                <a:lstStyle/>
                <a:p>
                  <a:r>
                    <a:rPr lang="en-US">
                      <a:noFill/>
                    </a:rPr>
                    <a:t> </a:t>
                  </a:r>
                </a:p>
              </p:txBody>
            </p:sp>
          </mc:Fallback>
        </mc:AlternateContent>
      </p:grpSp>
      <p:grpSp>
        <p:nvGrpSpPr>
          <p:cNvPr id="60" name="Group 59"/>
          <p:cNvGrpSpPr/>
          <p:nvPr/>
        </p:nvGrpSpPr>
        <p:grpSpPr>
          <a:xfrm>
            <a:off x="7890082" y="1930358"/>
            <a:ext cx="813813" cy="477888"/>
            <a:chOff x="5292691" y="1845964"/>
            <a:chExt cx="813813" cy="477888"/>
          </a:xfrm>
        </p:grpSpPr>
        <p:sp>
          <p:nvSpPr>
            <p:cNvPr id="77" name="Oval 76"/>
            <p:cNvSpPr/>
            <p:nvPr/>
          </p:nvSpPr>
          <p:spPr>
            <a:xfrm>
              <a:off x="5306584" y="204162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78" name="TextBox 77"/>
                <p:cNvSpPr txBox="1"/>
                <p:nvPr/>
              </p:nvSpPr>
              <p:spPr>
                <a:xfrm>
                  <a:off x="5292691" y="1845964"/>
                  <a:ext cx="813813" cy="477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charset="0"/>
                              </a:rPr>
                            </m:ctrlPr>
                          </m:sSubPr>
                          <m:e>
                            <m:r>
                              <m:rPr>
                                <m:sty m:val="p"/>
                              </m:rPr>
                              <a:rPr lang="en-US" sz="2400" i="0" dirty="0" smtClean="0">
                                <a:latin typeface="Cambria Math" charset="0"/>
                              </a:rPr>
                              <m:t>R</m:t>
                            </m:r>
                          </m:e>
                          <m:sub>
                            <m:r>
                              <m:rPr>
                                <m:sty m:val="p"/>
                              </m:rPr>
                              <a:rPr lang="en-US" sz="2400" b="0" i="0" dirty="0" smtClean="0">
                                <a:latin typeface="Cambria Math" charset="0"/>
                              </a:rPr>
                              <m:t>π</m:t>
                            </m:r>
                            <m:r>
                              <a:rPr lang="en-US" sz="2400" b="0" i="0" dirty="0" smtClean="0">
                                <a:latin typeface="Cambria Math" charset="0"/>
                              </a:rPr>
                              <m:t>,</m:t>
                            </m:r>
                            <m:r>
                              <m:rPr>
                                <m:sty m:val="p"/>
                              </m:rPr>
                              <a:rPr lang="en-US" sz="2400" b="0" i="0" dirty="0" smtClean="0">
                                <a:latin typeface="Cambria Math" charset="0"/>
                              </a:rPr>
                              <m:t>σ</m:t>
                            </m:r>
                          </m:sub>
                        </m:sSub>
                      </m:oMath>
                    </m:oMathPara>
                  </a14:m>
                  <a:endParaRPr lang="en-US" sz="2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5292691" y="1845964"/>
                  <a:ext cx="813813" cy="477888"/>
                </a:xfrm>
                <a:prstGeom prst="rect">
                  <a:avLst/>
                </a:prstGeom>
                <a:blipFill rotWithShape="0">
                  <a:blip r:embed="rId21"/>
                  <a:stretch>
                    <a:fillRect/>
                  </a:stretch>
                </a:blipFill>
              </p:spPr>
              <p:txBody>
                <a:bodyPr/>
                <a:lstStyle/>
                <a:p>
                  <a:r>
                    <a:rPr lang="en-US">
                      <a:noFill/>
                    </a:rPr>
                    <a:t> </a:t>
                  </a:r>
                </a:p>
              </p:txBody>
            </p:sp>
          </mc:Fallback>
        </mc:AlternateContent>
      </p:grpSp>
      <p:cxnSp>
        <p:nvCxnSpPr>
          <p:cNvPr id="61" name="Curved Connector 60"/>
          <p:cNvCxnSpPr/>
          <p:nvPr/>
        </p:nvCxnSpPr>
        <p:spPr>
          <a:xfrm>
            <a:off x="6939681" y="1816744"/>
            <a:ext cx="976564" cy="34478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7770948" y="1033113"/>
            <a:ext cx="1251496" cy="396160"/>
            <a:chOff x="10709413" y="-611994"/>
            <a:chExt cx="1251496" cy="396160"/>
          </a:xfrm>
        </p:grpSpPr>
        <p:sp>
          <p:nvSpPr>
            <p:cNvPr id="75" name="TextBox 74"/>
            <p:cNvSpPr txBox="1"/>
            <p:nvPr/>
          </p:nvSpPr>
          <p:spPr>
            <a:xfrm>
              <a:off x="10709413" y="-611994"/>
              <a:ext cx="1251496" cy="369332"/>
            </a:xfrm>
            <a:prstGeom prst="rect">
              <a:avLst/>
            </a:prstGeom>
            <a:noFill/>
          </p:spPr>
          <p:txBody>
            <a:bodyPr wrap="none" rtlCol="0">
              <a:spAutoFit/>
            </a:bodyPr>
            <a:lstStyle/>
            <a:p>
              <a:r>
                <a:rPr lang="en-US" dirty="0" smtClean="0"/>
                <a:t>Evasive </a:t>
              </a:r>
              <a:r>
                <a:rPr lang="en-US" dirty="0" err="1" smtClean="0"/>
                <a:t>rels</a:t>
              </a:r>
              <a:endParaRPr lang="en-US" dirty="0"/>
            </a:p>
          </p:txBody>
        </p:sp>
        <p:cxnSp>
          <p:nvCxnSpPr>
            <p:cNvPr id="76" name="Straight Connector 75"/>
            <p:cNvCxnSpPr/>
            <p:nvPr/>
          </p:nvCxnSpPr>
          <p:spPr>
            <a:xfrm flipH="1">
              <a:off x="11194401" y="-319324"/>
              <a:ext cx="281520" cy="1034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7" name="Right Arrow 106"/>
          <p:cNvSpPr/>
          <p:nvPr/>
        </p:nvSpPr>
        <p:spPr>
          <a:xfrm rot="10800000">
            <a:off x="3413220" y="2374583"/>
            <a:ext cx="616115" cy="333632"/>
          </a:xfrm>
          <a:prstGeom prst="rightArrow">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Arrow 88"/>
          <p:cNvSpPr/>
          <p:nvPr/>
        </p:nvSpPr>
        <p:spPr>
          <a:xfrm>
            <a:off x="3467507" y="1452405"/>
            <a:ext cx="616115" cy="333632"/>
          </a:xfrm>
          <a:prstGeom prst="rightArrow">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133720" y="1379458"/>
            <a:ext cx="2138284" cy="523220"/>
            <a:chOff x="389801" y="1322330"/>
            <a:chExt cx="2138284" cy="523220"/>
          </a:xfrm>
        </p:grpSpPr>
        <mc:AlternateContent xmlns:mc="http://schemas.openxmlformats.org/markup-compatibility/2006" xmlns:a14="http://schemas.microsoft.com/office/drawing/2010/main">
          <mc:Choice Requires="a14">
            <p:sp>
              <p:nvSpPr>
                <p:cNvPr id="87" name="TextBox 86"/>
                <p:cNvSpPr txBox="1"/>
                <p:nvPr/>
              </p:nvSpPr>
              <p:spPr>
                <a:xfrm>
                  <a:off x="389801" y="1322330"/>
                  <a:ext cx="1653047" cy="523220"/>
                </a:xfrm>
                <a:prstGeom prst="rect">
                  <a:avLst/>
                </a:prstGeom>
                <a:noFill/>
              </p:spPr>
              <p:txBody>
                <a:bodyPr wrap="square" rtlCol="0">
                  <a:spAutoFit/>
                </a:bodyPr>
                <a:lstStyle/>
                <a:p>
                  <a14:m>
                    <m:oMath xmlns:m="http://schemas.openxmlformats.org/officeDocument/2006/math">
                      <m:r>
                        <m:rPr>
                          <m:sty m:val="p"/>
                        </m:rPr>
                        <a:rPr lang="en-US" sz="2800" b="0" i="0" smtClean="0">
                          <a:solidFill>
                            <a:srgbClr val="053BFF"/>
                          </a:solidFill>
                          <a:latin typeface="Cambria Math" charset="0"/>
                        </a:rPr>
                        <m:t>E</m:t>
                      </m:r>
                      <m:r>
                        <a:rPr lang="en-US" sz="2800" b="0" i="0" smtClean="0">
                          <a:solidFill>
                            <a:srgbClr val="053BFF"/>
                          </a:solidFill>
                          <a:latin typeface="Cambria Math" charset="0"/>
                        </a:rPr>
                        <m:t>′</m:t>
                      </m:r>
                    </m:oMath>
                  </a14:m>
                  <a:r>
                    <a:rPr lang="en-US" sz="2800" dirty="0" smtClean="0">
                      <a:solidFill>
                        <a:srgbClr val="053BFF"/>
                      </a:solidFill>
                    </a:rPr>
                    <a:t> is CI for</a:t>
                  </a:r>
                  <a:endParaRPr lang="en-US" sz="2800" dirty="0">
                    <a:solidFill>
                      <a:srgbClr val="053BFF"/>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89801" y="1322330"/>
                  <a:ext cx="1653047" cy="523220"/>
                </a:xfrm>
                <a:prstGeom prst="rect">
                  <a:avLst/>
                </a:prstGeom>
                <a:blipFill rotWithShape="0">
                  <a:blip r:embed="rId22"/>
                  <a:stretch>
                    <a:fillRect t="-10465" r="-6642" b="-32558"/>
                  </a:stretch>
                </a:blipFill>
              </p:spPr>
              <p:txBody>
                <a:bodyPr/>
                <a:lstStyle/>
                <a:p>
                  <a:r>
                    <a:rPr lang="en-US">
                      <a:noFill/>
                    </a:rPr>
                    <a:t> </a:t>
                  </a:r>
                </a:p>
              </p:txBody>
            </p:sp>
          </mc:Fallback>
        </mc:AlternateContent>
        <p:sp>
          <p:nvSpPr>
            <p:cNvPr id="4" name="Oval 3"/>
            <p:cNvSpPr/>
            <p:nvPr/>
          </p:nvSpPr>
          <p:spPr>
            <a:xfrm>
              <a:off x="2023763" y="1404154"/>
              <a:ext cx="504322" cy="333632"/>
            </a:xfrm>
            <a:prstGeom prst="ellipse">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53BFF"/>
                </a:solidFill>
              </a:endParaRPr>
            </a:p>
          </p:txBody>
        </p:sp>
      </p:grpSp>
      <p:grpSp>
        <p:nvGrpSpPr>
          <p:cNvPr id="90" name="Group 89"/>
          <p:cNvGrpSpPr/>
          <p:nvPr/>
        </p:nvGrpSpPr>
        <p:grpSpPr>
          <a:xfrm>
            <a:off x="4181722" y="1379627"/>
            <a:ext cx="2021321" cy="523220"/>
            <a:chOff x="389801" y="1295435"/>
            <a:chExt cx="2021321" cy="523220"/>
          </a:xfrm>
        </p:grpSpPr>
        <mc:AlternateContent xmlns:mc="http://schemas.openxmlformats.org/markup-compatibility/2006" xmlns:a14="http://schemas.microsoft.com/office/drawing/2010/main">
          <mc:Choice Requires="a14">
            <p:sp>
              <p:nvSpPr>
                <p:cNvPr id="91" name="TextBox 90"/>
                <p:cNvSpPr txBox="1"/>
                <p:nvPr/>
              </p:nvSpPr>
              <p:spPr>
                <a:xfrm>
                  <a:off x="389801" y="1295435"/>
                  <a:ext cx="1653047" cy="523220"/>
                </a:xfrm>
                <a:prstGeom prst="rect">
                  <a:avLst/>
                </a:prstGeom>
                <a:noFill/>
              </p:spPr>
              <p:txBody>
                <a:bodyPr wrap="square" rtlCol="0">
                  <a:spAutoFit/>
                </a:bodyPr>
                <a:lstStyle/>
                <a:p>
                  <a14:m>
                    <m:oMath xmlns:m="http://schemas.openxmlformats.org/officeDocument/2006/math">
                      <m:r>
                        <m:rPr>
                          <m:sty m:val="p"/>
                        </m:rPr>
                        <a:rPr lang="en-US" sz="2800" b="0" i="0" smtClean="0">
                          <a:solidFill>
                            <a:srgbClr val="053BFF"/>
                          </a:solidFill>
                          <a:latin typeface="Cambria Math" charset="0"/>
                        </a:rPr>
                        <m:t>E</m:t>
                      </m:r>
                    </m:oMath>
                  </a14:m>
                  <a:r>
                    <a:rPr lang="en-US" sz="2800" dirty="0" smtClean="0">
                      <a:solidFill>
                        <a:srgbClr val="053BFF"/>
                      </a:solidFill>
                    </a:rPr>
                    <a:t> is CI for</a:t>
                  </a:r>
                  <a:endParaRPr lang="en-US" sz="2800" dirty="0">
                    <a:solidFill>
                      <a:srgbClr val="053BFF"/>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389801" y="1295435"/>
                  <a:ext cx="1653047" cy="523220"/>
                </a:xfrm>
                <a:prstGeom prst="rect">
                  <a:avLst/>
                </a:prstGeom>
                <a:blipFill rotWithShape="0">
                  <a:blip r:embed="rId23"/>
                  <a:stretch>
                    <a:fillRect t="-10465" r="-1107" b="-32558"/>
                  </a:stretch>
                </a:blipFill>
              </p:spPr>
              <p:txBody>
                <a:bodyPr/>
                <a:lstStyle/>
                <a:p>
                  <a:r>
                    <a:rPr lang="en-US">
                      <a:noFill/>
                    </a:rPr>
                    <a:t> </a:t>
                  </a:r>
                </a:p>
              </p:txBody>
            </p:sp>
          </mc:Fallback>
        </mc:AlternateContent>
        <p:sp>
          <p:nvSpPr>
            <p:cNvPr id="92" name="Oval 91"/>
            <p:cNvSpPr/>
            <p:nvPr/>
          </p:nvSpPr>
          <p:spPr>
            <a:xfrm>
              <a:off x="1906800" y="1386224"/>
              <a:ext cx="504322" cy="333632"/>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53BFF"/>
                </a:solidFill>
              </a:endParaRPr>
            </a:p>
          </p:txBody>
        </p:sp>
      </p:grpSp>
      <p:grpSp>
        <p:nvGrpSpPr>
          <p:cNvPr id="18" name="Group 17"/>
          <p:cNvGrpSpPr/>
          <p:nvPr/>
        </p:nvGrpSpPr>
        <p:grpSpPr>
          <a:xfrm>
            <a:off x="1402029" y="2264845"/>
            <a:ext cx="1652870" cy="510011"/>
            <a:chOff x="199796" y="2113743"/>
            <a:chExt cx="1652870" cy="510011"/>
          </a:xfrm>
        </p:grpSpPr>
        <mc:AlternateContent xmlns:mc="http://schemas.openxmlformats.org/markup-compatibility/2006" xmlns:a14="http://schemas.microsoft.com/office/drawing/2010/main">
          <mc:Choice Requires="a14">
            <p:sp>
              <p:nvSpPr>
                <p:cNvPr id="106" name="TextBox 105"/>
                <p:cNvSpPr txBox="1"/>
                <p:nvPr/>
              </p:nvSpPr>
              <p:spPr>
                <a:xfrm>
                  <a:off x="199796" y="2113743"/>
                  <a:ext cx="1240275" cy="5100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dirty="0" smtClean="0">
                                <a:solidFill>
                                  <a:schemeClr val="tx1"/>
                                </a:solidFill>
                                <a:latin typeface="Cambria Math" charset="0"/>
                              </a:rPr>
                            </m:ctrlPr>
                          </m:sSubPr>
                          <m:e>
                            <m:r>
                              <m:rPr>
                                <m:sty m:val="p"/>
                              </m:rPr>
                              <a:rPr lang="en-US" sz="2600" b="0" i="0" dirty="0">
                                <a:solidFill>
                                  <a:schemeClr val="tx1"/>
                                </a:solidFill>
                                <a:latin typeface="Cambria Math" charset="0"/>
                              </a:rPr>
                              <m:t>R</m:t>
                            </m:r>
                          </m:e>
                          <m:sub>
                            <m:r>
                              <m:rPr>
                                <m:sty m:val="p"/>
                              </m:rPr>
                              <a:rPr lang="en-US" sz="2600" b="0" i="0" dirty="0">
                                <a:solidFill>
                                  <a:schemeClr val="tx1"/>
                                </a:solidFill>
                                <a:latin typeface="Cambria Math" charset="0"/>
                              </a:rPr>
                              <m:t>π</m:t>
                            </m:r>
                            <m:r>
                              <a:rPr lang="en-US" sz="2600" b="0" i="0" dirty="0">
                                <a:solidFill>
                                  <a:schemeClr val="tx1"/>
                                </a:solidFill>
                                <a:latin typeface="Cambria Math" charset="0"/>
                              </a:rPr>
                              <m:t>,</m:t>
                            </m:r>
                            <m:r>
                              <m:rPr>
                                <m:sty m:val="p"/>
                              </m:rPr>
                              <a:rPr lang="en-US" sz="2600" b="0" i="0" dirty="0">
                                <a:solidFill>
                                  <a:schemeClr val="tx1"/>
                                </a:solidFill>
                                <a:latin typeface="Cambria Math" charset="0"/>
                              </a:rPr>
                              <m:t>σ</m:t>
                            </m:r>
                          </m:sub>
                        </m:sSub>
                        <m:r>
                          <a:rPr lang="en-US" sz="2600" b="0" i="1" dirty="0" smtClean="0">
                            <a:solidFill>
                              <a:schemeClr val="tx1"/>
                            </a:solidFill>
                            <a:latin typeface="Cambria Math" charset="0"/>
                          </a:rPr>
                          <m:t>∈ </m:t>
                        </m:r>
                      </m:oMath>
                    </m:oMathPara>
                  </a14:m>
                  <a:endParaRPr lang="en-US" sz="2600" dirty="0">
                    <a:solidFill>
                      <a:schemeClr val="tx1"/>
                    </a:solidFill>
                  </a:endParaRPr>
                </a:p>
              </p:txBody>
            </p:sp>
          </mc:Choice>
          <mc:Fallback xmlns="">
            <p:sp>
              <p:nvSpPr>
                <p:cNvPr id="106" name="TextBox 105"/>
                <p:cNvSpPr txBox="1">
                  <a:spLocks noRot="1" noChangeAspect="1" noMove="1" noResize="1" noEditPoints="1" noAdjustHandles="1" noChangeArrowheads="1" noChangeShapeType="1" noTextEdit="1"/>
                </p:cNvSpPr>
                <p:nvPr/>
              </p:nvSpPr>
              <p:spPr>
                <a:xfrm>
                  <a:off x="199796" y="2113743"/>
                  <a:ext cx="1240275" cy="510011"/>
                </a:xfrm>
                <a:prstGeom prst="rect">
                  <a:avLst/>
                </a:prstGeom>
                <a:blipFill rotWithShape="0">
                  <a:blip r:embed="rId24"/>
                  <a:stretch>
                    <a:fillRect/>
                  </a:stretch>
                </a:blipFill>
              </p:spPr>
              <p:txBody>
                <a:bodyPr/>
                <a:lstStyle/>
                <a:p>
                  <a:r>
                    <a:rPr lang="en-US">
                      <a:noFill/>
                    </a:rPr>
                    <a:t> </a:t>
                  </a:r>
                </a:p>
              </p:txBody>
            </p:sp>
          </mc:Fallback>
        </mc:AlternateContent>
        <p:sp>
          <p:nvSpPr>
            <p:cNvPr id="97" name="Oval 96"/>
            <p:cNvSpPr/>
            <p:nvPr/>
          </p:nvSpPr>
          <p:spPr>
            <a:xfrm>
              <a:off x="1348344" y="2201932"/>
              <a:ext cx="504322" cy="333632"/>
            </a:xfrm>
            <a:prstGeom prst="ellipse">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grpSp>
        <p:nvGrpSpPr>
          <p:cNvPr id="19" name="Group 18"/>
          <p:cNvGrpSpPr/>
          <p:nvPr/>
        </p:nvGrpSpPr>
        <p:grpSpPr>
          <a:xfrm>
            <a:off x="4380297" y="2282609"/>
            <a:ext cx="1504658" cy="492443"/>
            <a:chOff x="3483060" y="1941796"/>
            <a:chExt cx="1504658" cy="492443"/>
          </a:xfrm>
        </p:grpSpPr>
        <mc:AlternateContent xmlns:mc="http://schemas.openxmlformats.org/markup-compatibility/2006" xmlns:a14="http://schemas.microsoft.com/office/drawing/2010/main">
          <mc:Choice Requires="a14">
            <p:sp>
              <p:nvSpPr>
                <p:cNvPr id="105" name="TextBox 104"/>
                <p:cNvSpPr txBox="1"/>
                <p:nvPr/>
              </p:nvSpPr>
              <p:spPr>
                <a:xfrm>
                  <a:off x="3483060" y="1941796"/>
                  <a:ext cx="1051506"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dirty="0" smtClean="0">
                            <a:solidFill>
                              <a:schemeClr val="tx1"/>
                            </a:solidFill>
                            <a:latin typeface="Cambria Math" charset="0"/>
                          </a:rPr>
                          <m:t>∀ </m:t>
                        </m:r>
                        <m:r>
                          <m:rPr>
                            <m:sty m:val="p"/>
                          </m:rPr>
                          <a:rPr lang="en-US" sz="2600" b="0" i="0" dirty="0" smtClean="0">
                            <a:solidFill>
                              <a:schemeClr val="tx1"/>
                            </a:solidFill>
                            <a:latin typeface="Cambria Math" charset="0"/>
                          </a:rPr>
                          <m:t>R</m:t>
                        </m:r>
                        <m:r>
                          <a:rPr lang="en-US" sz="2600" b="0" i="1" dirty="0" smtClean="0">
                            <a:solidFill>
                              <a:schemeClr val="tx1"/>
                            </a:solidFill>
                            <a:latin typeface="Cambria Math" charset="0"/>
                          </a:rPr>
                          <m:t>∈</m:t>
                        </m:r>
                      </m:oMath>
                    </m:oMathPara>
                  </a14:m>
                  <a:endParaRPr lang="en-US" sz="2600" dirty="0">
                    <a:solidFill>
                      <a:schemeClr val="tx1"/>
                    </a:solidFill>
                  </a:endParaRPr>
                </a:p>
              </p:txBody>
            </p:sp>
          </mc:Choice>
          <mc:Fallback xmlns="">
            <p:sp>
              <p:nvSpPr>
                <p:cNvPr id="105" name="TextBox 104"/>
                <p:cNvSpPr txBox="1">
                  <a:spLocks noRot="1" noChangeAspect="1" noMove="1" noResize="1" noEditPoints="1" noAdjustHandles="1" noChangeArrowheads="1" noChangeShapeType="1" noTextEdit="1"/>
                </p:cNvSpPr>
                <p:nvPr/>
              </p:nvSpPr>
              <p:spPr>
                <a:xfrm>
                  <a:off x="3483060" y="1941796"/>
                  <a:ext cx="1051506" cy="492443"/>
                </a:xfrm>
                <a:prstGeom prst="rect">
                  <a:avLst/>
                </a:prstGeom>
                <a:blipFill rotWithShape="0">
                  <a:blip r:embed="rId25"/>
                  <a:stretch>
                    <a:fillRect/>
                  </a:stretch>
                </a:blipFill>
              </p:spPr>
              <p:txBody>
                <a:bodyPr/>
                <a:lstStyle/>
                <a:p>
                  <a:r>
                    <a:rPr lang="en-US">
                      <a:noFill/>
                    </a:rPr>
                    <a:t> </a:t>
                  </a:r>
                </a:p>
              </p:txBody>
            </p:sp>
          </mc:Fallback>
        </mc:AlternateContent>
        <p:sp>
          <p:nvSpPr>
            <p:cNvPr id="98" name="Oval 97"/>
            <p:cNvSpPr/>
            <p:nvPr/>
          </p:nvSpPr>
          <p:spPr>
            <a:xfrm>
              <a:off x="4483396" y="2009326"/>
              <a:ext cx="504322" cy="333632"/>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mc:AlternateContent xmlns:mc="http://schemas.openxmlformats.org/markup-compatibility/2006" xmlns:a14="http://schemas.microsoft.com/office/drawing/2010/main">
        <mc:Choice Requires="a14">
          <p:sp>
            <p:nvSpPr>
              <p:cNvPr id="29" name="TextBox 28"/>
              <p:cNvSpPr txBox="1"/>
              <p:nvPr/>
            </p:nvSpPr>
            <p:spPr>
              <a:xfrm>
                <a:off x="241462" y="3152797"/>
                <a:ext cx="4982774" cy="492443"/>
              </a:xfrm>
              <a:prstGeom prst="rect">
                <a:avLst/>
              </a:prstGeom>
              <a:noFill/>
            </p:spPr>
            <p:txBody>
              <a:bodyPr wrap="none" rtlCol="0">
                <a:spAutoFit/>
              </a:bodyPr>
              <a:lstStyle/>
              <a:p>
                <a14:m>
                  <m:oMath xmlns:m="http://schemas.openxmlformats.org/officeDocument/2006/math">
                    <m:r>
                      <a:rPr lang="en-US" sz="2600" b="1" i="1" smtClean="0">
                        <a:solidFill>
                          <a:srgbClr val="FF0000"/>
                        </a:solidFill>
                        <a:latin typeface="Cambria Math" charset="0"/>
                      </a:rPr>
                      <m:t>𝛑</m:t>
                    </m:r>
                    <m:r>
                      <a:rPr lang="en-US" sz="2600" b="1" smtClean="0">
                        <a:solidFill>
                          <a:srgbClr val="FF0000"/>
                        </a:solidFill>
                        <a:latin typeface="Cambria Math" charset="0"/>
                      </a:rPr>
                      <m:t>,</m:t>
                    </m:r>
                    <m:r>
                      <a:rPr lang="en-US" sz="2600" b="1" i="1" smtClean="0">
                        <a:solidFill>
                          <a:srgbClr val="FF0000"/>
                        </a:solidFill>
                        <a:latin typeface="Cambria Math" charset="0"/>
                      </a:rPr>
                      <m:t>𝛔</m:t>
                    </m:r>
                  </m:oMath>
                </a14:m>
                <a:r>
                  <a:rPr lang="en-US" sz="2600" b="1" dirty="0" smtClean="0">
                    <a:solidFill>
                      <a:srgbClr val="FF0000"/>
                    </a:solidFill>
                  </a:rPr>
                  <a:t>: limited-independence perms</a:t>
                </a:r>
                <a:endParaRPr lang="en-US" sz="2600" b="1"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41462" y="3152797"/>
                <a:ext cx="4982774" cy="492443"/>
              </a:xfrm>
              <a:prstGeom prst="rect">
                <a:avLst/>
              </a:prstGeom>
              <a:blipFill rotWithShape="0">
                <a:blip r:embed="rId26"/>
                <a:stretch>
                  <a:fillRect t="-9877" b="-32099"/>
                </a:stretch>
              </a:blipFill>
            </p:spPr>
            <p:txBody>
              <a:bodyPr/>
              <a:lstStyle/>
              <a:p>
                <a:r>
                  <a:rPr lang="en-US">
                    <a:noFill/>
                  </a:rPr>
                  <a:t> </a:t>
                </a:r>
              </a:p>
            </p:txBody>
          </p:sp>
        </mc:Fallback>
      </mc:AlternateContent>
      <p:sp>
        <p:nvSpPr>
          <p:cNvPr id="30" name="Rectangle 29"/>
          <p:cNvSpPr/>
          <p:nvPr/>
        </p:nvSpPr>
        <p:spPr>
          <a:xfrm>
            <a:off x="1116374" y="1386834"/>
            <a:ext cx="2230210" cy="5402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461767" y="2278022"/>
            <a:ext cx="4638389" cy="5402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841564" y="991799"/>
            <a:ext cx="779829" cy="369332"/>
          </a:xfrm>
          <a:prstGeom prst="rect">
            <a:avLst/>
          </a:prstGeom>
          <a:noFill/>
        </p:spPr>
        <p:txBody>
          <a:bodyPr wrap="none" rtlCol="0">
            <a:spAutoFit/>
          </a:bodyPr>
          <a:lstStyle/>
          <a:p>
            <a:r>
              <a:rPr lang="en-US" b="1" dirty="0" smtClean="0">
                <a:solidFill>
                  <a:srgbClr val="FF0000"/>
                </a:solidFill>
              </a:rPr>
              <a:t>Step 1</a:t>
            </a:r>
            <a:endParaRPr lang="en-US" b="1" dirty="0">
              <a:solidFill>
                <a:srgbClr val="FF0000"/>
              </a:solidFill>
            </a:endParaRPr>
          </a:p>
        </p:txBody>
      </p:sp>
      <p:sp>
        <p:nvSpPr>
          <p:cNvPr id="102" name="TextBox 101"/>
          <p:cNvSpPr txBox="1"/>
          <p:nvPr/>
        </p:nvSpPr>
        <p:spPr>
          <a:xfrm>
            <a:off x="3356762" y="2810155"/>
            <a:ext cx="779829" cy="369332"/>
          </a:xfrm>
          <a:prstGeom prst="rect">
            <a:avLst/>
          </a:prstGeom>
          <a:noFill/>
        </p:spPr>
        <p:txBody>
          <a:bodyPr wrap="none" rtlCol="0">
            <a:spAutoFit/>
          </a:bodyPr>
          <a:lstStyle/>
          <a:p>
            <a:r>
              <a:rPr lang="en-US" b="1" smtClean="0">
                <a:solidFill>
                  <a:srgbClr val="FF0000"/>
                </a:solidFill>
              </a:rPr>
              <a:t>Step 2</a:t>
            </a:r>
            <a:endParaRPr lang="en-US" b="1" dirty="0">
              <a:solidFill>
                <a:srgbClr val="FF0000"/>
              </a:solidFill>
            </a:endParaRPr>
          </a:p>
        </p:txBody>
      </p:sp>
      <p:sp>
        <p:nvSpPr>
          <p:cNvPr id="36" name="TextBox 35"/>
          <p:cNvSpPr txBox="1"/>
          <p:nvPr/>
        </p:nvSpPr>
        <p:spPr>
          <a:xfrm>
            <a:off x="247746" y="1371449"/>
            <a:ext cx="946093" cy="523220"/>
          </a:xfrm>
          <a:prstGeom prst="rect">
            <a:avLst/>
          </a:prstGeom>
          <a:noFill/>
        </p:spPr>
        <p:txBody>
          <a:bodyPr wrap="none" rtlCol="0">
            <a:spAutoFit/>
          </a:bodyPr>
          <a:lstStyle/>
          <a:p>
            <a:r>
              <a:rPr lang="en-US" sz="2800" b="1" dirty="0" err="1" smtClean="0">
                <a:solidFill>
                  <a:srgbClr val="FF0000"/>
                </a:solidFill>
              </a:rPr>
              <a:t>Thm</a:t>
            </a:r>
            <a:r>
              <a:rPr lang="en-US" sz="2800" b="1" dirty="0" smtClean="0">
                <a:solidFill>
                  <a:srgbClr val="FF0000"/>
                </a:solidFill>
              </a:rPr>
              <a:t>:</a:t>
            </a:r>
            <a:endParaRPr lang="en-US" sz="2800" b="1" dirty="0">
              <a:solidFill>
                <a:srgbClr val="FF0000"/>
              </a:solidFill>
            </a:endParaRPr>
          </a:p>
        </p:txBody>
      </p:sp>
      <p:sp>
        <p:nvSpPr>
          <p:cNvPr id="103" name="TextBox 102"/>
          <p:cNvSpPr txBox="1"/>
          <p:nvPr/>
        </p:nvSpPr>
        <p:spPr>
          <a:xfrm>
            <a:off x="525250" y="2249413"/>
            <a:ext cx="591124" cy="523220"/>
          </a:xfrm>
          <a:prstGeom prst="rect">
            <a:avLst/>
          </a:prstGeom>
          <a:noFill/>
        </p:spPr>
        <p:txBody>
          <a:bodyPr wrap="none" rtlCol="0">
            <a:spAutoFit/>
          </a:bodyPr>
          <a:lstStyle/>
          <a:p>
            <a:r>
              <a:rPr lang="en-US" sz="2800" dirty="0" smtClean="0"/>
              <a:t>Pf:</a:t>
            </a:r>
            <a:endParaRPr lang="en-US" sz="2800" dirty="0"/>
          </a:p>
        </p:txBody>
      </p:sp>
      <p:sp>
        <p:nvSpPr>
          <p:cNvPr id="20" name="Rounded Rectangle 19"/>
          <p:cNvSpPr/>
          <p:nvPr/>
        </p:nvSpPr>
        <p:spPr>
          <a:xfrm rot="16200000">
            <a:off x="3622264" y="3181335"/>
            <a:ext cx="1899473" cy="397727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5372410" y="5127899"/>
            <a:ext cx="433634" cy="1"/>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ounded Rectangle 21"/>
              <p:cNvSpPr/>
              <p:nvPr/>
            </p:nvSpPr>
            <p:spPr>
              <a:xfrm>
                <a:off x="2746306" y="4405142"/>
                <a:ext cx="618312" cy="144551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200" b="0" i="0" smtClean="0">
                          <a:solidFill>
                            <a:schemeClr val="tx1"/>
                          </a:solidFill>
                          <a:latin typeface="Cambria Math" charset="0"/>
                        </a:rPr>
                        <m:t>π</m:t>
                      </m:r>
                    </m:oMath>
                  </m:oMathPara>
                </a14:m>
                <a:endParaRPr lang="en-US" sz="2200" dirty="0">
                  <a:solidFill>
                    <a:schemeClr val="tx1"/>
                  </a:solidFill>
                </a:endParaRPr>
              </a:p>
            </p:txBody>
          </p:sp>
        </mc:Choice>
        <mc:Fallback xmlns="">
          <p:sp>
            <p:nvSpPr>
              <p:cNvPr id="22" name="Rounded Rectangle 21"/>
              <p:cNvSpPr>
                <a:spLocks noRot="1" noChangeAspect="1" noMove="1" noResize="1" noEditPoints="1" noAdjustHandles="1" noChangeArrowheads="1" noChangeShapeType="1" noTextEdit="1"/>
              </p:cNvSpPr>
              <p:nvPr/>
            </p:nvSpPr>
            <p:spPr>
              <a:xfrm>
                <a:off x="2746306" y="4405142"/>
                <a:ext cx="618312" cy="1445516"/>
              </a:xfrm>
              <a:prstGeom prst="roundRect">
                <a:avLst/>
              </a:prstGeom>
              <a:blipFill rotWithShape="0">
                <a:blip r:embed="rId2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p:cNvSpPr/>
              <p:nvPr/>
            </p:nvSpPr>
            <p:spPr>
              <a:xfrm>
                <a:off x="5806044" y="4405142"/>
                <a:ext cx="618312" cy="144551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00" b="0" i="1" smtClean="0">
                              <a:solidFill>
                                <a:schemeClr val="tx1"/>
                              </a:solidFill>
                              <a:latin typeface="Cambria Math" charset="0"/>
                            </a:rPr>
                          </m:ctrlPr>
                        </m:sSupPr>
                        <m:e>
                          <m:r>
                            <a:rPr lang="en-US" sz="2200" b="0" i="1" smtClean="0">
                              <a:solidFill>
                                <a:schemeClr val="tx1"/>
                              </a:solidFill>
                              <a:latin typeface="Cambria Math" charset="0"/>
                            </a:rPr>
                            <m:t>𝜎</m:t>
                          </m:r>
                        </m:e>
                        <m:sup>
                          <m:r>
                            <a:rPr lang="en-US" sz="2200" b="0" i="1" smtClean="0">
                              <a:solidFill>
                                <a:schemeClr val="tx1"/>
                              </a:solidFill>
                              <a:latin typeface="Cambria Math" charset="0"/>
                            </a:rPr>
                            <m:t>−1</m:t>
                          </m:r>
                        </m:sup>
                      </m:sSup>
                    </m:oMath>
                  </m:oMathPara>
                </a14:m>
                <a:endParaRPr lang="en-US" sz="2200" dirty="0">
                  <a:solidFill>
                    <a:schemeClr val="tx1"/>
                  </a:solidFill>
                </a:endParaRPr>
              </a:p>
            </p:txBody>
          </p:sp>
        </mc:Choice>
        <mc:Fallback xmlns="">
          <p:sp>
            <p:nvSpPr>
              <p:cNvPr id="23" name="Rounded Rectangle 22"/>
              <p:cNvSpPr>
                <a:spLocks noRot="1" noChangeAspect="1" noMove="1" noResize="1" noEditPoints="1" noAdjustHandles="1" noChangeArrowheads="1" noChangeShapeType="1" noTextEdit="1"/>
              </p:cNvSpPr>
              <p:nvPr/>
            </p:nvSpPr>
            <p:spPr>
              <a:xfrm>
                <a:off x="5806044" y="4405142"/>
                <a:ext cx="618312" cy="1445516"/>
              </a:xfrm>
              <a:prstGeom prst="roundRect">
                <a:avLst/>
              </a:prstGeom>
              <a:blipFill rotWithShape="0">
                <a:blip r:embed="rId28"/>
                <a:stretch>
                  <a:fillRect l="-2941"/>
                </a:stretch>
              </a:blipFill>
              <a:ln>
                <a:noFill/>
              </a:ln>
            </p:spPr>
            <p:txBody>
              <a:bodyPr/>
              <a:lstStyle/>
              <a:p>
                <a:r>
                  <a:rPr lang="en-US">
                    <a:noFill/>
                  </a:rPr>
                  <a:t> </a:t>
                </a:r>
              </a:p>
            </p:txBody>
          </p:sp>
        </mc:Fallback>
      </mc:AlternateContent>
      <p:cxnSp>
        <p:nvCxnSpPr>
          <p:cNvPr id="24" name="Straight Arrow Connector 23"/>
          <p:cNvCxnSpPr/>
          <p:nvPr/>
        </p:nvCxnSpPr>
        <p:spPr>
          <a:xfrm flipV="1">
            <a:off x="3364618" y="5127899"/>
            <a:ext cx="396275" cy="1"/>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ounded Rectangle 24"/>
              <p:cNvSpPr/>
              <p:nvPr/>
            </p:nvSpPr>
            <p:spPr>
              <a:xfrm>
                <a:off x="3760893" y="4405141"/>
                <a:ext cx="1611517" cy="144551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Sup>
                        <m:sSubSupPr>
                          <m:ctrlPr>
                            <a:rPr lang="en-US" sz="2800" b="0" i="1" dirty="0" smtClean="0">
                              <a:solidFill>
                                <a:schemeClr val="tx1"/>
                              </a:solidFill>
                              <a:latin typeface="Cambria Math" charset="0"/>
                            </a:rPr>
                          </m:ctrlPr>
                        </m:sSubSupPr>
                        <m:e>
                          <m:r>
                            <m:rPr>
                              <m:sty m:val="p"/>
                            </m:rPr>
                            <a:rPr lang="en-US" sz="2800" b="0" i="0" dirty="0" smtClean="0">
                              <a:solidFill>
                                <a:schemeClr val="tx1"/>
                              </a:solidFill>
                              <a:latin typeface="Cambria Math" charset="0"/>
                            </a:rPr>
                            <m:t>E</m:t>
                          </m:r>
                        </m:e>
                        <m:sub>
                          <m:sSup>
                            <m:sSupPr>
                              <m:ctrlPr>
                                <a:rPr lang="en-US" sz="2800" b="0" i="1" dirty="0" smtClean="0">
                                  <a:solidFill>
                                    <a:schemeClr val="tx1"/>
                                  </a:solidFill>
                                  <a:latin typeface="Cambria Math" charset="0"/>
                                </a:rPr>
                              </m:ctrlPr>
                            </m:sSupPr>
                            <m:e>
                              <m:r>
                                <m:rPr>
                                  <m:sty m:val="p"/>
                                </m:rPr>
                                <a:rPr lang="en-US" sz="2800" b="0" i="0" dirty="0" smtClean="0">
                                  <a:solidFill>
                                    <a:schemeClr val="tx1"/>
                                  </a:solidFill>
                                  <a:latin typeface="Cambria Math" charset="0"/>
                                </a:rPr>
                                <m:t>k</m:t>
                              </m:r>
                            </m:e>
                            <m:sup>
                              <m:r>
                                <a:rPr lang="en-US" sz="2800" b="0" i="0" dirty="0" smtClean="0">
                                  <a:solidFill>
                                    <a:schemeClr val="tx1"/>
                                  </a:solidFill>
                                  <a:latin typeface="Cambria Math" charset="0"/>
                                </a:rPr>
                                <m:t>′</m:t>
                              </m:r>
                            </m:sup>
                          </m:sSup>
                        </m:sub>
                        <m:sup>
                          <m:r>
                            <a:rPr lang="en-US" sz="2800" b="0" i="0" dirty="0" smtClean="0">
                              <a:solidFill>
                                <a:schemeClr val="tx1"/>
                              </a:solidFill>
                              <a:latin typeface="Cambria Math" charset="0"/>
                            </a:rPr>
                            <m:t>′</m:t>
                          </m:r>
                        </m:sup>
                      </m:sSubSup>
                    </m:oMath>
                  </m:oMathPara>
                </a14:m>
                <a:endParaRPr lang="en-US" sz="2800" dirty="0">
                  <a:solidFill>
                    <a:schemeClr val="tx1"/>
                  </a:solidFill>
                </a:endParaRPr>
              </a:p>
            </p:txBody>
          </p:sp>
        </mc:Choice>
        <mc:Fallback xmlns="">
          <p:sp>
            <p:nvSpPr>
              <p:cNvPr id="25" name="Rounded Rectangle 24"/>
              <p:cNvSpPr>
                <a:spLocks noRot="1" noChangeAspect="1" noMove="1" noResize="1" noEditPoints="1" noAdjustHandles="1" noChangeArrowheads="1" noChangeShapeType="1" noTextEdit="1"/>
              </p:cNvSpPr>
              <p:nvPr/>
            </p:nvSpPr>
            <p:spPr>
              <a:xfrm>
                <a:off x="3760893" y="4405141"/>
                <a:ext cx="1611517" cy="1445516"/>
              </a:xfrm>
              <a:prstGeom prst="roundRect">
                <a:avLst/>
              </a:prstGeom>
              <a:blipFill rotWithShape="0">
                <a:blip r:embed="rId29"/>
                <a:stretch>
                  <a:fillRect/>
                </a:stretch>
              </a:blipFill>
              <a:ln>
                <a:noFill/>
              </a:ln>
            </p:spPr>
            <p:txBody>
              <a:bodyPr/>
              <a:lstStyle/>
              <a:p>
                <a:r>
                  <a:rPr lang="en-US">
                    <a:noFill/>
                  </a:rPr>
                  <a:t> </a:t>
                </a:r>
              </a:p>
            </p:txBody>
          </p:sp>
        </mc:Fallback>
      </mc:AlternateContent>
      <p:cxnSp>
        <p:nvCxnSpPr>
          <p:cNvPr id="26" name="Straight Arrow Connector 25"/>
          <p:cNvCxnSpPr/>
          <p:nvPr/>
        </p:nvCxnSpPr>
        <p:spPr>
          <a:xfrm>
            <a:off x="6424356" y="5127900"/>
            <a:ext cx="427167" cy="0"/>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265872" y="5127899"/>
            <a:ext cx="480434" cy="1"/>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1917803" y="4886995"/>
                <a:ext cx="404277"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dirty="0" smtClean="0">
                          <a:latin typeface="Cambria Math" charset="0"/>
                        </a:rPr>
                        <m:t>u</m:t>
                      </m:r>
                    </m:oMath>
                  </m:oMathPara>
                </a14:m>
                <a:endParaRPr lang="en-US" sz="2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917803" y="4886995"/>
                <a:ext cx="404277" cy="430887"/>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818638" y="4907100"/>
                <a:ext cx="391453"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dirty="0" smtClean="0">
                          <a:latin typeface="Cambria Math" charset="0"/>
                        </a:rPr>
                        <m:t>v</m:t>
                      </m:r>
                    </m:oMath>
                  </m:oMathPara>
                </a14:m>
                <a:endParaRPr lang="en-US" sz="2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818638" y="4907100"/>
                <a:ext cx="391453" cy="430887"/>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71438" y="6250711"/>
                <a:ext cx="4622869" cy="509178"/>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m:rPr>
                              <m:sty m:val="p"/>
                            </m:rPr>
                            <a:rPr lang="en-US" sz="2400" b="0" i="0" smtClean="0">
                              <a:latin typeface="Cambria Math" charset="0"/>
                            </a:rPr>
                            <m:t>R</m:t>
                          </m:r>
                        </m:e>
                        <m:sub>
                          <m:r>
                            <m:rPr>
                              <m:sty m:val="p"/>
                            </m:rPr>
                            <a:rPr lang="en-US" sz="2400" b="0" i="0" smtClean="0">
                              <a:latin typeface="Cambria Math" charset="0"/>
                            </a:rPr>
                            <m:t>π</m:t>
                          </m:r>
                          <m:r>
                            <a:rPr lang="en-US" sz="2400" b="0" i="0" smtClean="0">
                              <a:latin typeface="Cambria Math" charset="0"/>
                            </a:rPr>
                            <m:t>,</m:t>
                          </m:r>
                          <m:r>
                            <m:rPr>
                              <m:sty m:val="p"/>
                            </m:rPr>
                            <a:rPr lang="en-US" sz="2400" b="0" i="0" smtClean="0">
                              <a:latin typeface="Cambria Math" charset="0"/>
                            </a:rPr>
                            <m:t>σ</m:t>
                          </m:r>
                        </m:sub>
                      </m:sSub>
                      <m:r>
                        <a:rPr lang="en-US" sz="2400" b="0" i="0" smtClean="0">
                          <a:latin typeface="Cambria Math" charset="0"/>
                        </a:rPr>
                        <m:t>=</m:t>
                      </m:r>
                      <m:d>
                        <m:dPr>
                          <m:begChr m:val="{"/>
                          <m:endChr m:val="}"/>
                          <m:ctrlPr>
                            <a:rPr lang="en-US" sz="2400" b="0" i="1" smtClean="0">
                              <a:latin typeface="Cambria Math" charset="0"/>
                            </a:rPr>
                          </m:ctrlPr>
                        </m:dPr>
                        <m:e>
                          <m:r>
                            <a:rPr lang="en-US" sz="2400" b="0" i="0" smtClean="0">
                              <a:latin typeface="Cambria Math" charset="0"/>
                            </a:rPr>
                            <m:t> </m:t>
                          </m:r>
                          <m:d>
                            <m:dPr>
                              <m:ctrlPr>
                                <a:rPr lang="en-US" sz="2400" b="0" i="1" smtClean="0">
                                  <a:latin typeface="Cambria Math" charset="0"/>
                                </a:rPr>
                              </m:ctrlPr>
                            </m:dPr>
                            <m:e>
                              <m:r>
                                <m:rPr>
                                  <m:sty m:val="p"/>
                                </m:rPr>
                                <a:rPr lang="en-US" sz="2400" b="0" i="0" smtClean="0">
                                  <a:latin typeface="Cambria Math" charset="0"/>
                                </a:rPr>
                                <m:t>π</m:t>
                              </m:r>
                              <m:d>
                                <m:dPr>
                                  <m:ctrlPr>
                                    <a:rPr lang="en-US" sz="2400" b="0" i="1" smtClean="0">
                                      <a:latin typeface="Cambria Math" charset="0"/>
                                    </a:rPr>
                                  </m:ctrlPr>
                                </m:dPr>
                                <m:e>
                                  <m:r>
                                    <m:rPr>
                                      <m:sty m:val="p"/>
                                    </m:rPr>
                                    <a:rPr lang="en-US" sz="2400" b="0" i="0" smtClean="0">
                                      <a:latin typeface="Cambria Math" charset="0"/>
                                    </a:rPr>
                                    <m:t>u</m:t>
                                  </m:r>
                                </m:e>
                              </m:d>
                              <m:r>
                                <a:rPr lang="en-US" sz="2400" b="0" i="0" smtClean="0">
                                  <a:latin typeface="Cambria Math" charset="0"/>
                                </a:rPr>
                                <m:t>, </m:t>
                              </m:r>
                              <m:r>
                                <m:rPr>
                                  <m:sty m:val="p"/>
                                </m:rPr>
                                <a:rPr lang="en-US" sz="2400" b="0" i="0" smtClean="0">
                                  <a:latin typeface="Cambria Math" charset="0"/>
                                </a:rPr>
                                <m:t>σ</m:t>
                              </m:r>
                              <m:d>
                                <m:dPr>
                                  <m:ctrlPr>
                                    <a:rPr lang="en-US" sz="2400" b="0" i="1" smtClean="0">
                                      <a:latin typeface="Cambria Math" charset="0"/>
                                    </a:rPr>
                                  </m:ctrlPr>
                                </m:dPr>
                                <m:e>
                                  <m:r>
                                    <m:rPr>
                                      <m:sty m:val="p"/>
                                    </m:rPr>
                                    <a:rPr lang="en-US" sz="2400" b="0" i="0" smtClean="0">
                                      <a:latin typeface="Cambria Math" charset="0"/>
                                    </a:rPr>
                                    <m:t>v</m:t>
                                  </m:r>
                                </m:e>
                              </m:d>
                            </m:e>
                          </m:d>
                          <m:r>
                            <a:rPr lang="en-US" sz="2400" b="0" i="0" smtClean="0">
                              <a:latin typeface="Cambria Math" charset="0"/>
                            </a:rPr>
                            <m:t> :</m:t>
                          </m:r>
                          <m:d>
                            <m:dPr>
                              <m:ctrlPr>
                                <a:rPr lang="en-US" sz="2400" b="0" i="1" smtClean="0">
                                  <a:latin typeface="Cambria Math" charset="0"/>
                                </a:rPr>
                              </m:ctrlPr>
                            </m:dPr>
                            <m:e>
                              <m:r>
                                <m:rPr>
                                  <m:sty m:val="p"/>
                                </m:rPr>
                                <a:rPr lang="en-US" sz="2400" b="0" i="0" smtClean="0">
                                  <a:latin typeface="Cambria Math" charset="0"/>
                                </a:rPr>
                                <m:t>u</m:t>
                              </m:r>
                              <m:r>
                                <a:rPr lang="en-US" sz="2400" b="0" i="0" smtClean="0">
                                  <a:latin typeface="Cambria Math" charset="0"/>
                                </a:rPr>
                                <m:t>,</m:t>
                              </m:r>
                              <m:r>
                                <m:rPr>
                                  <m:sty m:val="p"/>
                                </m:rPr>
                                <a:rPr lang="en-US" sz="2400" b="0" i="0" smtClean="0">
                                  <a:latin typeface="Cambria Math" charset="0"/>
                                </a:rPr>
                                <m:t>v</m:t>
                              </m:r>
                            </m:e>
                          </m:d>
                          <m:r>
                            <a:rPr lang="en-US" sz="2400" b="0" i="0" smtClean="0">
                              <a:latin typeface="Cambria Math" charset="0"/>
                            </a:rPr>
                            <m:t>∈</m:t>
                          </m:r>
                          <m:r>
                            <m:rPr>
                              <m:sty m:val="p"/>
                            </m:rPr>
                            <a:rPr lang="en-US" sz="2400" b="0" i="0" smtClean="0">
                              <a:latin typeface="Cambria Math" charset="0"/>
                            </a:rPr>
                            <m:t>R</m:t>
                          </m:r>
                        </m:e>
                      </m:d>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271438" y="6250711"/>
                <a:ext cx="4622869" cy="509178"/>
              </a:xfrm>
              <a:prstGeom prst="rect">
                <a:avLst/>
              </a:prstGeom>
              <a:blipFill rotWithShape="0">
                <a:blip r:embed="rId32"/>
                <a:stretch>
                  <a:fillRect/>
                </a:stretch>
              </a:blipFill>
              <a:ln>
                <a:noFill/>
              </a:ln>
            </p:spPr>
            <p:txBody>
              <a:bodyPr/>
              <a:lstStyle/>
              <a:p>
                <a:r>
                  <a:rPr lang="en-US">
                    <a:noFill/>
                  </a:rPr>
                  <a:t> </a:t>
                </a:r>
              </a:p>
            </p:txBody>
          </p:sp>
        </mc:Fallback>
      </mc:AlternateContent>
      <p:grpSp>
        <p:nvGrpSpPr>
          <p:cNvPr id="112" name="Group 111"/>
          <p:cNvGrpSpPr/>
          <p:nvPr/>
        </p:nvGrpSpPr>
        <p:grpSpPr>
          <a:xfrm>
            <a:off x="-115879" y="11568966"/>
            <a:ext cx="5243936" cy="888916"/>
            <a:chOff x="918276" y="948002"/>
            <a:chExt cx="5243936" cy="888916"/>
          </a:xfrm>
        </p:grpSpPr>
        <p:grpSp>
          <p:nvGrpSpPr>
            <p:cNvPr id="113" name="Group 112"/>
            <p:cNvGrpSpPr/>
            <p:nvPr/>
          </p:nvGrpSpPr>
          <p:grpSpPr>
            <a:xfrm>
              <a:off x="918276" y="948002"/>
              <a:ext cx="5243936" cy="888916"/>
              <a:chOff x="1519646" y="5145344"/>
              <a:chExt cx="5243936" cy="888916"/>
            </a:xfrm>
          </p:grpSpPr>
          <p:sp>
            <p:nvSpPr>
              <p:cNvPr id="116" name="Rectangle 115"/>
              <p:cNvSpPr/>
              <p:nvPr/>
            </p:nvSpPr>
            <p:spPr>
              <a:xfrm>
                <a:off x="1519646" y="5145344"/>
                <a:ext cx="5243936" cy="888916"/>
              </a:xfrm>
              <a:prstGeom prst="rect">
                <a:avLst/>
              </a:prstGeom>
              <a:solidFill>
                <a:schemeClr val="accent4">
                  <a:lumMod val="20000"/>
                  <a:lumOff val="8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TextBox 116"/>
                  <p:cNvSpPr txBox="1"/>
                  <p:nvPr/>
                </p:nvSpPr>
                <p:spPr>
                  <a:xfrm>
                    <a:off x="1563164" y="5328790"/>
                    <a:ext cx="2464329" cy="477888"/>
                  </a:xfrm>
                  <a:prstGeom prst="rect">
                    <a:avLst/>
                  </a:prstGeom>
                  <a:noFill/>
                </p:spPr>
                <p:txBody>
                  <a:bodyPr wrap="none" rtlCol="0">
                    <a:spAutoFit/>
                  </a:bodyPr>
                  <a:lstStyle/>
                  <a:p>
                    <a:pPr algn="ctr"/>
                    <a14:m>
                      <m:oMath xmlns:m="http://schemas.openxmlformats.org/officeDocument/2006/math">
                        <m:sSub>
                          <m:sSubPr>
                            <m:ctrlPr>
                              <a:rPr lang="en-US" sz="2400" b="0" i="1" smtClean="0">
                                <a:latin typeface="Cambria Math" charset="0"/>
                              </a:rPr>
                            </m:ctrlPr>
                          </m:sSubPr>
                          <m:e>
                            <m:r>
                              <m:rPr>
                                <m:sty m:val="p"/>
                              </m:rPr>
                              <a:rPr lang="en-US" sz="2400" b="0" i="0" smtClean="0">
                                <a:latin typeface="Cambria Math" charset="0"/>
                              </a:rPr>
                              <m:t>R</m:t>
                            </m:r>
                          </m:e>
                          <m:sub>
                            <m:r>
                              <m:rPr>
                                <m:sty m:val="p"/>
                              </m:rPr>
                              <a:rPr lang="en-US" sz="2400" b="0" i="0" smtClean="0">
                                <a:latin typeface="Cambria Math" charset="0"/>
                              </a:rPr>
                              <m:t>π</m:t>
                            </m:r>
                            <m:r>
                              <a:rPr lang="en-US" sz="2400" b="0" i="0" smtClean="0">
                                <a:latin typeface="Cambria Math" charset="0"/>
                              </a:rPr>
                              <m:t>,</m:t>
                            </m:r>
                            <m:r>
                              <m:rPr>
                                <m:sty m:val="p"/>
                              </m:rPr>
                              <a:rPr lang="en-US" sz="2400" b="0" i="0" smtClean="0">
                                <a:latin typeface="Cambria Math" charset="0"/>
                              </a:rPr>
                              <m:t>σ</m:t>
                            </m:r>
                          </m:sub>
                        </m:sSub>
                      </m:oMath>
                    </a14:m>
                    <a:r>
                      <a:rPr lang="en-US" sz="2400" dirty="0" smtClean="0"/>
                      <a:t> is hard for </a:t>
                    </a:r>
                    <a14:m>
                      <m:oMath xmlns:m="http://schemas.openxmlformats.org/officeDocument/2006/math">
                        <m:sSub>
                          <m:sSubPr>
                            <m:ctrlPr>
                              <a:rPr lang="en-US" sz="2400" i="1" dirty="0" smtClean="0">
                                <a:latin typeface="Cambria Math" charset="0"/>
                              </a:rPr>
                            </m:ctrlPr>
                          </m:sSubPr>
                          <m:e>
                            <m:r>
                              <m:rPr>
                                <m:sty m:val="p"/>
                              </m:rPr>
                              <a:rPr lang="en-US" sz="2400" i="0" dirty="0" smtClean="0">
                                <a:latin typeface="Cambria Math" charset="0"/>
                              </a:rPr>
                              <m:t>E</m:t>
                            </m:r>
                          </m:e>
                          <m:sub>
                            <m:r>
                              <m:rPr>
                                <m:sty m:val="p"/>
                              </m:rPr>
                              <a:rPr lang="en-US" sz="2400" i="0" dirty="0" smtClean="0">
                                <a:latin typeface="Cambria Math" charset="0"/>
                              </a:rPr>
                              <m:t>k</m:t>
                            </m:r>
                          </m:sub>
                        </m:sSub>
                      </m:oMath>
                    </a14:m>
                    <a:endParaRPr lang="en-US" sz="2400" dirty="0" smtClean="0"/>
                  </a:p>
                </p:txBody>
              </p:sp>
            </mc:Choice>
            <mc:Fallback xmlns="">
              <p:sp>
                <p:nvSpPr>
                  <p:cNvPr id="117" name="TextBox 116"/>
                  <p:cNvSpPr txBox="1">
                    <a:spLocks noRot="1" noChangeAspect="1" noMove="1" noResize="1" noEditPoints="1" noAdjustHandles="1" noChangeArrowheads="1" noChangeShapeType="1" noTextEdit="1"/>
                  </p:cNvSpPr>
                  <p:nvPr/>
                </p:nvSpPr>
                <p:spPr>
                  <a:xfrm>
                    <a:off x="1563164" y="5328790"/>
                    <a:ext cx="2464329" cy="477888"/>
                  </a:xfrm>
                  <a:prstGeom prst="rect">
                    <a:avLst/>
                  </a:prstGeom>
                  <a:blipFill rotWithShape="0">
                    <a:blip r:embed="rId33"/>
                    <a:stretch>
                      <a:fillRect t="-8974" b="-2692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4" name="TextBox 113"/>
                <p:cNvSpPr txBox="1"/>
                <p:nvPr/>
              </p:nvSpPr>
              <p:spPr>
                <a:xfrm>
                  <a:off x="4347657" y="1142614"/>
                  <a:ext cx="1634550" cy="461665"/>
                </a:xfrm>
                <a:prstGeom prst="rect">
                  <a:avLst/>
                </a:prstGeom>
                <a:noFill/>
              </p:spPr>
              <p:txBody>
                <a:bodyPr wrap="none" rtlCol="0">
                  <a:spAutoFit/>
                </a:bodyPr>
                <a:lstStyle/>
                <a:p>
                  <a:pPr algn="ctr"/>
                  <a14:m>
                    <m:oMath xmlns:m="http://schemas.openxmlformats.org/officeDocument/2006/math">
                      <m:r>
                        <m:rPr>
                          <m:sty m:val="p"/>
                        </m:rPr>
                        <a:rPr lang="en-US" sz="2400" b="0" i="0" dirty="0" smtClean="0">
                          <a:latin typeface="Cambria Math" charset="0"/>
                        </a:rPr>
                        <m:t>R</m:t>
                      </m:r>
                    </m:oMath>
                  </a14:m>
                  <a:r>
                    <a:rPr lang="en-US" sz="2400" dirty="0" smtClean="0"/>
                    <a:t> is evasive</a:t>
                  </a:r>
                  <a:endParaRPr lang="en-US" sz="24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4347657" y="1142614"/>
                  <a:ext cx="1634550" cy="461665"/>
                </a:xfrm>
                <a:prstGeom prst="rect">
                  <a:avLst/>
                </a:prstGeom>
                <a:blipFill rotWithShape="0">
                  <a:blip r:embed="rId34"/>
                  <a:stretch>
                    <a:fillRect t="-10667" r="-4851" b="-30667"/>
                  </a:stretch>
                </a:blipFill>
              </p:spPr>
              <p:txBody>
                <a:bodyPr/>
                <a:lstStyle/>
                <a:p>
                  <a:r>
                    <a:rPr lang="en-US">
                      <a:noFill/>
                    </a:rPr>
                    <a:t> </a:t>
                  </a:r>
                </a:p>
              </p:txBody>
            </p:sp>
          </mc:Fallback>
        </mc:AlternateContent>
        <p:sp>
          <p:nvSpPr>
            <p:cNvPr id="115" name="Right Arrow 114"/>
            <p:cNvSpPr/>
            <p:nvPr/>
          </p:nvSpPr>
          <p:spPr>
            <a:xfrm rot="10800000">
              <a:off x="3581325" y="1216543"/>
              <a:ext cx="616115" cy="333632"/>
            </a:xfrm>
            <a:prstGeom prst="rightArrow">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TextBox 120"/>
          <p:cNvSpPr txBox="1"/>
          <p:nvPr/>
        </p:nvSpPr>
        <p:spPr>
          <a:xfrm rot="20629286">
            <a:off x="-3622830" y="9716874"/>
            <a:ext cx="1199752" cy="769441"/>
          </a:xfrm>
          <a:prstGeom prst="rect">
            <a:avLst/>
          </a:prstGeom>
          <a:noFill/>
        </p:spPr>
        <p:txBody>
          <a:bodyPr wrap="none" rtlCol="0">
            <a:spAutoFit/>
          </a:bodyPr>
          <a:lstStyle/>
          <a:p>
            <a:r>
              <a:rPr lang="en-US" sz="2200" b="1" smtClean="0">
                <a:solidFill>
                  <a:srgbClr val="FF0000"/>
                </a:solidFill>
              </a:rPr>
              <a:t>Suffices </a:t>
            </a:r>
          </a:p>
          <a:p>
            <a:r>
              <a:rPr lang="en-US" sz="2200" b="1" dirty="0" smtClean="0">
                <a:solidFill>
                  <a:srgbClr val="FF0000"/>
                </a:solidFill>
              </a:rPr>
              <a:t>to show:</a:t>
            </a:r>
            <a:endParaRPr lang="en-US" sz="2200" b="1" dirty="0">
              <a:solidFill>
                <a:srgbClr val="FF0000"/>
              </a:solidFill>
            </a:endParaRPr>
          </a:p>
        </p:txBody>
      </p:sp>
      <p:cxnSp>
        <p:nvCxnSpPr>
          <p:cNvPr id="123" name="Straight Connector 122"/>
          <p:cNvCxnSpPr/>
          <p:nvPr/>
        </p:nvCxnSpPr>
        <p:spPr>
          <a:xfrm>
            <a:off x="3413219" y="5136686"/>
            <a:ext cx="717558" cy="12457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4873714" y="5136686"/>
            <a:ext cx="766904" cy="12953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119757" y="269421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93" name="TextBox 92"/>
              <p:cNvSpPr txBox="1"/>
              <p:nvPr/>
            </p:nvSpPr>
            <p:spPr>
              <a:xfrm>
                <a:off x="3231903" y="4667880"/>
                <a:ext cx="824713"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dirty="0" smtClean="0">
                          <a:latin typeface="Cambria Math" charset="0"/>
                        </a:rPr>
                        <m:t>π</m:t>
                      </m:r>
                      <m:r>
                        <a:rPr lang="en-US" sz="2200" b="0" i="0" dirty="0" smtClean="0">
                          <a:latin typeface="Cambria Math" charset="0"/>
                        </a:rPr>
                        <m:t>(</m:t>
                      </m:r>
                      <m:r>
                        <m:rPr>
                          <m:sty m:val="p"/>
                        </m:rPr>
                        <a:rPr lang="en-US" sz="2200" b="0" i="0" dirty="0" smtClean="0">
                          <a:latin typeface="Cambria Math" charset="0"/>
                        </a:rPr>
                        <m:t>u</m:t>
                      </m:r>
                      <m:r>
                        <a:rPr lang="en-US" sz="2200" b="0" i="0" dirty="0" smtClean="0">
                          <a:latin typeface="Cambria Math" charset="0"/>
                        </a:rPr>
                        <m:t>)</m:t>
                      </m:r>
                    </m:oMath>
                  </m:oMathPara>
                </a14:m>
                <a:endParaRPr lang="en-US" sz="2200" dirty="0"/>
              </a:p>
            </p:txBody>
          </p:sp>
        </mc:Choice>
        <mc:Fallback xmlns="">
          <p:sp>
            <p:nvSpPr>
              <p:cNvPr id="93" name="TextBox 92"/>
              <p:cNvSpPr txBox="1">
                <a:spLocks noRot="1" noChangeAspect="1" noMove="1" noResize="1" noEditPoints="1" noAdjustHandles="1" noChangeArrowheads="1" noChangeShapeType="1" noTextEdit="1"/>
              </p:cNvSpPr>
              <p:nvPr/>
            </p:nvSpPr>
            <p:spPr>
              <a:xfrm>
                <a:off x="3231903" y="4667880"/>
                <a:ext cx="824713" cy="430887"/>
              </a:xfrm>
              <a:prstGeom prst="rect">
                <a:avLst/>
              </a:prstGeom>
              <a:blipFill rotWithShape="0">
                <a:blip r:embed="rId35"/>
                <a:stretch>
                  <a:fillRect b="-1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5169436" y="4685776"/>
                <a:ext cx="787395"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dirty="0" smtClean="0">
                          <a:latin typeface="Cambria Math" charset="0"/>
                        </a:rPr>
                        <m:t>σ</m:t>
                      </m:r>
                      <m:r>
                        <a:rPr lang="en-US" sz="2200" b="0" i="0" dirty="0" smtClean="0">
                          <a:latin typeface="Cambria Math" charset="0"/>
                        </a:rPr>
                        <m:t>(</m:t>
                      </m:r>
                      <m:r>
                        <m:rPr>
                          <m:sty m:val="p"/>
                        </m:rPr>
                        <a:rPr lang="en-US" sz="2200" b="0" i="0" dirty="0" smtClean="0">
                          <a:latin typeface="Cambria Math" charset="0"/>
                        </a:rPr>
                        <m:t>v</m:t>
                      </m:r>
                      <m:r>
                        <a:rPr lang="en-US" sz="2200" b="0" i="0" dirty="0" smtClean="0">
                          <a:latin typeface="Cambria Math" charset="0"/>
                        </a:rPr>
                        <m:t>)</m:t>
                      </m:r>
                    </m:oMath>
                  </m:oMathPara>
                </a14:m>
                <a:endParaRPr lang="en-US" sz="2200" dirty="0"/>
              </a:p>
            </p:txBody>
          </p:sp>
        </mc:Choice>
        <mc:Fallback xmlns="">
          <p:sp>
            <p:nvSpPr>
              <p:cNvPr id="94" name="TextBox 93"/>
              <p:cNvSpPr txBox="1">
                <a:spLocks noRot="1" noChangeAspect="1" noMove="1" noResize="1" noEditPoints="1" noAdjustHandles="1" noChangeArrowheads="1" noChangeShapeType="1" noTextEdit="1"/>
              </p:cNvSpPr>
              <p:nvPr/>
            </p:nvSpPr>
            <p:spPr>
              <a:xfrm>
                <a:off x="5169436" y="4685776"/>
                <a:ext cx="787395" cy="430887"/>
              </a:xfrm>
              <a:prstGeom prst="rect">
                <a:avLst/>
              </a:prstGeom>
              <a:blipFill rotWithShape="0">
                <a:blip r:embed="rId36"/>
                <a:stretch>
                  <a:fillRect r="-775" b="-18571"/>
                </a:stretch>
              </a:blipFill>
            </p:spPr>
            <p:txBody>
              <a:bodyPr/>
              <a:lstStyle/>
              <a:p>
                <a:r>
                  <a:rPr lang="en-US">
                    <a:noFill/>
                  </a:rPr>
                  <a:t> </a:t>
                </a:r>
              </a:p>
            </p:txBody>
          </p:sp>
        </mc:Fallback>
      </mc:AlternateContent>
      <p:grpSp>
        <p:nvGrpSpPr>
          <p:cNvPr id="63" name="Group 62"/>
          <p:cNvGrpSpPr/>
          <p:nvPr/>
        </p:nvGrpSpPr>
        <p:grpSpPr>
          <a:xfrm>
            <a:off x="2119083" y="3685758"/>
            <a:ext cx="4837829" cy="1288375"/>
            <a:chOff x="2126015" y="2387707"/>
            <a:chExt cx="4837829" cy="1288375"/>
          </a:xfrm>
        </p:grpSpPr>
        <mc:AlternateContent xmlns:mc="http://schemas.openxmlformats.org/markup-compatibility/2006" xmlns:a14="http://schemas.microsoft.com/office/drawing/2010/main">
          <mc:Choice Requires="a14">
            <p:sp>
              <p:nvSpPr>
                <p:cNvPr id="64" name="TextBox 63"/>
                <p:cNvSpPr txBox="1"/>
                <p:nvPr/>
              </p:nvSpPr>
              <p:spPr>
                <a:xfrm>
                  <a:off x="3878211" y="2387707"/>
                  <a:ext cx="1393587"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200" i="1" dirty="0" smtClean="0">
                                <a:latin typeface="Cambria Math" charset="0"/>
                              </a:rPr>
                            </m:ctrlPr>
                          </m:dPr>
                          <m:e>
                            <m:r>
                              <m:rPr>
                                <m:sty m:val="p"/>
                              </m:rPr>
                              <a:rPr lang="en-US" sz="2200" i="0" dirty="0" err="1" smtClean="0">
                                <a:latin typeface="Cambria Math" charset="0"/>
                              </a:rPr>
                              <m:t>u</m:t>
                            </m:r>
                            <m:r>
                              <a:rPr lang="en-US" sz="2200" i="0" dirty="0" err="1" smtClean="0">
                                <a:latin typeface="Cambria Math" charset="0"/>
                              </a:rPr>
                              <m:t>,</m:t>
                            </m:r>
                            <m:r>
                              <m:rPr>
                                <m:sty m:val="p"/>
                              </m:rPr>
                              <a:rPr lang="en-US" sz="2200" i="0" dirty="0" err="1" smtClean="0">
                                <a:latin typeface="Cambria Math" charset="0"/>
                              </a:rPr>
                              <m:t>v</m:t>
                            </m:r>
                          </m:e>
                        </m:d>
                        <m:r>
                          <a:rPr lang="en-US" sz="2200" i="0" dirty="0" smtClean="0">
                            <a:latin typeface="Cambria Math" charset="0"/>
                          </a:rPr>
                          <m:t>∈</m:t>
                        </m:r>
                        <m:r>
                          <m:rPr>
                            <m:sty m:val="p"/>
                          </m:rPr>
                          <a:rPr lang="en-US" sz="2200" i="0" dirty="0" smtClean="0">
                            <a:latin typeface="Cambria Math" charset="0"/>
                          </a:rPr>
                          <m:t>R</m:t>
                        </m:r>
                      </m:oMath>
                    </m:oMathPara>
                  </a14:m>
                  <a:endParaRPr lang="en-US" sz="2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878211" y="2387707"/>
                  <a:ext cx="1393587" cy="430887"/>
                </a:xfrm>
                <a:prstGeom prst="rect">
                  <a:avLst/>
                </a:prstGeom>
                <a:blipFill rotWithShape="0">
                  <a:blip r:embed="rId37"/>
                  <a:stretch>
                    <a:fillRect/>
                  </a:stretch>
                </a:blipFill>
              </p:spPr>
              <p:txBody>
                <a:bodyPr/>
                <a:lstStyle/>
                <a:p>
                  <a:r>
                    <a:rPr lang="en-US">
                      <a:noFill/>
                    </a:rPr>
                    <a:t> </a:t>
                  </a:r>
                </a:p>
              </p:txBody>
            </p:sp>
          </mc:Fallback>
        </mc:AlternateContent>
        <p:sp>
          <p:nvSpPr>
            <p:cNvPr id="65" name="Freeform 64"/>
            <p:cNvSpPr/>
            <p:nvPr/>
          </p:nvSpPr>
          <p:spPr>
            <a:xfrm>
              <a:off x="2126015" y="2606567"/>
              <a:ext cx="1803434" cy="1069515"/>
            </a:xfrm>
            <a:custGeom>
              <a:avLst/>
              <a:gdLst>
                <a:gd name="connsiteX0" fmla="*/ 2637829 w 2637829"/>
                <a:gd name="connsiteY0" fmla="*/ 0 h 1087395"/>
                <a:gd name="connsiteX1" fmla="*/ 42910 w 2637829"/>
                <a:gd name="connsiteY1" fmla="*/ 1087395 h 1087395"/>
                <a:gd name="connsiteX0" fmla="*/ 2641794 w 2641794"/>
                <a:gd name="connsiteY0" fmla="*/ 0 h 1111779"/>
                <a:gd name="connsiteX1" fmla="*/ 42811 w 2641794"/>
                <a:gd name="connsiteY1" fmla="*/ 1111779 h 1111779"/>
                <a:gd name="connsiteX0" fmla="*/ 2598983 w 2598983"/>
                <a:gd name="connsiteY0" fmla="*/ 0 h 1111779"/>
                <a:gd name="connsiteX1" fmla="*/ 0 w 2598983"/>
                <a:gd name="connsiteY1" fmla="*/ 1111779 h 1111779"/>
              </a:gdLst>
              <a:ahLst/>
              <a:cxnLst>
                <a:cxn ang="0">
                  <a:pos x="connsiteX0" y="connsiteY0"/>
                </a:cxn>
                <a:cxn ang="0">
                  <a:pos x="connsiteX1" y="connsiteY1"/>
                </a:cxn>
              </a:cxnLst>
              <a:rect l="l" t="t" r="r" b="b"/>
              <a:pathLst>
                <a:path w="2598983" h="1111779">
                  <a:moveTo>
                    <a:pt x="2598983" y="0"/>
                  </a:moveTo>
                  <a:cubicBezTo>
                    <a:pt x="1145004" y="379970"/>
                    <a:pt x="139399" y="603350"/>
                    <a:pt x="0" y="1111779"/>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5217718" y="2611626"/>
              <a:ext cx="1746126" cy="1052659"/>
            </a:xfrm>
            <a:custGeom>
              <a:avLst/>
              <a:gdLst>
                <a:gd name="connsiteX0" fmla="*/ 2637829 w 2637829"/>
                <a:gd name="connsiteY0" fmla="*/ 0 h 1087395"/>
                <a:gd name="connsiteX1" fmla="*/ 42910 w 2637829"/>
                <a:gd name="connsiteY1" fmla="*/ 1087395 h 1087395"/>
                <a:gd name="connsiteX0" fmla="*/ 2641794 w 2641794"/>
                <a:gd name="connsiteY0" fmla="*/ 0 h 1111779"/>
                <a:gd name="connsiteX1" fmla="*/ 42811 w 2641794"/>
                <a:gd name="connsiteY1" fmla="*/ 1111779 h 1111779"/>
                <a:gd name="connsiteX0" fmla="*/ 2598983 w 2598983"/>
                <a:gd name="connsiteY0" fmla="*/ 0 h 1111779"/>
                <a:gd name="connsiteX1" fmla="*/ 0 w 2598983"/>
                <a:gd name="connsiteY1" fmla="*/ 1111779 h 1111779"/>
              </a:gdLst>
              <a:ahLst/>
              <a:cxnLst>
                <a:cxn ang="0">
                  <a:pos x="connsiteX0" y="connsiteY0"/>
                </a:cxn>
                <a:cxn ang="0">
                  <a:pos x="connsiteX1" y="connsiteY1"/>
                </a:cxn>
              </a:cxnLst>
              <a:rect l="l" t="t" r="r" b="b"/>
              <a:pathLst>
                <a:path w="2598983" h="1111779">
                  <a:moveTo>
                    <a:pt x="2598983" y="0"/>
                  </a:moveTo>
                  <a:cubicBezTo>
                    <a:pt x="1145004" y="379970"/>
                    <a:pt x="139399" y="603350"/>
                    <a:pt x="0" y="1111779"/>
                  </a:cubicBezTo>
                </a:path>
              </a:pathLst>
            </a:custGeom>
            <a:noFill/>
            <a:ln w="19050">
              <a:solidFill>
                <a:srgbClr val="FF0000"/>
              </a:solidFill>
            </a:ln>
            <a:scene3d>
              <a:camera prst="orthographicFront">
                <a:rot lat="0" lon="1079998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p:cNvSpPr txBox="1"/>
          <p:nvPr/>
        </p:nvSpPr>
        <p:spPr>
          <a:xfrm>
            <a:off x="4885648" y="3163595"/>
            <a:ext cx="3987374" cy="492443"/>
          </a:xfrm>
          <a:prstGeom prst="rect">
            <a:avLst/>
          </a:prstGeom>
          <a:noFill/>
        </p:spPr>
        <p:txBody>
          <a:bodyPr wrap="none" rtlCol="0">
            <a:spAutoFit/>
          </a:bodyPr>
          <a:lstStyle/>
          <a:p>
            <a:r>
              <a:rPr lang="en-US" sz="2600" b="1" smtClean="0">
                <a:solidFill>
                  <a:srgbClr val="FF0000"/>
                </a:solidFill>
              </a:rPr>
              <a:t>, description part of E’s key</a:t>
            </a:r>
            <a:endParaRPr lang="en-US" sz="2600" b="1" dirty="0">
              <a:solidFill>
                <a:srgbClr val="FF0000"/>
              </a:solidFill>
            </a:endParaRPr>
          </a:p>
        </p:txBody>
      </p:sp>
      <p:sp>
        <p:nvSpPr>
          <p:cNvPr id="6" name="TextBox 5"/>
          <p:cNvSpPr txBox="1"/>
          <p:nvPr/>
        </p:nvSpPr>
        <p:spPr>
          <a:xfrm>
            <a:off x="1926539" y="2673797"/>
            <a:ext cx="970009" cy="400110"/>
          </a:xfrm>
          <a:prstGeom prst="rect">
            <a:avLst/>
          </a:prstGeom>
          <a:noFill/>
        </p:spPr>
        <p:txBody>
          <a:bodyPr wrap="none" rtlCol="0">
            <a:spAutoFit/>
          </a:bodyPr>
          <a:lstStyle/>
          <a:p>
            <a:r>
              <a:rPr lang="en-US" sz="2000" dirty="0" smtClean="0"/>
              <a:t>(</a:t>
            </a:r>
            <a:r>
              <a:rPr lang="en-US" sz="2000" dirty="0" err="1" smtClean="0"/>
              <a:t>w.h.p</a:t>
            </a:r>
            <a:r>
              <a:rPr lang="en-US" sz="2000" dirty="0" smtClean="0"/>
              <a:t>.)</a:t>
            </a:r>
            <a:endParaRPr lang="en-US" sz="2000" dirty="0"/>
          </a:p>
        </p:txBody>
      </p:sp>
    </p:spTree>
    <p:custDataLst>
      <p:tags r:id="rId1"/>
    </p:custDataLst>
    <p:extLst>
      <p:ext uri="{BB962C8B-B14F-4D97-AF65-F5344CB8AC3E}">
        <p14:creationId xmlns:p14="http://schemas.microsoft.com/office/powerpoint/2010/main" val="954854700"/>
      </p:ext>
    </p:extLst>
  </p:cSld>
  <p:clrMapOvr>
    <a:masterClrMapping/>
  </p:clrMapOvr>
  <mc:AlternateContent xmlns:mc="http://schemas.openxmlformats.org/markup-compatibility/2006" xmlns:p14="http://schemas.microsoft.com/office/powerpoint/2010/main">
    <mc:Choice Requires="p14">
      <p:transition spd="slow" p14:dur="2000" advTm="103049"/>
    </mc:Choice>
    <mc:Fallback xmlns="">
      <p:transition spd="slow" advTm="1030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7" grpId="0" animBg="1"/>
      <p:bldP spid="89" grpId="0" animBg="1"/>
      <p:bldP spid="29" grpId="0"/>
      <p:bldP spid="30" grpId="0" animBg="1"/>
      <p:bldP spid="101" grpId="0" animBg="1"/>
      <p:bldP spid="33" grpId="0"/>
      <p:bldP spid="102" grpId="0"/>
      <p:bldP spid="20" grpId="0" animBg="1"/>
      <p:bldP spid="22" grpId="0" animBg="1"/>
      <p:bldP spid="23" grpId="0" animBg="1"/>
      <p:bldP spid="25" grpId="0" animBg="1"/>
      <p:bldP spid="31" grpId="0"/>
      <p:bldP spid="32" grpId="0"/>
      <p:bldP spid="7" grpId="0"/>
      <p:bldP spid="93" grpId="0"/>
      <p:bldP spid="94" grpId="0"/>
      <p:bldP spid="67"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NR is correlation intractable</a:t>
            </a:r>
            <a:endParaRPr lang="en-US" dirty="0"/>
          </a:p>
        </p:txBody>
      </p:sp>
      <p:sp>
        <p:nvSpPr>
          <p:cNvPr id="120" name="Rectangle 119"/>
          <p:cNvSpPr/>
          <p:nvPr/>
        </p:nvSpPr>
        <p:spPr>
          <a:xfrm>
            <a:off x="-3455" y="954978"/>
            <a:ext cx="9144000" cy="23327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6200000">
            <a:off x="3622264" y="185275"/>
            <a:ext cx="1899473" cy="397727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5372410" y="2131839"/>
            <a:ext cx="433634" cy="1"/>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ounded Rectangle 21"/>
              <p:cNvSpPr/>
              <p:nvPr/>
            </p:nvSpPr>
            <p:spPr>
              <a:xfrm>
                <a:off x="2746306" y="1409082"/>
                <a:ext cx="618312" cy="144551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200" b="0" i="0" smtClean="0">
                          <a:solidFill>
                            <a:schemeClr val="tx1"/>
                          </a:solidFill>
                          <a:latin typeface="Cambria Math" charset="0"/>
                        </a:rPr>
                        <m:t>π</m:t>
                      </m:r>
                    </m:oMath>
                  </m:oMathPara>
                </a14:m>
                <a:endParaRPr lang="en-US" sz="2200" dirty="0">
                  <a:solidFill>
                    <a:schemeClr val="tx1"/>
                  </a:solidFill>
                </a:endParaRPr>
              </a:p>
            </p:txBody>
          </p:sp>
        </mc:Choice>
        <mc:Fallback xmlns="">
          <p:sp>
            <p:nvSpPr>
              <p:cNvPr id="22" name="Rounded Rectangle 21"/>
              <p:cNvSpPr>
                <a:spLocks noRot="1" noChangeAspect="1" noMove="1" noResize="1" noEditPoints="1" noAdjustHandles="1" noChangeArrowheads="1" noChangeShapeType="1" noTextEdit="1"/>
              </p:cNvSpPr>
              <p:nvPr/>
            </p:nvSpPr>
            <p:spPr>
              <a:xfrm>
                <a:off x="2746306" y="1409082"/>
                <a:ext cx="618312" cy="1445516"/>
              </a:xfrm>
              <a:prstGeom prst="roundRect">
                <a:avLst/>
              </a:prstGeom>
              <a:blipFill rotWithShape="0">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p:cNvSpPr/>
              <p:nvPr/>
            </p:nvSpPr>
            <p:spPr>
              <a:xfrm>
                <a:off x="5806044" y="1409082"/>
                <a:ext cx="618312" cy="144551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00" b="0" i="1" smtClean="0">
                              <a:solidFill>
                                <a:schemeClr val="tx1"/>
                              </a:solidFill>
                              <a:latin typeface="Cambria Math" charset="0"/>
                            </a:rPr>
                          </m:ctrlPr>
                        </m:sSupPr>
                        <m:e>
                          <m:r>
                            <a:rPr lang="en-US" sz="2200" b="0" i="1" smtClean="0">
                              <a:solidFill>
                                <a:schemeClr val="tx1"/>
                              </a:solidFill>
                              <a:latin typeface="Cambria Math" charset="0"/>
                            </a:rPr>
                            <m:t>𝜎</m:t>
                          </m:r>
                        </m:e>
                        <m:sup>
                          <m:r>
                            <a:rPr lang="en-US" sz="2200" b="0" i="1" smtClean="0">
                              <a:solidFill>
                                <a:schemeClr val="tx1"/>
                              </a:solidFill>
                              <a:latin typeface="Cambria Math" charset="0"/>
                            </a:rPr>
                            <m:t>−1</m:t>
                          </m:r>
                        </m:sup>
                      </m:sSup>
                    </m:oMath>
                  </m:oMathPara>
                </a14:m>
                <a:endParaRPr lang="en-US" sz="2200" dirty="0">
                  <a:solidFill>
                    <a:schemeClr val="tx1"/>
                  </a:solidFill>
                </a:endParaRPr>
              </a:p>
            </p:txBody>
          </p:sp>
        </mc:Choice>
        <mc:Fallback xmlns="">
          <p:sp>
            <p:nvSpPr>
              <p:cNvPr id="23" name="Rounded Rectangle 22"/>
              <p:cNvSpPr>
                <a:spLocks noRot="1" noChangeAspect="1" noMove="1" noResize="1" noEditPoints="1" noAdjustHandles="1" noChangeArrowheads="1" noChangeShapeType="1" noTextEdit="1"/>
              </p:cNvSpPr>
              <p:nvPr/>
            </p:nvSpPr>
            <p:spPr>
              <a:xfrm>
                <a:off x="5806044" y="1409082"/>
                <a:ext cx="618312" cy="1445516"/>
              </a:xfrm>
              <a:prstGeom prst="roundRect">
                <a:avLst/>
              </a:prstGeom>
              <a:blipFill rotWithShape="0">
                <a:blip r:embed="rId5"/>
                <a:stretch>
                  <a:fillRect l="-2941"/>
                </a:stretch>
              </a:blipFill>
              <a:ln>
                <a:noFill/>
              </a:ln>
            </p:spPr>
            <p:txBody>
              <a:bodyPr/>
              <a:lstStyle/>
              <a:p>
                <a:r>
                  <a:rPr lang="en-US">
                    <a:noFill/>
                  </a:rPr>
                  <a:t> </a:t>
                </a:r>
              </a:p>
            </p:txBody>
          </p:sp>
        </mc:Fallback>
      </mc:AlternateContent>
      <p:cxnSp>
        <p:nvCxnSpPr>
          <p:cNvPr id="24" name="Straight Arrow Connector 23"/>
          <p:cNvCxnSpPr/>
          <p:nvPr/>
        </p:nvCxnSpPr>
        <p:spPr>
          <a:xfrm flipV="1">
            <a:off x="3364618" y="2131839"/>
            <a:ext cx="396275" cy="1"/>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ounded Rectangle 24"/>
              <p:cNvSpPr/>
              <p:nvPr/>
            </p:nvSpPr>
            <p:spPr>
              <a:xfrm>
                <a:off x="3760893" y="1409081"/>
                <a:ext cx="1611517" cy="144551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Sup>
                        <m:sSubSupPr>
                          <m:ctrlPr>
                            <a:rPr lang="en-US" sz="2600" b="0" i="1" dirty="0" smtClean="0">
                              <a:solidFill>
                                <a:schemeClr val="tx1"/>
                              </a:solidFill>
                              <a:latin typeface="Cambria Math" charset="0"/>
                            </a:rPr>
                          </m:ctrlPr>
                        </m:sSubSupPr>
                        <m:e>
                          <m:r>
                            <m:rPr>
                              <m:sty m:val="p"/>
                            </m:rPr>
                            <a:rPr lang="en-US" sz="2600" b="0" i="0" dirty="0" smtClean="0">
                              <a:solidFill>
                                <a:schemeClr val="tx1"/>
                              </a:solidFill>
                              <a:latin typeface="Cambria Math" charset="0"/>
                            </a:rPr>
                            <m:t>E</m:t>
                          </m:r>
                        </m:e>
                        <m:sub>
                          <m:sSup>
                            <m:sSupPr>
                              <m:ctrlPr>
                                <a:rPr lang="en-US" sz="2600" b="0" i="1" dirty="0" smtClean="0">
                                  <a:solidFill>
                                    <a:schemeClr val="tx1"/>
                                  </a:solidFill>
                                  <a:latin typeface="Cambria Math" charset="0"/>
                                </a:rPr>
                              </m:ctrlPr>
                            </m:sSupPr>
                            <m:e>
                              <m:r>
                                <m:rPr>
                                  <m:sty m:val="p"/>
                                </m:rPr>
                                <a:rPr lang="en-US" sz="2600" b="0" i="0" dirty="0" smtClean="0">
                                  <a:solidFill>
                                    <a:schemeClr val="tx1"/>
                                  </a:solidFill>
                                  <a:latin typeface="Cambria Math" charset="0"/>
                                </a:rPr>
                                <m:t>k</m:t>
                              </m:r>
                            </m:e>
                            <m:sup>
                              <m:r>
                                <a:rPr lang="en-US" sz="2600" b="0" i="0" dirty="0" smtClean="0">
                                  <a:solidFill>
                                    <a:schemeClr val="tx1"/>
                                  </a:solidFill>
                                  <a:latin typeface="Cambria Math" charset="0"/>
                                </a:rPr>
                                <m:t>′</m:t>
                              </m:r>
                            </m:sup>
                          </m:sSup>
                        </m:sub>
                        <m:sup>
                          <m:r>
                            <a:rPr lang="en-US" sz="2600" b="0" i="0" dirty="0" smtClean="0">
                              <a:solidFill>
                                <a:schemeClr val="tx1"/>
                              </a:solidFill>
                              <a:latin typeface="Cambria Math" charset="0"/>
                            </a:rPr>
                            <m:t>′</m:t>
                          </m:r>
                        </m:sup>
                      </m:sSubSup>
                    </m:oMath>
                  </m:oMathPara>
                </a14:m>
                <a:endParaRPr lang="en-US" sz="2600" dirty="0">
                  <a:solidFill>
                    <a:schemeClr val="tx1"/>
                  </a:solidFill>
                </a:endParaRPr>
              </a:p>
            </p:txBody>
          </p:sp>
        </mc:Choice>
        <mc:Fallback xmlns="">
          <p:sp>
            <p:nvSpPr>
              <p:cNvPr id="25" name="Rounded Rectangle 24"/>
              <p:cNvSpPr>
                <a:spLocks noRot="1" noChangeAspect="1" noMove="1" noResize="1" noEditPoints="1" noAdjustHandles="1" noChangeArrowheads="1" noChangeShapeType="1" noTextEdit="1"/>
              </p:cNvSpPr>
              <p:nvPr/>
            </p:nvSpPr>
            <p:spPr>
              <a:xfrm>
                <a:off x="3760893" y="1409081"/>
                <a:ext cx="1611517" cy="1445516"/>
              </a:xfrm>
              <a:prstGeom prst="round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867610" y="1913728"/>
                <a:ext cx="404277"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dirty="0" smtClean="0">
                          <a:latin typeface="Cambria Math" charset="0"/>
                        </a:rPr>
                        <m:t>u</m:t>
                      </m:r>
                    </m:oMath>
                  </m:oMathPara>
                </a14:m>
                <a:endParaRPr lang="en-US" sz="2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867610" y="1913728"/>
                <a:ext cx="404277" cy="430887"/>
              </a:xfrm>
              <a:prstGeom prst="rect">
                <a:avLst/>
              </a:prstGeom>
              <a:blipFill rotWithShape="0">
                <a:blip r:embed="rId5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818638" y="1911040"/>
                <a:ext cx="391453"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dirty="0" smtClean="0">
                          <a:latin typeface="Cambria Math" charset="0"/>
                        </a:rPr>
                        <m:t>v</m:t>
                      </m:r>
                    </m:oMath>
                  </m:oMathPara>
                </a14:m>
                <a:endParaRPr lang="en-US" sz="2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818638" y="1911040"/>
                <a:ext cx="391453" cy="430887"/>
              </a:xfrm>
              <a:prstGeom prst="rect">
                <a:avLst/>
              </a:prstGeom>
              <a:blipFill rotWithShape="0">
                <a:blip r:embed="rId60"/>
                <a:stretch>
                  <a:fillRect/>
                </a:stretch>
              </a:blipFill>
            </p:spPr>
            <p:txBody>
              <a:bodyPr/>
              <a:lstStyle/>
              <a:p>
                <a:r>
                  <a:rPr lang="en-US">
                    <a:noFill/>
                  </a:rPr>
                  <a:t> </a:t>
                </a:r>
              </a:p>
            </p:txBody>
          </p:sp>
        </mc:Fallback>
      </mc:AlternateContent>
      <p:grpSp>
        <p:nvGrpSpPr>
          <p:cNvPr id="4" name="Group 3"/>
          <p:cNvGrpSpPr/>
          <p:nvPr/>
        </p:nvGrpSpPr>
        <p:grpSpPr>
          <a:xfrm>
            <a:off x="2595995" y="1132073"/>
            <a:ext cx="3977270" cy="1998328"/>
            <a:chOff x="2595995" y="1132073"/>
            <a:chExt cx="3977270" cy="1998328"/>
          </a:xfrm>
        </p:grpSpPr>
        <p:grpSp>
          <p:nvGrpSpPr>
            <p:cNvPr id="82" name="Group 81"/>
            <p:cNvGrpSpPr/>
            <p:nvPr/>
          </p:nvGrpSpPr>
          <p:grpSpPr>
            <a:xfrm>
              <a:off x="2595995" y="1230928"/>
              <a:ext cx="3977270" cy="1899473"/>
              <a:chOff x="2584093" y="1246153"/>
              <a:chExt cx="3977270" cy="1899473"/>
            </a:xfrm>
          </p:grpSpPr>
          <p:sp>
            <p:nvSpPr>
              <p:cNvPr id="83" name="Rounded Rectangle 82"/>
              <p:cNvSpPr/>
              <p:nvPr/>
            </p:nvSpPr>
            <p:spPr>
              <a:xfrm rot="16200000">
                <a:off x="3622991" y="207255"/>
                <a:ext cx="1899473" cy="397727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83"/>
              <p:cNvCxnSpPr/>
              <p:nvPr/>
            </p:nvCxnSpPr>
            <p:spPr>
              <a:xfrm>
                <a:off x="3259367" y="2687748"/>
                <a:ext cx="581487" cy="0"/>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rot="16200000">
                <a:off x="3843497" y="2616407"/>
                <a:ext cx="137365" cy="142687"/>
                <a:chOff x="1390246" y="2735743"/>
                <a:chExt cx="180005" cy="180021"/>
              </a:xfrm>
            </p:grpSpPr>
            <p:sp>
              <p:nvSpPr>
                <p:cNvPr id="111" name="Oval 110"/>
                <p:cNvSpPr/>
                <p:nvPr/>
              </p:nvSpPr>
              <p:spPr>
                <a:xfrm>
                  <a:off x="1390251" y="2735763"/>
                  <a:ext cx="180000" cy="180001"/>
                </a:xfrm>
                <a:prstGeom prst="ellipse">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1390246" y="2825743"/>
                  <a:ext cx="18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480246" y="2735743"/>
                  <a:ext cx="0" cy="18000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a:off x="3983523" y="2687748"/>
                <a:ext cx="465305" cy="6578"/>
              </a:xfrm>
              <a:prstGeom prst="straightConnector1">
                <a:avLst/>
              </a:prstGeom>
              <a:ln w="6350">
                <a:tailEnd type="none" w="lg"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4448845" y="1579328"/>
                <a:ext cx="250104" cy="1114998"/>
              </a:xfrm>
              <a:prstGeom prst="line">
                <a:avLst/>
              </a:prstGeom>
              <a:ln w="6350">
                <a:tailEnd w="lg"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4443586" y="1582598"/>
                <a:ext cx="273715" cy="1108553"/>
              </a:xfrm>
              <a:prstGeom prst="line">
                <a:avLst/>
              </a:prstGeom>
              <a:ln w="6350">
                <a:tailEnd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717309" y="2687748"/>
                <a:ext cx="476133" cy="960"/>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336113" y="2688708"/>
                <a:ext cx="571588" cy="5618"/>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3911117" y="2349009"/>
                <a:ext cx="1071" cy="270059"/>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Rounded Rectangle 91"/>
                  <p:cNvSpPr/>
                  <p:nvPr/>
                </p:nvSpPr>
                <p:spPr>
                  <a:xfrm>
                    <a:off x="2643401" y="1431062"/>
                    <a:ext cx="618312" cy="144551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200" b="0" i="0" smtClean="0">
                              <a:solidFill>
                                <a:schemeClr val="tx1"/>
                              </a:solidFill>
                              <a:latin typeface="Cambria Math" charset="0"/>
                            </a:rPr>
                            <m:t>π</m:t>
                          </m:r>
                        </m:oMath>
                      </m:oMathPara>
                    </a14:m>
                    <a:endParaRPr lang="en-US" sz="2200" dirty="0">
                      <a:solidFill>
                        <a:schemeClr val="tx1"/>
                      </a:solidFill>
                    </a:endParaRPr>
                  </a:p>
                </p:txBody>
              </p:sp>
            </mc:Choice>
            <mc:Fallback xmlns="">
              <p:sp>
                <p:nvSpPr>
                  <p:cNvPr id="336" name="Rounded Rectangle 335"/>
                  <p:cNvSpPr>
                    <a:spLocks noRot="1" noChangeAspect="1" noMove="1" noResize="1" noEditPoints="1" noAdjustHandles="1" noChangeArrowheads="1" noChangeShapeType="1" noTextEdit="1"/>
                  </p:cNvSpPr>
                  <p:nvPr/>
                </p:nvSpPr>
                <p:spPr>
                  <a:xfrm>
                    <a:off x="2643401" y="1431062"/>
                    <a:ext cx="618312" cy="1445516"/>
                  </a:xfrm>
                  <a:prstGeom prst="roundRect">
                    <a:avLst/>
                  </a:prstGeom>
                  <a:blipFill rotWithShape="0">
                    <a:blip r:embed="rId37"/>
                    <a:stretch>
                      <a:fillRect/>
                    </a:stretch>
                  </a:blipFill>
                  <a:ln>
                    <a:noFill/>
                  </a:ln>
                </p:spPr>
                <p:txBody>
                  <a:bodyPr/>
                  <a:lstStyle/>
                  <a:p>
                    <a:r>
                      <a:rPr lang="en-US">
                        <a:noFill/>
                      </a:rPr>
                      <a:t> </a:t>
                    </a:r>
                  </a:p>
                </p:txBody>
              </p:sp>
            </mc:Fallback>
          </mc:AlternateContent>
          <p:cxnSp>
            <p:nvCxnSpPr>
              <p:cNvPr id="93" name="Straight Arrow Connector 92"/>
              <p:cNvCxnSpPr/>
              <p:nvPr/>
            </p:nvCxnSpPr>
            <p:spPr>
              <a:xfrm>
                <a:off x="3259367" y="1579324"/>
                <a:ext cx="1184219" cy="3275"/>
              </a:xfrm>
              <a:prstGeom prst="straightConnector1">
                <a:avLst/>
              </a:prstGeom>
              <a:ln w="6350">
                <a:tailEnd type="non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Rounded Rectangle 94"/>
                  <p:cNvSpPr/>
                  <p:nvPr/>
                </p:nvSpPr>
                <p:spPr>
                  <a:xfrm>
                    <a:off x="3386848" y="1852656"/>
                    <a:ext cx="1048537" cy="4963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000" b="0" i="0" smtClean="0">
                              <a:solidFill>
                                <a:schemeClr val="tx1"/>
                              </a:solidFill>
                              <a:latin typeface="Cambria Math" charset="0"/>
                            </a:rPr>
                            <m:t>H</m:t>
                          </m:r>
                          <m:r>
                            <a:rPr lang="en-US" sz="2000" b="0" i="0" smtClean="0">
                              <a:solidFill>
                                <a:schemeClr val="tx1"/>
                              </a:solidFill>
                              <a:latin typeface="Cambria Math" charset="0"/>
                            </a:rPr>
                            <m:t>(0||⋅)</m:t>
                          </m:r>
                        </m:oMath>
                      </m:oMathPara>
                    </a14:m>
                    <a:endParaRPr lang="en-US" sz="2000" dirty="0">
                      <a:solidFill>
                        <a:schemeClr val="tx1"/>
                      </a:solidFill>
                    </a:endParaRPr>
                  </a:p>
                </p:txBody>
              </p:sp>
            </mc:Choice>
            <mc:Fallback xmlns="">
              <p:sp>
                <p:nvSpPr>
                  <p:cNvPr id="338" name="Rounded Rectangle 337"/>
                  <p:cNvSpPr>
                    <a:spLocks noRot="1" noChangeAspect="1" noMove="1" noResize="1" noEditPoints="1" noAdjustHandles="1" noChangeArrowheads="1" noChangeShapeType="1" noTextEdit="1"/>
                  </p:cNvSpPr>
                  <p:nvPr/>
                </p:nvSpPr>
                <p:spPr>
                  <a:xfrm>
                    <a:off x="3386848" y="1852656"/>
                    <a:ext cx="1048537" cy="496353"/>
                  </a:xfrm>
                  <a:prstGeom prst="roundRect">
                    <a:avLst/>
                  </a:prstGeom>
                  <a:blipFill rotWithShape="0">
                    <a:blip r:embed="rId38"/>
                    <a:stretch>
                      <a:fillRect b="-24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ounded Rectangle 95"/>
                  <p:cNvSpPr/>
                  <p:nvPr/>
                </p:nvSpPr>
                <p:spPr>
                  <a:xfrm>
                    <a:off x="5902459" y="1431062"/>
                    <a:ext cx="618312" cy="144551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00" b="0" i="1" smtClean="0">
                                  <a:solidFill>
                                    <a:schemeClr val="tx1"/>
                                  </a:solidFill>
                                  <a:latin typeface="Cambria Math" charset="0"/>
                                </a:rPr>
                              </m:ctrlPr>
                            </m:sSupPr>
                            <m:e>
                              <m:r>
                                <a:rPr lang="en-US" sz="2200" b="0" i="1" smtClean="0">
                                  <a:solidFill>
                                    <a:schemeClr val="tx1"/>
                                  </a:solidFill>
                                  <a:latin typeface="Cambria Math" charset="0"/>
                                </a:rPr>
                                <m:t>𝜎</m:t>
                              </m:r>
                            </m:e>
                            <m:sup>
                              <m:r>
                                <a:rPr lang="en-US" sz="2200" b="0" i="1" smtClean="0">
                                  <a:solidFill>
                                    <a:schemeClr val="tx1"/>
                                  </a:solidFill>
                                  <a:latin typeface="Cambria Math" charset="0"/>
                                </a:rPr>
                                <m:t>−1</m:t>
                              </m:r>
                            </m:sup>
                          </m:sSup>
                        </m:oMath>
                      </m:oMathPara>
                    </a14:m>
                    <a:endParaRPr lang="en-US" sz="2200" dirty="0">
                      <a:solidFill>
                        <a:schemeClr val="tx1"/>
                      </a:solidFill>
                    </a:endParaRPr>
                  </a:p>
                </p:txBody>
              </p:sp>
            </mc:Choice>
            <mc:Fallback xmlns="">
              <p:sp>
                <p:nvSpPr>
                  <p:cNvPr id="339" name="Rounded Rectangle 338"/>
                  <p:cNvSpPr>
                    <a:spLocks noRot="1" noChangeAspect="1" noMove="1" noResize="1" noEditPoints="1" noAdjustHandles="1" noChangeArrowheads="1" noChangeShapeType="1" noTextEdit="1"/>
                  </p:cNvSpPr>
                  <p:nvPr/>
                </p:nvSpPr>
                <p:spPr>
                  <a:xfrm>
                    <a:off x="5902459" y="1431062"/>
                    <a:ext cx="618312" cy="1445516"/>
                  </a:xfrm>
                  <a:prstGeom prst="roundRect">
                    <a:avLst/>
                  </a:prstGeom>
                  <a:blipFill rotWithShape="0">
                    <a:blip r:embed="rId39"/>
                    <a:stretch>
                      <a:fillRect l="-3960"/>
                    </a:stretch>
                  </a:blipFill>
                  <a:ln>
                    <a:noFill/>
                  </a:ln>
                </p:spPr>
                <p:txBody>
                  <a:bodyPr/>
                  <a:lstStyle/>
                  <a:p>
                    <a:r>
                      <a:rPr lang="en-US">
                        <a:noFill/>
                      </a:rPr>
                      <a:t> </a:t>
                    </a:r>
                  </a:p>
                </p:txBody>
              </p:sp>
            </mc:Fallback>
          </mc:AlternateContent>
          <p:grpSp>
            <p:nvGrpSpPr>
              <p:cNvPr id="97" name="Group 96"/>
              <p:cNvGrpSpPr/>
              <p:nvPr/>
            </p:nvGrpSpPr>
            <p:grpSpPr>
              <a:xfrm rot="16200000">
                <a:off x="5196101" y="2617369"/>
                <a:ext cx="137362" cy="142680"/>
                <a:chOff x="1390247" y="2856458"/>
                <a:chExt cx="180001" cy="180010"/>
              </a:xfrm>
            </p:grpSpPr>
            <p:sp>
              <p:nvSpPr>
                <p:cNvPr id="108" name="Oval 107"/>
                <p:cNvSpPr/>
                <p:nvPr/>
              </p:nvSpPr>
              <p:spPr>
                <a:xfrm>
                  <a:off x="1390248" y="2856458"/>
                  <a:ext cx="180000" cy="179999"/>
                </a:xfrm>
                <a:prstGeom prst="ellipse">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a:off x="1390247" y="2946468"/>
                  <a:ext cx="17999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480247" y="2856468"/>
                  <a:ext cx="0" cy="18000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98" name="Straight Arrow Connector 97"/>
              <p:cNvCxnSpPr/>
              <p:nvPr/>
            </p:nvCxnSpPr>
            <p:spPr>
              <a:xfrm flipH="1">
                <a:off x="5264778" y="2349968"/>
                <a:ext cx="1131" cy="270060"/>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0" name="Rounded Rectangle 99"/>
                  <p:cNvSpPr/>
                  <p:nvPr/>
                </p:nvSpPr>
                <p:spPr>
                  <a:xfrm>
                    <a:off x="4727049" y="1853615"/>
                    <a:ext cx="1077719" cy="4963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000" smtClean="0">
                              <a:solidFill>
                                <a:schemeClr val="tx1"/>
                              </a:solidFill>
                              <a:latin typeface="Cambria Math" charset="0"/>
                            </a:rPr>
                            <m:t>H</m:t>
                          </m:r>
                          <m:r>
                            <a:rPr lang="en-US" sz="2000" smtClean="0">
                              <a:solidFill>
                                <a:schemeClr val="tx1"/>
                              </a:solidFill>
                              <a:latin typeface="Cambria Math" charset="0"/>
                            </a:rPr>
                            <m:t>(1||⋅)</m:t>
                          </m:r>
                        </m:oMath>
                      </m:oMathPara>
                    </a14:m>
                    <a:endParaRPr lang="en-US" sz="2000" dirty="0">
                      <a:solidFill>
                        <a:schemeClr val="tx1"/>
                      </a:solidFill>
                    </a:endParaRPr>
                  </a:p>
                </p:txBody>
              </p:sp>
            </mc:Choice>
            <mc:Fallback xmlns="">
              <p:sp>
                <p:nvSpPr>
                  <p:cNvPr id="342" name="Rounded Rectangle 341"/>
                  <p:cNvSpPr>
                    <a:spLocks noRot="1" noChangeAspect="1" noMove="1" noResize="1" noEditPoints="1" noAdjustHandles="1" noChangeArrowheads="1" noChangeShapeType="1" noTextEdit="1"/>
                  </p:cNvSpPr>
                  <p:nvPr/>
                </p:nvSpPr>
                <p:spPr>
                  <a:xfrm>
                    <a:off x="4727049" y="1853615"/>
                    <a:ext cx="1077719" cy="496353"/>
                  </a:xfrm>
                  <a:prstGeom prst="roundRect">
                    <a:avLst/>
                  </a:prstGeom>
                  <a:blipFill rotWithShape="0">
                    <a:blip r:embed="rId40"/>
                    <a:stretch>
                      <a:fillRect b="-2469"/>
                    </a:stretch>
                  </a:blipFill>
                  <a:ln>
                    <a:noFill/>
                  </a:ln>
                </p:spPr>
                <p:txBody>
                  <a:bodyPr/>
                  <a:lstStyle/>
                  <a:p>
                    <a:r>
                      <a:rPr lang="en-US">
                        <a:noFill/>
                      </a:rPr>
                      <a:t> </a:t>
                    </a:r>
                  </a:p>
                </p:txBody>
              </p:sp>
            </mc:Fallback>
          </mc:AlternateContent>
          <p:cxnSp>
            <p:nvCxnSpPr>
              <p:cNvPr id="101" name="Straight Arrow Connector 100"/>
              <p:cNvCxnSpPr/>
              <p:nvPr/>
            </p:nvCxnSpPr>
            <p:spPr>
              <a:xfrm>
                <a:off x="5264777" y="1575135"/>
                <a:ext cx="1132" cy="278480"/>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4698949" y="1577153"/>
                <a:ext cx="1185159" cy="2173"/>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907408" y="1582598"/>
                <a:ext cx="3709" cy="270058"/>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2" name="TextBox 121"/>
                <p:cNvSpPr txBox="1"/>
                <p:nvPr/>
              </p:nvSpPr>
              <p:spPr>
                <a:xfrm>
                  <a:off x="3269985" y="1140237"/>
                  <a:ext cx="51437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dirty="0" smtClean="0">
                                <a:latin typeface="Cambria Math" charset="0"/>
                              </a:rPr>
                            </m:ctrlPr>
                          </m:sSubPr>
                          <m:e>
                            <m:r>
                              <m:rPr>
                                <m:sty m:val="p"/>
                              </m:rPr>
                              <a:rPr lang="en-US" sz="2200" i="0" dirty="0" smtClean="0">
                                <a:latin typeface="Cambria Math" charset="0"/>
                              </a:rPr>
                              <m:t>x</m:t>
                            </m:r>
                          </m:e>
                          <m:sub>
                            <m:r>
                              <a:rPr lang="en-US" sz="2200" i="0" dirty="0" smtClean="0">
                                <a:latin typeface="Cambria Math" charset="0"/>
                              </a:rPr>
                              <m:t>1</m:t>
                            </m:r>
                          </m:sub>
                        </m:sSub>
                      </m:oMath>
                    </m:oMathPara>
                  </a14:m>
                  <a:endParaRPr lang="en-US" sz="2200" dirty="0"/>
                </a:p>
              </p:txBody>
            </p:sp>
          </mc:Choice>
          <mc:Fallback xmlns="">
            <p:sp>
              <p:nvSpPr>
                <p:cNvPr id="122" name="TextBox 121"/>
                <p:cNvSpPr txBox="1">
                  <a:spLocks noRot="1" noChangeAspect="1" noMove="1" noResize="1" noEditPoints="1" noAdjustHandles="1" noChangeArrowheads="1" noChangeShapeType="1" noTextEdit="1"/>
                </p:cNvSpPr>
                <p:nvPr/>
              </p:nvSpPr>
              <p:spPr>
                <a:xfrm>
                  <a:off x="3269985" y="1140237"/>
                  <a:ext cx="514372" cy="430887"/>
                </a:xfrm>
                <a:prstGeom prst="rect">
                  <a:avLst/>
                </a:prstGeom>
                <a:blipFill rotWithShape="0">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3254835" y="2560122"/>
                  <a:ext cx="52091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dirty="0" smtClean="0">
                                <a:latin typeface="Cambria Math" charset="0"/>
                              </a:rPr>
                            </m:ctrlPr>
                          </m:sSubPr>
                          <m:e>
                            <m:r>
                              <m:rPr>
                                <m:sty m:val="p"/>
                              </m:rPr>
                              <a:rPr lang="en-US" sz="2200" i="0" dirty="0" smtClean="0">
                                <a:latin typeface="Cambria Math" charset="0"/>
                              </a:rPr>
                              <m:t>x</m:t>
                            </m:r>
                          </m:e>
                          <m:sub>
                            <m:r>
                              <a:rPr lang="en-US" sz="2200" b="0" i="0" dirty="0" smtClean="0">
                                <a:latin typeface="Cambria Math" charset="0"/>
                              </a:rPr>
                              <m:t>0</m:t>
                            </m:r>
                          </m:sub>
                        </m:sSub>
                      </m:oMath>
                    </m:oMathPara>
                  </a14:m>
                  <a:endParaRPr lang="en-US" sz="2200" dirty="0"/>
                </a:p>
              </p:txBody>
            </p:sp>
          </mc:Choice>
          <mc:Fallback xmlns="">
            <p:sp>
              <p:nvSpPr>
                <p:cNvPr id="124" name="TextBox 123"/>
                <p:cNvSpPr txBox="1">
                  <a:spLocks noRot="1" noChangeAspect="1" noMove="1" noResize="1" noEditPoints="1" noAdjustHandles="1" noChangeArrowheads="1" noChangeShapeType="1" noTextEdit="1"/>
                </p:cNvSpPr>
                <p:nvPr/>
              </p:nvSpPr>
              <p:spPr>
                <a:xfrm>
                  <a:off x="3254835" y="2560122"/>
                  <a:ext cx="520912" cy="430887"/>
                </a:xfrm>
                <a:prstGeom prst="rect">
                  <a:avLst/>
                </a:prstGeom>
                <a:blipFill rotWithShape="0">
                  <a:blip r:embed="rId42"/>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5336726" y="1132073"/>
                  <a:ext cx="52091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dirty="0" smtClean="0">
                                <a:latin typeface="Cambria Math" charset="0"/>
                              </a:rPr>
                            </m:ctrlPr>
                          </m:sSubPr>
                          <m:e>
                            <m:r>
                              <m:rPr>
                                <m:sty m:val="p"/>
                              </m:rPr>
                              <a:rPr lang="en-US" sz="2200" i="0" dirty="0" smtClean="0">
                                <a:latin typeface="Cambria Math" charset="0"/>
                              </a:rPr>
                              <m:t>x</m:t>
                            </m:r>
                          </m:e>
                          <m:sub>
                            <m:r>
                              <a:rPr lang="en-US" sz="2200" b="0" i="0" dirty="0" smtClean="0">
                                <a:latin typeface="Cambria Math" charset="0"/>
                              </a:rPr>
                              <m:t>2</m:t>
                            </m:r>
                          </m:sub>
                        </m:sSub>
                      </m:oMath>
                    </m:oMathPara>
                  </a14:m>
                  <a:endParaRPr lang="en-US" sz="2200" dirty="0"/>
                </a:p>
              </p:txBody>
            </p:sp>
          </mc:Choice>
          <mc:Fallback xmlns="">
            <p:sp>
              <p:nvSpPr>
                <p:cNvPr id="126" name="TextBox 125"/>
                <p:cNvSpPr txBox="1">
                  <a:spLocks noRot="1" noChangeAspect="1" noMove="1" noResize="1" noEditPoints="1" noAdjustHandles="1" noChangeArrowheads="1" noChangeShapeType="1" noTextEdit="1"/>
                </p:cNvSpPr>
                <p:nvPr/>
              </p:nvSpPr>
              <p:spPr>
                <a:xfrm>
                  <a:off x="5336726" y="1132073"/>
                  <a:ext cx="520912" cy="430887"/>
                </a:xfrm>
                <a:prstGeom prst="rect">
                  <a:avLst/>
                </a:prstGeom>
                <a:blipFill rotWithShape="0">
                  <a:blip r:embed="rId4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5338263" y="2551959"/>
                  <a:ext cx="52091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dirty="0" smtClean="0">
                                <a:latin typeface="Cambria Math" charset="0"/>
                              </a:rPr>
                            </m:ctrlPr>
                          </m:sSubPr>
                          <m:e>
                            <m:r>
                              <m:rPr>
                                <m:sty m:val="p"/>
                              </m:rPr>
                              <a:rPr lang="en-US" sz="2200" i="0" dirty="0" smtClean="0">
                                <a:latin typeface="Cambria Math" charset="0"/>
                              </a:rPr>
                              <m:t>x</m:t>
                            </m:r>
                          </m:e>
                          <m:sub>
                            <m:r>
                              <a:rPr lang="en-US" sz="2200" b="0" i="0" dirty="0" smtClean="0">
                                <a:latin typeface="Cambria Math" charset="0"/>
                              </a:rPr>
                              <m:t>3</m:t>
                            </m:r>
                          </m:sub>
                        </m:sSub>
                      </m:oMath>
                    </m:oMathPara>
                  </a14:m>
                  <a:endParaRPr lang="en-US" sz="2200" dirty="0"/>
                </a:p>
              </p:txBody>
            </p:sp>
          </mc:Choice>
          <mc:Fallback xmlns="">
            <p:sp>
              <p:nvSpPr>
                <p:cNvPr id="127" name="TextBox 126"/>
                <p:cNvSpPr txBox="1">
                  <a:spLocks noRot="1" noChangeAspect="1" noMove="1" noResize="1" noEditPoints="1" noAdjustHandles="1" noChangeArrowheads="1" noChangeShapeType="1" noTextEdit="1"/>
                </p:cNvSpPr>
                <p:nvPr/>
              </p:nvSpPr>
              <p:spPr>
                <a:xfrm>
                  <a:off x="5338263" y="2551959"/>
                  <a:ext cx="520912" cy="430887"/>
                </a:xfrm>
                <a:prstGeom prst="rect">
                  <a:avLst/>
                </a:prstGeom>
                <a:blipFill rotWithShape="0">
                  <a:blip r:embed="rId44"/>
                  <a:stretch>
                    <a:fillRect b="-2857"/>
                  </a:stretch>
                </a:blipFill>
              </p:spPr>
              <p:txBody>
                <a:bodyPr/>
                <a:lstStyle/>
                <a:p>
                  <a:r>
                    <a:rPr lang="en-US">
                      <a:noFill/>
                    </a:rPr>
                    <a:t> </a:t>
                  </a:r>
                </a:p>
              </p:txBody>
            </p:sp>
          </mc:Fallback>
        </mc:AlternateContent>
      </p:grpSp>
      <p:cxnSp>
        <p:nvCxnSpPr>
          <p:cNvPr id="27" name="Straight Arrow Connector 26"/>
          <p:cNvCxnSpPr/>
          <p:nvPr/>
        </p:nvCxnSpPr>
        <p:spPr>
          <a:xfrm>
            <a:off x="2265872" y="2131839"/>
            <a:ext cx="480434" cy="1"/>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424356" y="2131840"/>
            <a:ext cx="427167" cy="0"/>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115879" y="11568966"/>
            <a:ext cx="5243936" cy="888916"/>
            <a:chOff x="918276" y="948002"/>
            <a:chExt cx="5243936" cy="888916"/>
          </a:xfrm>
        </p:grpSpPr>
        <p:grpSp>
          <p:nvGrpSpPr>
            <p:cNvPr id="113" name="Group 112"/>
            <p:cNvGrpSpPr/>
            <p:nvPr/>
          </p:nvGrpSpPr>
          <p:grpSpPr>
            <a:xfrm>
              <a:off x="918276" y="948002"/>
              <a:ext cx="5243936" cy="888916"/>
              <a:chOff x="1519646" y="5145344"/>
              <a:chExt cx="5243936" cy="888916"/>
            </a:xfrm>
          </p:grpSpPr>
          <p:sp>
            <p:nvSpPr>
              <p:cNvPr id="116" name="Rectangle 115"/>
              <p:cNvSpPr/>
              <p:nvPr/>
            </p:nvSpPr>
            <p:spPr>
              <a:xfrm>
                <a:off x="1519646" y="5145344"/>
                <a:ext cx="5243936" cy="888916"/>
              </a:xfrm>
              <a:prstGeom prst="rect">
                <a:avLst/>
              </a:prstGeom>
              <a:solidFill>
                <a:schemeClr val="accent4">
                  <a:lumMod val="20000"/>
                  <a:lumOff val="8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7" name="TextBox 116"/>
                  <p:cNvSpPr txBox="1"/>
                  <p:nvPr/>
                </p:nvSpPr>
                <p:spPr>
                  <a:xfrm>
                    <a:off x="1563164" y="5328790"/>
                    <a:ext cx="2464329" cy="477888"/>
                  </a:xfrm>
                  <a:prstGeom prst="rect">
                    <a:avLst/>
                  </a:prstGeom>
                  <a:noFill/>
                </p:spPr>
                <p:txBody>
                  <a:bodyPr wrap="none" rtlCol="0">
                    <a:spAutoFit/>
                  </a:bodyPr>
                  <a:lstStyle/>
                  <a:p>
                    <a:pPr algn="ctr"/>
                    <a14:m>
                      <m:oMath xmlns:m="http://schemas.openxmlformats.org/officeDocument/2006/math">
                        <m:sSub>
                          <m:sSubPr>
                            <m:ctrlPr>
                              <a:rPr lang="en-US" sz="2400" b="0" i="1" smtClean="0">
                                <a:latin typeface="Cambria Math" charset="0"/>
                              </a:rPr>
                            </m:ctrlPr>
                          </m:sSubPr>
                          <m:e>
                            <m:r>
                              <m:rPr>
                                <m:sty m:val="p"/>
                              </m:rPr>
                              <a:rPr lang="en-US" sz="2400" b="0" i="0" smtClean="0">
                                <a:latin typeface="Cambria Math" charset="0"/>
                              </a:rPr>
                              <m:t>R</m:t>
                            </m:r>
                          </m:e>
                          <m:sub>
                            <m:r>
                              <m:rPr>
                                <m:sty m:val="p"/>
                              </m:rPr>
                              <a:rPr lang="en-US" sz="2400" b="0" i="0" smtClean="0">
                                <a:latin typeface="Cambria Math" charset="0"/>
                              </a:rPr>
                              <m:t>π</m:t>
                            </m:r>
                            <m:r>
                              <a:rPr lang="en-US" sz="2400" b="0" i="0" smtClean="0">
                                <a:latin typeface="Cambria Math" charset="0"/>
                              </a:rPr>
                              <m:t>,</m:t>
                            </m:r>
                            <m:r>
                              <m:rPr>
                                <m:sty m:val="p"/>
                              </m:rPr>
                              <a:rPr lang="en-US" sz="2400" b="0" i="0" smtClean="0">
                                <a:latin typeface="Cambria Math" charset="0"/>
                              </a:rPr>
                              <m:t>σ</m:t>
                            </m:r>
                          </m:sub>
                        </m:sSub>
                      </m:oMath>
                    </a14:m>
                    <a:r>
                      <a:rPr lang="en-US" sz="2400" dirty="0" smtClean="0"/>
                      <a:t> is hard for </a:t>
                    </a:r>
                    <a14:m>
                      <m:oMath xmlns:m="http://schemas.openxmlformats.org/officeDocument/2006/math">
                        <m:sSub>
                          <m:sSubPr>
                            <m:ctrlPr>
                              <a:rPr lang="en-US" sz="2400" i="1" dirty="0" smtClean="0">
                                <a:latin typeface="Cambria Math" charset="0"/>
                              </a:rPr>
                            </m:ctrlPr>
                          </m:sSubPr>
                          <m:e>
                            <m:r>
                              <m:rPr>
                                <m:sty m:val="p"/>
                              </m:rPr>
                              <a:rPr lang="en-US" sz="2400" i="0" dirty="0" smtClean="0">
                                <a:latin typeface="Cambria Math" charset="0"/>
                              </a:rPr>
                              <m:t>E</m:t>
                            </m:r>
                          </m:e>
                          <m:sub>
                            <m:r>
                              <m:rPr>
                                <m:sty m:val="p"/>
                              </m:rPr>
                              <a:rPr lang="en-US" sz="2400" i="0" dirty="0" smtClean="0">
                                <a:latin typeface="Cambria Math" charset="0"/>
                              </a:rPr>
                              <m:t>k</m:t>
                            </m:r>
                          </m:sub>
                        </m:sSub>
                      </m:oMath>
                    </a14:m>
                    <a:endParaRPr lang="en-US" sz="2400" dirty="0" smtClean="0"/>
                  </a:p>
                </p:txBody>
              </p:sp>
            </mc:Choice>
            <mc:Fallback xmlns="">
              <p:sp>
                <p:nvSpPr>
                  <p:cNvPr id="117" name="TextBox 116"/>
                  <p:cNvSpPr txBox="1">
                    <a:spLocks noRot="1" noChangeAspect="1" noMove="1" noResize="1" noEditPoints="1" noAdjustHandles="1" noChangeArrowheads="1" noChangeShapeType="1" noTextEdit="1"/>
                  </p:cNvSpPr>
                  <p:nvPr/>
                </p:nvSpPr>
                <p:spPr>
                  <a:xfrm>
                    <a:off x="1563164" y="5328790"/>
                    <a:ext cx="2464329" cy="477888"/>
                  </a:xfrm>
                  <a:prstGeom prst="rect">
                    <a:avLst/>
                  </a:prstGeom>
                  <a:blipFill rotWithShape="0">
                    <a:blip r:embed="rId29"/>
                    <a:stretch>
                      <a:fillRect t="-8974" b="-2692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4" name="TextBox 113"/>
                <p:cNvSpPr txBox="1"/>
                <p:nvPr/>
              </p:nvSpPr>
              <p:spPr>
                <a:xfrm>
                  <a:off x="4347657" y="1142614"/>
                  <a:ext cx="1634550" cy="461665"/>
                </a:xfrm>
                <a:prstGeom prst="rect">
                  <a:avLst/>
                </a:prstGeom>
                <a:noFill/>
              </p:spPr>
              <p:txBody>
                <a:bodyPr wrap="none" rtlCol="0">
                  <a:spAutoFit/>
                </a:bodyPr>
                <a:lstStyle/>
                <a:p>
                  <a:pPr algn="ctr"/>
                  <a14:m>
                    <m:oMath xmlns:m="http://schemas.openxmlformats.org/officeDocument/2006/math">
                      <m:r>
                        <m:rPr>
                          <m:sty m:val="p"/>
                        </m:rPr>
                        <a:rPr lang="en-US" sz="2400" b="0" i="0" dirty="0" smtClean="0">
                          <a:latin typeface="Cambria Math" charset="0"/>
                        </a:rPr>
                        <m:t>R</m:t>
                      </m:r>
                    </m:oMath>
                  </a14:m>
                  <a:r>
                    <a:rPr lang="en-US" sz="2400" dirty="0" smtClean="0"/>
                    <a:t> is evasive</a:t>
                  </a:r>
                  <a:endParaRPr lang="en-US" sz="24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4347657" y="1142614"/>
                  <a:ext cx="1634550" cy="461665"/>
                </a:xfrm>
                <a:prstGeom prst="rect">
                  <a:avLst/>
                </a:prstGeom>
                <a:blipFill rotWithShape="0">
                  <a:blip r:embed="rId30"/>
                  <a:stretch>
                    <a:fillRect t="-10667" r="-4851" b="-30667"/>
                  </a:stretch>
                </a:blipFill>
              </p:spPr>
              <p:txBody>
                <a:bodyPr/>
                <a:lstStyle/>
                <a:p>
                  <a:r>
                    <a:rPr lang="en-US">
                      <a:noFill/>
                    </a:rPr>
                    <a:t> </a:t>
                  </a:r>
                </a:p>
              </p:txBody>
            </p:sp>
          </mc:Fallback>
        </mc:AlternateContent>
        <p:sp>
          <p:nvSpPr>
            <p:cNvPr id="115" name="Right Arrow 114"/>
            <p:cNvSpPr/>
            <p:nvPr/>
          </p:nvSpPr>
          <p:spPr>
            <a:xfrm rot="10800000">
              <a:off x="3581325" y="1216543"/>
              <a:ext cx="616115" cy="333632"/>
            </a:xfrm>
            <a:prstGeom prst="rightArrow">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TextBox 155"/>
          <p:cNvSpPr txBox="1"/>
          <p:nvPr/>
        </p:nvSpPr>
        <p:spPr>
          <a:xfrm>
            <a:off x="413227" y="5262884"/>
            <a:ext cx="1011302" cy="492443"/>
          </a:xfrm>
          <a:prstGeom prst="rect">
            <a:avLst/>
          </a:prstGeom>
          <a:noFill/>
        </p:spPr>
        <p:txBody>
          <a:bodyPr wrap="none" rtlCol="0">
            <a:spAutoFit/>
          </a:bodyPr>
          <a:lstStyle/>
          <a:p>
            <a:r>
              <a:rPr lang="en-US" sz="2600" dirty="0" smtClean="0"/>
              <a:t>Proof:</a:t>
            </a:r>
          </a:p>
        </p:txBody>
      </p:sp>
      <p:grpSp>
        <p:nvGrpSpPr>
          <p:cNvPr id="3" name="Group 2"/>
          <p:cNvGrpSpPr/>
          <p:nvPr/>
        </p:nvGrpSpPr>
        <p:grpSpPr>
          <a:xfrm>
            <a:off x="2461359" y="5249298"/>
            <a:ext cx="4349268" cy="492443"/>
            <a:chOff x="2461359" y="5249298"/>
            <a:chExt cx="4349268" cy="492443"/>
          </a:xfrm>
        </p:grpSpPr>
        <mc:AlternateContent xmlns:mc="http://schemas.openxmlformats.org/markup-compatibility/2006" xmlns:a14="http://schemas.microsoft.com/office/drawing/2010/main">
          <mc:Choice Requires="a14">
            <p:sp>
              <p:nvSpPr>
                <p:cNvPr id="12" name="TextBox 11"/>
                <p:cNvSpPr txBox="1"/>
                <p:nvPr/>
              </p:nvSpPr>
              <p:spPr>
                <a:xfrm>
                  <a:off x="2461359" y="5249298"/>
                  <a:ext cx="4349268" cy="492443"/>
                </a:xfrm>
                <a:prstGeom prst="rect">
                  <a:avLst/>
                </a:prstGeom>
                <a:noFill/>
              </p:spPr>
              <p:txBody>
                <a:bodyPr wrap="none" rtlCol="0">
                  <a:spAutoFit/>
                </a:bodyPr>
                <a:lstStyle/>
                <a:p>
                  <a:r>
                    <a:rPr lang="en-US" sz="2600" dirty="0" smtClean="0"/>
                    <a:t>For </a:t>
                  </a:r>
                  <a14:m>
                    <m:oMath xmlns:m="http://schemas.openxmlformats.org/officeDocument/2006/math">
                      <m:r>
                        <m:rPr>
                          <m:sty m:val="p"/>
                        </m:rPr>
                        <a:rPr lang="en-US" sz="2600" i="0" dirty="0" smtClean="0">
                          <a:latin typeface="Cambria Math" charset="0"/>
                        </a:rPr>
                        <m:t>E</m:t>
                      </m:r>
                      <m:r>
                        <a:rPr lang="en-US" sz="2600" i="0" dirty="0" smtClean="0">
                          <a:latin typeface="Cambria Math" charset="0"/>
                        </a:rPr>
                        <m:t>’ </m:t>
                      </m:r>
                    </m:oMath>
                  </a14:m>
                  <a:r>
                    <a:rPr lang="en-US" sz="2600" dirty="0" smtClean="0"/>
                    <a:t>= 2-rnd </a:t>
                  </a:r>
                  <a:r>
                    <a:rPr lang="en-US" sz="2600" dirty="0" err="1" smtClean="0"/>
                    <a:t>Feistel</a:t>
                  </a:r>
                  <a:r>
                    <a:rPr lang="en-US" sz="2600" dirty="0" smtClean="0"/>
                    <a:t>, 	= </a:t>
                  </a:r>
                  <a:r>
                    <a:rPr lang="en-US" sz="26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2461359" y="5249298"/>
                  <a:ext cx="4349268" cy="492443"/>
                </a:xfrm>
                <a:prstGeom prst="rect">
                  <a:avLst/>
                </a:prstGeom>
                <a:blipFill rotWithShape="0">
                  <a:blip r:embed="rId61"/>
                  <a:stretch>
                    <a:fillRect l="-2525" t="-9877" r="-1683" b="-32099"/>
                  </a:stretch>
                </a:blipFill>
              </p:spPr>
              <p:txBody>
                <a:bodyPr/>
                <a:lstStyle/>
                <a:p>
                  <a:r>
                    <a:rPr lang="en-US">
                      <a:noFill/>
                    </a:rPr>
                    <a:t> </a:t>
                  </a:r>
                </a:p>
              </p:txBody>
            </p:sp>
          </mc:Fallback>
        </mc:AlternateContent>
        <p:sp>
          <p:nvSpPr>
            <p:cNvPr id="133" name="Oval 132"/>
            <p:cNvSpPr/>
            <p:nvPr/>
          </p:nvSpPr>
          <p:spPr>
            <a:xfrm>
              <a:off x="5548815" y="5346721"/>
              <a:ext cx="504322" cy="333632"/>
            </a:xfrm>
            <a:prstGeom prst="ellipse">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rgbClr val="053BFF"/>
                </a:solidFill>
              </a:endParaRPr>
            </a:p>
          </p:txBody>
        </p:sp>
      </p:grpSp>
      <p:sp>
        <p:nvSpPr>
          <p:cNvPr id="135" name="TextBox 134"/>
          <p:cNvSpPr txBox="1"/>
          <p:nvPr/>
        </p:nvSpPr>
        <p:spPr>
          <a:xfrm>
            <a:off x="1363156" y="5258177"/>
            <a:ext cx="1136080" cy="492443"/>
          </a:xfrm>
          <a:prstGeom prst="rect">
            <a:avLst/>
          </a:prstGeom>
          <a:noFill/>
        </p:spPr>
        <p:txBody>
          <a:bodyPr wrap="none" rtlCol="0">
            <a:spAutoFit/>
          </a:bodyPr>
          <a:lstStyle/>
          <a:p>
            <a:r>
              <a:rPr lang="en-US" sz="2600" b="1" dirty="0" smtClean="0">
                <a:solidFill>
                  <a:srgbClr val="FF0000"/>
                </a:solidFill>
              </a:rPr>
              <a:t>Step 1:</a:t>
            </a:r>
            <a:endParaRPr lang="en-US" sz="2600" b="1" dirty="0">
              <a:solidFill>
                <a:srgbClr val="FF0000"/>
              </a:solidFill>
            </a:endParaRPr>
          </a:p>
        </p:txBody>
      </p:sp>
      <p:sp>
        <p:nvSpPr>
          <p:cNvPr id="136" name="TextBox 135"/>
          <p:cNvSpPr txBox="1"/>
          <p:nvPr/>
        </p:nvSpPr>
        <p:spPr>
          <a:xfrm>
            <a:off x="1375916" y="5831694"/>
            <a:ext cx="1136080" cy="492443"/>
          </a:xfrm>
          <a:prstGeom prst="rect">
            <a:avLst/>
          </a:prstGeom>
          <a:noFill/>
        </p:spPr>
        <p:txBody>
          <a:bodyPr wrap="none" rtlCol="0">
            <a:spAutoFit/>
          </a:bodyPr>
          <a:lstStyle/>
          <a:p>
            <a:r>
              <a:rPr lang="en-US" sz="2600" b="1" dirty="0" smtClean="0">
                <a:solidFill>
                  <a:srgbClr val="FF0000"/>
                </a:solidFill>
              </a:rPr>
              <a:t>Step 2:</a:t>
            </a:r>
            <a:endParaRPr lang="en-US" sz="2600" b="1" dirty="0">
              <a:solidFill>
                <a:srgbClr val="FF0000"/>
              </a:solidFill>
            </a:endParaRPr>
          </a:p>
        </p:txBody>
      </p:sp>
      <p:grpSp>
        <p:nvGrpSpPr>
          <p:cNvPr id="13" name="Group 12"/>
          <p:cNvGrpSpPr/>
          <p:nvPr/>
        </p:nvGrpSpPr>
        <p:grpSpPr>
          <a:xfrm>
            <a:off x="2502255" y="5822815"/>
            <a:ext cx="4660304" cy="510104"/>
            <a:chOff x="2502255" y="5822815"/>
            <a:chExt cx="4660304" cy="510104"/>
          </a:xfrm>
        </p:grpSpPr>
        <mc:AlternateContent xmlns:mc="http://schemas.openxmlformats.org/markup-compatibility/2006" xmlns:a14="http://schemas.microsoft.com/office/drawing/2010/main">
          <mc:Choice Requires="a14">
            <p:sp>
              <p:nvSpPr>
                <p:cNvPr id="137" name="TextBox 136"/>
                <p:cNvSpPr txBox="1"/>
                <p:nvPr/>
              </p:nvSpPr>
              <p:spPr>
                <a:xfrm>
                  <a:off x="2502255" y="5822815"/>
                  <a:ext cx="2326727" cy="492443"/>
                </a:xfrm>
                <a:prstGeom prst="rect">
                  <a:avLst/>
                </a:prstGeom>
                <a:noFill/>
              </p:spPr>
              <p:txBody>
                <a:bodyPr wrap="none" rtlCol="0">
                  <a:spAutoFit/>
                </a:bodyPr>
                <a:lstStyle/>
                <a:p>
                  <a14:m>
                    <m:oMath xmlns:m="http://schemas.openxmlformats.org/officeDocument/2006/math">
                      <m:r>
                        <m:rPr>
                          <m:sty m:val="p"/>
                        </m:rPr>
                        <a:rPr lang="en-US" sz="2600" i="0" dirty="0" smtClean="0">
                          <a:latin typeface="Cambria Math" charset="0"/>
                        </a:rPr>
                        <m:t>R</m:t>
                      </m:r>
                    </m:oMath>
                  </a14:m>
                  <a:r>
                    <a:rPr lang="en-US" sz="2600" dirty="0" smtClean="0"/>
                    <a:t> unary evasive</a:t>
                  </a:r>
                  <a:endParaRPr lang="en-US" sz="2600" dirty="0"/>
                </a:p>
              </p:txBody>
            </p:sp>
          </mc:Choice>
          <mc:Fallback xmlns="">
            <p:sp>
              <p:nvSpPr>
                <p:cNvPr id="137" name="TextBox 136"/>
                <p:cNvSpPr txBox="1">
                  <a:spLocks noRot="1" noChangeAspect="1" noMove="1" noResize="1" noEditPoints="1" noAdjustHandles="1" noChangeArrowheads="1" noChangeShapeType="1" noTextEdit="1"/>
                </p:cNvSpPr>
                <p:nvPr/>
              </p:nvSpPr>
              <p:spPr>
                <a:xfrm>
                  <a:off x="2502255" y="5822815"/>
                  <a:ext cx="2326727" cy="492443"/>
                </a:xfrm>
                <a:prstGeom prst="rect">
                  <a:avLst/>
                </a:prstGeom>
                <a:blipFill rotWithShape="0">
                  <a:blip r:embed="rId62"/>
                  <a:stretch>
                    <a:fillRect t="-9877" r="-2880" b="-32099"/>
                  </a:stretch>
                </a:blipFill>
              </p:spPr>
              <p:txBody>
                <a:bodyPr/>
                <a:lstStyle/>
                <a:p>
                  <a:r>
                    <a:rPr lang="en-US">
                      <a:noFill/>
                    </a:rPr>
                    <a:t> </a:t>
                  </a:r>
                </a:p>
              </p:txBody>
            </p:sp>
          </mc:Fallback>
        </mc:AlternateContent>
        <p:sp>
          <p:nvSpPr>
            <p:cNvPr id="138" name="Right Arrow 137"/>
            <p:cNvSpPr/>
            <p:nvPr/>
          </p:nvSpPr>
          <p:spPr>
            <a:xfrm>
              <a:off x="4791529" y="5917602"/>
              <a:ext cx="616115" cy="333632"/>
            </a:xfrm>
            <a:prstGeom prst="rightArrow">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p:cNvGrpSpPr/>
            <p:nvPr/>
          </p:nvGrpSpPr>
          <p:grpSpPr>
            <a:xfrm>
              <a:off x="5509363" y="5822908"/>
              <a:ext cx="1653196" cy="510011"/>
              <a:chOff x="199470" y="2113742"/>
              <a:chExt cx="1653196" cy="510011"/>
            </a:xfrm>
          </p:grpSpPr>
          <mc:AlternateContent xmlns:mc="http://schemas.openxmlformats.org/markup-compatibility/2006" xmlns:a14="http://schemas.microsoft.com/office/drawing/2010/main">
            <mc:Choice Requires="a14">
              <p:sp>
                <p:nvSpPr>
                  <p:cNvPr id="141" name="TextBox 140"/>
                  <p:cNvSpPr txBox="1"/>
                  <p:nvPr/>
                </p:nvSpPr>
                <p:spPr>
                  <a:xfrm>
                    <a:off x="199470" y="2113742"/>
                    <a:ext cx="1240275" cy="5100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dirty="0" smtClean="0">
                                  <a:solidFill>
                                    <a:schemeClr val="tx1"/>
                                  </a:solidFill>
                                  <a:latin typeface="Cambria Math" charset="0"/>
                                </a:rPr>
                              </m:ctrlPr>
                            </m:sSubPr>
                            <m:e>
                              <m:r>
                                <m:rPr>
                                  <m:sty m:val="p"/>
                                </m:rPr>
                                <a:rPr lang="en-US" sz="2600" b="0" i="0" dirty="0">
                                  <a:solidFill>
                                    <a:schemeClr val="tx1"/>
                                  </a:solidFill>
                                  <a:latin typeface="Cambria Math" charset="0"/>
                                </a:rPr>
                                <m:t>R</m:t>
                              </m:r>
                            </m:e>
                            <m:sub>
                              <m:r>
                                <m:rPr>
                                  <m:sty m:val="p"/>
                                </m:rPr>
                                <a:rPr lang="en-US" sz="2600" b="0" i="0" dirty="0">
                                  <a:solidFill>
                                    <a:schemeClr val="tx1"/>
                                  </a:solidFill>
                                  <a:latin typeface="Cambria Math" charset="0"/>
                                </a:rPr>
                                <m:t>π</m:t>
                              </m:r>
                              <m:r>
                                <a:rPr lang="en-US" sz="2600" b="0" i="0" dirty="0">
                                  <a:solidFill>
                                    <a:schemeClr val="tx1"/>
                                  </a:solidFill>
                                  <a:latin typeface="Cambria Math" charset="0"/>
                                </a:rPr>
                                <m:t>,</m:t>
                              </m:r>
                              <m:r>
                                <m:rPr>
                                  <m:sty m:val="p"/>
                                </m:rPr>
                                <a:rPr lang="en-US" sz="2600" b="0" i="0" dirty="0">
                                  <a:solidFill>
                                    <a:schemeClr val="tx1"/>
                                  </a:solidFill>
                                  <a:latin typeface="Cambria Math" charset="0"/>
                                </a:rPr>
                                <m:t>σ</m:t>
                              </m:r>
                            </m:sub>
                          </m:sSub>
                          <m:r>
                            <a:rPr lang="en-US" sz="2600" b="0" i="0" dirty="0" smtClean="0">
                              <a:solidFill>
                                <a:schemeClr val="tx1"/>
                              </a:solidFill>
                              <a:latin typeface="Cambria Math" charset="0"/>
                            </a:rPr>
                            <m:t>∈ </m:t>
                          </m:r>
                        </m:oMath>
                      </m:oMathPara>
                    </a14:m>
                    <a:endParaRPr lang="en-US" sz="2600" dirty="0">
                      <a:solidFill>
                        <a:schemeClr val="tx1"/>
                      </a:solidFill>
                    </a:endParaRPr>
                  </a:p>
                </p:txBody>
              </p:sp>
            </mc:Choice>
            <mc:Fallback xmlns="">
              <p:sp>
                <p:nvSpPr>
                  <p:cNvPr id="141" name="TextBox 140"/>
                  <p:cNvSpPr txBox="1">
                    <a:spLocks noRot="1" noChangeAspect="1" noMove="1" noResize="1" noEditPoints="1" noAdjustHandles="1" noChangeArrowheads="1" noChangeShapeType="1" noTextEdit="1"/>
                  </p:cNvSpPr>
                  <p:nvPr/>
                </p:nvSpPr>
                <p:spPr>
                  <a:xfrm>
                    <a:off x="199470" y="2113742"/>
                    <a:ext cx="1240275" cy="510011"/>
                  </a:xfrm>
                  <a:prstGeom prst="rect">
                    <a:avLst/>
                  </a:prstGeom>
                  <a:blipFill rotWithShape="0">
                    <a:blip r:embed="rId63"/>
                    <a:stretch>
                      <a:fillRect/>
                    </a:stretch>
                  </a:blipFill>
                </p:spPr>
                <p:txBody>
                  <a:bodyPr/>
                  <a:lstStyle/>
                  <a:p>
                    <a:r>
                      <a:rPr lang="en-US">
                        <a:noFill/>
                      </a:rPr>
                      <a:t> </a:t>
                    </a:r>
                  </a:p>
                </p:txBody>
              </p:sp>
            </mc:Fallback>
          </mc:AlternateContent>
          <p:sp>
            <p:nvSpPr>
              <p:cNvPr id="142" name="Oval 141"/>
              <p:cNvSpPr/>
              <p:nvPr/>
            </p:nvSpPr>
            <p:spPr>
              <a:xfrm>
                <a:off x="1348344" y="2201932"/>
                <a:ext cx="504322" cy="333632"/>
              </a:xfrm>
              <a:prstGeom prst="ellipse">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grpSp>
      <p:grpSp>
        <p:nvGrpSpPr>
          <p:cNvPr id="9" name="Group 8"/>
          <p:cNvGrpSpPr/>
          <p:nvPr/>
        </p:nvGrpSpPr>
        <p:grpSpPr>
          <a:xfrm>
            <a:off x="-11609" y="3578895"/>
            <a:ext cx="9328262" cy="1429219"/>
            <a:chOff x="-11609" y="3578895"/>
            <a:chExt cx="9328262" cy="1429219"/>
          </a:xfrm>
        </p:grpSpPr>
        <p:grpSp>
          <p:nvGrpSpPr>
            <p:cNvPr id="8" name="Group 7"/>
            <p:cNvGrpSpPr/>
            <p:nvPr/>
          </p:nvGrpSpPr>
          <p:grpSpPr>
            <a:xfrm>
              <a:off x="-11609" y="3578895"/>
              <a:ext cx="9328262" cy="1429219"/>
              <a:chOff x="-3049" y="3511882"/>
              <a:chExt cx="9328262" cy="1429219"/>
            </a:xfrm>
            <a:solidFill>
              <a:schemeClr val="accent6">
                <a:lumMod val="20000"/>
                <a:lumOff val="80000"/>
              </a:schemeClr>
            </a:solidFill>
          </p:grpSpPr>
          <p:sp>
            <p:nvSpPr>
              <p:cNvPr id="94" name="Rectangle 93"/>
              <p:cNvSpPr/>
              <p:nvPr/>
            </p:nvSpPr>
            <p:spPr>
              <a:xfrm>
                <a:off x="-3049" y="3511882"/>
                <a:ext cx="9328262" cy="14292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Right Arrow 103"/>
              <p:cNvSpPr/>
              <p:nvPr/>
            </p:nvSpPr>
            <p:spPr>
              <a:xfrm>
                <a:off x="5568936" y="4027755"/>
                <a:ext cx="706375" cy="434197"/>
              </a:xfrm>
              <a:prstGeom prst="rightArrow">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TextBox 104"/>
              <p:cNvSpPr txBox="1"/>
              <p:nvPr/>
            </p:nvSpPr>
            <p:spPr>
              <a:xfrm>
                <a:off x="366220" y="3519956"/>
                <a:ext cx="1643207" cy="461665"/>
              </a:xfrm>
              <a:prstGeom prst="rect">
                <a:avLst/>
              </a:prstGeom>
              <a:grpFill/>
            </p:spPr>
            <p:txBody>
              <a:bodyPr wrap="none" rtlCol="0">
                <a:spAutoFit/>
              </a:bodyPr>
              <a:lstStyle/>
              <a:p>
                <a:r>
                  <a:rPr lang="en-US" sz="2400" b="1" dirty="0" smtClean="0">
                    <a:solidFill>
                      <a:srgbClr val="FF0000"/>
                    </a:solidFill>
                  </a:rPr>
                  <a:t>Theorem 2:</a:t>
                </a:r>
              </a:p>
            </p:txBody>
          </p:sp>
          <mc:AlternateContent xmlns:mc="http://schemas.openxmlformats.org/markup-compatibility/2006" xmlns:a14="http://schemas.microsoft.com/office/drawing/2010/main">
            <mc:Choice Requires="a14">
              <p:sp>
                <p:nvSpPr>
                  <p:cNvPr id="106" name="TextBox 105"/>
                  <p:cNvSpPr txBox="1"/>
                  <p:nvPr/>
                </p:nvSpPr>
                <p:spPr>
                  <a:xfrm>
                    <a:off x="892028" y="3997980"/>
                    <a:ext cx="2065758" cy="461665"/>
                  </a:xfrm>
                  <a:prstGeom prst="rect">
                    <a:avLst/>
                  </a:prstGeom>
                  <a:grpFill/>
                </p:spPr>
                <p:txBody>
                  <a:bodyPr wrap="none" rtlCol="0">
                    <a:spAutoFit/>
                  </a:bodyPr>
                  <a:lstStyle/>
                  <a:p>
                    <a:pPr algn="ctr"/>
                    <a14:m>
                      <m:oMath xmlns:m="http://schemas.openxmlformats.org/officeDocument/2006/math">
                        <m:r>
                          <a:rPr lang="en-US" sz="2400" i="0" dirty="0" smtClean="0">
                            <a:solidFill>
                              <a:schemeClr val="tx1"/>
                            </a:solidFill>
                            <a:latin typeface="Cambria Math" charset="0"/>
                          </a:rPr>
                          <m:t>=</m:t>
                        </m:r>
                      </m:oMath>
                    </a14:m>
                    <a:r>
                      <a:rPr lang="en-US" sz="2400" dirty="0" smtClean="0">
                        <a:solidFill>
                          <a:schemeClr val="tx1"/>
                        </a:solidFill>
                      </a:rPr>
                      <a:t> </a:t>
                    </a:r>
                    <a14:m>
                      <m:oMath xmlns:m="http://schemas.openxmlformats.org/officeDocument/2006/math">
                        <m:sSup>
                          <m:sSupPr>
                            <m:ctrlPr>
                              <a:rPr lang="en-US" sz="2400" b="0" i="1" dirty="0" smtClean="0">
                                <a:solidFill>
                                  <a:schemeClr val="tx1"/>
                                </a:solidFill>
                                <a:latin typeface="Cambria Math" charset="0"/>
                              </a:rPr>
                            </m:ctrlPr>
                          </m:sSupPr>
                          <m:e>
                            <m:r>
                              <m:rPr>
                                <m:sty m:val="p"/>
                              </m:rPr>
                              <a:rPr lang="en-US" sz="2400" b="0" i="0" dirty="0" smtClean="0">
                                <a:solidFill>
                                  <a:schemeClr val="tx1"/>
                                </a:solidFill>
                                <a:latin typeface="Cambria Math" charset="0"/>
                              </a:rPr>
                              <m:t>k</m:t>
                            </m:r>
                          </m:e>
                          <m:sup>
                            <m:r>
                              <a:rPr lang="en-US" sz="2400" b="0" i="0" dirty="0" smtClean="0">
                                <a:solidFill>
                                  <a:schemeClr val="tx1"/>
                                </a:solidFill>
                                <a:latin typeface="Cambria Math" charset="0"/>
                              </a:rPr>
                              <m:t>2</m:t>
                            </m:r>
                          </m:sup>
                        </m:sSup>
                      </m:oMath>
                    </a14:m>
                    <a:r>
                      <a:rPr lang="en-US" sz="2400" dirty="0" smtClean="0">
                        <a:solidFill>
                          <a:schemeClr val="tx1"/>
                        </a:solidFill>
                      </a:rPr>
                      <a:t>-wise </a:t>
                    </a:r>
                    <a:r>
                      <a:rPr lang="en-US" sz="2400" dirty="0" err="1" smtClean="0">
                        <a:solidFill>
                          <a:schemeClr val="tx1"/>
                        </a:solidFill>
                      </a:rPr>
                      <a:t>ind.</a:t>
                    </a:r>
                    <a:endParaRPr lang="en-US" sz="2400" dirty="0">
                      <a:solidFill>
                        <a:schemeClr val="tx1"/>
                      </a:solidFill>
                    </a:endParaRPr>
                  </a:p>
                </p:txBody>
              </p:sp>
            </mc:Choice>
            <mc:Fallback xmlns="">
              <p:sp>
                <p:nvSpPr>
                  <p:cNvPr id="106" name="TextBox 105"/>
                  <p:cNvSpPr txBox="1">
                    <a:spLocks noRot="1" noChangeAspect="1" noMove="1" noResize="1" noEditPoints="1" noAdjustHandles="1" noChangeArrowheads="1" noChangeShapeType="1" noTextEdit="1"/>
                  </p:cNvSpPr>
                  <p:nvPr/>
                </p:nvSpPr>
                <p:spPr>
                  <a:xfrm>
                    <a:off x="892028" y="3997980"/>
                    <a:ext cx="2065758" cy="461665"/>
                  </a:xfrm>
                  <a:prstGeom prst="rect">
                    <a:avLst/>
                  </a:prstGeom>
                  <a:blipFill rotWithShape="0">
                    <a:blip r:embed="rId47"/>
                    <a:stretch>
                      <a:fillRect t="-10526" r="-2360" b="-28947"/>
                    </a:stretch>
                  </a:blipFill>
                </p:spPr>
                <p:txBody>
                  <a:bodyPr/>
                  <a:lstStyle/>
                  <a:p>
                    <a:r>
                      <a:rPr lang="en-US">
                        <a:noFill/>
                      </a:rPr>
                      <a:t> </a:t>
                    </a:r>
                  </a:p>
                </p:txBody>
              </p:sp>
            </mc:Fallback>
          </mc:AlternateContent>
          <p:sp>
            <p:nvSpPr>
              <p:cNvPr id="107" name="TextBox 106"/>
              <p:cNvSpPr txBox="1"/>
              <p:nvPr/>
            </p:nvSpPr>
            <p:spPr>
              <a:xfrm>
                <a:off x="3067736" y="3882669"/>
                <a:ext cx="439544" cy="707886"/>
              </a:xfrm>
              <a:prstGeom prst="rect">
                <a:avLst/>
              </a:prstGeom>
              <a:grpFill/>
            </p:spPr>
            <p:txBody>
              <a:bodyPr wrap="none" rtlCol="0">
                <a:spAutoFit/>
              </a:bodyPr>
              <a:lstStyle/>
              <a:p>
                <a:r>
                  <a:rPr lang="en-US" sz="4000" dirty="0" smtClean="0">
                    <a:solidFill>
                      <a:srgbClr val="053BFF"/>
                    </a:solidFill>
                  </a:rPr>
                  <a:t>+</a:t>
                </a:r>
                <a:endParaRPr lang="en-US" sz="4000" dirty="0">
                  <a:solidFill>
                    <a:srgbClr val="053BFF"/>
                  </a:solidFill>
                </a:endParaRPr>
              </a:p>
            </p:txBody>
          </p:sp>
          <p:sp>
            <p:nvSpPr>
              <p:cNvPr id="157" name="TextBox 156"/>
              <p:cNvSpPr txBox="1"/>
              <p:nvPr/>
            </p:nvSpPr>
            <p:spPr>
              <a:xfrm>
                <a:off x="4155750" y="3588412"/>
                <a:ext cx="1316386" cy="1292662"/>
              </a:xfrm>
              <a:prstGeom prst="rect">
                <a:avLst/>
              </a:prstGeom>
              <a:grpFill/>
            </p:spPr>
            <p:txBody>
              <a:bodyPr wrap="none" rtlCol="0">
                <a:spAutoFit/>
              </a:bodyPr>
              <a:lstStyle/>
              <a:p>
                <a:pPr algn="ctr"/>
                <a:r>
                  <a:rPr lang="en-US" sz="2600" dirty="0" smtClean="0"/>
                  <a:t>public</a:t>
                </a:r>
              </a:p>
              <a:p>
                <a:pPr algn="ctr"/>
                <a:r>
                  <a:rPr lang="en-US" sz="2600" dirty="0" smtClean="0"/>
                  <a:t>random</a:t>
                </a:r>
              </a:p>
              <a:p>
                <a:pPr algn="ctr"/>
                <a:r>
                  <a:rPr lang="en-US" sz="2600" dirty="0" smtClean="0"/>
                  <a:t>function</a:t>
                </a:r>
              </a:p>
            </p:txBody>
          </p:sp>
          <p:grpSp>
            <p:nvGrpSpPr>
              <p:cNvPr id="158" name="Group 157"/>
              <p:cNvGrpSpPr/>
              <p:nvPr/>
            </p:nvGrpSpPr>
            <p:grpSpPr>
              <a:xfrm>
                <a:off x="6316843" y="3593394"/>
                <a:ext cx="2829945" cy="1292662"/>
                <a:chOff x="3329509" y="1721095"/>
                <a:chExt cx="2829945" cy="1292662"/>
              </a:xfrm>
              <a:grpFill/>
            </p:grpSpPr>
            <mc:AlternateContent xmlns:mc="http://schemas.openxmlformats.org/markup-compatibility/2006" xmlns:a14="http://schemas.microsoft.com/office/drawing/2010/main">
              <mc:Choice Requires="a14">
                <p:sp>
                  <p:nvSpPr>
                    <p:cNvPr id="159" name="TextBox 158"/>
                    <p:cNvSpPr txBox="1"/>
                    <p:nvPr/>
                  </p:nvSpPr>
                  <p:spPr>
                    <a:xfrm>
                      <a:off x="3329509" y="2118321"/>
                      <a:ext cx="1035476" cy="492443"/>
                    </a:xfrm>
                    <a:prstGeom prst="rect">
                      <a:avLst/>
                    </a:prstGeom>
                    <a:grp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2600" i="0" dirty="0" smtClean="0">
                                <a:solidFill>
                                  <a:schemeClr val="tx1"/>
                                </a:solidFill>
                                <a:latin typeface="Cambria Math" charset="0"/>
                              </a:rPr>
                              <m:t>N</m:t>
                            </m:r>
                            <m:r>
                              <m:rPr>
                                <m:sty m:val="p"/>
                              </m:rPr>
                              <a:rPr lang="en-US" sz="2600" b="0" i="0" dirty="0" smtClean="0">
                                <a:solidFill>
                                  <a:schemeClr val="tx1"/>
                                </a:solidFill>
                                <a:latin typeface="Cambria Math" charset="0"/>
                              </a:rPr>
                              <m:t>R</m:t>
                            </m:r>
                            <m:r>
                              <a:rPr lang="en-US" sz="2600" b="0" i="0" dirty="0" smtClean="0">
                                <a:solidFill>
                                  <a:schemeClr val="tx1"/>
                                </a:solidFill>
                                <a:latin typeface="Cambria Math" charset="0"/>
                              </a:rPr>
                              <m:t>=</m:t>
                            </m:r>
                          </m:oMath>
                        </m:oMathPara>
                      </a14:m>
                      <a:endParaRPr lang="en-US" sz="2600" dirty="0">
                        <a:solidFill>
                          <a:schemeClr val="tx1"/>
                        </a:solidFill>
                      </a:endParaRPr>
                    </a:p>
                  </p:txBody>
                </p:sp>
              </mc:Choice>
              <mc:Fallback xmlns="">
                <p:sp>
                  <p:nvSpPr>
                    <p:cNvPr id="109" name="TextBox 108"/>
                    <p:cNvSpPr txBox="1">
                      <a:spLocks noRot="1" noChangeAspect="1" noMove="1" noResize="1" noEditPoints="1" noAdjustHandles="1" noChangeArrowheads="1" noChangeShapeType="1" noTextEdit="1"/>
                    </p:cNvSpPr>
                    <p:nvPr/>
                  </p:nvSpPr>
                  <p:spPr>
                    <a:xfrm>
                      <a:off x="3329509" y="2118321"/>
                      <a:ext cx="1035476" cy="492443"/>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TextBox 159"/>
                    <p:cNvSpPr txBox="1"/>
                    <p:nvPr/>
                  </p:nvSpPr>
                  <p:spPr>
                    <a:xfrm>
                      <a:off x="4183785" y="1721095"/>
                      <a:ext cx="1975669" cy="1292662"/>
                    </a:xfrm>
                    <a:prstGeom prst="rect">
                      <a:avLst/>
                    </a:prstGeom>
                    <a:grpFill/>
                  </p:spPr>
                  <p:txBody>
                    <a:bodyPr wrap="none" rtlCol="0">
                      <a:spAutoFit/>
                    </a:bodyPr>
                    <a:lstStyle/>
                    <a:p>
                      <a:pPr algn="ctr"/>
                      <a:r>
                        <a:rPr lang="en-US" sz="2600" dirty="0" smtClean="0">
                          <a:solidFill>
                            <a:schemeClr val="tx1"/>
                          </a:solidFill>
                        </a:rPr>
                        <a:t>CI for</a:t>
                      </a:r>
                    </a:p>
                    <a:p>
                      <a:pPr algn="ctr"/>
                      <a14:m>
                        <m:oMath xmlns:m="http://schemas.openxmlformats.org/officeDocument/2006/math">
                          <m:r>
                            <m:rPr>
                              <m:sty m:val="p"/>
                            </m:rPr>
                            <a:rPr lang="en-US" sz="2600" b="0" i="0" smtClean="0">
                              <a:solidFill>
                                <a:schemeClr val="tx1"/>
                              </a:solidFill>
                              <a:latin typeface="Cambria Math" charset="0"/>
                            </a:rPr>
                            <m:t>k</m:t>
                          </m:r>
                        </m:oMath>
                      </a14:m>
                      <a:r>
                        <a:rPr lang="en-US" sz="2600" dirty="0" smtClean="0">
                          <a:solidFill>
                            <a:schemeClr val="tx1"/>
                          </a:solidFill>
                        </a:rPr>
                        <a:t>-</a:t>
                      </a:r>
                      <a:r>
                        <a:rPr lang="en-US" sz="2600" dirty="0" err="1" smtClean="0">
                          <a:solidFill>
                            <a:schemeClr val="tx1"/>
                          </a:solidFill>
                        </a:rPr>
                        <a:t>ary</a:t>
                      </a:r>
                      <a:r>
                        <a:rPr lang="en-US" sz="2600" dirty="0" smtClean="0">
                          <a:solidFill>
                            <a:schemeClr val="tx1"/>
                          </a:solidFill>
                        </a:rPr>
                        <a:t> evasive</a:t>
                      </a:r>
                    </a:p>
                    <a:p>
                      <a:pPr algn="ctr"/>
                      <a:r>
                        <a:rPr lang="en-US" sz="2600" dirty="0" smtClean="0">
                          <a:solidFill>
                            <a:schemeClr val="tx1"/>
                          </a:solidFill>
                        </a:rPr>
                        <a:t>relations</a:t>
                      </a:r>
                      <a:endParaRPr lang="en-US" sz="2600" dirty="0">
                        <a:solidFill>
                          <a:schemeClr val="tx1"/>
                        </a:solidFill>
                      </a:endParaRPr>
                    </a:p>
                  </p:txBody>
                </p:sp>
              </mc:Choice>
              <mc:Fallback xmlns="">
                <p:sp>
                  <p:nvSpPr>
                    <p:cNvPr id="160" name="TextBox 159"/>
                    <p:cNvSpPr txBox="1">
                      <a:spLocks noRot="1" noChangeAspect="1" noMove="1" noResize="1" noEditPoints="1" noAdjustHandles="1" noChangeArrowheads="1" noChangeShapeType="1" noTextEdit="1"/>
                    </p:cNvSpPr>
                    <p:nvPr/>
                  </p:nvSpPr>
                  <p:spPr>
                    <a:xfrm>
                      <a:off x="4183785" y="1721095"/>
                      <a:ext cx="1975669" cy="1292662"/>
                    </a:xfrm>
                    <a:prstGeom prst="rect">
                      <a:avLst/>
                    </a:prstGeom>
                    <a:blipFill rotWithShape="0">
                      <a:blip r:embed="rId48"/>
                      <a:stretch>
                        <a:fillRect t="-4245" r="-4321" b="-1132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1" name="TextBox 160"/>
                  <p:cNvSpPr txBox="1"/>
                  <p:nvPr/>
                </p:nvSpPr>
                <p:spPr>
                  <a:xfrm>
                    <a:off x="3420980" y="3986685"/>
                    <a:ext cx="830292" cy="492443"/>
                  </a:xfrm>
                  <a:prstGeom prst="rect">
                    <a:avLst/>
                  </a:prstGeom>
                  <a:grp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2600" i="0" dirty="0" smtClean="0">
                              <a:latin typeface="Cambria Math" charset="0"/>
                            </a:rPr>
                            <m:t>H</m:t>
                          </m:r>
                          <m:r>
                            <a:rPr lang="en-US" sz="2600" b="0" i="0" dirty="0" smtClean="0">
                              <a:latin typeface="Cambria Math" charset="0"/>
                            </a:rPr>
                            <m:t>=</m:t>
                          </m:r>
                        </m:oMath>
                      </m:oMathPara>
                    </a14:m>
                    <a:endParaRPr lang="en-US" sz="2600" dirty="0"/>
                  </a:p>
                </p:txBody>
              </p:sp>
            </mc:Choice>
            <mc:Fallback xmlns="">
              <p:sp>
                <p:nvSpPr>
                  <p:cNvPr id="161" name="TextBox 160"/>
                  <p:cNvSpPr txBox="1">
                    <a:spLocks noRot="1" noChangeAspect="1" noMove="1" noResize="1" noEditPoints="1" noAdjustHandles="1" noChangeArrowheads="1" noChangeShapeType="1" noTextEdit="1"/>
                  </p:cNvSpPr>
                  <p:nvPr/>
                </p:nvSpPr>
                <p:spPr>
                  <a:xfrm>
                    <a:off x="3420980" y="3986685"/>
                    <a:ext cx="830292" cy="492443"/>
                  </a:xfrm>
                  <a:prstGeom prst="rect">
                    <a:avLst/>
                  </a:prstGeom>
                  <a:blipFill rotWithShape="0">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TextBox 161"/>
                  <p:cNvSpPr txBox="1"/>
                  <p:nvPr/>
                </p:nvSpPr>
                <p:spPr>
                  <a:xfrm>
                    <a:off x="1892449" y="3529521"/>
                    <a:ext cx="1504451" cy="461665"/>
                  </a:xfrm>
                  <a:prstGeom prst="rect">
                    <a:avLst/>
                  </a:prstGeom>
                  <a:grpFill/>
                </p:spPr>
                <p:txBody>
                  <a:bodyPr wrap="none" rtlCol="0">
                    <a:spAutoFit/>
                  </a:bodyPr>
                  <a:lstStyle/>
                  <a:p>
                    <a:r>
                      <a:rPr lang="en-US" sz="2400" b="1" dirty="0" smtClean="0">
                        <a:solidFill>
                          <a:srgbClr val="FF0000"/>
                        </a:solidFill>
                      </a:rPr>
                      <a:t>(</a:t>
                    </a:r>
                    <a14:m>
                      <m:oMath xmlns:m="http://schemas.openxmlformats.org/officeDocument/2006/math">
                        <m:r>
                          <a:rPr lang="en-US" sz="2400" b="1" i="0" dirty="0" smtClean="0">
                            <a:solidFill>
                              <a:srgbClr val="FF0000"/>
                            </a:solidFill>
                            <a:latin typeface="Cambria Math" charset="0"/>
                          </a:rPr>
                          <m:t>𝐤</m:t>
                        </m:r>
                        <m:r>
                          <a:rPr lang="en-US" sz="2400" b="1" i="0" dirty="0" smtClean="0">
                            <a:solidFill>
                              <a:srgbClr val="FF0000"/>
                            </a:solidFill>
                            <a:latin typeface="Cambria Math" charset="0"/>
                          </a:rPr>
                          <m:t>=</m:t>
                        </m:r>
                      </m:oMath>
                    </a14:m>
                    <a:r>
                      <a:rPr lang="en-US" sz="2400" b="1" dirty="0" smtClean="0">
                        <a:solidFill>
                          <a:srgbClr val="FF0000"/>
                        </a:solidFill>
                      </a:rPr>
                      <a:t> O(1))</a:t>
                    </a:r>
                    <a:endParaRPr lang="en-US" sz="2400" b="1" dirty="0">
                      <a:solidFill>
                        <a:srgbClr val="FF0000"/>
                      </a:solidFill>
                    </a:endParaRPr>
                  </a:p>
                </p:txBody>
              </p:sp>
            </mc:Choice>
            <mc:Fallback xmlns="">
              <p:sp>
                <p:nvSpPr>
                  <p:cNvPr id="162" name="TextBox 161"/>
                  <p:cNvSpPr txBox="1">
                    <a:spLocks noRot="1" noChangeAspect="1" noMove="1" noResize="1" noEditPoints="1" noAdjustHandles="1" noChangeArrowheads="1" noChangeShapeType="1" noTextEdit="1"/>
                  </p:cNvSpPr>
                  <p:nvPr/>
                </p:nvSpPr>
                <p:spPr>
                  <a:xfrm>
                    <a:off x="1892449" y="3529521"/>
                    <a:ext cx="1504451" cy="461665"/>
                  </a:xfrm>
                  <a:prstGeom prst="rect">
                    <a:avLst/>
                  </a:prstGeom>
                  <a:blipFill rotWithShape="0">
                    <a:blip r:embed="rId50"/>
                    <a:stretch>
                      <a:fillRect l="-6073" t="-10526" r="-607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TextBox 162"/>
                  <p:cNvSpPr txBox="1"/>
                  <p:nvPr/>
                </p:nvSpPr>
                <p:spPr>
                  <a:xfrm>
                    <a:off x="411816" y="3832764"/>
                    <a:ext cx="442942" cy="46166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m:rPr>
                              <m:sty m:val="p"/>
                            </m:rPr>
                            <a:rPr lang="en-US" sz="2400" i="0" smtClean="0">
                              <a:solidFill>
                                <a:schemeClr val="tx1"/>
                              </a:solidFill>
                              <a:latin typeface="Cambria Math" charset="0"/>
                            </a:rPr>
                            <m:t>π</m:t>
                          </m:r>
                        </m:oMath>
                      </m:oMathPara>
                    </a14:m>
                    <a:endParaRPr lang="en-US" sz="2400" dirty="0">
                      <a:solidFill>
                        <a:schemeClr val="tx1"/>
                      </a:solidFill>
                    </a:endParaRPr>
                  </a:p>
                </p:txBody>
              </p:sp>
            </mc:Choice>
            <mc:Fallback xmlns="">
              <p:sp>
                <p:nvSpPr>
                  <p:cNvPr id="163" name="TextBox 162"/>
                  <p:cNvSpPr txBox="1">
                    <a:spLocks noRot="1" noChangeAspect="1" noMove="1" noResize="1" noEditPoints="1" noAdjustHandles="1" noChangeArrowheads="1" noChangeShapeType="1" noTextEdit="1"/>
                  </p:cNvSpPr>
                  <p:nvPr/>
                </p:nvSpPr>
                <p:spPr>
                  <a:xfrm>
                    <a:off x="411816" y="3832764"/>
                    <a:ext cx="442942" cy="461665"/>
                  </a:xfrm>
                  <a:prstGeom prst="rect">
                    <a:avLst/>
                  </a:prstGeom>
                  <a:blipFill rotWithShape="0">
                    <a:blip r:embed="rId6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1" name="TextBox 80"/>
                <p:cNvSpPr txBox="1"/>
                <p:nvPr/>
              </p:nvSpPr>
              <p:spPr>
                <a:xfrm>
                  <a:off x="417768" y="4283329"/>
                  <a:ext cx="440633" cy="461665"/>
                </a:xfrm>
                <a:prstGeom prst="rect">
                  <a:avLst/>
                </a:prstGeom>
                <a:solidFill>
                  <a:schemeClr val="accent6">
                    <a:lumMod val="20000"/>
                    <a:lumOff val="80000"/>
                  </a:schemeClr>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m:rPr>
                            <m:sty m:val="p"/>
                          </m:rPr>
                          <a:rPr lang="en-US" sz="2400" b="0" i="0" smtClean="0">
                            <a:solidFill>
                              <a:schemeClr val="tx1"/>
                            </a:solidFill>
                            <a:latin typeface="Cambria Math" charset="0"/>
                          </a:rPr>
                          <m:t>σ</m:t>
                        </m:r>
                      </m:oMath>
                    </m:oMathPara>
                  </a14:m>
                  <a:endParaRPr lang="en-US" sz="2400" dirty="0">
                    <a:solidFill>
                      <a:schemeClr val="tx1"/>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417768" y="4283329"/>
                  <a:ext cx="440633" cy="461665"/>
                </a:xfrm>
                <a:prstGeom prst="rect">
                  <a:avLst/>
                </a:prstGeom>
                <a:blipFill rotWithShape="0">
                  <a:blip r:embed="rId65"/>
                  <a:stretch>
                    <a:fillRect/>
                  </a:stretch>
                </a:blipFill>
              </p:spPr>
              <p:txBody>
                <a:bodyPr/>
                <a:lstStyle/>
                <a:p>
                  <a:r>
                    <a:rPr lang="en-US">
                      <a:noFill/>
                    </a:rPr>
                    <a:t> </a:t>
                  </a:r>
                </a:p>
              </p:txBody>
            </p:sp>
          </mc:Fallback>
        </mc:AlternateContent>
        <p:sp>
          <p:nvSpPr>
            <p:cNvPr id="5" name="Right Brace 4"/>
            <p:cNvSpPr/>
            <p:nvPr/>
          </p:nvSpPr>
          <p:spPr>
            <a:xfrm>
              <a:off x="779346" y="4039921"/>
              <a:ext cx="155448" cy="6003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360246" y="3585648"/>
            <a:ext cx="8846618" cy="1355829"/>
            <a:chOff x="360000" y="3586790"/>
            <a:chExt cx="8846618" cy="1355829"/>
          </a:xfrm>
        </p:grpSpPr>
        <p:sp>
          <p:nvSpPr>
            <p:cNvPr id="132" name="TextBox 131"/>
            <p:cNvSpPr txBox="1"/>
            <p:nvPr/>
          </p:nvSpPr>
          <p:spPr>
            <a:xfrm>
              <a:off x="7108025" y="3649957"/>
              <a:ext cx="2098593" cy="1292662"/>
            </a:xfrm>
            <a:prstGeom prst="rect">
              <a:avLst/>
            </a:prstGeom>
            <a:solidFill>
              <a:schemeClr val="accent6">
                <a:lumMod val="20000"/>
                <a:lumOff val="80000"/>
              </a:schemeClr>
            </a:solidFill>
            <a:ln>
              <a:noFill/>
            </a:ln>
          </p:spPr>
          <p:txBody>
            <a:bodyPr wrap="square" rtlCol="0">
              <a:spAutoFit/>
            </a:bodyPr>
            <a:lstStyle/>
            <a:p>
              <a:pPr algn="ctr"/>
              <a:r>
                <a:rPr lang="en-US" sz="2600" dirty="0" smtClean="0">
                  <a:solidFill>
                    <a:schemeClr val="tx1"/>
                  </a:solidFill>
                </a:rPr>
                <a:t>CI for</a:t>
              </a:r>
            </a:p>
            <a:p>
              <a:pPr algn="ctr"/>
              <a:r>
                <a:rPr lang="en-US" sz="2600" b="1" dirty="0" smtClean="0">
                  <a:solidFill>
                    <a:srgbClr val="FF0000"/>
                  </a:solidFill>
                </a:rPr>
                <a:t>unary</a:t>
              </a:r>
              <a:r>
                <a:rPr lang="en-US" sz="2600" dirty="0" smtClean="0">
                  <a:solidFill>
                    <a:schemeClr val="tx1"/>
                  </a:solidFill>
                </a:rPr>
                <a:t> evasive</a:t>
              </a:r>
            </a:p>
            <a:p>
              <a:pPr algn="ctr"/>
              <a:r>
                <a:rPr lang="en-US" sz="2600" dirty="0" smtClean="0">
                  <a:solidFill>
                    <a:schemeClr val="tx1"/>
                  </a:solidFill>
                </a:rPr>
                <a:t>relations</a:t>
              </a:r>
              <a:endParaRPr lang="en-US" sz="2600" dirty="0">
                <a:solidFill>
                  <a:schemeClr val="tx1"/>
                </a:solidFill>
              </a:endParaRPr>
            </a:p>
          </p:txBody>
        </p:sp>
        <p:sp>
          <p:nvSpPr>
            <p:cNvPr id="131" name="TextBox 130"/>
            <p:cNvSpPr txBox="1"/>
            <p:nvPr/>
          </p:nvSpPr>
          <p:spPr>
            <a:xfrm>
              <a:off x="360000" y="3586790"/>
              <a:ext cx="2992935" cy="461665"/>
            </a:xfrm>
            <a:prstGeom prst="rect">
              <a:avLst/>
            </a:prstGeom>
            <a:solidFill>
              <a:schemeClr val="accent6">
                <a:lumMod val="20000"/>
                <a:lumOff val="80000"/>
              </a:schemeClr>
            </a:solidFill>
            <a:ln>
              <a:noFill/>
            </a:ln>
          </p:spPr>
          <p:txBody>
            <a:bodyPr wrap="none" rtlCol="0">
              <a:spAutoFit/>
            </a:bodyPr>
            <a:lstStyle/>
            <a:p>
              <a:r>
                <a:rPr lang="en-US" sz="2400" b="1" dirty="0" smtClean="0">
                  <a:solidFill>
                    <a:srgbClr val="FF0000"/>
                  </a:solidFill>
                </a:rPr>
                <a:t>Theorem 2 Simplified:</a:t>
              </a:r>
            </a:p>
          </p:txBody>
        </p:sp>
      </p:grpSp>
      <p:grpSp>
        <p:nvGrpSpPr>
          <p:cNvPr id="14" name="Group 13"/>
          <p:cNvGrpSpPr/>
          <p:nvPr/>
        </p:nvGrpSpPr>
        <p:grpSpPr>
          <a:xfrm>
            <a:off x="2022475" y="5212381"/>
            <a:ext cx="7456776" cy="1506932"/>
            <a:chOff x="2022475" y="5212381"/>
            <a:chExt cx="7456776" cy="1506932"/>
          </a:xfrm>
        </p:grpSpPr>
        <p:pic>
          <p:nvPicPr>
            <p:cNvPr id="99" name="Picture 98"/>
            <p:cNvPicPr>
              <a:picLocks noChangeAspect="1"/>
            </p:cNvPicPr>
            <p:nvPr/>
          </p:nvPicPr>
          <p:blipFill>
            <a:blip r:embed="rId66">
              <a:extLst>
                <a:ext uri="{BEBA8EAE-BF5A-486C-A8C5-ECC9F3942E4B}">
                  <a14:imgProps xmlns:a14="http://schemas.microsoft.com/office/drawing/2010/main">
                    <a14:imgLayer r:embed="rId67">
                      <a14:imgEffect>
                        <a14:backgroundRemoval t="0" b="100000" l="0" r="100000">
                          <a14:foregroundMark x1="34909" y1="42623" x2="34909" y2="42623"/>
                          <a14:foregroundMark x1="48000" y1="37705" x2="48000" y2="37705"/>
                          <a14:foregroundMark x1="53455" y1="32240" x2="53455" y2="32240"/>
                          <a14:foregroundMark x1="65455" y1="26230" x2="65455" y2="26230"/>
                          <a14:foregroundMark x1="51636" y1="73224" x2="51636" y2="73224"/>
                          <a14:foregroundMark x1="41091" y1="38798" x2="41091" y2="38798"/>
                          <a14:foregroundMark x1="44000" y1="41530" x2="44000" y2="41530"/>
                          <a14:foregroundMark x1="53455" y1="36066" x2="53455" y2="36066"/>
                          <a14:foregroundMark x1="48727" y1="33880" x2="48727" y2="33880"/>
                          <a14:foregroundMark x1="43273" y1="36066" x2="43273" y2="36066"/>
                          <a14:foregroundMark x1="63636" y1="12568" x2="63636" y2="12568"/>
                          <a14:foregroundMark x1="22545" y1="68852" x2="22545" y2="68852"/>
                          <a14:foregroundMark x1="21455" y1="75410" x2="21455" y2="75410"/>
                          <a14:foregroundMark x1="21455" y1="86339" x2="21455" y2="86339"/>
                          <a14:backgroundMark x1="40364" y1="53552" x2="40364" y2="53552"/>
                          <a14:backgroundMark x1="41091" y1="93443" x2="41091" y2="93443"/>
                        </a14:backgroundRemoval>
                      </a14:imgEffect>
                    </a14:imgLayer>
                  </a14:imgProps>
                </a:ext>
                <a:ext uri="{28A0092B-C50C-407E-A947-70E740481C1C}">
                  <a14:useLocalDpi xmlns:a14="http://schemas.microsoft.com/office/drawing/2010/main" val="0"/>
                </a:ext>
              </a:extLst>
            </a:blip>
            <a:stretch>
              <a:fillRect/>
            </a:stretch>
          </p:blipFill>
          <p:spPr>
            <a:xfrm rot="20752677">
              <a:off x="7214735" y="5212381"/>
              <a:ext cx="2264516" cy="1506932"/>
            </a:xfrm>
            <a:prstGeom prst="rect">
              <a:avLst/>
            </a:prstGeom>
          </p:spPr>
        </p:pic>
        <p:sp>
          <p:nvSpPr>
            <p:cNvPr id="11" name="TextBox 10"/>
            <p:cNvSpPr txBox="1"/>
            <p:nvPr/>
          </p:nvSpPr>
          <p:spPr>
            <a:xfrm>
              <a:off x="2022475" y="5371933"/>
              <a:ext cx="5115246" cy="830997"/>
            </a:xfrm>
            <a:prstGeom prst="rect">
              <a:avLst/>
            </a:prstGeom>
            <a:noFill/>
          </p:spPr>
          <p:txBody>
            <a:bodyPr wrap="none" rtlCol="0">
              <a:spAutoFit/>
            </a:bodyPr>
            <a:lstStyle/>
            <a:p>
              <a:r>
                <a:rPr lang="en-US" sz="2400" b="1" dirty="0" smtClean="0">
                  <a:solidFill>
                    <a:srgbClr val="053BFF"/>
                  </a:solidFill>
                </a:rPr>
                <a:t>Concentration bounds </a:t>
              </a:r>
              <a:r>
                <a:rPr lang="en-US" sz="2400" dirty="0" smtClean="0">
                  <a:solidFill>
                    <a:srgbClr val="053BFF"/>
                  </a:solidFill>
                </a:rPr>
                <a:t>for randomness </a:t>
              </a:r>
            </a:p>
            <a:p>
              <a:r>
                <a:rPr lang="en-US" sz="2400" dirty="0" smtClean="0">
                  <a:solidFill>
                    <a:srgbClr val="053BFF"/>
                  </a:solidFill>
                </a:rPr>
                <a:t>with </a:t>
              </a:r>
              <a:r>
                <a:rPr lang="en-US" sz="2400" b="1" dirty="0" smtClean="0">
                  <a:solidFill>
                    <a:srgbClr val="053BFF"/>
                  </a:solidFill>
                </a:rPr>
                <a:t>limited-independence</a:t>
              </a:r>
              <a:r>
                <a:rPr lang="en-US" sz="2400" dirty="0" smtClean="0">
                  <a:solidFill>
                    <a:srgbClr val="053BFF"/>
                  </a:solidFill>
                </a:rPr>
                <a:t> </a:t>
              </a:r>
              <a:r>
                <a:rPr lang="en-US" sz="2000" dirty="0" smtClean="0"/>
                <a:t>[SSS93, BR94]</a:t>
              </a:r>
              <a:endParaRPr lang="en-US" sz="2000" dirty="0"/>
            </a:p>
          </p:txBody>
        </p:sp>
      </p:grpSp>
      <p:sp>
        <p:nvSpPr>
          <p:cNvPr id="121" name="TextBox 120"/>
          <p:cNvSpPr txBox="1"/>
          <p:nvPr/>
        </p:nvSpPr>
        <p:spPr>
          <a:xfrm>
            <a:off x="6015429" y="6254272"/>
            <a:ext cx="970009" cy="400110"/>
          </a:xfrm>
          <a:prstGeom prst="rect">
            <a:avLst/>
          </a:prstGeom>
          <a:noFill/>
        </p:spPr>
        <p:txBody>
          <a:bodyPr wrap="none" rtlCol="0">
            <a:spAutoFit/>
          </a:bodyPr>
          <a:lstStyle/>
          <a:p>
            <a:r>
              <a:rPr lang="en-US" sz="2000" dirty="0" smtClean="0"/>
              <a:t>(</a:t>
            </a:r>
            <a:r>
              <a:rPr lang="en-US" sz="2000" dirty="0" err="1" smtClean="0"/>
              <a:t>w.h.p</a:t>
            </a:r>
            <a:r>
              <a:rPr lang="en-US" sz="2000" dirty="0" smtClean="0"/>
              <a:t>.)</a:t>
            </a:r>
            <a:endParaRPr lang="en-US" sz="2000" dirty="0"/>
          </a:p>
        </p:txBody>
      </p:sp>
    </p:spTree>
    <p:custDataLst>
      <p:tags r:id="rId1"/>
    </p:custDataLst>
    <p:extLst>
      <p:ext uri="{BB962C8B-B14F-4D97-AF65-F5344CB8AC3E}">
        <p14:creationId xmlns:p14="http://schemas.microsoft.com/office/powerpoint/2010/main" val="1532402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8303">
        <p159:morph option="byObject"/>
      </p:transition>
    </mc:Choice>
    <mc:Fallback xmlns="">
      <p:transition spd="slow" advTm="4830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35" grpId="0"/>
      <p:bldP spid="136" grpId="0"/>
      <p:bldP spid="1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4585713"/>
            <a:ext cx="9143999" cy="2276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08586" y="793013"/>
            <a:ext cx="3694337" cy="2815622"/>
            <a:chOff x="-4002644" y="722685"/>
            <a:chExt cx="3694337" cy="2815622"/>
          </a:xfrm>
        </p:grpSpPr>
        <p:grpSp>
          <p:nvGrpSpPr>
            <p:cNvPr id="102" name="Group 101"/>
            <p:cNvGrpSpPr/>
            <p:nvPr/>
          </p:nvGrpSpPr>
          <p:grpSpPr>
            <a:xfrm>
              <a:off x="-4002644" y="722685"/>
              <a:ext cx="3694337" cy="2815622"/>
              <a:chOff x="129625" y="887317"/>
              <a:chExt cx="3381026" cy="2815622"/>
            </a:xfrm>
          </p:grpSpPr>
          <p:sp>
            <p:nvSpPr>
              <p:cNvPr id="104" name="Rounded Rectangular Callout 103"/>
              <p:cNvSpPr/>
              <p:nvPr/>
            </p:nvSpPr>
            <p:spPr>
              <a:xfrm>
                <a:off x="129625" y="887317"/>
                <a:ext cx="3381026" cy="2815622"/>
              </a:xfrm>
              <a:prstGeom prst="wedgeRoundRectCallout">
                <a:avLst>
                  <a:gd name="adj1" fmla="val -61381"/>
                  <a:gd name="adj2" fmla="val 38016"/>
                  <a:gd name="adj3" fmla="val 16667"/>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72" y="953365"/>
                <a:ext cx="3051731" cy="2125314"/>
              </a:xfrm>
              <a:prstGeom prst="rect">
                <a:avLst/>
              </a:prstGeom>
            </p:spPr>
          </p:pic>
        </p:grpSp>
        <p:grpSp>
          <p:nvGrpSpPr>
            <p:cNvPr id="22" name="Group 21"/>
            <p:cNvGrpSpPr/>
            <p:nvPr/>
          </p:nvGrpSpPr>
          <p:grpSpPr>
            <a:xfrm>
              <a:off x="-3611732" y="824131"/>
              <a:ext cx="3001831" cy="2177725"/>
              <a:chOff x="-2898086" y="2684529"/>
              <a:chExt cx="2747250" cy="2177725"/>
            </a:xfrm>
          </p:grpSpPr>
          <p:sp>
            <p:nvSpPr>
              <p:cNvPr id="21" name="Rectangle 20"/>
              <p:cNvSpPr/>
              <p:nvPr/>
            </p:nvSpPr>
            <p:spPr>
              <a:xfrm>
                <a:off x="-2816900" y="2689715"/>
                <a:ext cx="389750" cy="394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542373" y="2684529"/>
                <a:ext cx="389750" cy="394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40586" y="4467706"/>
                <a:ext cx="389750" cy="394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898086" y="4467706"/>
                <a:ext cx="389750" cy="394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80" name="TextBox 79"/>
              <p:cNvSpPr txBox="1"/>
              <p:nvPr/>
            </p:nvSpPr>
            <p:spPr>
              <a:xfrm>
                <a:off x="1303005" y="3273322"/>
                <a:ext cx="2095766"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endChr m:val="‖"/>
                          <m:ctrlPr>
                            <a:rPr lang="en-US" sz="2200" b="0" i="1" smtClean="0">
                              <a:solidFill>
                                <a:srgbClr val="FF0000"/>
                              </a:solidFill>
                              <a:latin typeface="Cambria Math" charset="0"/>
                            </a:rPr>
                          </m:ctrlPr>
                        </m:dPr>
                        <m:e>
                          <m:sSubSup>
                            <m:sSubSupPr>
                              <m:ctrlPr>
                                <a:rPr lang="en-US" sz="2200" b="0" i="1" smtClean="0">
                                  <a:solidFill>
                                    <a:srgbClr val="FF0000"/>
                                  </a:solidFill>
                                  <a:latin typeface="Cambria Math" charset="0"/>
                                </a:rPr>
                              </m:ctrlPr>
                            </m:sSubSupPr>
                            <m:e>
                              <m:r>
                                <m:rPr>
                                  <m:sty m:val="p"/>
                                </m:rPr>
                                <a:rPr lang="en-US" sz="2200" b="0" i="0" smtClean="0">
                                  <a:solidFill>
                                    <a:srgbClr val="FF0000"/>
                                  </a:solidFill>
                                  <a:latin typeface="Cambria Math" charset="0"/>
                                </a:rPr>
                                <m:t>x</m:t>
                              </m:r>
                            </m:e>
                            <m:sub>
                              <m:r>
                                <a:rPr lang="en-US" sz="2200" b="0" i="0" smtClean="0">
                                  <a:solidFill>
                                    <a:srgbClr val="FF0000"/>
                                  </a:solidFill>
                                  <a:latin typeface="Cambria Math" charset="0"/>
                                </a:rPr>
                                <m:t>0</m:t>
                              </m:r>
                            </m:sub>
                            <m:sup>
                              <m:r>
                                <a:rPr lang="en-US" sz="2200" b="0" i="0" smtClean="0">
                                  <a:solidFill>
                                    <a:srgbClr val="FF0000"/>
                                  </a:solidFill>
                                  <a:latin typeface="Cambria Math" charset="0"/>
                                </a:rPr>
                                <m:t>∗</m:t>
                              </m:r>
                            </m:sup>
                          </m:sSubSup>
                          <m:r>
                            <a:rPr lang="en-US" sz="2200" b="0" i="0" smtClean="0">
                              <a:solidFill>
                                <a:srgbClr val="FF0000"/>
                              </a:solidFill>
                              <a:latin typeface="Cambria Math" charset="0"/>
                            </a:rPr>
                            <m:t> </m:t>
                          </m:r>
                        </m:e>
                      </m:d>
                      <m:r>
                        <a:rPr lang="en-US" sz="2200" b="0" i="0" smtClean="0">
                          <a:solidFill>
                            <a:srgbClr val="FF0000"/>
                          </a:solidFill>
                          <a:latin typeface="Cambria Math" charset="0"/>
                        </a:rPr>
                        <m:t> </m:t>
                      </m:r>
                      <m:sSubSup>
                        <m:sSubSupPr>
                          <m:ctrlPr>
                            <a:rPr lang="en-US" sz="2200" b="0" i="1" smtClean="0">
                              <a:solidFill>
                                <a:srgbClr val="FF0000"/>
                              </a:solidFill>
                              <a:latin typeface="Cambria Math" charset="0"/>
                            </a:rPr>
                          </m:ctrlPr>
                        </m:sSubSupPr>
                        <m:e>
                          <m:r>
                            <m:rPr>
                              <m:sty m:val="p"/>
                            </m:rPr>
                            <a:rPr lang="en-US" sz="2200" b="0" i="0" smtClean="0">
                              <a:solidFill>
                                <a:srgbClr val="FF0000"/>
                              </a:solidFill>
                              <a:latin typeface="Cambria Math" charset="0"/>
                            </a:rPr>
                            <m:t>x</m:t>
                          </m:r>
                        </m:e>
                        <m:sub>
                          <m:r>
                            <a:rPr lang="en-US" sz="2200" b="0" i="0" smtClean="0">
                              <a:solidFill>
                                <a:srgbClr val="FF0000"/>
                              </a:solidFill>
                              <a:latin typeface="Cambria Math" charset="0"/>
                            </a:rPr>
                            <m:t>1</m:t>
                          </m:r>
                        </m:sub>
                        <m:sup>
                          <m:r>
                            <a:rPr lang="en-US" sz="2200" b="0" i="0" smtClean="0">
                              <a:solidFill>
                                <a:srgbClr val="FF0000"/>
                              </a:solidFill>
                              <a:latin typeface="Cambria Math" charset="0"/>
                            </a:rPr>
                            <m:t>∗</m:t>
                          </m:r>
                        </m:sup>
                      </m:sSubSup>
                      <m:r>
                        <a:rPr lang="en-US" sz="2200" b="0" i="0" smtClean="0">
                          <a:solidFill>
                            <a:srgbClr val="FF0000"/>
                          </a:solidFill>
                          <a:latin typeface="Cambria Math" charset="0"/>
                        </a:rPr>
                        <m:t>, </m:t>
                      </m:r>
                      <m:sSubSup>
                        <m:sSubSupPr>
                          <m:ctrlPr>
                            <a:rPr lang="en-US" sz="2200" b="0" i="1" smtClean="0">
                              <a:solidFill>
                                <a:srgbClr val="FF0000"/>
                              </a:solidFill>
                              <a:latin typeface="Cambria Math" charset="0"/>
                            </a:rPr>
                          </m:ctrlPr>
                        </m:sSubSupPr>
                        <m:e>
                          <m:r>
                            <a:rPr lang="en-US" sz="2200" b="0" i="0" smtClean="0">
                              <a:solidFill>
                                <a:srgbClr val="FF0000"/>
                              </a:solidFill>
                              <a:latin typeface="Cambria Math" charset="0"/>
                            </a:rPr>
                            <m:t> </m:t>
                          </m:r>
                          <m:r>
                            <m:rPr>
                              <m:sty m:val="p"/>
                            </m:rPr>
                            <a:rPr lang="en-US" sz="2200" b="0" i="0" smtClean="0">
                              <a:solidFill>
                                <a:srgbClr val="FF0000"/>
                              </a:solidFill>
                              <a:latin typeface="Cambria Math" charset="0"/>
                            </a:rPr>
                            <m:t>x</m:t>
                          </m:r>
                        </m:e>
                        <m:sub>
                          <m:r>
                            <a:rPr lang="en-US" sz="2200" b="0" i="0" smtClean="0">
                              <a:solidFill>
                                <a:srgbClr val="FF0000"/>
                              </a:solidFill>
                              <a:latin typeface="Cambria Math" charset="0"/>
                            </a:rPr>
                            <m:t>2</m:t>
                          </m:r>
                        </m:sub>
                        <m:sup>
                          <m:r>
                            <a:rPr lang="en-US" sz="2200" b="0" i="0" smtClean="0">
                              <a:solidFill>
                                <a:srgbClr val="FF0000"/>
                              </a:solidFill>
                              <a:latin typeface="Cambria Math" charset="0"/>
                            </a:rPr>
                            <m:t>∗</m:t>
                          </m:r>
                        </m:sup>
                      </m:sSubSup>
                      <m:r>
                        <a:rPr lang="en-US" sz="2200" b="0" i="0" smtClean="0">
                          <a:solidFill>
                            <a:srgbClr val="FF0000"/>
                          </a:solidFill>
                          <a:latin typeface="Cambria Math" charset="0"/>
                        </a:rPr>
                        <m:t> ‖ </m:t>
                      </m:r>
                      <m:sSubSup>
                        <m:sSubSupPr>
                          <m:ctrlPr>
                            <a:rPr lang="en-US" sz="2200" b="0" i="1" smtClean="0">
                              <a:solidFill>
                                <a:srgbClr val="FF0000"/>
                              </a:solidFill>
                              <a:latin typeface="Cambria Math" charset="0"/>
                            </a:rPr>
                          </m:ctrlPr>
                        </m:sSubSupPr>
                        <m:e>
                          <m:r>
                            <m:rPr>
                              <m:sty m:val="p"/>
                            </m:rPr>
                            <a:rPr lang="en-US" sz="2200" b="0" i="0" smtClean="0">
                              <a:solidFill>
                                <a:srgbClr val="FF0000"/>
                              </a:solidFill>
                              <a:latin typeface="Cambria Math" charset="0"/>
                            </a:rPr>
                            <m:t>x</m:t>
                          </m:r>
                        </m:e>
                        <m:sub>
                          <m:r>
                            <a:rPr lang="en-US" sz="2200" b="0" i="0" smtClean="0">
                              <a:solidFill>
                                <a:srgbClr val="FF0000"/>
                              </a:solidFill>
                              <a:latin typeface="Cambria Math" charset="0"/>
                            </a:rPr>
                            <m:t>3</m:t>
                          </m:r>
                        </m:sub>
                        <m:sup>
                          <m:r>
                            <a:rPr lang="en-US" sz="2200" b="0" i="0" smtClean="0">
                              <a:solidFill>
                                <a:srgbClr val="FF0000"/>
                              </a:solidFill>
                              <a:latin typeface="Cambria Math" charset="0"/>
                            </a:rPr>
                            <m:t>∗</m:t>
                          </m:r>
                        </m:sup>
                      </m:sSubSup>
                      <m:r>
                        <a:rPr lang="en-US" sz="2200" b="0" i="0" smtClean="0">
                          <a:solidFill>
                            <a:srgbClr val="FF0000"/>
                          </a:solidFill>
                          <a:latin typeface="Cambria Math" charset="0"/>
                        </a:rPr>
                        <m:t>)</m:t>
                      </m:r>
                    </m:oMath>
                  </m:oMathPara>
                </a14:m>
                <a:endParaRPr lang="en-US" sz="2200" dirty="0">
                  <a:solidFill>
                    <a:srgbClr val="FF0000"/>
                  </a:solidFill>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1303005" y="3273322"/>
                <a:ext cx="2095766" cy="338554"/>
              </a:xfrm>
              <a:prstGeom prst="rect">
                <a:avLst/>
              </a:prstGeom>
              <a:blipFill rotWithShape="0">
                <a:blip r:embed="rId5"/>
                <a:stretch>
                  <a:fillRect t="-143636" r="-4651" b="-180000"/>
                </a:stretch>
              </a:blipFill>
            </p:spPr>
            <p:txBody>
              <a:bodyPr/>
              <a:lstStyle/>
              <a:p>
                <a:r>
                  <a:rPr lang="en-US">
                    <a:noFill/>
                  </a:rPr>
                  <a:t> </a:t>
                </a:r>
              </a:p>
            </p:txBody>
          </p:sp>
        </mc:Fallback>
      </mc:AlternateContent>
      <p:grpSp>
        <p:nvGrpSpPr>
          <p:cNvPr id="194" name="Group 193"/>
          <p:cNvGrpSpPr/>
          <p:nvPr/>
        </p:nvGrpSpPr>
        <p:grpSpPr>
          <a:xfrm>
            <a:off x="4219071" y="2882774"/>
            <a:ext cx="1103493" cy="861725"/>
            <a:chOff x="5161579" y="1461921"/>
            <a:chExt cx="1103493" cy="861725"/>
          </a:xfrm>
        </p:grpSpPr>
        <p:cxnSp>
          <p:nvCxnSpPr>
            <p:cNvPr id="195" name="Curved Connector 194"/>
            <p:cNvCxnSpPr/>
            <p:nvPr/>
          </p:nvCxnSpPr>
          <p:spPr>
            <a:xfrm flipV="1">
              <a:off x="5585599" y="2039257"/>
              <a:ext cx="679473" cy="191134"/>
            </a:xfrm>
            <a:prstGeom prst="curvedConnector3">
              <a:avLst>
                <a:gd name="adj1" fmla="val 50000"/>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96" name="Group 195"/>
            <p:cNvGrpSpPr/>
            <p:nvPr/>
          </p:nvGrpSpPr>
          <p:grpSpPr>
            <a:xfrm>
              <a:off x="5161579" y="1461921"/>
              <a:ext cx="662532" cy="861725"/>
              <a:chOff x="5022486" y="1345587"/>
              <a:chExt cx="736896" cy="959013"/>
            </a:xfrm>
          </p:grpSpPr>
          <p:sp>
            <p:nvSpPr>
              <p:cNvPr id="197" name="Triangle 196"/>
              <p:cNvSpPr/>
              <p:nvPr/>
            </p:nvSpPr>
            <p:spPr>
              <a:xfrm rot="19792711">
                <a:off x="5022486" y="1345587"/>
                <a:ext cx="198857" cy="56503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iangle 197"/>
              <p:cNvSpPr/>
              <p:nvPr/>
            </p:nvSpPr>
            <p:spPr>
              <a:xfrm rot="21213477">
                <a:off x="5565804" y="1380496"/>
                <a:ext cx="193578" cy="385040"/>
              </a:xfrm>
              <a:prstGeom prst="triangle">
                <a:avLst/>
              </a:prstGeom>
              <a:solidFill>
                <a:schemeClr val="tx1"/>
              </a:solidFill>
              <a:ln>
                <a:noFill/>
              </a:ln>
              <a:scene3d>
                <a:camera prst="orthographicFront">
                  <a:rot lat="20699999"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5041044" y="1556287"/>
                <a:ext cx="718250" cy="7483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5183410" y="1737926"/>
                <a:ext cx="146908" cy="25751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5477226" y="1700900"/>
                <a:ext cx="146908" cy="25751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5209651" y="1820909"/>
                <a:ext cx="94426" cy="125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5506272" y="1794518"/>
                <a:ext cx="94426" cy="125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hord 203"/>
              <p:cNvSpPr/>
              <p:nvPr/>
            </p:nvSpPr>
            <p:spPr>
              <a:xfrm rot="17400564">
                <a:off x="5290391" y="1977281"/>
                <a:ext cx="263616" cy="267119"/>
              </a:xfrm>
              <a:prstGeom prst="chor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p:cNvCxnSpPr/>
              <p:nvPr/>
            </p:nvCxnSpPr>
            <p:spPr>
              <a:xfrm flipV="1">
                <a:off x="5276384" y="2113499"/>
                <a:ext cx="262066" cy="25535"/>
              </a:xfrm>
              <a:prstGeom prst="line">
                <a:avLst/>
              </a:prstGeom>
            </p:spPr>
            <p:style>
              <a:lnRef idx="1">
                <a:schemeClr val="accent1"/>
              </a:lnRef>
              <a:fillRef idx="0">
                <a:schemeClr val="accent1"/>
              </a:fillRef>
              <a:effectRef idx="0">
                <a:schemeClr val="accent1"/>
              </a:effectRef>
              <a:fontRef idx="minor">
                <a:schemeClr val="tx1"/>
              </a:fontRef>
            </p:style>
          </p:cxnSp>
          <p:sp>
            <p:nvSpPr>
              <p:cNvPr id="206" name="Freeform 205"/>
              <p:cNvSpPr/>
              <p:nvPr/>
            </p:nvSpPr>
            <p:spPr>
              <a:xfrm>
                <a:off x="5398421" y="2054543"/>
                <a:ext cx="0" cy="98854"/>
              </a:xfrm>
              <a:custGeom>
                <a:avLst/>
                <a:gdLst>
                  <a:gd name="connsiteX0" fmla="*/ 0 w 0"/>
                  <a:gd name="connsiteY0" fmla="*/ 0 h 98854"/>
                  <a:gd name="connsiteX1" fmla="*/ 0 w 0"/>
                  <a:gd name="connsiteY1" fmla="*/ 98854 h 98854"/>
                </a:gdLst>
                <a:ahLst/>
                <a:cxnLst>
                  <a:cxn ang="0">
                    <a:pos x="connsiteX0" y="connsiteY0"/>
                  </a:cxn>
                  <a:cxn ang="0">
                    <a:pos x="connsiteX1" y="connsiteY1"/>
                  </a:cxn>
                </a:cxnLst>
                <a:rect l="l" t="t" r="r" b="b"/>
                <a:pathLst>
                  <a:path h="98854">
                    <a:moveTo>
                      <a:pt x="0" y="0"/>
                    </a:moveTo>
                    <a:lnTo>
                      <a:pt x="0" y="988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5349693" y="2139034"/>
                <a:ext cx="0" cy="61783"/>
              </a:xfrm>
              <a:custGeom>
                <a:avLst/>
                <a:gdLst>
                  <a:gd name="connsiteX0" fmla="*/ 0 w 0"/>
                  <a:gd name="connsiteY0" fmla="*/ 0 h 61783"/>
                  <a:gd name="connsiteX1" fmla="*/ 0 w 0"/>
                  <a:gd name="connsiteY1" fmla="*/ 61783 h 61783"/>
                </a:gdLst>
                <a:ahLst/>
                <a:cxnLst>
                  <a:cxn ang="0">
                    <a:pos x="connsiteX0" y="connsiteY0"/>
                  </a:cxn>
                  <a:cxn ang="0">
                    <a:pos x="connsiteX1" y="connsiteY1"/>
                  </a:cxn>
                </a:cxnLst>
                <a:rect l="l" t="t" r="r" b="b"/>
                <a:pathLst>
                  <a:path h="61783">
                    <a:moveTo>
                      <a:pt x="0" y="0"/>
                    </a:moveTo>
                    <a:lnTo>
                      <a:pt x="0" y="6178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5471675" y="2127862"/>
                <a:ext cx="0" cy="98854"/>
              </a:xfrm>
              <a:custGeom>
                <a:avLst/>
                <a:gdLst>
                  <a:gd name="connsiteX0" fmla="*/ 0 w 0"/>
                  <a:gd name="connsiteY0" fmla="*/ 0 h 98854"/>
                  <a:gd name="connsiteX1" fmla="*/ 0 w 0"/>
                  <a:gd name="connsiteY1" fmla="*/ 98854 h 98854"/>
                </a:gdLst>
                <a:ahLst/>
                <a:cxnLst>
                  <a:cxn ang="0">
                    <a:pos x="connsiteX0" y="connsiteY0"/>
                  </a:cxn>
                  <a:cxn ang="0">
                    <a:pos x="connsiteX1" y="connsiteY1"/>
                  </a:cxn>
                </a:cxnLst>
                <a:rect l="l" t="t" r="r" b="b"/>
                <a:pathLst>
                  <a:path h="98854">
                    <a:moveTo>
                      <a:pt x="0" y="0"/>
                    </a:moveTo>
                    <a:lnTo>
                      <a:pt x="0" y="988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flipH="1">
                <a:off x="5450892" y="2058563"/>
                <a:ext cx="45719" cy="65220"/>
              </a:xfrm>
              <a:custGeom>
                <a:avLst/>
                <a:gdLst>
                  <a:gd name="connsiteX0" fmla="*/ 0 w 0"/>
                  <a:gd name="connsiteY0" fmla="*/ 0 h 98854"/>
                  <a:gd name="connsiteX1" fmla="*/ 0 w 0"/>
                  <a:gd name="connsiteY1" fmla="*/ 98854 h 98854"/>
                </a:gdLst>
                <a:ahLst/>
                <a:cxnLst>
                  <a:cxn ang="0">
                    <a:pos x="connsiteX0" y="connsiteY0"/>
                  </a:cxn>
                  <a:cxn ang="0">
                    <a:pos x="connsiteX1" y="connsiteY1"/>
                  </a:cxn>
                </a:cxnLst>
                <a:rect l="l" t="t" r="r" b="b"/>
                <a:pathLst>
                  <a:path h="98854">
                    <a:moveTo>
                      <a:pt x="0" y="0"/>
                    </a:moveTo>
                    <a:lnTo>
                      <a:pt x="0" y="988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a:off x="1508154" y="443840"/>
            <a:ext cx="4349268" cy="492443"/>
            <a:chOff x="2461359" y="5249298"/>
            <a:chExt cx="4349268" cy="492443"/>
          </a:xfrm>
        </p:grpSpPr>
        <mc:AlternateContent xmlns:mc="http://schemas.openxmlformats.org/markup-compatibility/2006" xmlns:a14="http://schemas.microsoft.com/office/drawing/2010/main">
          <mc:Choice Requires="a14">
            <p:sp>
              <p:nvSpPr>
                <p:cNvPr id="69" name="TextBox 68"/>
                <p:cNvSpPr txBox="1"/>
                <p:nvPr/>
              </p:nvSpPr>
              <p:spPr>
                <a:xfrm>
                  <a:off x="2461359" y="5249298"/>
                  <a:ext cx="4349268" cy="492443"/>
                </a:xfrm>
                <a:prstGeom prst="rect">
                  <a:avLst/>
                </a:prstGeom>
                <a:noFill/>
              </p:spPr>
              <p:txBody>
                <a:bodyPr wrap="none" rtlCol="0">
                  <a:spAutoFit/>
                </a:bodyPr>
                <a:lstStyle/>
                <a:p>
                  <a:r>
                    <a:rPr lang="en-US" sz="2600" dirty="0" smtClean="0">
                      <a:solidFill>
                        <a:srgbClr val="053BFF"/>
                      </a:solidFill>
                    </a:rPr>
                    <a:t>For </a:t>
                  </a:r>
                  <a14:m>
                    <m:oMath xmlns:m="http://schemas.openxmlformats.org/officeDocument/2006/math">
                      <m:r>
                        <m:rPr>
                          <m:sty m:val="p"/>
                        </m:rPr>
                        <a:rPr lang="en-US" sz="2600" i="0" dirty="0" smtClean="0">
                          <a:solidFill>
                            <a:srgbClr val="053BFF"/>
                          </a:solidFill>
                          <a:latin typeface="Cambria Math" charset="0"/>
                        </a:rPr>
                        <m:t>E</m:t>
                      </m:r>
                      <m:r>
                        <a:rPr lang="en-US" sz="2600" i="0" dirty="0" smtClean="0">
                          <a:solidFill>
                            <a:srgbClr val="053BFF"/>
                          </a:solidFill>
                          <a:latin typeface="Cambria Math" charset="0"/>
                        </a:rPr>
                        <m:t>’ </m:t>
                      </m:r>
                    </m:oMath>
                  </a14:m>
                  <a:r>
                    <a:rPr lang="en-US" sz="2600" dirty="0" smtClean="0">
                      <a:solidFill>
                        <a:srgbClr val="053BFF"/>
                      </a:solidFill>
                    </a:rPr>
                    <a:t>= 2-rnd </a:t>
                  </a:r>
                  <a:r>
                    <a:rPr lang="en-US" sz="2600" dirty="0" err="1" smtClean="0">
                      <a:solidFill>
                        <a:srgbClr val="053BFF"/>
                      </a:solidFill>
                    </a:rPr>
                    <a:t>Feistel</a:t>
                  </a:r>
                  <a:r>
                    <a:rPr lang="en-US" sz="2600" dirty="0" smtClean="0">
                      <a:solidFill>
                        <a:srgbClr val="053BFF"/>
                      </a:solidFill>
                    </a:rPr>
                    <a:t>, 	= </a:t>
                  </a:r>
                  <a:r>
                    <a:rPr lang="en-US" sz="2600" dirty="0">
                      <a:solidFill>
                        <a:srgbClr val="053BFF"/>
                      </a:solidFill>
                    </a:rPr>
                    <a:t>? </a:t>
                  </a:r>
                </a:p>
              </p:txBody>
            </p:sp>
          </mc:Choice>
          <mc:Fallback xmlns="">
            <p:sp>
              <p:nvSpPr>
                <p:cNvPr id="69" name="TextBox 68"/>
                <p:cNvSpPr txBox="1">
                  <a:spLocks noRot="1" noChangeAspect="1" noMove="1" noResize="1" noEditPoints="1" noAdjustHandles="1" noChangeArrowheads="1" noChangeShapeType="1" noTextEdit="1"/>
                </p:cNvSpPr>
                <p:nvPr/>
              </p:nvSpPr>
              <p:spPr>
                <a:xfrm>
                  <a:off x="2461359" y="5249298"/>
                  <a:ext cx="4349268" cy="492443"/>
                </a:xfrm>
                <a:prstGeom prst="rect">
                  <a:avLst/>
                </a:prstGeom>
                <a:blipFill rotWithShape="0">
                  <a:blip r:embed="rId8"/>
                  <a:stretch>
                    <a:fillRect l="-2521" t="-11250" r="-1541" b="-32500"/>
                  </a:stretch>
                </a:blipFill>
              </p:spPr>
              <p:txBody>
                <a:bodyPr/>
                <a:lstStyle/>
                <a:p>
                  <a:r>
                    <a:rPr lang="en-US">
                      <a:noFill/>
                    </a:rPr>
                    <a:t> </a:t>
                  </a:r>
                </a:p>
              </p:txBody>
            </p:sp>
          </mc:Fallback>
        </mc:AlternateContent>
        <p:sp>
          <p:nvSpPr>
            <p:cNvPr id="70" name="Oval 69"/>
            <p:cNvSpPr/>
            <p:nvPr/>
          </p:nvSpPr>
          <p:spPr>
            <a:xfrm>
              <a:off x="5548815" y="5346721"/>
              <a:ext cx="504322" cy="333632"/>
            </a:xfrm>
            <a:prstGeom prst="ellipse">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rgbClr val="053BFF"/>
                </a:solidFill>
              </a:endParaRPr>
            </a:p>
          </p:txBody>
        </p:sp>
      </p:grpSp>
      <p:sp>
        <p:nvSpPr>
          <p:cNvPr id="71" name="TextBox 70"/>
          <p:cNvSpPr txBox="1"/>
          <p:nvPr/>
        </p:nvSpPr>
        <p:spPr>
          <a:xfrm>
            <a:off x="409951" y="452719"/>
            <a:ext cx="1136080" cy="492443"/>
          </a:xfrm>
          <a:prstGeom prst="rect">
            <a:avLst/>
          </a:prstGeom>
          <a:noFill/>
        </p:spPr>
        <p:txBody>
          <a:bodyPr wrap="none" rtlCol="0">
            <a:spAutoFit/>
          </a:bodyPr>
          <a:lstStyle/>
          <a:p>
            <a:r>
              <a:rPr lang="en-US" sz="2600" b="1" dirty="0" smtClean="0">
                <a:solidFill>
                  <a:srgbClr val="FF0000"/>
                </a:solidFill>
              </a:rPr>
              <a:t>Step 1:</a:t>
            </a:r>
            <a:endParaRPr lang="en-US" sz="2600" b="1" dirty="0">
              <a:solidFill>
                <a:srgbClr val="FF0000"/>
              </a:solidFill>
            </a:endParaRPr>
          </a:p>
        </p:txBody>
      </p:sp>
      <mc:AlternateContent xmlns:mc="http://schemas.openxmlformats.org/markup-compatibility/2006" xmlns:a14="http://schemas.microsoft.com/office/drawing/2010/main">
        <mc:Choice Requires="a14">
          <p:sp>
            <p:nvSpPr>
              <p:cNvPr id="116" name="TextBox 115"/>
              <p:cNvSpPr txBox="1"/>
              <p:nvPr/>
            </p:nvSpPr>
            <p:spPr>
              <a:xfrm>
                <a:off x="2854514" y="2445157"/>
                <a:ext cx="849399"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0" smtClean="0">
                          <a:solidFill>
                            <a:srgbClr val="FF0000"/>
                          </a:solidFill>
                          <a:latin typeface="Cambria Math" charset="0"/>
                        </a:rPr>
                        <m:t>0||</m:t>
                      </m:r>
                      <m:sSubSup>
                        <m:sSubSupPr>
                          <m:ctrlPr>
                            <a:rPr lang="en-US" sz="2200" b="0" i="1" smtClean="0">
                              <a:solidFill>
                                <a:srgbClr val="FF0000"/>
                              </a:solidFill>
                              <a:latin typeface="Cambria Math" charset="0"/>
                            </a:rPr>
                          </m:ctrlPr>
                        </m:sSubSupPr>
                        <m:e>
                          <m:r>
                            <m:rPr>
                              <m:sty m:val="p"/>
                            </m:rPr>
                            <a:rPr lang="en-US" sz="2200" b="0" i="0" smtClean="0">
                              <a:solidFill>
                                <a:srgbClr val="FF0000"/>
                              </a:solidFill>
                              <a:latin typeface="Cambria Math" charset="0"/>
                            </a:rPr>
                            <m:t>x</m:t>
                          </m:r>
                        </m:e>
                        <m:sub>
                          <m:r>
                            <a:rPr lang="en-US" sz="2200" b="0" i="0" smtClean="0">
                              <a:solidFill>
                                <a:srgbClr val="FF0000"/>
                              </a:solidFill>
                              <a:latin typeface="Cambria Math" charset="0"/>
                            </a:rPr>
                            <m:t>1</m:t>
                          </m:r>
                        </m:sub>
                        <m:sup>
                          <m:r>
                            <a:rPr lang="en-US" sz="2200" b="0" i="0" smtClean="0">
                              <a:solidFill>
                                <a:srgbClr val="FF0000"/>
                              </a:solidFill>
                              <a:latin typeface="Cambria Math" charset="0"/>
                            </a:rPr>
                            <m:t>∗</m:t>
                          </m:r>
                        </m:sup>
                      </m:sSubSup>
                    </m:oMath>
                  </m:oMathPara>
                </a14:m>
                <a:endParaRPr lang="en-US" sz="2200" dirty="0">
                  <a:solidFill>
                    <a:srgbClr val="FF0000"/>
                  </a:solidFill>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2854514" y="2445157"/>
                <a:ext cx="849399" cy="430887"/>
              </a:xfrm>
              <a:prstGeom prst="rect">
                <a:avLst/>
              </a:prstGeom>
              <a:blipFill rotWithShape="0">
                <a:blip r:embed="rId9"/>
                <a:stretch>
                  <a:fillRect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3921015" y="1913520"/>
                <a:ext cx="515269"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200" b="0" i="1" smtClean="0">
                              <a:solidFill>
                                <a:srgbClr val="FF0000"/>
                              </a:solidFill>
                              <a:latin typeface="Cambria Math" charset="0"/>
                            </a:rPr>
                          </m:ctrlPr>
                        </m:sSubSupPr>
                        <m:e>
                          <m:r>
                            <m:rPr>
                              <m:sty m:val="p"/>
                            </m:rPr>
                            <a:rPr lang="en-US" sz="2200" b="0" i="0" smtClean="0">
                              <a:solidFill>
                                <a:srgbClr val="FF0000"/>
                              </a:solidFill>
                              <a:latin typeface="Cambria Math" charset="0"/>
                            </a:rPr>
                            <m:t>y</m:t>
                          </m:r>
                        </m:e>
                        <m:sub>
                          <m:r>
                            <a:rPr lang="en-US" sz="2200" b="0" i="0" smtClean="0">
                              <a:solidFill>
                                <a:srgbClr val="FF0000"/>
                              </a:solidFill>
                              <a:latin typeface="Cambria Math" charset="0"/>
                            </a:rPr>
                            <m:t>1</m:t>
                          </m:r>
                        </m:sub>
                        <m:sup>
                          <m:r>
                            <a:rPr lang="en-US" sz="2200" b="0" i="0" smtClean="0">
                              <a:solidFill>
                                <a:srgbClr val="FF0000"/>
                              </a:solidFill>
                              <a:latin typeface="Cambria Math" charset="0"/>
                            </a:rPr>
                            <m:t>∗</m:t>
                          </m:r>
                        </m:sup>
                      </m:sSubSup>
                    </m:oMath>
                  </m:oMathPara>
                </a14:m>
                <a:endParaRPr lang="en-US" sz="2200" dirty="0">
                  <a:solidFill>
                    <a:srgbClr val="FF0000"/>
                  </a:solidFill>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3921015" y="1913520"/>
                <a:ext cx="515269" cy="430887"/>
              </a:xfrm>
              <a:prstGeom prst="rect">
                <a:avLst/>
              </a:prstGeom>
              <a:blipFill rotWithShape="0">
                <a:blip r:embed="rId10"/>
                <a:stretch>
                  <a:fillRect b="-7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2853594" y="2435766"/>
                <a:ext cx="855940"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smtClean="0">
                          <a:solidFill>
                            <a:srgbClr val="FF0000"/>
                          </a:solidFill>
                          <a:latin typeface="Cambria Math" charset="0"/>
                        </a:rPr>
                        <m:t>1</m:t>
                      </m:r>
                      <m:r>
                        <a:rPr lang="en-US" sz="2200" b="0" i="0" smtClean="0">
                          <a:solidFill>
                            <a:srgbClr val="FF0000"/>
                          </a:solidFill>
                          <a:latin typeface="Cambria Math" charset="0"/>
                        </a:rPr>
                        <m:t>||</m:t>
                      </m:r>
                      <m:sSubSup>
                        <m:sSubSupPr>
                          <m:ctrlPr>
                            <a:rPr lang="en-US" sz="2200" b="0" i="1" smtClean="0">
                              <a:solidFill>
                                <a:srgbClr val="FF0000"/>
                              </a:solidFill>
                              <a:latin typeface="Cambria Math" charset="0"/>
                            </a:rPr>
                          </m:ctrlPr>
                        </m:sSubSupPr>
                        <m:e>
                          <m:r>
                            <m:rPr>
                              <m:sty m:val="p"/>
                            </m:rPr>
                            <a:rPr lang="en-US" sz="2200" b="0" i="0" smtClean="0">
                              <a:solidFill>
                                <a:srgbClr val="FF0000"/>
                              </a:solidFill>
                              <a:latin typeface="Cambria Math" charset="0"/>
                            </a:rPr>
                            <m:t>x</m:t>
                          </m:r>
                        </m:e>
                        <m:sub>
                          <m:r>
                            <a:rPr lang="en-US" sz="2200" b="0" i="0" smtClean="0">
                              <a:solidFill>
                                <a:srgbClr val="FF0000"/>
                              </a:solidFill>
                              <a:latin typeface="Cambria Math" charset="0"/>
                            </a:rPr>
                            <m:t>2</m:t>
                          </m:r>
                        </m:sub>
                        <m:sup>
                          <m:r>
                            <a:rPr lang="en-US" sz="2200" b="0" i="0" smtClean="0">
                              <a:solidFill>
                                <a:srgbClr val="FF0000"/>
                              </a:solidFill>
                              <a:latin typeface="Cambria Math" charset="0"/>
                            </a:rPr>
                            <m:t>∗</m:t>
                          </m:r>
                        </m:sup>
                      </m:sSubSup>
                    </m:oMath>
                  </m:oMathPara>
                </a14:m>
                <a:endParaRPr lang="en-US" sz="2200" dirty="0">
                  <a:solidFill>
                    <a:srgbClr val="FF0000"/>
                  </a:solidFill>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2853594" y="2435766"/>
                <a:ext cx="855940" cy="430887"/>
              </a:xfrm>
              <a:prstGeom prst="rect">
                <a:avLst/>
              </a:prstGeom>
              <a:blipFill rotWithShape="0">
                <a:blip r:embed="rId11"/>
                <a:stretch>
                  <a:fillRect b="-1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p:cNvSpPr txBox="1"/>
              <p:nvPr/>
            </p:nvSpPr>
            <p:spPr>
              <a:xfrm>
                <a:off x="3917745" y="1913520"/>
                <a:ext cx="521810"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200" b="0" i="1" smtClean="0">
                              <a:solidFill>
                                <a:srgbClr val="FF0000"/>
                              </a:solidFill>
                              <a:latin typeface="Cambria Math" charset="0"/>
                            </a:rPr>
                          </m:ctrlPr>
                        </m:sSubSupPr>
                        <m:e>
                          <m:r>
                            <m:rPr>
                              <m:sty m:val="p"/>
                            </m:rPr>
                            <a:rPr lang="en-US" sz="2200" b="0" i="0" smtClean="0">
                              <a:solidFill>
                                <a:srgbClr val="FF0000"/>
                              </a:solidFill>
                              <a:latin typeface="Cambria Math" charset="0"/>
                            </a:rPr>
                            <m:t>y</m:t>
                          </m:r>
                        </m:e>
                        <m:sub>
                          <m:r>
                            <a:rPr lang="en-US" sz="2200" b="0" i="0" smtClean="0">
                              <a:solidFill>
                                <a:srgbClr val="FF0000"/>
                              </a:solidFill>
                              <a:latin typeface="Cambria Math" charset="0"/>
                            </a:rPr>
                            <m:t>2</m:t>
                          </m:r>
                        </m:sub>
                        <m:sup>
                          <m:r>
                            <a:rPr lang="en-US" sz="2200" b="0" i="0" smtClean="0">
                              <a:solidFill>
                                <a:srgbClr val="FF0000"/>
                              </a:solidFill>
                              <a:latin typeface="Cambria Math" charset="0"/>
                            </a:rPr>
                            <m:t>∗</m:t>
                          </m:r>
                        </m:sup>
                      </m:sSubSup>
                    </m:oMath>
                  </m:oMathPara>
                </a14:m>
                <a:endParaRPr lang="en-US" sz="2200" dirty="0">
                  <a:solidFill>
                    <a:srgbClr val="FF0000"/>
                  </a:solidFill>
                </a:endParaRPr>
              </a:p>
            </p:txBody>
          </p:sp>
        </mc:Choice>
        <mc:Fallback xmlns="">
          <p:sp>
            <p:nvSpPr>
              <p:cNvPr id="119" name="TextBox 118"/>
              <p:cNvSpPr txBox="1">
                <a:spLocks noRot="1" noChangeAspect="1" noMove="1" noResize="1" noEditPoints="1" noAdjustHandles="1" noChangeArrowheads="1" noChangeShapeType="1" noTextEdit="1"/>
              </p:cNvSpPr>
              <p:nvPr/>
            </p:nvSpPr>
            <p:spPr>
              <a:xfrm>
                <a:off x="3917745" y="1913520"/>
                <a:ext cx="521810" cy="430887"/>
              </a:xfrm>
              <a:prstGeom prst="rect">
                <a:avLst/>
              </a:prstGeom>
              <a:blipFill rotWithShape="0">
                <a:blip r:embed="rId12"/>
                <a:stretch>
                  <a:fillRect b="-7042"/>
                </a:stretch>
              </a:blipFill>
            </p:spPr>
            <p:txBody>
              <a:bodyPr/>
              <a:lstStyle/>
              <a:p>
                <a:r>
                  <a:rPr lang="en-US">
                    <a:noFill/>
                  </a:rPr>
                  <a:t> </a:t>
                </a:r>
              </a:p>
            </p:txBody>
          </p:sp>
        </mc:Fallback>
      </mc:AlternateContent>
      <p:cxnSp>
        <p:nvCxnSpPr>
          <p:cNvPr id="12" name="Straight Arrow Connector 11"/>
          <p:cNvCxnSpPr>
            <a:endCxn id="80" idx="3"/>
          </p:cNvCxnSpPr>
          <p:nvPr/>
        </p:nvCxnSpPr>
        <p:spPr>
          <a:xfrm flipH="1">
            <a:off x="3398771" y="3440546"/>
            <a:ext cx="745823" cy="2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1" name="TextBox 130"/>
              <p:cNvSpPr txBox="1"/>
              <p:nvPr/>
            </p:nvSpPr>
            <p:spPr>
              <a:xfrm>
                <a:off x="5846983" y="900328"/>
                <a:ext cx="530915"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300" b="0" i="1" dirty="0" smtClean="0">
                              <a:solidFill>
                                <a:srgbClr val="FF0000"/>
                              </a:solidFill>
                              <a:latin typeface="Cambria Math" charset="0"/>
                            </a:rPr>
                          </m:ctrlPr>
                        </m:sSubSupPr>
                        <m:e>
                          <m:r>
                            <m:rPr>
                              <m:sty m:val="p"/>
                            </m:rPr>
                            <a:rPr lang="en-US" sz="2300" i="0" dirty="0" smtClean="0">
                              <a:solidFill>
                                <a:srgbClr val="FF0000"/>
                              </a:solidFill>
                              <a:latin typeface="Cambria Math" charset="0"/>
                            </a:rPr>
                            <m:t>x</m:t>
                          </m:r>
                        </m:e>
                        <m:sub>
                          <m:r>
                            <a:rPr lang="en-US" sz="2300" b="0" i="0" dirty="0" smtClean="0">
                              <a:solidFill>
                                <a:srgbClr val="FF0000"/>
                              </a:solidFill>
                              <a:latin typeface="Cambria Math" charset="0"/>
                            </a:rPr>
                            <m:t>1</m:t>
                          </m:r>
                        </m:sub>
                        <m:sup>
                          <m:r>
                            <a:rPr lang="en-US" sz="2300" b="0" i="0" dirty="0" smtClean="0">
                              <a:solidFill>
                                <a:srgbClr val="FF0000"/>
                              </a:solidFill>
                              <a:latin typeface="Cambria Math" charset="0"/>
                            </a:rPr>
                            <m:t>∗</m:t>
                          </m:r>
                        </m:sup>
                      </m:sSubSup>
                    </m:oMath>
                  </m:oMathPara>
                </a14:m>
                <a:endParaRPr lang="en-US" sz="2300" dirty="0">
                  <a:solidFill>
                    <a:srgbClr val="FF0000"/>
                  </a:solidFill>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5846983" y="900328"/>
                <a:ext cx="530915" cy="446276"/>
              </a:xfrm>
              <a:prstGeom prst="rect">
                <a:avLst/>
              </a:prstGeom>
              <a:blipFill rotWithShape="0">
                <a:blip r:embed="rId13"/>
                <a:stretch>
                  <a:fillRect b="-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8155102" y="898283"/>
                <a:ext cx="537711"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300" b="0" i="1" dirty="0" smtClean="0">
                              <a:solidFill>
                                <a:srgbClr val="FF0000"/>
                              </a:solidFill>
                              <a:latin typeface="Cambria Math" charset="0"/>
                            </a:rPr>
                          </m:ctrlPr>
                        </m:sSubSupPr>
                        <m:e>
                          <m:r>
                            <m:rPr>
                              <m:sty m:val="p"/>
                            </m:rPr>
                            <a:rPr lang="en-US" sz="2300" b="0" i="0" dirty="0" smtClean="0">
                              <a:solidFill>
                                <a:srgbClr val="FF0000"/>
                              </a:solidFill>
                              <a:latin typeface="Cambria Math" charset="0"/>
                            </a:rPr>
                            <m:t>x</m:t>
                          </m:r>
                        </m:e>
                        <m:sub>
                          <m:r>
                            <a:rPr lang="en-US" sz="2300" b="0" i="0" dirty="0" smtClean="0">
                              <a:solidFill>
                                <a:srgbClr val="FF0000"/>
                              </a:solidFill>
                              <a:latin typeface="Cambria Math" charset="0"/>
                            </a:rPr>
                            <m:t>2</m:t>
                          </m:r>
                        </m:sub>
                        <m:sup>
                          <m:r>
                            <a:rPr lang="en-US" sz="2300" b="0" i="0" dirty="0" smtClean="0">
                              <a:solidFill>
                                <a:srgbClr val="FF0000"/>
                              </a:solidFill>
                              <a:latin typeface="Cambria Math" charset="0"/>
                            </a:rPr>
                            <m:t>∗</m:t>
                          </m:r>
                        </m:sup>
                      </m:sSubSup>
                    </m:oMath>
                  </m:oMathPara>
                </a14:m>
                <a:endParaRPr lang="en-US" sz="2300" dirty="0">
                  <a:solidFill>
                    <a:srgbClr val="FF0000"/>
                  </a:solidFill>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8155102" y="898283"/>
                <a:ext cx="537711" cy="446276"/>
              </a:xfrm>
              <a:prstGeom prst="rect">
                <a:avLst/>
              </a:prstGeom>
              <a:blipFill rotWithShape="0">
                <a:blip r:embed="rId14"/>
                <a:stretch>
                  <a:fillRect b="-1351"/>
                </a:stretch>
              </a:blipFill>
            </p:spPr>
            <p:txBody>
              <a:bodyPr/>
              <a:lstStyle/>
              <a:p>
                <a:r>
                  <a:rPr lang="en-US">
                    <a:noFill/>
                  </a:rPr>
                  <a:t> </a:t>
                </a:r>
              </a:p>
            </p:txBody>
          </p:sp>
        </mc:Fallback>
      </mc:AlternateContent>
      <p:grpSp>
        <p:nvGrpSpPr>
          <p:cNvPr id="134" name="Group 133"/>
          <p:cNvGrpSpPr/>
          <p:nvPr/>
        </p:nvGrpSpPr>
        <p:grpSpPr>
          <a:xfrm>
            <a:off x="6523256" y="1349396"/>
            <a:ext cx="540760" cy="1202897"/>
            <a:chOff x="5853602" y="4512647"/>
            <a:chExt cx="540760" cy="1202897"/>
          </a:xfrm>
        </p:grpSpPr>
        <p:cxnSp>
          <p:nvCxnSpPr>
            <p:cNvPr id="141" name="Straight Arrow Connector 140"/>
            <p:cNvCxnSpPr/>
            <p:nvPr/>
          </p:nvCxnSpPr>
          <p:spPr>
            <a:xfrm flipH="1">
              <a:off x="5853602" y="5367462"/>
              <a:ext cx="600" cy="294851"/>
            </a:xfrm>
            <a:prstGeom prst="straightConnector1">
              <a:avLst/>
            </a:prstGeom>
            <a:noFill/>
            <a:ln w="635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5857802" y="4512647"/>
              <a:ext cx="536560" cy="1202897"/>
              <a:chOff x="5857802" y="4512647"/>
              <a:chExt cx="536560" cy="1202897"/>
            </a:xfrm>
          </p:grpSpPr>
          <mc:AlternateContent xmlns:mc="http://schemas.openxmlformats.org/markup-compatibility/2006" xmlns:a14="http://schemas.microsoft.com/office/drawing/2010/main">
            <mc:Choice Requires="a14">
              <p:sp>
                <p:nvSpPr>
                  <p:cNvPr id="143" name="TextBox 142"/>
                  <p:cNvSpPr txBox="1"/>
                  <p:nvPr/>
                </p:nvSpPr>
                <p:spPr>
                  <a:xfrm>
                    <a:off x="5862806" y="5269268"/>
                    <a:ext cx="531556"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300" b="0" i="1" dirty="0" smtClean="0">
                                  <a:solidFill>
                                    <a:srgbClr val="FF0000"/>
                                  </a:solidFill>
                                  <a:latin typeface="Cambria Math" charset="0"/>
                                </a:rPr>
                              </m:ctrlPr>
                            </m:sSubSupPr>
                            <m:e>
                              <m:r>
                                <m:rPr>
                                  <m:sty m:val="p"/>
                                </m:rPr>
                                <a:rPr lang="en-US" sz="2300" b="0" i="0" dirty="0" smtClean="0">
                                  <a:solidFill>
                                    <a:srgbClr val="FF0000"/>
                                  </a:solidFill>
                                  <a:latin typeface="Cambria Math" charset="0"/>
                                </a:rPr>
                                <m:t>y</m:t>
                              </m:r>
                            </m:e>
                            <m:sub>
                              <m:r>
                                <a:rPr lang="en-US" sz="2300" b="0" i="0" dirty="0" smtClean="0">
                                  <a:solidFill>
                                    <a:srgbClr val="FF0000"/>
                                  </a:solidFill>
                                  <a:latin typeface="Cambria Math" charset="0"/>
                                </a:rPr>
                                <m:t>1</m:t>
                              </m:r>
                            </m:sub>
                            <m:sup>
                              <m:r>
                                <a:rPr lang="en-US" sz="2300" b="0" i="0" dirty="0" smtClean="0">
                                  <a:solidFill>
                                    <a:srgbClr val="FF0000"/>
                                  </a:solidFill>
                                  <a:latin typeface="Cambria Math" charset="0"/>
                                </a:rPr>
                                <m:t>∗</m:t>
                              </m:r>
                            </m:sup>
                          </m:sSubSup>
                        </m:oMath>
                      </m:oMathPara>
                    </a14:m>
                    <a:endParaRPr lang="en-US" sz="2300" dirty="0">
                      <a:solidFill>
                        <a:srgbClr val="FF0000"/>
                      </a:solidFill>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5862806" y="5269268"/>
                    <a:ext cx="531556" cy="446276"/>
                  </a:xfrm>
                  <a:prstGeom prst="rect">
                    <a:avLst/>
                  </a:prstGeom>
                  <a:blipFill rotWithShape="0">
                    <a:blip r:embed="rId16"/>
                    <a:stretch>
                      <a:fillRect b="-9459"/>
                    </a:stretch>
                  </a:blipFill>
                </p:spPr>
                <p:txBody>
                  <a:bodyPr/>
                  <a:lstStyle/>
                  <a:p>
                    <a:r>
                      <a:rPr lang="en-US">
                        <a:noFill/>
                      </a:rPr>
                      <a:t> </a:t>
                    </a:r>
                  </a:p>
                </p:txBody>
              </p:sp>
            </mc:Fallback>
          </mc:AlternateContent>
          <p:cxnSp>
            <p:nvCxnSpPr>
              <p:cNvPr id="144" name="Straight Arrow Connector 143"/>
              <p:cNvCxnSpPr/>
              <p:nvPr/>
            </p:nvCxnSpPr>
            <p:spPr>
              <a:xfrm flipH="1">
                <a:off x="5857802" y="4512647"/>
                <a:ext cx="1922" cy="288904"/>
              </a:xfrm>
              <a:prstGeom prst="straightConnector1">
                <a:avLst/>
              </a:prstGeom>
              <a:noFill/>
              <a:ln w="635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151" name="Group 150"/>
          <p:cNvGrpSpPr/>
          <p:nvPr/>
        </p:nvGrpSpPr>
        <p:grpSpPr>
          <a:xfrm>
            <a:off x="6673724" y="679772"/>
            <a:ext cx="1433645" cy="464476"/>
            <a:chOff x="-1773433" y="1161773"/>
            <a:chExt cx="1433645" cy="464476"/>
          </a:xfrm>
        </p:grpSpPr>
        <p:cxnSp>
          <p:nvCxnSpPr>
            <p:cNvPr id="154" name="Straight Connector 153"/>
            <p:cNvCxnSpPr/>
            <p:nvPr/>
          </p:nvCxnSpPr>
          <p:spPr>
            <a:xfrm>
              <a:off x="-1773433" y="1615514"/>
              <a:ext cx="1433645" cy="107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7" name="TextBox 156"/>
                <p:cNvSpPr txBox="1"/>
                <p:nvPr/>
              </p:nvSpPr>
              <p:spPr>
                <a:xfrm>
                  <a:off x="-1292412" y="1161773"/>
                  <a:ext cx="471604"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1" i="1" smtClean="0">
                            <a:solidFill>
                              <a:srgbClr val="FF0000"/>
                            </a:solidFill>
                            <a:latin typeface="Cambria Math" charset="0"/>
                          </a:rPr>
                          <m:t>=</m:t>
                        </m:r>
                      </m:oMath>
                    </m:oMathPara>
                  </a14:m>
                  <a:endParaRPr lang="en-US" sz="2300" b="1" dirty="0">
                    <a:solidFill>
                      <a:srgbClr val="FF0000"/>
                    </a:solidFill>
                  </a:endParaRPr>
                </a:p>
              </p:txBody>
            </p:sp>
          </mc:Choice>
          <mc:Fallback xmlns="">
            <p:sp>
              <p:nvSpPr>
                <p:cNvPr id="157" name="TextBox 156"/>
                <p:cNvSpPr txBox="1">
                  <a:spLocks noRot="1" noChangeAspect="1" noMove="1" noResize="1" noEditPoints="1" noAdjustHandles="1" noChangeArrowheads="1" noChangeShapeType="1" noTextEdit="1"/>
                </p:cNvSpPr>
                <p:nvPr/>
              </p:nvSpPr>
              <p:spPr>
                <a:xfrm>
                  <a:off x="-1292412" y="1161773"/>
                  <a:ext cx="471604" cy="446276"/>
                </a:xfrm>
                <a:prstGeom prst="rect">
                  <a:avLst/>
                </a:prstGeom>
                <a:blipFill rotWithShape="0">
                  <a:blip r:embed="rId1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5" name="TextBox 144"/>
              <p:cNvSpPr txBox="1"/>
              <p:nvPr/>
            </p:nvSpPr>
            <p:spPr>
              <a:xfrm>
                <a:off x="5869521" y="2505653"/>
                <a:ext cx="536108" cy="44627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sz="2300" b="0" i="1" smtClean="0">
                              <a:solidFill>
                                <a:srgbClr val="FF0000"/>
                              </a:solidFill>
                              <a:latin typeface="Cambria Math" charset="0"/>
                            </a:rPr>
                          </m:ctrlPr>
                        </m:sSubSupPr>
                        <m:e>
                          <m:r>
                            <m:rPr>
                              <m:sty m:val="p"/>
                            </m:rPr>
                            <a:rPr lang="en-US" sz="2300" b="0" i="0" smtClean="0">
                              <a:solidFill>
                                <a:srgbClr val="FF0000"/>
                              </a:solidFill>
                              <a:latin typeface="Cambria Math" charset="0"/>
                            </a:rPr>
                            <m:t>x</m:t>
                          </m:r>
                        </m:e>
                        <m:sub>
                          <m:r>
                            <a:rPr lang="en-US" sz="2300" b="0" i="0" smtClean="0">
                              <a:solidFill>
                                <a:srgbClr val="FF0000"/>
                              </a:solidFill>
                              <a:latin typeface="Cambria Math" charset="0"/>
                            </a:rPr>
                            <m:t>0</m:t>
                          </m:r>
                        </m:sub>
                        <m:sup>
                          <m:r>
                            <a:rPr lang="en-US" sz="2300" b="0" i="1" smtClean="0">
                              <a:solidFill>
                                <a:srgbClr val="FF0000"/>
                              </a:solidFill>
                              <a:latin typeface="Cambria Math" charset="0"/>
                            </a:rPr>
                            <m:t>∗</m:t>
                          </m:r>
                        </m:sup>
                      </m:sSubSup>
                    </m:oMath>
                  </m:oMathPara>
                </a14:m>
                <a:endParaRPr lang="en-US" sz="2300" b="0" dirty="0" smtClean="0">
                  <a:solidFill>
                    <a:srgbClr val="FF0000"/>
                  </a:solidFill>
                  <a:latin typeface="Cambria Math" charset="0"/>
                </a:endParaRPr>
              </a:p>
            </p:txBody>
          </p:sp>
        </mc:Choice>
        <mc:Fallback xmlns="">
          <p:sp>
            <p:nvSpPr>
              <p:cNvPr id="145" name="TextBox 144"/>
              <p:cNvSpPr txBox="1">
                <a:spLocks noRot="1" noChangeAspect="1" noMove="1" noResize="1" noEditPoints="1" noAdjustHandles="1" noChangeArrowheads="1" noChangeShapeType="1" noTextEdit="1"/>
              </p:cNvSpPr>
              <p:nvPr/>
            </p:nvSpPr>
            <p:spPr>
              <a:xfrm>
                <a:off x="5869521" y="2505653"/>
                <a:ext cx="536108" cy="446276"/>
              </a:xfrm>
              <a:prstGeom prst="rect">
                <a:avLst/>
              </a:prstGeom>
              <a:blipFill rotWithShape="0">
                <a:blip r:embed="rId18"/>
                <a:stretch>
                  <a:fillRect b="-4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479771" y="3107792"/>
                <a:ext cx="1241686"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300" b="0" i="1" smtClean="0">
                              <a:solidFill>
                                <a:srgbClr val="FF0000"/>
                              </a:solidFill>
                              <a:latin typeface="Cambria Math" charset="0"/>
                            </a:rPr>
                          </m:ctrlPr>
                        </m:sSubSupPr>
                        <m:e>
                          <m:r>
                            <m:rPr>
                              <m:sty m:val="p"/>
                            </m:rPr>
                            <a:rPr lang="en-US" sz="2300">
                              <a:solidFill>
                                <a:srgbClr val="FF0000"/>
                              </a:solidFill>
                              <a:latin typeface="Cambria Math" charset="0"/>
                            </a:rPr>
                            <m:t>x</m:t>
                          </m:r>
                        </m:e>
                        <m:sub>
                          <m:r>
                            <a:rPr lang="en-US" sz="2300">
                              <a:solidFill>
                                <a:srgbClr val="FF0000"/>
                              </a:solidFill>
                              <a:latin typeface="Cambria Math" charset="0"/>
                            </a:rPr>
                            <m:t>2</m:t>
                          </m:r>
                        </m:sub>
                        <m:sup>
                          <m:r>
                            <a:rPr lang="en-US" sz="2300" b="0" i="1" smtClean="0">
                              <a:solidFill>
                                <a:srgbClr val="FF0000"/>
                              </a:solidFill>
                              <a:latin typeface="Cambria Math" charset="0"/>
                            </a:rPr>
                            <m:t>∗</m:t>
                          </m:r>
                        </m:sup>
                      </m:sSubSup>
                      <m:r>
                        <a:rPr lang="en-US" sz="2300">
                          <a:solidFill>
                            <a:srgbClr val="FF0000"/>
                          </a:solidFill>
                          <a:latin typeface="Cambria Math" charset="0"/>
                          <a:ea typeface="Cambria Math" charset="0"/>
                          <a:cs typeface="Cambria Math" charset="0"/>
                        </a:rPr>
                        <m:t>⊕</m:t>
                      </m:r>
                      <m:sSubSup>
                        <m:sSubSupPr>
                          <m:ctrlPr>
                            <a:rPr lang="en-US" sz="2300" b="0" i="1" smtClean="0">
                              <a:solidFill>
                                <a:srgbClr val="FF0000"/>
                              </a:solidFill>
                              <a:latin typeface="Cambria Math" charset="0"/>
                              <a:ea typeface="Cambria Math" charset="0"/>
                              <a:cs typeface="Cambria Math" charset="0"/>
                            </a:rPr>
                          </m:ctrlPr>
                        </m:sSubSupPr>
                        <m:e>
                          <m:r>
                            <m:rPr>
                              <m:sty m:val="p"/>
                            </m:rPr>
                            <a:rPr lang="en-US" sz="2300">
                              <a:solidFill>
                                <a:srgbClr val="FF0000"/>
                              </a:solidFill>
                              <a:latin typeface="Cambria Math" charset="0"/>
                              <a:ea typeface="Cambria Math" charset="0"/>
                              <a:cs typeface="Cambria Math" charset="0"/>
                            </a:rPr>
                            <m:t>y</m:t>
                          </m:r>
                        </m:e>
                        <m:sub>
                          <m:r>
                            <a:rPr lang="en-US" sz="2300">
                              <a:solidFill>
                                <a:srgbClr val="FF0000"/>
                              </a:solidFill>
                              <a:latin typeface="Cambria Math" charset="0"/>
                              <a:ea typeface="Cambria Math" charset="0"/>
                              <a:cs typeface="Cambria Math" charset="0"/>
                            </a:rPr>
                            <m:t>1</m:t>
                          </m:r>
                        </m:sub>
                        <m:sup>
                          <m:r>
                            <a:rPr lang="en-US" sz="2300" b="0" i="0" smtClean="0">
                              <a:solidFill>
                                <a:srgbClr val="FF0000"/>
                              </a:solidFill>
                              <a:latin typeface="Cambria Math" charset="0"/>
                              <a:ea typeface="Cambria Math" charset="0"/>
                              <a:cs typeface="Cambria Math" charset="0"/>
                            </a:rPr>
                            <m:t>∗</m:t>
                          </m:r>
                        </m:sup>
                      </m:sSubSup>
                    </m:oMath>
                  </m:oMathPara>
                </a14:m>
                <a:endParaRPr lang="en-US" sz="23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479771" y="3107792"/>
                <a:ext cx="1241686" cy="446276"/>
              </a:xfrm>
              <a:prstGeom prst="rect">
                <a:avLst/>
              </a:prstGeom>
              <a:blipFill rotWithShape="0">
                <a:blip r:embed="rId19"/>
                <a:stretch>
                  <a:fillRect b="-95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rot="5400000">
                <a:off x="5873640" y="2816552"/>
                <a:ext cx="471603"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a:solidFill>
                            <a:srgbClr val="FF0000"/>
                          </a:solidFill>
                          <a:latin typeface="Cambria Math" charset="0"/>
                        </a:rPr>
                        <m:t>=</m:t>
                      </m:r>
                    </m:oMath>
                  </m:oMathPara>
                </a14:m>
                <a:endParaRPr lang="en-US" sz="2300" dirty="0"/>
              </a:p>
            </p:txBody>
          </p:sp>
        </mc:Choice>
        <mc:Fallback xmlns="">
          <p:sp>
            <p:nvSpPr>
              <p:cNvPr id="10" name="TextBox 9"/>
              <p:cNvSpPr txBox="1">
                <a:spLocks noRot="1" noChangeAspect="1" noMove="1" noResize="1" noEditPoints="1" noAdjustHandles="1" noChangeArrowheads="1" noChangeShapeType="1" noTextEdit="1"/>
              </p:cNvSpPr>
              <p:nvPr/>
            </p:nvSpPr>
            <p:spPr>
              <a:xfrm rot="5400000">
                <a:off x="5873640" y="2816552"/>
                <a:ext cx="471603" cy="446276"/>
              </a:xfrm>
              <a:prstGeom prst="rect">
                <a:avLst/>
              </a:prstGeom>
              <a:blipFill rotWithShape="0">
                <a:blip r:embed="rId20"/>
                <a:stretch>
                  <a:fillRect/>
                </a:stretch>
              </a:blipFill>
            </p:spPr>
            <p:txBody>
              <a:bodyPr/>
              <a:lstStyle/>
              <a:p>
                <a:r>
                  <a:rPr lang="en-US">
                    <a:noFill/>
                  </a:rPr>
                  <a:t> </a:t>
                </a:r>
              </a:p>
            </p:txBody>
          </p:sp>
        </mc:Fallback>
      </mc:AlternateContent>
      <p:grpSp>
        <p:nvGrpSpPr>
          <p:cNvPr id="75" name="Group 74"/>
          <p:cNvGrpSpPr/>
          <p:nvPr/>
        </p:nvGrpSpPr>
        <p:grpSpPr>
          <a:xfrm>
            <a:off x="8173089" y="1341977"/>
            <a:ext cx="564394" cy="1202897"/>
            <a:chOff x="5850515" y="4512647"/>
            <a:chExt cx="564394" cy="1202897"/>
          </a:xfrm>
        </p:grpSpPr>
        <p:cxnSp>
          <p:nvCxnSpPr>
            <p:cNvPr id="76" name="Straight Arrow Connector 75"/>
            <p:cNvCxnSpPr/>
            <p:nvPr/>
          </p:nvCxnSpPr>
          <p:spPr>
            <a:xfrm>
              <a:off x="5850515" y="5376147"/>
              <a:ext cx="7977" cy="287669"/>
            </a:xfrm>
            <a:prstGeom prst="straightConnector1">
              <a:avLst/>
            </a:prstGeom>
            <a:noFill/>
            <a:ln w="635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5857421" y="4512647"/>
              <a:ext cx="557488" cy="1202897"/>
              <a:chOff x="5857421" y="4512647"/>
              <a:chExt cx="557488" cy="1202897"/>
            </a:xfrm>
          </p:grpSpPr>
          <mc:AlternateContent xmlns:mc="http://schemas.openxmlformats.org/markup-compatibility/2006" xmlns:a14="http://schemas.microsoft.com/office/drawing/2010/main">
            <mc:Choice Requires="a14">
              <p:sp>
                <p:nvSpPr>
                  <p:cNvPr id="78" name="TextBox 77"/>
                  <p:cNvSpPr txBox="1"/>
                  <p:nvPr/>
                </p:nvSpPr>
                <p:spPr>
                  <a:xfrm>
                    <a:off x="5876556" y="5269268"/>
                    <a:ext cx="538353"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300" b="0" i="1" dirty="0" smtClean="0">
                                  <a:solidFill>
                                    <a:srgbClr val="FF0000"/>
                                  </a:solidFill>
                                  <a:latin typeface="Cambria Math" charset="0"/>
                                </a:rPr>
                              </m:ctrlPr>
                            </m:sSubSupPr>
                            <m:e>
                              <m:r>
                                <m:rPr>
                                  <m:sty m:val="p"/>
                                </m:rPr>
                                <a:rPr lang="en-US" sz="2300" b="0" i="0" dirty="0" smtClean="0">
                                  <a:solidFill>
                                    <a:srgbClr val="FF0000"/>
                                  </a:solidFill>
                                  <a:latin typeface="Cambria Math" charset="0"/>
                                </a:rPr>
                                <m:t>y</m:t>
                              </m:r>
                            </m:e>
                            <m:sub>
                              <m:r>
                                <a:rPr lang="en-US" sz="2300" b="0" i="0" dirty="0" smtClean="0">
                                  <a:solidFill>
                                    <a:srgbClr val="FF0000"/>
                                  </a:solidFill>
                                  <a:latin typeface="Cambria Math" charset="0"/>
                                </a:rPr>
                                <m:t>2</m:t>
                              </m:r>
                            </m:sub>
                            <m:sup>
                              <m:r>
                                <a:rPr lang="en-US" sz="2300" b="0" i="0" dirty="0" smtClean="0">
                                  <a:solidFill>
                                    <a:srgbClr val="FF0000"/>
                                  </a:solidFill>
                                  <a:latin typeface="Cambria Math" charset="0"/>
                                </a:rPr>
                                <m:t>∗</m:t>
                              </m:r>
                            </m:sup>
                          </m:sSubSup>
                        </m:oMath>
                      </m:oMathPara>
                    </a14:m>
                    <a:endParaRPr lang="en-US" sz="2300" dirty="0">
                      <a:solidFill>
                        <a:srgbClr val="FF0000"/>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5876556" y="5269268"/>
                    <a:ext cx="538353" cy="446276"/>
                  </a:xfrm>
                  <a:prstGeom prst="rect">
                    <a:avLst/>
                  </a:prstGeom>
                  <a:blipFill rotWithShape="0">
                    <a:blip r:embed="rId21"/>
                    <a:stretch>
                      <a:fillRect b="-9459"/>
                    </a:stretch>
                  </a:blipFill>
                </p:spPr>
                <p:txBody>
                  <a:bodyPr/>
                  <a:lstStyle/>
                  <a:p>
                    <a:r>
                      <a:rPr lang="en-US">
                        <a:noFill/>
                      </a:rPr>
                      <a:t> </a:t>
                    </a:r>
                  </a:p>
                </p:txBody>
              </p:sp>
            </mc:Fallback>
          </mc:AlternateContent>
          <p:cxnSp>
            <p:nvCxnSpPr>
              <p:cNvPr id="79" name="Straight Arrow Connector 78"/>
              <p:cNvCxnSpPr/>
              <p:nvPr/>
            </p:nvCxnSpPr>
            <p:spPr>
              <a:xfrm flipH="1">
                <a:off x="5857421" y="4512647"/>
                <a:ext cx="1922" cy="288904"/>
              </a:xfrm>
              <a:prstGeom prst="straightConnector1">
                <a:avLst/>
              </a:prstGeom>
              <a:noFill/>
              <a:ln w="635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74" name="TextBox 73"/>
              <p:cNvSpPr txBox="1"/>
              <p:nvPr/>
            </p:nvSpPr>
            <p:spPr>
              <a:xfrm rot="5400000">
                <a:off x="8197833" y="2813351"/>
                <a:ext cx="471603"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a:solidFill>
                            <a:srgbClr val="FF0000"/>
                          </a:solidFill>
                          <a:latin typeface="Cambria Math" charset="0"/>
                        </a:rPr>
                        <m:t>=</m:t>
                      </m:r>
                    </m:oMath>
                  </m:oMathPara>
                </a14:m>
                <a:endParaRPr lang="en-US" sz="2300" dirty="0"/>
              </a:p>
            </p:txBody>
          </p:sp>
        </mc:Choice>
        <mc:Fallback xmlns="">
          <p:sp>
            <p:nvSpPr>
              <p:cNvPr id="74" name="TextBox 73"/>
              <p:cNvSpPr txBox="1">
                <a:spLocks noRot="1" noChangeAspect="1" noMove="1" noResize="1" noEditPoints="1" noAdjustHandles="1" noChangeArrowheads="1" noChangeShapeType="1" noTextEdit="1"/>
              </p:cNvSpPr>
              <p:nvPr/>
            </p:nvSpPr>
            <p:spPr>
              <a:xfrm rot="5400000">
                <a:off x="8197833" y="2813351"/>
                <a:ext cx="471603" cy="446276"/>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8187451" y="2508715"/>
                <a:ext cx="536108" cy="446276"/>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sz="2300" b="0" i="1" smtClean="0">
                              <a:solidFill>
                                <a:srgbClr val="FF0000"/>
                              </a:solidFill>
                              <a:latin typeface="Cambria Math" charset="0"/>
                            </a:rPr>
                          </m:ctrlPr>
                        </m:sSubSupPr>
                        <m:e>
                          <m:r>
                            <m:rPr>
                              <m:sty m:val="p"/>
                            </m:rPr>
                            <a:rPr lang="en-US" sz="2300" b="0" i="0" smtClean="0">
                              <a:solidFill>
                                <a:srgbClr val="FF0000"/>
                              </a:solidFill>
                              <a:latin typeface="Cambria Math" charset="0"/>
                            </a:rPr>
                            <m:t>x</m:t>
                          </m:r>
                        </m:e>
                        <m:sub>
                          <m:r>
                            <a:rPr lang="en-US" sz="2300" b="0" i="0" smtClean="0">
                              <a:solidFill>
                                <a:srgbClr val="FF0000"/>
                              </a:solidFill>
                              <a:latin typeface="Cambria Math" charset="0"/>
                            </a:rPr>
                            <m:t>3</m:t>
                          </m:r>
                        </m:sub>
                        <m:sup>
                          <m:r>
                            <a:rPr lang="en-US" sz="2300" b="0" i="1" smtClean="0">
                              <a:solidFill>
                                <a:srgbClr val="FF0000"/>
                              </a:solidFill>
                              <a:latin typeface="Cambria Math" charset="0"/>
                            </a:rPr>
                            <m:t>∗</m:t>
                          </m:r>
                        </m:sup>
                      </m:sSubSup>
                    </m:oMath>
                  </m:oMathPara>
                </a14:m>
                <a:endParaRPr lang="en-US" sz="2300" b="0" dirty="0" smtClean="0">
                  <a:solidFill>
                    <a:srgbClr val="FF0000"/>
                  </a:solidFill>
                  <a:latin typeface="Cambria Math"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8187451" y="2508715"/>
                <a:ext cx="536108" cy="446276"/>
              </a:xfrm>
              <a:prstGeom prst="rect">
                <a:avLst/>
              </a:prstGeom>
              <a:blipFill rotWithShape="0">
                <a:blip r:embed="rId23"/>
                <a:stretch>
                  <a:fillRect b="-5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7803964" y="3104591"/>
                <a:ext cx="1241687"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300" b="0" i="1" smtClean="0">
                              <a:solidFill>
                                <a:srgbClr val="FF0000"/>
                              </a:solidFill>
                              <a:latin typeface="Cambria Math" charset="0"/>
                            </a:rPr>
                          </m:ctrlPr>
                        </m:sSubSupPr>
                        <m:e>
                          <m:r>
                            <m:rPr>
                              <m:sty m:val="p"/>
                            </m:rPr>
                            <a:rPr lang="en-US" sz="2300">
                              <a:solidFill>
                                <a:srgbClr val="FF0000"/>
                              </a:solidFill>
                              <a:latin typeface="Cambria Math" charset="0"/>
                            </a:rPr>
                            <m:t>x</m:t>
                          </m:r>
                        </m:e>
                        <m:sub>
                          <m:r>
                            <a:rPr lang="en-US" sz="2300" b="0" i="0" smtClean="0">
                              <a:solidFill>
                                <a:srgbClr val="FF0000"/>
                              </a:solidFill>
                              <a:latin typeface="Cambria Math" charset="0"/>
                            </a:rPr>
                            <m:t>1</m:t>
                          </m:r>
                        </m:sub>
                        <m:sup>
                          <m:r>
                            <a:rPr lang="en-US" sz="2300" b="0" i="1" smtClean="0">
                              <a:solidFill>
                                <a:srgbClr val="FF0000"/>
                              </a:solidFill>
                              <a:latin typeface="Cambria Math" charset="0"/>
                            </a:rPr>
                            <m:t>∗</m:t>
                          </m:r>
                        </m:sup>
                      </m:sSubSup>
                      <m:r>
                        <a:rPr lang="en-US" sz="2300">
                          <a:solidFill>
                            <a:srgbClr val="FF0000"/>
                          </a:solidFill>
                          <a:latin typeface="Cambria Math" charset="0"/>
                          <a:ea typeface="Cambria Math" charset="0"/>
                          <a:cs typeface="Cambria Math" charset="0"/>
                        </a:rPr>
                        <m:t>⊕</m:t>
                      </m:r>
                      <m:sSubSup>
                        <m:sSubSupPr>
                          <m:ctrlPr>
                            <a:rPr lang="en-US" sz="2300" b="0" i="1" smtClean="0">
                              <a:solidFill>
                                <a:srgbClr val="FF0000"/>
                              </a:solidFill>
                              <a:latin typeface="Cambria Math" charset="0"/>
                              <a:ea typeface="Cambria Math" charset="0"/>
                              <a:cs typeface="Cambria Math" charset="0"/>
                            </a:rPr>
                          </m:ctrlPr>
                        </m:sSubSupPr>
                        <m:e>
                          <m:r>
                            <m:rPr>
                              <m:sty m:val="p"/>
                            </m:rPr>
                            <a:rPr lang="en-US" sz="2300">
                              <a:solidFill>
                                <a:srgbClr val="FF0000"/>
                              </a:solidFill>
                              <a:latin typeface="Cambria Math" charset="0"/>
                              <a:ea typeface="Cambria Math" charset="0"/>
                              <a:cs typeface="Cambria Math" charset="0"/>
                            </a:rPr>
                            <m:t>y</m:t>
                          </m:r>
                        </m:e>
                        <m:sub>
                          <m:r>
                            <a:rPr lang="en-US" sz="2300" b="0" i="0" smtClean="0">
                              <a:solidFill>
                                <a:srgbClr val="FF0000"/>
                              </a:solidFill>
                              <a:latin typeface="Cambria Math" charset="0"/>
                              <a:ea typeface="Cambria Math" charset="0"/>
                              <a:cs typeface="Cambria Math" charset="0"/>
                            </a:rPr>
                            <m:t>2</m:t>
                          </m:r>
                        </m:sub>
                        <m:sup>
                          <m:r>
                            <a:rPr lang="en-US" sz="2300" b="0" i="0" smtClean="0">
                              <a:solidFill>
                                <a:srgbClr val="FF0000"/>
                              </a:solidFill>
                              <a:latin typeface="Cambria Math" charset="0"/>
                              <a:ea typeface="Cambria Math" charset="0"/>
                              <a:cs typeface="Cambria Math" charset="0"/>
                            </a:rPr>
                            <m:t>∗</m:t>
                          </m:r>
                        </m:sup>
                      </m:sSubSup>
                    </m:oMath>
                  </m:oMathPara>
                </a14:m>
                <a:endParaRPr lang="en-US" sz="2300" dirty="0">
                  <a:solidFill>
                    <a:srgbClr val="FF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7803964" y="3104591"/>
                <a:ext cx="1241687" cy="446276"/>
              </a:xfrm>
              <a:prstGeom prst="rect">
                <a:avLst/>
              </a:prstGeom>
              <a:blipFill rotWithShape="0">
                <a:blip r:embed="rId24"/>
                <a:stretch>
                  <a:fillRect b="-10959"/>
                </a:stretch>
              </a:blipFill>
            </p:spPr>
            <p:txBody>
              <a:bodyPr/>
              <a:lstStyle/>
              <a:p>
                <a:r>
                  <a:rPr lang="en-US">
                    <a:noFill/>
                  </a:rPr>
                  <a:t> </a:t>
                </a:r>
              </a:p>
            </p:txBody>
          </p:sp>
        </mc:Fallback>
      </mc:AlternateContent>
      <p:sp>
        <p:nvSpPr>
          <p:cNvPr id="99" name="Oval 98"/>
          <p:cNvSpPr/>
          <p:nvPr/>
        </p:nvSpPr>
        <p:spPr>
          <a:xfrm>
            <a:off x="5504052" y="637627"/>
            <a:ext cx="3541600" cy="94611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6247113" y="5304794"/>
            <a:ext cx="379839" cy="65871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2686070" y="1199864"/>
            <a:ext cx="1573000" cy="1587175"/>
            <a:chOff x="4065384" y="1225572"/>
            <a:chExt cx="1573000" cy="1587175"/>
          </a:xfrm>
        </p:grpSpPr>
        <mc:AlternateContent xmlns:mc="http://schemas.openxmlformats.org/markup-compatibility/2006" xmlns:a14="http://schemas.microsoft.com/office/drawing/2010/main">
          <mc:Choice Requires="a14">
            <p:sp>
              <p:nvSpPr>
                <p:cNvPr id="123" name="Rounded Rectangle 122"/>
                <p:cNvSpPr/>
                <p:nvPr/>
              </p:nvSpPr>
              <p:spPr>
                <a:xfrm>
                  <a:off x="4065384" y="1225572"/>
                  <a:ext cx="1077719" cy="4963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200" b="0" i="0" smtClean="0">
                            <a:solidFill>
                              <a:schemeClr val="tx1"/>
                            </a:solidFill>
                            <a:latin typeface="Cambria Math" charset="0"/>
                          </a:rPr>
                          <m:t>H</m:t>
                        </m:r>
                      </m:oMath>
                    </m:oMathPara>
                  </a14:m>
                  <a:endParaRPr lang="en-US" sz="3200" dirty="0">
                    <a:solidFill>
                      <a:schemeClr val="tx1"/>
                    </a:solidFill>
                  </a:endParaRPr>
                </a:p>
              </p:txBody>
            </p:sp>
          </mc:Choice>
          <mc:Fallback xmlns="">
            <p:sp>
              <p:nvSpPr>
                <p:cNvPr id="110" name="Rounded Rectangle 109"/>
                <p:cNvSpPr>
                  <a:spLocks noRot="1" noChangeAspect="1" noMove="1" noResize="1" noEditPoints="1" noAdjustHandles="1" noChangeArrowheads="1" noChangeShapeType="1" noTextEdit="1"/>
                </p:cNvSpPr>
                <p:nvPr/>
              </p:nvSpPr>
              <p:spPr>
                <a:xfrm>
                  <a:off x="4065384" y="1225572"/>
                  <a:ext cx="1077719" cy="496353"/>
                </a:xfrm>
                <a:prstGeom prst="roundRect">
                  <a:avLst/>
                </a:prstGeom>
                <a:blipFill rotWithShape="0">
                  <a:blip r:embed="rId26"/>
                  <a:stretch>
                    <a:fillRect/>
                  </a:stretch>
                </a:blipFill>
                <a:ln>
                  <a:noFill/>
                </a:ln>
              </p:spPr>
              <p:txBody>
                <a:bodyPr/>
                <a:lstStyle/>
                <a:p>
                  <a:r>
                    <a:rPr lang="en-US">
                      <a:noFill/>
                    </a:rPr>
                    <a:t> </a:t>
                  </a:r>
                </a:p>
              </p:txBody>
            </p:sp>
          </mc:Fallback>
        </mc:AlternateContent>
        <p:grpSp>
          <p:nvGrpSpPr>
            <p:cNvPr id="128" name="Group 127"/>
            <p:cNvGrpSpPr/>
            <p:nvPr/>
          </p:nvGrpSpPr>
          <p:grpSpPr>
            <a:xfrm rot="20484898">
              <a:off x="4669306" y="1956156"/>
              <a:ext cx="969078" cy="856591"/>
              <a:chOff x="3892610" y="2812731"/>
              <a:chExt cx="969078" cy="1062647"/>
            </a:xfrm>
          </p:grpSpPr>
          <p:cxnSp>
            <p:nvCxnSpPr>
              <p:cNvPr id="129" name="Straight Arrow Connector 128"/>
              <p:cNvCxnSpPr/>
              <p:nvPr/>
            </p:nvCxnSpPr>
            <p:spPr>
              <a:xfrm rot="1115102">
                <a:off x="4126217" y="2812731"/>
                <a:ext cx="735471" cy="93526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1115102" flipH="1" flipV="1">
                <a:off x="3892610" y="2901724"/>
                <a:ext cx="718858" cy="973654"/>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grpSp>
      <p:pic>
        <p:nvPicPr>
          <p:cNvPr id="81" name="Picture 80"/>
          <p:cNvPicPr>
            <a:picLocks noChangeAspect="1"/>
          </p:cNvPicPr>
          <p:nvPr/>
        </p:nvPicPr>
        <p:blipFill>
          <a:blip r:embed="rId27">
            <a:extLst>
              <a:ext uri="{BEBA8EAE-BF5A-486C-A8C5-ECC9F3942E4B}">
                <a14:imgProps xmlns:a14="http://schemas.microsoft.com/office/drawing/2010/main">
                  <a14:imgLayer r:embed="rId28">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8334354" y="851300"/>
            <a:ext cx="637864" cy="579264"/>
          </a:xfrm>
          <a:prstGeom prst="rect">
            <a:avLst/>
          </a:prstGeom>
        </p:spPr>
      </p:pic>
      <p:pic>
        <p:nvPicPr>
          <p:cNvPr id="82" name="Picture 81"/>
          <p:cNvPicPr>
            <a:picLocks noChangeAspect="1"/>
          </p:cNvPicPr>
          <p:nvPr/>
        </p:nvPicPr>
        <p:blipFill>
          <a:blip r:embed="rId27">
            <a:extLst>
              <a:ext uri="{BEBA8EAE-BF5A-486C-A8C5-ECC9F3942E4B}">
                <a14:imgProps xmlns:a14="http://schemas.microsoft.com/office/drawing/2010/main">
                  <a14:imgLayer r:embed="rId28">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6033353" y="865228"/>
            <a:ext cx="637864" cy="579264"/>
          </a:xfrm>
          <a:prstGeom prst="rect">
            <a:avLst/>
          </a:prstGeom>
        </p:spPr>
      </p:pic>
      <p:pic>
        <p:nvPicPr>
          <p:cNvPr id="84" name="Picture 83"/>
          <p:cNvPicPr>
            <a:picLocks noChangeAspect="1"/>
          </p:cNvPicPr>
          <p:nvPr/>
        </p:nvPicPr>
        <p:blipFill>
          <a:blip r:embed="rId27">
            <a:extLst>
              <a:ext uri="{BEBA8EAE-BF5A-486C-A8C5-ECC9F3942E4B}">
                <a14:imgProps xmlns:a14="http://schemas.microsoft.com/office/drawing/2010/main">
                  <a14:imgLayer r:embed="rId28">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8334354" y="2457698"/>
            <a:ext cx="637864" cy="579264"/>
          </a:xfrm>
          <a:prstGeom prst="rect">
            <a:avLst/>
          </a:prstGeom>
        </p:spPr>
      </p:pic>
      <p:grpSp>
        <p:nvGrpSpPr>
          <p:cNvPr id="85" name="Group 84"/>
          <p:cNvGrpSpPr/>
          <p:nvPr/>
        </p:nvGrpSpPr>
        <p:grpSpPr>
          <a:xfrm>
            <a:off x="6524089" y="1349396"/>
            <a:ext cx="556180" cy="1212422"/>
            <a:chOff x="5856777" y="4503122"/>
            <a:chExt cx="556180" cy="1212422"/>
          </a:xfrm>
        </p:grpSpPr>
        <p:cxnSp>
          <p:nvCxnSpPr>
            <p:cNvPr id="86" name="Straight Arrow Connector 85"/>
            <p:cNvCxnSpPr/>
            <p:nvPr/>
          </p:nvCxnSpPr>
          <p:spPr>
            <a:xfrm flipH="1">
              <a:off x="5856777" y="5360312"/>
              <a:ext cx="3212" cy="295439"/>
            </a:xfrm>
            <a:prstGeom prst="straightConnector1">
              <a:avLst/>
            </a:prstGeom>
            <a:noFill/>
            <a:ln w="635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5862806" y="4503122"/>
              <a:ext cx="550151" cy="1212422"/>
              <a:chOff x="5862806" y="4503122"/>
              <a:chExt cx="550151" cy="1212422"/>
            </a:xfrm>
          </p:grpSpPr>
          <mc:AlternateContent xmlns:mc="http://schemas.openxmlformats.org/markup-compatibility/2006" xmlns:a14="http://schemas.microsoft.com/office/drawing/2010/main">
            <mc:Choice Requires="a14">
              <p:sp>
                <p:nvSpPr>
                  <p:cNvPr id="89" name="TextBox 88"/>
                  <p:cNvSpPr txBox="1"/>
                  <p:nvPr/>
                </p:nvSpPr>
                <p:spPr>
                  <a:xfrm>
                    <a:off x="5862806" y="5269268"/>
                    <a:ext cx="550151"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300" b="0" i="1" dirty="0" smtClean="0">
                              <a:solidFill>
                                <a:srgbClr val="FF0000"/>
                              </a:solidFill>
                              <a:latin typeface="Cambria Math" charset="0"/>
                            </a:rPr>
                            <m:t>$$</m:t>
                          </m:r>
                        </m:oMath>
                      </m:oMathPara>
                    </a14:m>
                    <a:endParaRPr lang="en-US" sz="2300" dirty="0">
                      <a:solidFill>
                        <a:srgbClr val="FF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862806" y="5269268"/>
                    <a:ext cx="550151" cy="446276"/>
                  </a:xfrm>
                  <a:prstGeom prst="rect">
                    <a:avLst/>
                  </a:prstGeom>
                  <a:blipFill rotWithShape="0">
                    <a:blip r:embed="rId30"/>
                    <a:stretch>
                      <a:fillRect b="-2740"/>
                    </a:stretch>
                  </a:blipFill>
                </p:spPr>
                <p:txBody>
                  <a:bodyPr/>
                  <a:lstStyle/>
                  <a:p>
                    <a:r>
                      <a:rPr lang="en-US">
                        <a:noFill/>
                      </a:rPr>
                      <a:t> </a:t>
                    </a:r>
                  </a:p>
                </p:txBody>
              </p:sp>
            </mc:Fallback>
          </mc:AlternateContent>
          <p:cxnSp>
            <p:nvCxnSpPr>
              <p:cNvPr id="93" name="Straight Arrow Connector 92"/>
              <p:cNvCxnSpPr/>
              <p:nvPr/>
            </p:nvCxnSpPr>
            <p:spPr>
              <a:xfrm flipH="1">
                <a:off x="5864364" y="4503122"/>
                <a:ext cx="1922" cy="288904"/>
              </a:xfrm>
              <a:prstGeom prst="straightConnector1">
                <a:avLst/>
              </a:prstGeom>
              <a:noFill/>
              <a:ln w="635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94" name="TextBox 93"/>
              <p:cNvSpPr txBox="1"/>
              <p:nvPr/>
            </p:nvSpPr>
            <p:spPr>
              <a:xfrm>
                <a:off x="5479771" y="3111899"/>
                <a:ext cx="1260281" cy="4462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300" b="0" i="1" smtClean="0">
                              <a:solidFill>
                                <a:srgbClr val="FF0000"/>
                              </a:solidFill>
                              <a:latin typeface="Cambria Math" charset="0"/>
                            </a:rPr>
                          </m:ctrlPr>
                        </m:sSubSupPr>
                        <m:e>
                          <m:r>
                            <m:rPr>
                              <m:sty m:val="p"/>
                            </m:rPr>
                            <a:rPr lang="en-US" sz="2300">
                              <a:solidFill>
                                <a:srgbClr val="FF0000"/>
                              </a:solidFill>
                              <a:latin typeface="Cambria Math" charset="0"/>
                            </a:rPr>
                            <m:t>x</m:t>
                          </m:r>
                        </m:e>
                        <m:sub>
                          <m:r>
                            <a:rPr lang="en-US" sz="2300">
                              <a:solidFill>
                                <a:srgbClr val="FF0000"/>
                              </a:solidFill>
                              <a:latin typeface="Cambria Math" charset="0"/>
                            </a:rPr>
                            <m:t>2</m:t>
                          </m:r>
                        </m:sub>
                        <m:sup>
                          <m:r>
                            <a:rPr lang="en-US" sz="2300" b="0" i="1" smtClean="0">
                              <a:solidFill>
                                <a:srgbClr val="FF0000"/>
                              </a:solidFill>
                              <a:latin typeface="Cambria Math" charset="0"/>
                            </a:rPr>
                            <m:t>∗</m:t>
                          </m:r>
                        </m:sup>
                      </m:sSubSup>
                      <m:r>
                        <a:rPr lang="en-US" sz="2300">
                          <a:solidFill>
                            <a:srgbClr val="FF0000"/>
                          </a:solidFill>
                          <a:latin typeface="Cambria Math" charset="0"/>
                          <a:ea typeface="Cambria Math" charset="0"/>
                          <a:cs typeface="Cambria Math" charset="0"/>
                        </a:rPr>
                        <m:t>⊕</m:t>
                      </m:r>
                      <m:r>
                        <a:rPr lang="en-US" sz="2300" b="0" i="1" smtClean="0">
                          <a:solidFill>
                            <a:srgbClr val="FF0000"/>
                          </a:solidFill>
                          <a:latin typeface="Cambria Math" charset="0"/>
                          <a:ea typeface="Cambria Math" charset="0"/>
                          <a:cs typeface="Cambria Math" charset="0"/>
                        </a:rPr>
                        <m:t>$$</m:t>
                      </m:r>
                    </m:oMath>
                  </m:oMathPara>
                </a14:m>
                <a:endParaRPr lang="en-US" sz="2300" dirty="0">
                  <a:solidFill>
                    <a:srgbClr val="FF0000"/>
                  </a:solidFill>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5479771" y="3111899"/>
                <a:ext cx="1260281" cy="446276"/>
              </a:xfrm>
              <a:prstGeom prst="rect">
                <a:avLst/>
              </a:prstGeom>
              <a:blipFill rotWithShape="0">
                <a:blip r:embed="rId31"/>
                <a:stretch>
                  <a:fillRect b="-6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4644129" y="6154971"/>
                <a:ext cx="410023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solidFill>
                                <a:srgbClr val="FF0000"/>
                              </a:solidFill>
                              <a:latin typeface="Cambria Math" charset="0"/>
                            </a:rPr>
                          </m:ctrlPr>
                        </m:funcPr>
                        <m:fName>
                          <m:r>
                            <m:rPr>
                              <m:sty m:val="p"/>
                            </m:rPr>
                            <a:rPr lang="en-US" sz="2800" b="0" i="0" smtClean="0">
                              <a:solidFill>
                                <a:srgbClr val="FF0000"/>
                              </a:solidFill>
                              <a:latin typeface="Cambria Math" charset="0"/>
                            </a:rPr>
                            <m:t>Pr</m:t>
                          </m:r>
                        </m:fName>
                        <m:e>
                          <m:d>
                            <m:dPr>
                              <m:begChr m:val="["/>
                              <m:endChr m:val="]"/>
                              <m:ctrlPr>
                                <a:rPr lang="en-US" sz="2800" b="0" i="1" smtClean="0">
                                  <a:solidFill>
                                    <a:srgbClr val="FF0000"/>
                                  </a:solidFill>
                                  <a:latin typeface="Cambria Math" charset="0"/>
                                </a:rPr>
                              </m:ctrlPr>
                            </m:dPr>
                            <m:e>
                              <m:sSubSup>
                                <m:sSubSupPr>
                                  <m:ctrlPr>
                                    <a:rPr lang="en-US" sz="2800" b="0" i="1" smtClean="0">
                                      <a:solidFill>
                                        <a:srgbClr val="FF0000"/>
                                      </a:solidFill>
                                      <a:latin typeface="Cambria Math" charset="0"/>
                                    </a:rPr>
                                  </m:ctrlPr>
                                </m:sSubSupPr>
                                <m:e>
                                  <m:r>
                                    <m:rPr>
                                      <m:sty m:val="p"/>
                                    </m:rPr>
                                    <a:rPr lang="en-US" sz="2800" b="0" i="0" smtClean="0">
                                      <a:solidFill>
                                        <a:srgbClr val="FF0000"/>
                                      </a:solidFill>
                                      <a:latin typeface="Cambria Math" charset="0"/>
                                    </a:rPr>
                                    <m:t>x</m:t>
                                  </m:r>
                                </m:e>
                                <m:sub>
                                  <m:r>
                                    <a:rPr lang="en-US" sz="2800" b="0" i="0" smtClean="0">
                                      <a:solidFill>
                                        <a:srgbClr val="FF0000"/>
                                      </a:solidFill>
                                      <a:latin typeface="Cambria Math" charset="0"/>
                                    </a:rPr>
                                    <m:t>0</m:t>
                                  </m:r>
                                </m:sub>
                                <m:sup>
                                  <m:r>
                                    <a:rPr lang="en-US" sz="2800" b="0" i="0" smtClean="0">
                                      <a:solidFill>
                                        <a:srgbClr val="FF0000"/>
                                      </a:solidFill>
                                      <a:latin typeface="Cambria Math" charset="0"/>
                                    </a:rPr>
                                    <m:t>∗</m:t>
                                  </m:r>
                                </m:sup>
                              </m:sSubSup>
                              <m:r>
                                <a:rPr lang="en-US" sz="2800" b="0" i="0" smtClean="0">
                                  <a:solidFill>
                                    <a:srgbClr val="FF0000"/>
                                  </a:solidFill>
                                  <a:latin typeface="Cambria Math" charset="0"/>
                                </a:rPr>
                                <m:t>=</m:t>
                              </m:r>
                              <m:sSubSup>
                                <m:sSubSupPr>
                                  <m:ctrlPr>
                                    <a:rPr lang="en-US" sz="2800" b="0" i="1" smtClean="0">
                                      <a:solidFill>
                                        <a:srgbClr val="FF0000"/>
                                      </a:solidFill>
                                      <a:latin typeface="Cambria Math" charset="0"/>
                                    </a:rPr>
                                  </m:ctrlPr>
                                </m:sSubSupPr>
                                <m:e>
                                  <m:r>
                                    <m:rPr>
                                      <m:sty m:val="p"/>
                                    </m:rPr>
                                    <a:rPr lang="en-US" sz="2800" b="0" i="0" smtClean="0">
                                      <a:solidFill>
                                        <a:srgbClr val="FF0000"/>
                                      </a:solidFill>
                                      <a:latin typeface="Cambria Math" charset="0"/>
                                    </a:rPr>
                                    <m:t>x</m:t>
                                  </m:r>
                                </m:e>
                                <m:sub>
                                  <m:r>
                                    <a:rPr lang="en-US" sz="2800" b="0" i="0" smtClean="0">
                                      <a:solidFill>
                                        <a:srgbClr val="FF0000"/>
                                      </a:solidFill>
                                      <a:latin typeface="Cambria Math" charset="0"/>
                                    </a:rPr>
                                    <m:t>3</m:t>
                                  </m:r>
                                </m:sub>
                                <m:sup>
                                  <m:r>
                                    <a:rPr lang="en-US" sz="2800" b="0" i="0" smtClean="0">
                                      <a:solidFill>
                                        <a:srgbClr val="FF0000"/>
                                      </a:solidFill>
                                      <a:latin typeface="Cambria Math" charset="0"/>
                                    </a:rPr>
                                    <m:t>∗</m:t>
                                  </m:r>
                                </m:sup>
                              </m:sSubSup>
                            </m:e>
                          </m:d>
                        </m:e>
                      </m:func>
                      <m:r>
                        <a:rPr lang="en-US" sz="2800" b="0" i="0" smtClean="0">
                          <a:solidFill>
                            <a:srgbClr val="FF0000"/>
                          </a:solidFill>
                          <a:latin typeface="Cambria Math" charset="0"/>
                        </a:rPr>
                        <m:t>=1/</m:t>
                      </m:r>
                      <m:sSup>
                        <m:sSupPr>
                          <m:ctrlPr>
                            <a:rPr lang="en-US" sz="2800" b="0" i="1" smtClean="0">
                              <a:solidFill>
                                <a:srgbClr val="FF0000"/>
                              </a:solidFill>
                              <a:latin typeface="Cambria Math" charset="0"/>
                            </a:rPr>
                          </m:ctrlPr>
                        </m:sSupPr>
                        <m:e>
                          <m:r>
                            <a:rPr lang="en-US" sz="2800" b="0" i="0" smtClean="0">
                              <a:solidFill>
                                <a:srgbClr val="FF0000"/>
                              </a:solidFill>
                              <a:latin typeface="Cambria Math" charset="0"/>
                            </a:rPr>
                            <m:t>2</m:t>
                          </m:r>
                        </m:e>
                        <m:sup>
                          <m:r>
                            <m:rPr>
                              <m:sty m:val="p"/>
                            </m:rPr>
                            <a:rPr lang="en-US" sz="2800" b="0" i="0" smtClean="0">
                              <a:solidFill>
                                <a:srgbClr val="FF0000"/>
                              </a:solidFill>
                              <a:latin typeface="Cambria Math" charset="0"/>
                            </a:rPr>
                            <m:t>n</m:t>
                          </m:r>
                        </m:sup>
                      </m:sSup>
                    </m:oMath>
                  </m:oMathPara>
                </a14:m>
                <a:endParaRPr lang="en-US" sz="2800" dirty="0">
                  <a:solidFill>
                    <a:srgbClr val="FF0000"/>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644129" y="6154971"/>
                <a:ext cx="4100231" cy="430887"/>
              </a:xfrm>
              <a:prstGeom prst="rect">
                <a:avLst/>
              </a:prstGeom>
              <a:blipFill rotWithShape="0">
                <a:blip r:embed="rId32"/>
                <a:stretch>
                  <a:fillRect/>
                </a:stretch>
              </a:blipFill>
            </p:spPr>
            <p:txBody>
              <a:bodyPr/>
              <a:lstStyle/>
              <a:p>
                <a:r>
                  <a:rPr lang="en-US">
                    <a:noFill/>
                  </a:rPr>
                  <a:t> </a:t>
                </a:r>
              </a:p>
            </p:txBody>
          </p:sp>
        </mc:Fallback>
      </mc:AlternateContent>
      <p:sp>
        <p:nvSpPr>
          <p:cNvPr id="97" name="Oval 96"/>
          <p:cNvSpPr/>
          <p:nvPr/>
        </p:nvSpPr>
        <p:spPr>
          <a:xfrm>
            <a:off x="5520047" y="2341446"/>
            <a:ext cx="3541600" cy="94611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0" y="4003754"/>
            <a:ext cx="9143999" cy="461665"/>
            <a:chOff x="0" y="4226982"/>
            <a:chExt cx="9143999" cy="461665"/>
          </a:xfrm>
        </p:grpSpPr>
        <mc:AlternateContent xmlns:mc="http://schemas.openxmlformats.org/markup-compatibility/2006" xmlns:a14="http://schemas.microsoft.com/office/drawing/2010/main">
          <mc:Choice Requires="a14">
            <p:sp>
              <p:nvSpPr>
                <p:cNvPr id="105" name="TextBox 104"/>
                <p:cNvSpPr txBox="1"/>
                <p:nvPr/>
              </p:nvSpPr>
              <p:spPr>
                <a:xfrm>
                  <a:off x="0" y="4226982"/>
                  <a:ext cx="9143999" cy="461665"/>
                </a:xfrm>
                <a:prstGeom prst="rect">
                  <a:avLst/>
                </a:prstGeom>
                <a:solidFill>
                  <a:schemeClr val="accent4">
                    <a:lumMod val="20000"/>
                    <a:lumOff val="80000"/>
                  </a:schemeClr>
                </a:solidFill>
              </p:spPr>
              <p:txBody>
                <a:bodyPr wrap="square" rtlCol="0">
                  <a:spAutoFit/>
                </a:bodyPr>
                <a:lstStyle/>
                <a:p>
                  <a:pPr algn="ctr"/>
                  <a14:m>
                    <m:oMath xmlns:m="http://schemas.openxmlformats.org/officeDocument/2006/math">
                      <m:r>
                        <m:rPr>
                          <m:sty m:val="p"/>
                        </m:rPr>
                        <a:rPr lang="en-US" sz="2400" b="0" i="0" smtClean="0">
                          <a:solidFill>
                            <a:srgbClr val="053BFF"/>
                          </a:solidFill>
                          <a:latin typeface="Cambria Math" charset="0"/>
                        </a:rPr>
                        <m:t>R</m:t>
                      </m:r>
                      <m:r>
                        <a:rPr lang="en-US" sz="2400" b="0" i="0" smtClean="0">
                          <a:solidFill>
                            <a:srgbClr val="053BFF"/>
                          </a:solidFill>
                          <a:latin typeface="Cambria Math" charset="0"/>
                        </a:rPr>
                        <m:t>′∈</m:t>
                      </m:r>
                    </m:oMath>
                  </a14:m>
                  <a:r>
                    <a:rPr lang="en-US" sz="2400" dirty="0" smtClean="0">
                      <a:solidFill>
                        <a:srgbClr val="053BFF"/>
                      </a:solidFill>
                    </a:rPr>
                    <a:t>          if </a:t>
                  </a:r>
                  <a14:m>
                    <m:oMath xmlns:m="http://schemas.openxmlformats.org/officeDocument/2006/math">
                      <m:func>
                        <m:funcPr>
                          <m:ctrlPr>
                            <a:rPr lang="en-US" sz="2400" b="0" i="1" smtClean="0">
                              <a:solidFill>
                                <a:srgbClr val="053BFF"/>
                              </a:solidFill>
                              <a:latin typeface="Cambria Math" charset="0"/>
                            </a:rPr>
                          </m:ctrlPr>
                        </m:funcPr>
                        <m:fName>
                          <m:r>
                            <m:rPr>
                              <m:sty m:val="p"/>
                            </m:rPr>
                            <a:rPr lang="en-US" sz="2400" b="0" i="0" smtClean="0">
                              <a:solidFill>
                                <a:srgbClr val="053BFF"/>
                              </a:solidFill>
                              <a:latin typeface="Cambria Math" charset="0"/>
                            </a:rPr>
                            <m:t>Pr</m:t>
                          </m:r>
                        </m:fName>
                        <m:e>
                          <m:d>
                            <m:dPr>
                              <m:begChr m:val="["/>
                              <m:endChr m:val="]"/>
                              <m:ctrlPr>
                                <a:rPr lang="en-US" sz="2400" b="0" i="1" smtClean="0">
                                  <a:solidFill>
                                    <a:srgbClr val="053BFF"/>
                                  </a:solidFill>
                                  <a:latin typeface="Cambria Math" charset="0"/>
                                </a:rPr>
                              </m:ctrlPr>
                            </m:dPr>
                            <m:e>
                              <m:d>
                                <m:dPr>
                                  <m:ctrlPr>
                                    <a:rPr lang="en-US" sz="2400" b="0" i="1" smtClean="0">
                                      <a:solidFill>
                                        <a:srgbClr val="FF0000"/>
                                      </a:solidFill>
                                      <a:latin typeface="Cambria Math" charset="0"/>
                                    </a:rPr>
                                  </m:ctrlPr>
                                </m:dPr>
                                <m:e>
                                  <m:sSubSup>
                                    <m:sSubSupPr>
                                      <m:ctrlPr>
                                        <a:rPr lang="en-US" sz="2400" b="0" i="1" smtClean="0">
                                          <a:solidFill>
                                            <a:srgbClr val="FF0000"/>
                                          </a:solidFill>
                                          <a:latin typeface="Cambria Math" charset="0"/>
                                        </a:rPr>
                                      </m:ctrlPr>
                                    </m:sSubSupPr>
                                    <m:e>
                                      <m:r>
                                        <m:rPr>
                                          <m:sty m:val="p"/>
                                        </m:rPr>
                                        <a:rPr lang="en-US" sz="2400" b="0" i="0" smtClean="0">
                                          <a:solidFill>
                                            <a:srgbClr val="FF0000"/>
                                          </a:solidFill>
                                          <a:latin typeface="Cambria Math" charset="0"/>
                                        </a:rPr>
                                        <m:t>x</m:t>
                                      </m:r>
                                    </m:e>
                                    <m:sub>
                                      <m:r>
                                        <a:rPr lang="en-US" sz="2400" b="0" i="0" smtClean="0">
                                          <a:solidFill>
                                            <a:srgbClr val="FF0000"/>
                                          </a:solidFill>
                                          <a:latin typeface="Cambria Math" charset="0"/>
                                        </a:rPr>
                                        <m:t>0</m:t>
                                      </m:r>
                                    </m:sub>
                                    <m:sup>
                                      <m:r>
                                        <a:rPr lang="en-US" sz="2400" b="0" i="0" smtClean="0">
                                          <a:solidFill>
                                            <a:srgbClr val="FF0000"/>
                                          </a:solidFill>
                                          <a:latin typeface="Cambria Math" charset="0"/>
                                        </a:rPr>
                                        <m:t>∗</m:t>
                                      </m:r>
                                    </m:sup>
                                  </m:sSubSup>
                                  <m:r>
                                    <a:rPr lang="en-US" sz="2400" b="0" i="0" smtClean="0">
                                      <a:solidFill>
                                        <a:srgbClr val="FF0000"/>
                                      </a:solidFill>
                                      <a:latin typeface="Cambria Math" charset="0"/>
                                    </a:rPr>
                                    <m:t> </m:t>
                                  </m:r>
                                  <m:d>
                                    <m:dPr>
                                      <m:begChr m:val="‖"/>
                                      <m:endChr m:val="‖"/>
                                      <m:ctrlPr>
                                        <a:rPr lang="en-US" sz="2400" b="0" i="1" smtClean="0">
                                          <a:solidFill>
                                            <a:srgbClr val="FF0000"/>
                                          </a:solidFill>
                                          <a:latin typeface="Cambria Math" charset="0"/>
                                        </a:rPr>
                                      </m:ctrlPr>
                                    </m:dPr>
                                    <m:e>
                                      <m:sSubSup>
                                        <m:sSubSupPr>
                                          <m:ctrlPr>
                                            <a:rPr lang="en-US" sz="2400" b="0" i="1" smtClean="0">
                                              <a:solidFill>
                                                <a:srgbClr val="FF0000"/>
                                              </a:solidFill>
                                              <a:latin typeface="Cambria Math" charset="0"/>
                                            </a:rPr>
                                          </m:ctrlPr>
                                        </m:sSubSupPr>
                                        <m:e>
                                          <m:r>
                                            <a:rPr lang="en-US" sz="2400" b="0" i="0" smtClean="0">
                                              <a:solidFill>
                                                <a:srgbClr val="FF0000"/>
                                              </a:solidFill>
                                              <a:latin typeface="Cambria Math" charset="0"/>
                                            </a:rPr>
                                            <m:t> </m:t>
                                          </m:r>
                                          <m:r>
                                            <m:rPr>
                                              <m:sty m:val="p"/>
                                            </m:rPr>
                                            <a:rPr lang="en-US" sz="2400" b="0" i="0" smtClean="0">
                                              <a:solidFill>
                                                <a:srgbClr val="FF0000"/>
                                              </a:solidFill>
                                              <a:latin typeface="Cambria Math" charset="0"/>
                                            </a:rPr>
                                            <m:t>x</m:t>
                                          </m:r>
                                        </m:e>
                                        <m:sub>
                                          <m:r>
                                            <a:rPr lang="en-US" sz="2400" b="0" i="0" smtClean="0">
                                              <a:solidFill>
                                                <a:srgbClr val="FF0000"/>
                                              </a:solidFill>
                                              <a:latin typeface="Cambria Math" charset="0"/>
                                            </a:rPr>
                                            <m:t>1</m:t>
                                          </m:r>
                                        </m:sub>
                                        <m:sup>
                                          <m:r>
                                            <a:rPr lang="en-US" sz="2400" b="0" i="0" smtClean="0">
                                              <a:solidFill>
                                                <a:srgbClr val="FF0000"/>
                                              </a:solidFill>
                                              <a:latin typeface="Cambria Math" charset="0"/>
                                            </a:rPr>
                                            <m:t>∗</m:t>
                                          </m:r>
                                        </m:sup>
                                      </m:sSubSup>
                                      <m:r>
                                        <a:rPr lang="en-US" sz="2400" b="0" i="0" smtClean="0">
                                          <a:solidFill>
                                            <a:srgbClr val="FF0000"/>
                                          </a:solidFill>
                                          <a:latin typeface="Cambria Math" charset="0"/>
                                        </a:rPr>
                                        <m:t>, </m:t>
                                      </m:r>
                                      <m:sSubSup>
                                        <m:sSubSupPr>
                                          <m:ctrlPr>
                                            <a:rPr lang="en-US" sz="2400" b="0" i="1" smtClean="0">
                                              <a:solidFill>
                                                <a:srgbClr val="FF0000"/>
                                              </a:solidFill>
                                              <a:latin typeface="Cambria Math" charset="0"/>
                                            </a:rPr>
                                          </m:ctrlPr>
                                        </m:sSubSupPr>
                                        <m:e>
                                          <m:r>
                                            <m:rPr>
                                              <m:sty m:val="p"/>
                                            </m:rPr>
                                            <a:rPr lang="en-US" sz="2400" b="0" i="0" smtClean="0">
                                              <a:solidFill>
                                                <a:srgbClr val="FF0000"/>
                                              </a:solidFill>
                                              <a:latin typeface="Cambria Math" charset="0"/>
                                            </a:rPr>
                                            <m:t>x</m:t>
                                          </m:r>
                                        </m:e>
                                        <m:sub>
                                          <m:r>
                                            <a:rPr lang="en-US" sz="2400" b="0" i="0" smtClean="0">
                                              <a:solidFill>
                                                <a:srgbClr val="FF0000"/>
                                              </a:solidFill>
                                              <a:latin typeface="Cambria Math" charset="0"/>
                                            </a:rPr>
                                            <m:t>2</m:t>
                                          </m:r>
                                        </m:sub>
                                        <m:sup>
                                          <m:r>
                                            <a:rPr lang="en-US" sz="2400" b="0" i="0" smtClean="0">
                                              <a:solidFill>
                                                <a:srgbClr val="FF0000"/>
                                              </a:solidFill>
                                              <a:latin typeface="Cambria Math" charset="0"/>
                                            </a:rPr>
                                            <m:t>∗</m:t>
                                          </m:r>
                                        </m:sup>
                                      </m:sSubSup>
                                      <m:r>
                                        <a:rPr lang="en-US" sz="2400" b="0" i="0" smtClean="0">
                                          <a:solidFill>
                                            <a:srgbClr val="FF0000"/>
                                          </a:solidFill>
                                          <a:latin typeface="Cambria Math" charset="0"/>
                                        </a:rPr>
                                        <m:t> </m:t>
                                      </m:r>
                                    </m:e>
                                  </m:d>
                                  <m:sSubSup>
                                    <m:sSubSupPr>
                                      <m:ctrlPr>
                                        <a:rPr lang="en-US" sz="2400" b="0" i="1" smtClean="0">
                                          <a:solidFill>
                                            <a:srgbClr val="FF0000"/>
                                          </a:solidFill>
                                          <a:latin typeface="Cambria Math" charset="0"/>
                                        </a:rPr>
                                      </m:ctrlPr>
                                    </m:sSubSupPr>
                                    <m:e>
                                      <m:r>
                                        <a:rPr lang="en-US" sz="2400" b="0" i="0" smtClean="0">
                                          <a:solidFill>
                                            <a:srgbClr val="FF0000"/>
                                          </a:solidFill>
                                          <a:latin typeface="Cambria Math" charset="0"/>
                                        </a:rPr>
                                        <m:t> </m:t>
                                      </m:r>
                                      <m:r>
                                        <m:rPr>
                                          <m:sty m:val="p"/>
                                        </m:rPr>
                                        <a:rPr lang="en-US" sz="2400" b="0" i="0" smtClean="0">
                                          <a:solidFill>
                                            <a:srgbClr val="FF0000"/>
                                          </a:solidFill>
                                          <a:latin typeface="Cambria Math" charset="0"/>
                                        </a:rPr>
                                        <m:t>x</m:t>
                                      </m:r>
                                    </m:e>
                                    <m:sub>
                                      <m:r>
                                        <a:rPr lang="en-US" sz="2400" b="0" i="0" smtClean="0">
                                          <a:solidFill>
                                            <a:srgbClr val="FF0000"/>
                                          </a:solidFill>
                                          <a:latin typeface="Cambria Math" charset="0"/>
                                        </a:rPr>
                                        <m:t>3</m:t>
                                      </m:r>
                                    </m:sub>
                                    <m:sup>
                                      <m:r>
                                        <a:rPr lang="en-US" sz="2400" b="0" i="0" smtClean="0">
                                          <a:solidFill>
                                            <a:srgbClr val="FF0000"/>
                                          </a:solidFill>
                                          <a:latin typeface="Cambria Math" charset="0"/>
                                        </a:rPr>
                                        <m:t>∗</m:t>
                                      </m:r>
                                    </m:sup>
                                  </m:sSubSup>
                                </m:e>
                              </m:d>
                              <m:r>
                                <a:rPr lang="en-US" sz="2400" b="0" i="0" smtClean="0">
                                  <a:solidFill>
                                    <a:srgbClr val="053BFF"/>
                                  </a:solidFill>
                                  <a:latin typeface="Cambria Math" charset="0"/>
                                </a:rPr>
                                <m:t>∈</m:t>
                              </m:r>
                              <m:r>
                                <m:rPr>
                                  <m:sty m:val="p"/>
                                </m:rPr>
                                <a:rPr lang="en-US" sz="2400" b="0" i="0" smtClean="0">
                                  <a:solidFill>
                                    <a:srgbClr val="053BFF"/>
                                  </a:solidFill>
                                  <a:latin typeface="Cambria Math" charset="0"/>
                                </a:rPr>
                                <m:t>R</m:t>
                              </m:r>
                              <m:r>
                                <a:rPr lang="en-US" sz="2400" b="0" i="0" smtClean="0">
                                  <a:solidFill>
                                    <a:srgbClr val="053BFF"/>
                                  </a:solidFill>
                                  <a:latin typeface="Cambria Math" charset="0"/>
                                </a:rPr>
                                <m:t>′</m:t>
                              </m:r>
                            </m:e>
                          </m:d>
                        </m:e>
                      </m:func>
                      <m:r>
                        <a:rPr lang="en-US" sz="2400" b="0" i="0" smtClean="0">
                          <a:solidFill>
                            <a:srgbClr val="053BFF"/>
                          </a:solidFill>
                          <a:latin typeface="Cambria Math" charset="0"/>
                        </a:rPr>
                        <m:t>=</m:t>
                      </m:r>
                      <m:r>
                        <m:rPr>
                          <m:sty m:val="p"/>
                        </m:rPr>
                        <a:rPr lang="en-US" sz="2400" b="0" i="0" smtClean="0">
                          <a:solidFill>
                            <a:srgbClr val="053BFF"/>
                          </a:solidFill>
                          <a:latin typeface="Cambria Math" charset="0"/>
                        </a:rPr>
                        <m:t>negl</m:t>
                      </m:r>
                      <m:r>
                        <a:rPr lang="en-US" sz="2400" b="0" i="0" smtClean="0">
                          <a:solidFill>
                            <a:srgbClr val="053BFF"/>
                          </a:solidFill>
                          <a:latin typeface="Cambria Math" charset="0"/>
                        </a:rPr>
                        <m:t>.</m:t>
                      </m:r>
                    </m:oMath>
                  </a14:m>
                  <a:endParaRPr lang="en-US" sz="2400" dirty="0">
                    <a:solidFill>
                      <a:srgbClr val="053BFF"/>
                    </a:solidFill>
                  </a:endParaRPr>
                </a:p>
              </p:txBody>
            </p:sp>
          </mc:Choice>
          <mc:Fallback xmlns="">
            <p:sp>
              <p:nvSpPr>
                <p:cNvPr id="105" name="TextBox 104"/>
                <p:cNvSpPr txBox="1">
                  <a:spLocks noRot="1" noChangeAspect="1" noMove="1" noResize="1" noEditPoints="1" noAdjustHandles="1" noChangeArrowheads="1" noChangeShapeType="1" noTextEdit="1"/>
                </p:cNvSpPr>
                <p:nvPr/>
              </p:nvSpPr>
              <p:spPr>
                <a:xfrm>
                  <a:off x="0" y="4226982"/>
                  <a:ext cx="9143999" cy="461665"/>
                </a:xfrm>
                <a:prstGeom prst="rect">
                  <a:avLst/>
                </a:prstGeom>
                <a:blipFill rotWithShape="0">
                  <a:blip r:embed="rId33"/>
                  <a:stretch>
                    <a:fillRect t="-103947" b="-130263"/>
                  </a:stretch>
                </a:blipFill>
              </p:spPr>
              <p:txBody>
                <a:bodyPr/>
                <a:lstStyle/>
                <a:p>
                  <a:r>
                    <a:rPr lang="en-US">
                      <a:noFill/>
                    </a:rPr>
                    <a:t> </a:t>
                  </a:r>
                </a:p>
              </p:txBody>
            </p:sp>
          </mc:Fallback>
        </mc:AlternateContent>
        <p:sp>
          <p:nvSpPr>
            <p:cNvPr id="111" name="Oval 110"/>
            <p:cNvSpPr/>
            <p:nvPr/>
          </p:nvSpPr>
          <p:spPr>
            <a:xfrm>
              <a:off x="2283820" y="4285427"/>
              <a:ext cx="504322" cy="333632"/>
            </a:xfrm>
            <a:prstGeom prst="ellipse">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rgbClr val="053BFF"/>
                </a:solidFill>
              </a:endParaRPr>
            </a:p>
          </p:txBody>
        </p:sp>
      </p:grpSp>
      <mc:AlternateContent xmlns:mc="http://schemas.openxmlformats.org/markup-compatibility/2006" xmlns:a14="http://schemas.microsoft.com/office/drawing/2010/main">
        <mc:Choice Requires="a14">
          <p:sp>
            <p:nvSpPr>
              <p:cNvPr id="114" name="TextBox 113"/>
              <p:cNvSpPr txBox="1"/>
              <p:nvPr/>
            </p:nvSpPr>
            <p:spPr>
              <a:xfrm>
                <a:off x="3159043" y="5892661"/>
                <a:ext cx="1441241" cy="461665"/>
              </a:xfrm>
              <a:prstGeom prst="rect">
                <a:avLst/>
              </a:prstGeom>
              <a:solidFill>
                <a:schemeClr val="accent4">
                  <a:lumMod val="20000"/>
                  <a:lumOff val="80000"/>
                </a:schemeClr>
              </a:solidFill>
            </p:spPr>
            <p:txBody>
              <a:bodyPr wrap="square" rtlCol="0">
                <a:spAutoFit/>
              </a:bodyPr>
              <a:lstStyle/>
              <a:p>
                <a:pPr algn="ctr"/>
                <a:r>
                  <a:rPr lang="en-US" sz="2400" dirty="0" smtClean="0">
                    <a:solidFill>
                      <a:schemeClr val="tx1"/>
                    </a:solidFill>
                  </a:rPr>
                  <a:t>If </a:t>
                </a:r>
                <a14:m>
                  <m:oMath xmlns:m="http://schemas.openxmlformats.org/officeDocument/2006/math">
                    <m:sSub>
                      <m:sSubPr>
                        <m:ctrlPr>
                          <a:rPr lang="en-US" sz="2400" i="1">
                            <a:latin typeface="Cambria Math" charset="0"/>
                          </a:rPr>
                        </m:ctrlPr>
                      </m:sSubPr>
                      <m:e>
                        <m:r>
                          <m:rPr>
                            <m:sty m:val="p"/>
                          </m:rPr>
                          <a:rPr lang="en-US" sz="2400" i="0">
                            <a:latin typeface="Cambria Math" charset="0"/>
                          </a:rPr>
                          <m:t>x</m:t>
                        </m:r>
                      </m:e>
                      <m:sub>
                        <m:r>
                          <a:rPr lang="en-US" sz="2400" b="0" i="0" smtClean="0">
                            <a:latin typeface="Cambria Math" charset="0"/>
                          </a:rPr>
                          <m:t>1</m:t>
                        </m:r>
                      </m:sub>
                    </m:sSub>
                    <m:r>
                      <a:rPr lang="en-US" sz="2400" i="0">
                        <a:latin typeface="Cambria Math" charset="0"/>
                      </a:rPr>
                      <m:t>=</m:t>
                    </m:r>
                    <m:sSub>
                      <m:sSubPr>
                        <m:ctrlPr>
                          <a:rPr lang="en-US" sz="2400" i="1">
                            <a:latin typeface="Cambria Math" charset="0"/>
                          </a:rPr>
                        </m:ctrlPr>
                      </m:sSubPr>
                      <m:e>
                        <m:r>
                          <m:rPr>
                            <m:sty m:val="p"/>
                          </m:rPr>
                          <a:rPr lang="en-US" sz="2400" i="0">
                            <a:latin typeface="Cambria Math" charset="0"/>
                          </a:rPr>
                          <m:t>x</m:t>
                        </m:r>
                      </m:e>
                      <m:sub>
                        <m:r>
                          <a:rPr lang="en-US" sz="2400" b="0" i="0" smtClean="0">
                            <a:latin typeface="Cambria Math" charset="0"/>
                          </a:rPr>
                          <m:t>2</m:t>
                        </m:r>
                      </m:sub>
                    </m:sSub>
                  </m:oMath>
                </a14:m>
                <a:endParaRPr lang="en-US" sz="24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3159043" y="5892661"/>
                <a:ext cx="1441241" cy="461665"/>
              </a:xfrm>
              <a:prstGeom prst="rect">
                <a:avLst/>
              </a:prstGeom>
              <a:blipFill rotWithShape="0">
                <a:blip r:embed="rId34"/>
                <a:stretch>
                  <a:fillRect l="-5063"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3153158" y="5890051"/>
                <a:ext cx="1468273" cy="461665"/>
              </a:xfrm>
              <a:prstGeom prst="rect">
                <a:avLst/>
              </a:prstGeom>
              <a:solidFill>
                <a:schemeClr val="accent4">
                  <a:lumMod val="20000"/>
                  <a:lumOff val="80000"/>
                </a:schemeClr>
              </a:solidFill>
            </p:spPr>
            <p:txBody>
              <a:bodyPr wrap="square" rtlCol="0">
                <a:spAutoFit/>
              </a:bodyPr>
              <a:lstStyle/>
              <a:p>
                <a:pPr algn="ctr"/>
                <a:r>
                  <a:rPr lang="en-US" sz="2400" dirty="0" smtClean="0">
                    <a:solidFill>
                      <a:schemeClr val="tx1"/>
                    </a:solidFill>
                  </a:rPr>
                  <a:t>If </a:t>
                </a:r>
                <a14:m>
                  <m:oMath xmlns:m="http://schemas.openxmlformats.org/officeDocument/2006/math">
                    <m:sSub>
                      <m:sSubPr>
                        <m:ctrlPr>
                          <a:rPr lang="en-US" sz="2400" i="1">
                            <a:latin typeface="Cambria Math" charset="0"/>
                          </a:rPr>
                        </m:ctrlPr>
                      </m:sSubPr>
                      <m:e>
                        <m:r>
                          <m:rPr>
                            <m:sty m:val="p"/>
                          </m:rPr>
                          <a:rPr lang="en-US" sz="2400" i="0">
                            <a:latin typeface="Cambria Math" charset="0"/>
                          </a:rPr>
                          <m:t>x</m:t>
                        </m:r>
                      </m:e>
                      <m:sub>
                        <m:r>
                          <a:rPr lang="en-US" sz="2400" b="0" i="0" smtClean="0">
                            <a:latin typeface="Cambria Math" charset="0"/>
                          </a:rPr>
                          <m:t>0</m:t>
                        </m:r>
                      </m:sub>
                    </m:sSub>
                    <m:r>
                      <a:rPr lang="en-US" sz="2400" i="0">
                        <a:latin typeface="Cambria Math" charset="0"/>
                      </a:rPr>
                      <m:t>=</m:t>
                    </m:r>
                    <m:sSub>
                      <m:sSubPr>
                        <m:ctrlPr>
                          <a:rPr lang="en-US" sz="2400" i="1">
                            <a:latin typeface="Cambria Math" charset="0"/>
                          </a:rPr>
                        </m:ctrlPr>
                      </m:sSubPr>
                      <m:e>
                        <m:r>
                          <m:rPr>
                            <m:sty m:val="p"/>
                          </m:rPr>
                          <a:rPr lang="en-US" sz="2400" i="0">
                            <a:latin typeface="Cambria Math" charset="0"/>
                          </a:rPr>
                          <m:t>x</m:t>
                        </m:r>
                      </m:e>
                      <m:sub>
                        <m:r>
                          <a:rPr lang="en-US" sz="2400" b="0" i="0" smtClean="0">
                            <a:latin typeface="Cambria Math" charset="0"/>
                          </a:rPr>
                          <m:t>3</m:t>
                        </m:r>
                      </m:sub>
                    </m:sSub>
                  </m:oMath>
                </a14:m>
                <a:endParaRPr lang="en-US" sz="2400" dirty="0"/>
              </a:p>
            </p:txBody>
          </p:sp>
        </mc:Choice>
        <mc:Fallback xmlns="">
          <p:sp>
            <p:nvSpPr>
              <p:cNvPr id="115" name="TextBox 114"/>
              <p:cNvSpPr txBox="1">
                <a:spLocks noRot="1" noChangeAspect="1" noMove="1" noResize="1" noEditPoints="1" noAdjustHandles="1" noChangeArrowheads="1" noChangeShapeType="1" noTextEdit="1"/>
              </p:cNvSpPr>
              <p:nvPr/>
            </p:nvSpPr>
            <p:spPr>
              <a:xfrm>
                <a:off x="3153158" y="5890051"/>
                <a:ext cx="1468273" cy="461665"/>
              </a:xfrm>
              <a:prstGeom prst="rect">
                <a:avLst/>
              </a:prstGeom>
              <a:blipFill rotWithShape="0">
                <a:blip r:embed="rId35"/>
                <a:stretch>
                  <a:fillRect l="-4149" t="-10526" b="-28947"/>
                </a:stretch>
              </a:blipFill>
            </p:spPr>
            <p:txBody>
              <a:bodyPr/>
              <a:lstStyle/>
              <a:p>
                <a:r>
                  <a:rPr lang="en-US">
                    <a:noFill/>
                  </a:rPr>
                  <a:t> </a:t>
                </a:r>
              </a:p>
            </p:txBody>
          </p:sp>
        </mc:Fallback>
      </mc:AlternateContent>
      <p:sp>
        <p:nvSpPr>
          <p:cNvPr id="28" name="Oval 27"/>
          <p:cNvSpPr/>
          <p:nvPr/>
        </p:nvSpPr>
        <p:spPr>
          <a:xfrm>
            <a:off x="3079284" y="5850915"/>
            <a:ext cx="1558426" cy="567345"/>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p:cNvSpPr txBox="1"/>
              <p:nvPr/>
            </p:nvSpPr>
            <p:spPr>
              <a:xfrm>
                <a:off x="227491" y="4850395"/>
                <a:ext cx="1553310" cy="430887"/>
              </a:xfrm>
              <a:prstGeom prst="rect">
                <a:avLst/>
              </a:prstGeom>
              <a:noFill/>
            </p:spPr>
            <p:txBody>
              <a:bodyPr wrap="none" rtlCol="0">
                <a:spAutoFit/>
              </a:bodyPr>
              <a:lstStyle/>
              <a:p>
                <a14:m>
                  <m:oMath xmlns:m="http://schemas.openxmlformats.org/officeDocument/2006/math">
                    <m:sSub>
                      <m:sSubPr>
                        <m:ctrlPr>
                          <a:rPr lang="en-US" sz="2200" b="1" i="1" smtClean="0">
                            <a:solidFill>
                              <a:srgbClr val="FF0000"/>
                            </a:solidFill>
                            <a:latin typeface="Cambria Math" charset="0"/>
                          </a:rPr>
                        </m:ctrlPr>
                      </m:sSubPr>
                      <m:e>
                        <m:r>
                          <a:rPr lang="en-US" sz="2200" b="1" i="0" smtClean="0">
                            <a:solidFill>
                              <a:srgbClr val="FF0000"/>
                            </a:solidFill>
                            <a:latin typeface="Cambria Math" charset="0"/>
                          </a:rPr>
                          <m:t>𝐱</m:t>
                        </m:r>
                      </m:e>
                      <m:sub>
                        <m:r>
                          <a:rPr lang="en-US" sz="2200" b="1" i="0" smtClean="0">
                            <a:solidFill>
                              <a:srgbClr val="FF0000"/>
                            </a:solidFill>
                            <a:latin typeface="Cambria Math" charset="0"/>
                          </a:rPr>
                          <m:t>𝟎</m:t>
                        </m:r>
                      </m:sub>
                    </m:sSub>
                  </m:oMath>
                </a14:m>
                <a:r>
                  <a:rPr lang="en-US" sz="2200" b="1" dirty="0" smtClean="0">
                    <a:solidFill>
                      <a:srgbClr val="FF0000"/>
                    </a:solidFill>
                  </a:rPr>
                  <a:t>-sparsity:</a:t>
                </a:r>
                <a:endParaRPr lang="en-US" sz="2200" b="1"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27491" y="4850395"/>
                <a:ext cx="1553310" cy="430887"/>
              </a:xfrm>
              <a:prstGeom prst="rect">
                <a:avLst/>
              </a:prstGeom>
              <a:blipFill rotWithShape="0">
                <a:blip r:embed="rId36"/>
                <a:stretch>
                  <a:fillRect t="-10000" r="-3922"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p:cNvSpPr txBox="1"/>
              <p:nvPr/>
            </p:nvSpPr>
            <p:spPr>
              <a:xfrm>
                <a:off x="232543" y="4827194"/>
                <a:ext cx="1553310" cy="430887"/>
              </a:xfrm>
              <a:prstGeom prst="rect">
                <a:avLst/>
              </a:prstGeom>
              <a:solidFill>
                <a:schemeClr val="bg1">
                  <a:lumMod val="95000"/>
                </a:schemeClr>
              </a:solidFill>
            </p:spPr>
            <p:txBody>
              <a:bodyPr wrap="none" rtlCol="0">
                <a:spAutoFit/>
              </a:bodyPr>
              <a:lstStyle/>
              <a:p>
                <a14:m>
                  <m:oMath xmlns:m="http://schemas.openxmlformats.org/officeDocument/2006/math">
                    <m:sSub>
                      <m:sSubPr>
                        <m:ctrlPr>
                          <a:rPr lang="en-US" sz="2200" b="1" i="1" smtClean="0">
                            <a:solidFill>
                              <a:srgbClr val="FF0000"/>
                            </a:solidFill>
                            <a:latin typeface="Cambria Math" charset="0"/>
                          </a:rPr>
                        </m:ctrlPr>
                      </m:sSubPr>
                      <m:e>
                        <m:r>
                          <a:rPr lang="en-US" sz="2200" b="1" i="0" smtClean="0">
                            <a:solidFill>
                              <a:srgbClr val="FF0000"/>
                            </a:solidFill>
                            <a:latin typeface="Cambria Math" charset="0"/>
                          </a:rPr>
                          <m:t>𝐱</m:t>
                        </m:r>
                      </m:e>
                      <m:sub>
                        <m:r>
                          <a:rPr lang="en-US" sz="2200" b="1" i="0" smtClean="0">
                            <a:solidFill>
                              <a:srgbClr val="FF0000"/>
                            </a:solidFill>
                            <a:latin typeface="Cambria Math" charset="0"/>
                          </a:rPr>
                          <m:t>𝟑</m:t>
                        </m:r>
                      </m:sub>
                    </m:sSub>
                  </m:oMath>
                </a14:m>
                <a:r>
                  <a:rPr lang="en-US" sz="2200" b="1" dirty="0" smtClean="0">
                    <a:solidFill>
                      <a:srgbClr val="FF0000"/>
                    </a:solidFill>
                  </a:rPr>
                  <a:t>-sparsity:</a:t>
                </a:r>
                <a:endParaRPr lang="en-US" sz="2200" b="1" dirty="0">
                  <a:solidFill>
                    <a:srgbClr val="FF0000"/>
                  </a:solidFill>
                </a:endParaRPr>
              </a:p>
            </p:txBody>
          </p:sp>
        </mc:Choice>
        <mc:Fallback xmlns="">
          <p:sp>
            <p:nvSpPr>
              <p:cNvPr id="147" name="TextBox 146"/>
              <p:cNvSpPr txBox="1">
                <a:spLocks noRot="1" noChangeAspect="1" noMove="1" noResize="1" noEditPoints="1" noAdjustHandles="1" noChangeArrowheads="1" noChangeShapeType="1" noTextEdit="1"/>
              </p:cNvSpPr>
              <p:nvPr/>
            </p:nvSpPr>
            <p:spPr>
              <a:xfrm>
                <a:off x="232543" y="4827194"/>
                <a:ext cx="1553310" cy="430887"/>
              </a:xfrm>
              <a:prstGeom prst="rect">
                <a:avLst/>
              </a:prstGeom>
              <a:blipFill rotWithShape="0">
                <a:blip r:embed="rId37"/>
                <a:stretch>
                  <a:fillRect t="-9859" r="-3922" b="-26761"/>
                </a:stretch>
              </a:blipFill>
            </p:spPr>
            <p:txBody>
              <a:bodyPr/>
              <a:lstStyle/>
              <a:p>
                <a:r>
                  <a:rPr lang="en-US">
                    <a:noFill/>
                  </a:rPr>
                  <a:t> </a:t>
                </a:r>
              </a:p>
            </p:txBody>
          </p:sp>
        </mc:Fallback>
      </mc:AlternateContent>
      <p:sp>
        <p:nvSpPr>
          <p:cNvPr id="2" name="TextBox 1"/>
          <p:cNvSpPr txBox="1"/>
          <p:nvPr/>
        </p:nvSpPr>
        <p:spPr>
          <a:xfrm>
            <a:off x="-622852" y="2809461"/>
            <a:ext cx="184731" cy="369332"/>
          </a:xfrm>
          <a:prstGeom prst="rect">
            <a:avLst/>
          </a:prstGeom>
          <a:noFill/>
        </p:spPr>
        <p:txBody>
          <a:bodyPr wrap="none" rtlCol="0">
            <a:spAutoFit/>
          </a:bodyPr>
          <a:lstStyle/>
          <a:p>
            <a:endParaRPr lang="en-US"/>
          </a:p>
        </p:txBody>
      </p:sp>
      <p:sp>
        <p:nvSpPr>
          <p:cNvPr id="3" name="TextBox 2"/>
          <p:cNvSpPr txBox="1"/>
          <p:nvPr/>
        </p:nvSpPr>
        <p:spPr>
          <a:xfrm>
            <a:off x="-3470031" y="-656492"/>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5" name="Rectangle 4"/>
              <p:cNvSpPr/>
              <p:nvPr/>
            </p:nvSpPr>
            <p:spPr>
              <a:xfrm>
                <a:off x="7735612" y="6041346"/>
                <a:ext cx="1332031"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200" i="0" smtClean="0">
                          <a:latin typeface="Cambria Math" charset="0"/>
                        </a:rPr>
                        <m:t>δ</m:t>
                      </m:r>
                      <m:r>
                        <a:rPr lang="en-US" sz="2200" i="0" smtClean="0">
                          <a:latin typeface="Cambria Math" charset="0"/>
                        </a:rPr>
                        <m:t>=</m:t>
                      </m:r>
                      <m:r>
                        <m:rPr>
                          <m:sty m:val="p"/>
                        </m:rPr>
                        <a:rPr lang="en-US" sz="2200" i="0" smtClean="0">
                          <a:latin typeface="Cambria Math" charset="0"/>
                        </a:rPr>
                        <m:t>negl</m:t>
                      </m:r>
                      <m:r>
                        <a:rPr lang="en-US" sz="2200" b="0" i="0" smtClean="0">
                          <a:latin typeface="Cambria Math" charset="0"/>
                        </a:rPr>
                        <m:t>.</m:t>
                      </m:r>
                    </m:oMath>
                  </m:oMathPara>
                </a14:m>
                <a:endParaRPr lang="en-US" sz="2200" dirty="0"/>
              </a:p>
            </p:txBody>
          </p:sp>
        </mc:Choice>
        <mc:Fallback xmlns="">
          <p:sp>
            <p:nvSpPr>
              <p:cNvPr id="5" name="Rectangle 4"/>
              <p:cNvSpPr>
                <a:spLocks noRot="1" noChangeAspect="1" noMove="1" noResize="1" noEditPoints="1" noAdjustHandles="1" noChangeArrowheads="1" noChangeShapeType="1" noTextEdit="1"/>
              </p:cNvSpPr>
              <p:nvPr/>
            </p:nvSpPr>
            <p:spPr>
              <a:xfrm>
                <a:off x="7735612" y="6041346"/>
                <a:ext cx="1332031" cy="430887"/>
              </a:xfrm>
              <a:prstGeom prst="rect">
                <a:avLst/>
              </a:prstGeom>
              <a:blipFill rotWithShape="0">
                <a:blip r:embed="rId38"/>
                <a:stretch>
                  <a:fillRect b="-15493"/>
                </a:stretch>
              </a:blipFill>
            </p:spPr>
            <p:txBody>
              <a:bodyPr/>
              <a:lstStyle/>
              <a:p>
                <a:r>
                  <a:rPr lang="en-US">
                    <a:noFill/>
                  </a:rPr>
                  <a:t> </a:t>
                </a:r>
              </a:p>
            </p:txBody>
          </p:sp>
        </mc:Fallback>
      </mc:AlternateContent>
      <p:grpSp>
        <p:nvGrpSpPr>
          <p:cNvPr id="20" name="Group 19"/>
          <p:cNvGrpSpPr/>
          <p:nvPr/>
        </p:nvGrpSpPr>
        <p:grpSpPr>
          <a:xfrm>
            <a:off x="1013394" y="4585713"/>
            <a:ext cx="3445142" cy="2205704"/>
            <a:chOff x="479005" y="4585713"/>
            <a:chExt cx="3445142" cy="2205704"/>
          </a:xfrm>
        </p:grpSpPr>
        <p:sp>
          <p:nvSpPr>
            <p:cNvPr id="13" name="Rectangle 12"/>
            <p:cNvSpPr/>
            <p:nvPr/>
          </p:nvSpPr>
          <p:spPr>
            <a:xfrm>
              <a:off x="1603687" y="4585713"/>
              <a:ext cx="834349" cy="2205704"/>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695046" y="5158964"/>
              <a:ext cx="2229101" cy="1421293"/>
              <a:chOff x="1695046" y="4909024"/>
              <a:chExt cx="2229101" cy="1421293"/>
            </a:xfrm>
          </p:grpSpPr>
          <p:sp>
            <p:nvSpPr>
              <p:cNvPr id="23" name="Rectangle 22"/>
              <p:cNvSpPr/>
              <p:nvPr/>
            </p:nvSpPr>
            <p:spPr>
              <a:xfrm>
                <a:off x="1695046" y="4909024"/>
                <a:ext cx="619892" cy="946085"/>
              </a:xfrm>
              <a:prstGeom prst="rect">
                <a:avLst/>
              </a:prstGeom>
              <a:solidFill>
                <a:schemeClr val="bg1">
                  <a:lumMod val="95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2645207" y="5868652"/>
                    <a:ext cx="12789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&lt;</m:t>
                          </m:r>
                          <m:r>
                            <m:rPr>
                              <m:sty m:val="p"/>
                            </m:rPr>
                            <a:rPr lang="en-US" sz="2400" b="0" i="0" smtClean="0">
                              <a:latin typeface="Cambria Math" charset="0"/>
                            </a:rPr>
                            <m:t>δ</m:t>
                          </m:r>
                          <m:r>
                            <a:rPr lang="en-US" sz="2400" b="0" i="0" smtClean="0">
                              <a:latin typeface="Cambria Math" charset="0"/>
                            </a:rPr>
                            <m:t>⋅</m:t>
                          </m:r>
                          <m:sSup>
                            <m:sSupPr>
                              <m:ctrlPr>
                                <a:rPr lang="en-US" sz="2400" b="0" i="1" smtClean="0">
                                  <a:latin typeface="Cambria Math" charset="0"/>
                                </a:rPr>
                              </m:ctrlPr>
                            </m:sSupPr>
                            <m:e>
                              <m:r>
                                <a:rPr lang="en-US" sz="2400" b="0" i="0" smtClean="0">
                                  <a:latin typeface="Cambria Math" charset="0"/>
                                </a:rPr>
                                <m:t>2</m:t>
                              </m:r>
                            </m:e>
                            <m:sup>
                              <m:r>
                                <m:rPr>
                                  <m:sty m:val="p"/>
                                </m:rPr>
                                <a:rPr lang="en-US" sz="2400" b="0" i="0" smtClean="0">
                                  <a:latin typeface="Cambria Math" charset="0"/>
                                </a:rPr>
                                <m:t>n</m:t>
                              </m:r>
                            </m:sup>
                          </m:sSup>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645207" y="5868652"/>
                    <a:ext cx="1278940" cy="461665"/>
                  </a:xfrm>
                  <a:prstGeom prst="rect">
                    <a:avLst/>
                  </a:prstGeom>
                  <a:blipFill rotWithShape="0">
                    <a:blip r:embed="rId39"/>
                    <a:stretch>
                      <a:fillRect/>
                    </a:stretch>
                  </a:blipFill>
                </p:spPr>
                <p:txBody>
                  <a:bodyPr/>
                  <a:lstStyle/>
                  <a:p>
                    <a:r>
                      <a:rPr lang="en-US">
                        <a:noFill/>
                      </a:rPr>
                      <a:t> </a:t>
                    </a:r>
                  </a:p>
                </p:txBody>
              </p:sp>
            </mc:Fallback>
          </mc:AlternateContent>
          <p:cxnSp>
            <p:nvCxnSpPr>
              <p:cNvPr id="26" name="Curved Connector 25"/>
              <p:cNvCxnSpPr>
                <a:endCxn id="24" idx="1"/>
              </p:cNvCxnSpPr>
              <p:nvPr/>
            </p:nvCxnSpPr>
            <p:spPr>
              <a:xfrm>
                <a:off x="2306526" y="5855109"/>
                <a:ext cx="338681" cy="244376"/>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cxnSp>
          <p:nvCxnSpPr>
            <p:cNvPr id="120" name="Curved Connector 119"/>
            <p:cNvCxnSpPr/>
            <p:nvPr/>
          </p:nvCxnSpPr>
          <p:spPr>
            <a:xfrm flipH="1" flipV="1">
              <a:off x="1231206" y="6228766"/>
              <a:ext cx="351862" cy="162086"/>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120"/>
                <p:cNvSpPr txBox="1"/>
                <p:nvPr/>
              </p:nvSpPr>
              <p:spPr>
                <a:xfrm>
                  <a:off x="479005" y="5872068"/>
                  <a:ext cx="802464" cy="646331"/>
                </a:xfrm>
                <a:prstGeom prst="rect">
                  <a:avLst/>
                </a:prstGeom>
                <a:noFill/>
              </p:spPr>
              <p:txBody>
                <a:bodyPr wrap="none" rtlCol="0">
                  <a:spAutoFit/>
                </a:bodyPr>
                <a:lstStyle/>
                <a:p>
                  <a14:m>
                    <m:oMath xmlns:m="http://schemas.openxmlformats.org/officeDocument/2006/math">
                      <m:r>
                        <a:rPr lang="en-US" i="1" smtClean="0">
                          <a:latin typeface="Cambria Math" charset="0"/>
                        </a:rPr>
                        <m:t>𝑛</m:t>
                      </m:r>
                    </m:oMath>
                  </a14:m>
                  <a:r>
                    <a:rPr lang="en-US" dirty="0" smtClean="0"/>
                    <a:t>-bit </a:t>
                  </a:r>
                </a:p>
                <a:p>
                  <a:r>
                    <a:rPr lang="en-US" dirty="0" smtClean="0"/>
                    <a:t>strings</a:t>
                  </a:r>
                  <a:endParaRPr lang="en-US" dirty="0"/>
                </a:p>
              </p:txBody>
            </p:sp>
          </mc:Choice>
          <mc:Fallback xmlns="">
            <p:sp>
              <p:nvSpPr>
                <p:cNvPr id="121" name="TextBox 120"/>
                <p:cNvSpPr txBox="1">
                  <a:spLocks noRot="1" noChangeAspect="1" noMove="1" noResize="1" noEditPoints="1" noAdjustHandles="1" noChangeArrowheads="1" noChangeShapeType="1" noTextEdit="1"/>
                </p:cNvSpPr>
                <p:nvPr/>
              </p:nvSpPr>
              <p:spPr>
                <a:xfrm>
                  <a:off x="479005" y="5872068"/>
                  <a:ext cx="802464" cy="646331"/>
                </a:xfrm>
                <a:prstGeom prst="rect">
                  <a:avLst/>
                </a:prstGeom>
                <a:blipFill rotWithShape="0">
                  <a:blip r:embed="rId40"/>
                  <a:stretch>
                    <a:fillRect l="-6061" t="-4717" r="-7576" b="-14151"/>
                  </a:stretch>
                </a:blipFill>
              </p:spPr>
              <p:txBody>
                <a:bodyPr/>
                <a:lstStyle/>
                <a:p>
                  <a:r>
                    <a:rPr lang="en-US">
                      <a:noFill/>
                    </a:rPr>
                    <a:t> </a:t>
                  </a:r>
                </a:p>
              </p:txBody>
            </p:sp>
          </mc:Fallback>
        </mc:AlternateContent>
      </p:grpSp>
      <p:grpSp>
        <p:nvGrpSpPr>
          <p:cNvPr id="124" name="Group 123"/>
          <p:cNvGrpSpPr/>
          <p:nvPr/>
        </p:nvGrpSpPr>
        <p:grpSpPr>
          <a:xfrm>
            <a:off x="3209351" y="4585713"/>
            <a:ext cx="3445142" cy="2205704"/>
            <a:chOff x="479005" y="4585713"/>
            <a:chExt cx="3445142" cy="2205704"/>
          </a:xfrm>
        </p:grpSpPr>
        <p:sp>
          <p:nvSpPr>
            <p:cNvPr id="149" name="Rectangle 148"/>
            <p:cNvSpPr/>
            <p:nvPr/>
          </p:nvSpPr>
          <p:spPr>
            <a:xfrm>
              <a:off x="1603687" y="4585713"/>
              <a:ext cx="834349" cy="2205704"/>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a:off x="1722342" y="5158964"/>
              <a:ext cx="2201805" cy="1392538"/>
              <a:chOff x="1722342" y="4909024"/>
              <a:chExt cx="2201805" cy="1392538"/>
            </a:xfrm>
          </p:grpSpPr>
          <p:sp>
            <p:nvSpPr>
              <p:cNvPr id="158" name="Rectangle 157"/>
              <p:cNvSpPr/>
              <p:nvPr/>
            </p:nvSpPr>
            <p:spPr>
              <a:xfrm>
                <a:off x="1722342" y="4909024"/>
                <a:ext cx="619892" cy="925184"/>
              </a:xfrm>
              <a:prstGeom prst="rect">
                <a:avLst/>
              </a:prstGeom>
              <a:solidFill>
                <a:schemeClr val="bg1">
                  <a:lumMod val="95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9" name="TextBox 158"/>
                  <p:cNvSpPr txBox="1"/>
                  <p:nvPr/>
                </p:nvSpPr>
                <p:spPr>
                  <a:xfrm>
                    <a:off x="2645207" y="5839897"/>
                    <a:ext cx="12789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&lt;</m:t>
                          </m:r>
                          <m:r>
                            <m:rPr>
                              <m:sty m:val="p"/>
                            </m:rPr>
                            <a:rPr lang="en-US" sz="2400" b="0" i="0" smtClean="0">
                              <a:latin typeface="Cambria Math" charset="0"/>
                            </a:rPr>
                            <m:t>δ</m:t>
                          </m:r>
                          <m:r>
                            <a:rPr lang="en-US" sz="2400" b="0" i="0" smtClean="0">
                              <a:latin typeface="Cambria Math" charset="0"/>
                            </a:rPr>
                            <m:t>⋅</m:t>
                          </m:r>
                          <m:sSup>
                            <m:sSupPr>
                              <m:ctrlPr>
                                <a:rPr lang="en-US" sz="2400" b="0" i="1" smtClean="0">
                                  <a:latin typeface="Cambria Math" charset="0"/>
                                </a:rPr>
                              </m:ctrlPr>
                            </m:sSupPr>
                            <m:e>
                              <m:r>
                                <a:rPr lang="en-US" sz="2400" b="0" i="0" smtClean="0">
                                  <a:latin typeface="Cambria Math" charset="0"/>
                                </a:rPr>
                                <m:t>2</m:t>
                              </m:r>
                            </m:e>
                            <m:sup>
                              <m:r>
                                <m:rPr>
                                  <m:sty m:val="p"/>
                                </m:rPr>
                                <a:rPr lang="en-US" sz="2400" b="0" i="0" smtClean="0">
                                  <a:latin typeface="Cambria Math" charset="0"/>
                                </a:rPr>
                                <m:t>n</m:t>
                              </m:r>
                            </m:sup>
                          </m:sSup>
                        </m:oMath>
                      </m:oMathPara>
                    </a14:m>
                    <a:endParaRPr lang="en-US" sz="2400" dirty="0"/>
                  </a:p>
                </p:txBody>
              </p:sp>
            </mc:Choice>
            <mc:Fallback xmlns="">
              <p:sp>
                <p:nvSpPr>
                  <p:cNvPr id="159" name="TextBox 158"/>
                  <p:cNvSpPr txBox="1">
                    <a:spLocks noRot="1" noChangeAspect="1" noMove="1" noResize="1" noEditPoints="1" noAdjustHandles="1" noChangeArrowheads="1" noChangeShapeType="1" noTextEdit="1"/>
                  </p:cNvSpPr>
                  <p:nvPr/>
                </p:nvSpPr>
                <p:spPr>
                  <a:xfrm>
                    <a:off x="2645207" y="5839897"/>
                    <a:ext cx="1278940" cy="461665"/>
                  </a:xfrm>
                  <a:prstGeom prst="rect">
                    <a:avLst/>
                  </a:prstGeom>
                  <a:blipFill rotWithShape="0">
                    <a:blip r:embed="rId41"/>
                    <a:stretch>
                      <a:fillRect/>
                    </a:stretch>
                  </a:blipFill>
                </p:spPr>
                <p:txBody>
                  <a:bodyPr/>
                  <a:lstStyle/>
                  <a:p>
                    <a:r>
                      <a:rPr lang="en-US">
                        <a:noFill/>
                      </a:rPr>
                      <a:t> </a:t>
                    </a:r>
                  </a:p>
                </p:txBody>
              </p:sp>
            </mc:Fallback>
          </mc:AlternateContent>
          <p:cxnSp>
            <p:nvCxnSpPr>
              <p:cNvPr id="160" name="Curved Connector 159"/>
              <p:cNvCxnSpPr/>
              <p:nvPr/>
            </p:nvCxnSpPr>
            <p:spPr>
              <a:xfrm>
                <a:off x="2295982" y="5828513"/>
                <a:ext cx="349224" cy="242217"/>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cxnSp>
          <p:nvCxnSpPr>
            <p:cNvPr id="150" name="Curved Connector 149"/>
            <p:cNvCxnSpPr/>
            <p:nvPr/>
          </p:nvCxnSpPr>
          <p:spPr>
            <a:xfrm flipH="1" flipV="1">
              <a:off x="1231206" y="6228766"/>
              <a:ext cx="351862" cy="162086"/>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2" name="TextBox 151"/>
                <p:cNvSpPr txBox="1"/>
                <p:nvPr/>
              </p:nvSpPr>
              <p:spPr>
                <a:xfrm>
                  <a:off x="479005" y="5872068"/>
                  <a:ext cx="802464" cy="646331"/>
                </a:xfrm>
                <a:prstGeom prst="rect">
                  <a:avLst/>
                </a:prstGeom>
                <a:noFill/>
              </p:spPr>
              <p:txBody>
                <a:bodyPr wrap="none" rtlCol="0">
                  <a:spAutoFit/>
                </a:bodyPr>
                <a:lstStyle/>
                <a:p>
                  <a14:m>
                    <m:oMath xmlns:m="http://schemas.openxmlformats.org/officeDocument/2006/math">
                      <m:r>
                        <a:rPr lang="en-US" i="1" smtClean="0">
                          <a:latin typeface="Cambria Math" charset="0"/>
                        </a:rPr>
                        <m:t>𝑛</m:t>
                      </m:r>
                    </m:oMath>
                  </a14:m>
                  <a:r>
                    <a:rPr lang="en-US" dirty="0" smtClean="0"/>
                    <a:t>-bit </a:t>
                  </a:r>
                </a:p>
                <a:p>
                  <a:r>
                    <a:rPr lang="en-US" dirty="0" smtClean="0"/>
                    <a:t>strings</a:t>
                  </a:r>
                  <a:endParaRPr lang="en-US" dirty="0"/>
                </a:p>
              </p:txBody>
            </p:sp>
          </mc:Choice>
          <mc:Fallback xmlns="">
            <p:sp>
              <p:nvSpPr>
                <p:cNvPr id="152" name="TextBox 151"/>
                <p:cNvSpPr txBox="1">
                  <a:spLocks noRot="1" noChangeAspect="1" noMove="1" noResize="1" noEditPoints="1" noAdjustHandles="1" noChangeArrowheads="1" noChangeShapeType="1" noTextEdit="1"/>
                </p:cNvSpPr>
                <p:nvPr/>
              </p:nvSpPr>
              <p:spPr>
                <a:xfrm>
                  <a:off x="479005" y="5872068"/>
                  <a:ext cx="802464" cy="646331"/>
                </a:xfrm>
                <a:prstGeom prst="rect">
                  <a:avLst/>
                </a:prstGeom>
                <a:blipFill rotWithShape="0">
                  <a:blip r:embed="rId40"/>
                  <a:stretch>
                    <a:fillRect l="-6061" t="-4717" r="-7576" b="-14151"/>
                  </a:stretch>
                </a:blipFill>
              </p:spPr>
              <p:txBody>
                <a:bodyPr/>
                <a:lstStyle/>
                <a:p>
                  <a:r>
                    <a:rPr lang="en-US">
                      <a:noFill/>
                    </a:rPr>
                    <a:t> </a:t>
                  </a:r>
                </a:p>
              </p:txBody>
            </p:sp>
          </mc:Fallback>
        </mc:AlternateContent>
      </p:grpSp>
      <p:pic>
        <p:nvPicPr>
          <p:cNvPr id="126" name="Picture 125"/>
          <p:cNvPicPr>
            <a:picLocks noChangeAspect="1"/>
          </p:cNvPicPr>
          <p:nvPr/>
        </p:nvPicPr>
        <p:blipFill>
          <a:blip r:embed="rId27">
            <a:extLst>
              <a:ext uri="{BEBA8EAE-BF5A-486C-A8C5-ECC9F3942E4B}">
                <a14:imgProps xmlns:a14="http://schemas.microsoft.com/office/drawing/2010/main">
                  <a14:imgLayer r:embed="rId28">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4314286" y="5038889"/>
            <a:ext cx="637864" cy="579264"/>
          </a:xfrm>
          <a:prstGeom prst="rect">
            <a:avLst/>
          </a:prstGeom>
        </p:spPr>
      </p:pic>
      <p:grpSp>
        <p:nvGrpSpPr>
          <p:cNvPr id="17" name="Group 16"/>
          <p:cNvGrpSpPr/>
          <p:nvPr/>
        </p:nvGrpSpPr>
        <p:grpSpPr>
          <a:xfrm>
            <a:off x="1985413" y="5209380"/>
            <a:ext cx="6089255" cy="784830"/>
            <a:chOff x="696575" y="5163951"/>
            <a:chExt cx="6089255" cy="784830"/>
          </a:xfrm>
        </p:grpSpPr>
        <mc:AlternateContent xmlns:mc="http://schemas.openxmlformats.org/markup-compatibility/2006" xmlns:a14="http://schemas.microsoft.com/office/drawing/2010/main">
          <mc:Choice Requires="a14">
            <p:sp>
              <p:nvSpPr>
                <p:cNvPr id="110" name="TextBox 109"/>
                <p:cNvSpPr txBox="1"/>
                <p:nvPr/>
              </p:nvSpPr>
              <p:spPr>
                <a:xfrm>
                  <a:off x="4761104" y="5163951"/>
                  <a:ext cx="673582" cy="7848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500" b="0" i="1" smtClean="0">
                            <a:latin typeface="Cambria Math" charset="0"/>
                          </a:rPr>
                          <m:t>∈</m:t>
                        </m:r>
                      </m:oMath>
                    </m:oMathPara>
                  </a14:m>
                  <a:endParaRPr lang="en-US" sz="45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4761104" y="5163951"/>
                  <a:ext cx="673582" cy="784830"/>
                </a:xfrm>
                <a:prstGeom prst="rect">
                  <a:avLst/>
                </a:prstGeom>
                <a:blipFill rotWithShape="0">
                  <a:blip r:embed="rId42"/>
                  <a:stretch>
                    <a:fillRect/>
                  </a:stretch>
                </a:blipFill>
              </p:spPr>
              <p:txBody>
                <a:bodyPr/>
                <a:lstStyle/>
                <a:p>
                  <a:r>
                    <a:rPr lang="en-US">
                      <a:noFill/>
                    </a:rPr>
                    <a:t> </a:t>
                  </a:r>
                </a:p>
              </p:txBody>
            </p:sp>
          </mc:Fallback>
        </mc:AlternateContent>
        <p:sp>
          <p:nvSpPr>
            <p:cNvPr id="100" name="Oval 99"/>
            <p:cNvSpPr/>
            <p:nvPr/>
          </p:nvSpPr>
          <p:spPr>
            <a:xfrm>
              <a:off x="5592068" y="5178952"/>
              <a:ext cx="1193762" cy="748403"/>
            </a:xfrm>
            <a:prstGeom prst="ellipse">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rgbClr val="053BFF"/>
                </a:solidFill>
              </a:endParaRPr>
            </a:p>
          </p:txBody>
        </p:sp>
        <mc:AlternateContent xmlns:mc="http://schemas.openxmlformats.org/markup-compatibility/2006" xmlns:a14="http://schemas.microsoft.com/office/drawing/2010/main">
          <mc:Choice Requires="a14">
            <p:sp>
              <p:nvSpPr>
                <p:cNvPr id="113" name="TextBox 112"/>
                <p:cNvSpPr txBox="1"/>
                <p:nvPr/>
              </p:nvSpPr>
              <p:spPr>
                <a:xfrm>
                  <a:off x="696575" y="5266060"/>
                  <a:ext cx="4281822"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US" sz="3200" b="0" i="1" smtClean="0">
                                <a:solidFill>
                                  <a:schemeClr val="tx1"/>
                                </a:solidFill>
                                <a:latin typeface="Cambria Math" charset="0"/>
                              </a:rPr>
                            </m:ctrlPr>
                          </m:dPr>
                          <m:e>
                            <m:sSub>
                              <m:sSubPr>
                                <m:ctrlPr>
                                  <a:rPr lang="en-US" sz="3200" b="0" i="1" smtClean="0">
                                    <a:solidFill>
                                      <a:schemeClr val="tx1"/>
                                    </a:solidFill>
                                    <a:latin typeface="Cambria Math" charset="0"/>
                                  </a:rPr>
                                </m:ctrlPr>
                              </m:sSubPr>
                              <m:e>
                                <m:r>
                                  <m:rPr>
                                    <m:sty m:val="p"/>
                                  </m:rPr>
                                  <a:rPr lang="en-US" sz="3200" b="0" i="0" smtClean="0">
                                    <a:solidFill>
                                      <a:schemeClr val="tx1"/>
                                    </a:solidFill>
                                    <a:latin typeface="Cambria Math" charset="0"/>
                                  </a:rPr>
                                  <m:t>x</m:t>
                                </m:r>
                              </m:e>
                              <m:sub>
                                <m:r>
                                  <a:rPr lang="en-US" sz="3200" b="0" i="0" smtClean="0">
                                    <a:solidFill>
                                      <a:schemeClr val="tx1"/>
                                    </a:solidFill>
                                    <a:latin typeface="Cambria Math" charset="0"/>
                                  </a:rPr>
                                  <m:t>0</m:t>
                                </m:r>
                              </m:sub>
                            </m:sSub>
                            <m:r>
                              <a:rPr lang="en-US" sz="3200" b="0" i="0" smtClean="0">
                                <a:solidFill>
                                  <a:schemeClr val="tx1"/>
                                </a:solidFill>
                                <a:latin typeface="Cambria Math" charset="0"/>
                              </a:rPr>
                              <m:t> </m:t>
                            </m:r>
                            <m:d>
                              <m:dPr>
                                <m:begChr m:val="‖"/>
                                <m:endChr m:val="‖"/>
                                <m:ctrlPr>
                                  <a:rPr lang="en-US" sz="3200" b="0" i="1" smtClean="0">
                                    <a:solidFill>
                                      <a:schemeClr val="tx1"/>
                                    </a:solidFill>
                                    <a:latin typeface="Cambria Math" charset="0"/>
                                  </a:rPr>
                                </m:ctrlPr>
                              </m:dPr>
                              <m:e>
                                <m:r>
                                  <a:rPr lang="en-US" sz="3200" b="0" i="0" smtClean="0">
                                    <a:solidFill>
                                      <a:schemeClr val="tx1"/>
                                    </a:solidFill>
                                    <a:latin typeface="Cambria Math" charset="0"/>
                                  </a:rPr>
                                  <m:t> </m:t>
                                </m:r>
                                <m:sSub>
                                  <m:sSubPr>
                                    <m:ctrlPr>
                                      <a:rPr lang="en-US" sz="3200" b="0" i="1" smtClean="0">
                                        <a:solidFill>
                                          <a:schemeClr val="tx1"/>
                                        </a:solidFill>
                                        <a:latin typeface="Cambria Math" charset="0"/>
                                      </a:rPr>
                                    </m:ctrlPr>
                                  </m:sSubPr>
                                  <m:e>
                                    <m:r>
                                      <m:rPr>
                                        <m:sty m:val="p"/>
                                      </m:rPr>
                                      <a:rPr lang="en-US" sz="3200" b="0" i="0" smtClean="0">
                                        <a:solidFill>
                                          <a:schemeClr val="tx1"/>
                                        </a:solidFill>
                                        <a:latin typeface="Cambria Math" charset="0"/>
                                      </a:rPr>
                                      <m:t>x</m:t>
                                    </m:r>
                                  </m:e>
                                  <m:sub>
                                    <m:r>
                                      <a:rPr lang="en-US" sz="3200" b="0" i="0" smtClean="0">
                                        <a:solidFill>
                                          <a:schemeClr val="tx1"/>
                                        </a:solidFill>
                                        <a:latin typeface="Cambria Math" charset="0"/>
                                      </a:rPr>
                                      <m:t>1</m:t>
                                    </m:r>
                                  </m:sub>
                                </m:sSub>
                                <m:r>
                                  <a:rPr lang="en-US" sz="3200" b="0" i="0" smtClean="0">
                                    <a:solidFill>
                                      <a:schemeClr val="tx1"/>
                                    </a:solidFill>
                                    <a:latin typeface="Cambria Math" charset="0"/>
                                  </a:rPr>
                                  <m:t>, </m:t>
                                </m:r>
                                <m:sSub>
                                  <m:sSubPr>
                                    <m:ctrlPr>
                                      <a:rPr lang="en-US" sz="3200" b="0" i="1" smtClean="0">
                                        <a:solidFill>
                                          <a:schemeClr val="tx1"/>
                                        </a:solidFill>
                                        <a:latin typeface="Cambria Math" charset="0"/>
                                      </a:rPr>
                                    </m:ctrlPr>
                                  </m:sSubPr>
                                  <m:e>
                                    <m:r>
                                      <a:rPr lang="en-US" sz="3200" b="0" i="0" smtClean="0">
                                        <a:solidFill>
                                          <a:schemeClr val="tx1"/>
                                        </a:solidFill>
                                        <a:latin typeface="Cambria Math" charset="0"/>
                                      </a:rPr>
                                      <m:t> </m:t>
                                    </m:r>
                                    <m:r>
                                      <m:rPr>
                                        <m:sty m:val="p"/>
                                      </m:rPr>
                                      <a:rPr lang="en-US" sz="3200" b="0" i="0" smtClean="0">
                                        <a:solidFill>
                                          <a:schemeClr val="tx1"/>
                                        </a:solidFill>
                                        <a:latin typeface="Cambria Math" charset="0"/>
                                      </a:rPr>
                                      <m:t>x</m:t>
                                    </m:r>
                                  </m:e>
                                  <m:sub>
                                    <m:r>
                                      <a:rPr lang="en-US" sz="3200" b="0" i="0" smtClean="0">
                                        <a:solidFill>
                                          <a:schemeClr val="tx1"/>
                                        </a:solidFill>
                                        <a:latin typeface="Cambria Math" charset="0"/>
                                      </a:rPr>
                                      <m:t>2</m:t>
                                    </m:r>
                                  </m:sub>
                                </m:sSub>
                                <m:r>
                                  <a:rPr lang="en-US" sz="3200" b="0" i="0" smtClean="0">
                                    <a:solidFill>
                                      <a:schemeClr val="tx1"/>
                                    </a:solidFill>
                                    <a:latin typeface="Cambria Math" charset="0"/>
                                  </a:rPr>
                                  <m:t> </m:t>
                                </m:r>
                              </m:e>
                            </m:d>
                            <m:sSub>
                              <m:sSubPr>
                                <m:ctrlPr>
                                  <a:rPr lang="en-US" sz="3200" b="0" i="1" smtClean="0">
                                    <a:solidFill>
                                      <a:schemeClr val="tx1"/>
                                    </a:solidFill>
                                    <a:latin typeface="Cambria Math" charset="0"/>
                                  </a:rPr>
                                </m:ctrlPr>
                              </m:sSubPr>
                              <m:e>
                                <m:r>
                                  <a:rPr lang="en-US" sz="3200" b="0" i="0" smtClean="0">
                                    <a:solidFill>
                                      <a:schemeClr val="tx1"/>
                                    </a:solidFill>
                                    <a:latin typeface="Cambria Math" charset="0"/>
                                  </a:rPr>
                                  <m:t> </m:t>
                                </m:r>
                                <m:r>
                                  <m:rPr>
                                    <m:sty m:val="p"/>
                                  </m:rPr>
                                  <a:rPr lang="en-US" sz="3200" b="0" i="0" smtClean="0">
                                    <a:solidFill>
                                      <a:schemeClr val="tx1"/>
                                    </a:solidFill>
                                    <a:latin typeface="Cambria Math" charset="0"/>
                                  </a:rPr>
                                  <m:t>x</m:t>
                                </m:r>
                              </m:e>
                              <m:sub>
                                <m:r>
                                  <a:rPr lang="en-US" sz="3200" b="0" i="0" smtClean="0">
                                    <a:solidFill>
                                      <a:schemeClr val="tx1"/>
                                    </a:solidFill>
                                    <a:latin typeface="Cambria Math" charset="0"/>
                                  </a:rPr>
                                  <m:t>3</m:t>
                                </m:r>
                              </m:sub>
                            </m:sSub>
                          </m:e>
                        </m:d>
                        <m:r>
                          <a:rPr lang="en-US" sz="3200" b="0" i="0" smtClean="0">
                            <a:solidFill>
                              <a:schemeClr val="tx1"/>
                            </a:solidFill>
                            <a:latin typeface="Cambria Math" charset="0"/>
                          </a:rPr>
                          <m:t>∈</m:t>
                        </m:r>
                        <m:sSup>
                          <m:sSupPr>
                            <m:ctrlPr>
                              <a:rPr lang="en-US" sz="3200" b="0" i="1" smtClean="0">
                                <a:solidFill>
                                  <a:schemeClr val="tx1"/>
                                </a:solidFill>
                                <a:latin typeface="Cambria Math" charset="0"/>
                              </a:rPr>
                            </m:ctrlPr>
                          </m:sSupPr>
                          <m:e>
                            <m:r>
                              <m:rPr>
                                <m:sty m:val="p"/>
                              </m:rPr>
                              <a:rPr lang="en-US" sz="3200" b="0" i="0" smtClean="0">
                                <a:solidFill>
                                  <a:schemeClr val="tx1"/>
                                </a:solidFill>
                                <a:latin typeface="Cambria Math" charset="0"/>
                              </a:rPr>
                              <m:t>R</m:t>
                            </m:r>
                          </m:e>
                          <m:sup>
                            <m:r>
                              <a:rPr lang="en-US" sz="3200" b="0" i="0" smtClean="0">
                                <a:solidFill>
                                  <a:schemeClr val="tx1"/>
                                </a:solidFill>
                                <a:latin typeface="Cambria Math" charset="0"/>
                              </a:rPr>
                              <m:t>′</m:t>
                            </m:r>
                          </m:sup>
                        </m:sSup>
                      </m:oMath>
                    </m:oMathPara>
                  </a14:m>
                  <a:endParaRPr lang="en-US" sz="3200" b="0" dirty="0" smtClean="0">
                    <a:solidFill>
                      <a:schemeClr val="tx1"/>
                    </a:solidFill>
                    <a:latin typeface="Cambria Math" charset="0"/>
                  </a:endParaRPr>
                </a:p>
              </p:txBody>
            </p:sp>
          </mc:Choice>
          <mc:Fallback xmlns="">
            <p:sp>
              <p:nvSpPr>
                <p:cNvPr id="113" name="TextBox 112"/>
                <p:cNvSpPr txBox="1">
                  <a:spLocks noRot="1" noChangeAspect="1" noMove="1" noResize="1" noEditPoints="1" noAdjustHandles="1" noChangeArrowheads="1" noChangeShapeType="1" noTextEdit="1"/>
                </p:cNvSpPr>
                <p:nvPr/>
              </p:nvSpPr>
              <p:spPr>
                <a:xfrm>
                  <a:off x="696575" y="5266060"/>
                  <a:ext cx="4281822" cy="584775"/>
                </a:xfrm>
                <a:prstGeom prst="rect">
                  <a:avLst/>
                </a:prstGeom>
                <a:blipFill rotWithShape="0">
                  <a:blip r:embed="rId43"/>
                  <a:stretch>
                    <a:fillRect/>
                  </a:stretch>
                </a:blipFill>
              </p:spPr>
              <p:txBody>
                <a:bodyPr/>
                <a:lstStyle/>
                <a:p>
                  <a:r>
                    <a:rPr lang="en-US">
                      <a:noFill/>
                    </a:rPr>
                    <a:t> </a:t>
                  </a:r>
                </a:p>
              </p:txBody>
            </p:sp>
          </mc:Fallback>
        </mc:AlternateContent>
      </p:grpSp>
      <p:sp>
        <p:nvSpPr>
          <p:cNvPr id="127" name="Oval 126"/>
          <p:cNvSpPr/>
          <p:nvPr/>
        </p:nvSpPr>
        <p:spPr>
          <a:xfrm>
            <a:off x="6355798" y="2013660"/>
            <a:ext cx="842467" cy="58886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7963352" y="2021778"/>
            <a:ext cx="842467" cy="58886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913060" y="5034097"/>
            <a:ext cx="1238051" cy="599020"/>
            <a:chOff x="2913060" y="5034097"/>
            <a:chExt cx="1238051" cy="599020"/>
          </a:xfrm>
        </p:grpSpPr>
        <p:pic>
          <p:nvPicPr>
            <p:cNvPr id="133" name="Picture 132"/>
            <p:cNvPicPr>
              <a:picLocks noChangeAspect="1"/>
            </p:cNvPicPr>
            <p:nvPr/>
          </p:nvPicPr>
          <p:blipFill>
            <a:blip r:embed="rId27">
              <a:extLst>
                <a:ext uri="{BEBA8EAE-BF5A-486C-A8C5-ECC9F3942E4B}">
                  <a14:imgProps xmlns:a14="http://schemas.microsoft.com/office/drawing/2010/main">
                    <a14:imgLayer r:embed="rId28">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3513247" y="5053853"/>
              <a:ext cx="637864" cy="579264"/>
            </a:xfrm>
            <a:prstGeom prst="rect">
              <a:avLst/>
            </a:prstGeom>
          </p:spPr>
        </p:pic>
        <p:pic>
          <p:nvPicPr>
            <p:cNvPr id="136" name="Picture 135"/>
            <p:cNvPicPr>
              <a:picLocks noChangeAspect="1"/>
            </p:cNvPicPr>
            <p:nvPr/>
          </p:nvPicPr>
          <p:blipFill>
            <a:blip r:embed="rId27">
              <a:extLst>
                <a:ext uri="{BEBA8EAE-BF5A-486C-A8C5-ECC9F3942E4B}">
                  <a14:imgProps xmlns:a14="http://schemas.microsoft.com/office/drawing/2010/main">
                    <a14:imgLayer r:embed="rId28">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2913060" y="5034097"/>
              <a:ext cx="637864" cy="579264"/>
            </a:xfrm>
            <a:prstGeom prst="rect">
              <a:avLst/>
            </a:prstGeom>
          </p:spPr>
        </p:pic>
      </p:grpSp>
      <p:pic>
        <p:nvPicPr>
          <p:cNvPr id="137" name="Picture 136"/>
          <p:cNvPicPr>
            <a:picLocks noChangeAspect="1"/>
          </p:cNvPicPr>
          <p:nvPr/>
        </p:nvPicPr>
        <p:blipFill>
          <a:blip r:embed="rId27">
            <a:extLst>
              <a:ext uri="{BEBA8EAE-BF5A-486C-A8C5-ECC9F3942E4B}">
                <a14:imgProps xmlns:a14="http://schemas.microsoft.com/office/drawing/2010/main">
                  <a14:imgLayer r:embed="rId28">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2203051" y="5026574"/>
            <a:ext cx="637864" cy="579264"/>
          </a:xfrm>
          <a:prstGeom prst="rect">
            <a:avLst/>
          </a:prstGeom>
        </p:spPr>
      </p:pic>
      <p:grpSp>
        <p:nvGrpSpPr>
          <p:cNvPr id="8" name="Group 7"/>
          <p:cNvGrpSpPr/>
          <p:nvPr/>
        </p:nvGrpSpPr>
        <p:grpSpPr>
          <a:xfrm>
            <a:off x="6191958" y="2538157"/>
            <a:ext cx="2666825" cy="482369"/>
            <a:chOff x="6191958" y="2538157"/>
            <a:chExt cx="2666825" cy="482369"/>
          </a:xfrm>
        </p:grpSpPr>
        <p:sp>
          <p:nvSpPr>
            <p:cNvPr id="6" name="TextBox 5"/>
            <p:cNvSpPr txBox="1"/>
            <p:nvPr/>
          </p:nvSpPr>
          <p:spPr>
            <a:xfrm>
              <a:off x="6191958" y="2558861"/>
              <a:ext cx="327334" cy="461665"/>
            </a:xfrm>
            <a:prstGeom prst="rect">
              <a:avLst/>
            </a:prstGeom>
            <a:noFill/>
          </p:spPr>
          <p:txBody>
            <a:bodyPr wrap="none" rtlCol="0">
              <a:spAutoFit/>
            </a:bodyPr>
            <a:lstStyle/>
            <a:p>
              <a:r>
                <a:rPr lang="en-US" sz="2400" b="1" dirty="0" smtClean="0"/>
                <a:t>?</a:t>
              </a:r>
              <a:endParaRPr lang="en-US" sz="2400" b="1" dirty="0"/>
            </a:p>
          </p:txBody>
        </p:sp>
        <p:sp>
          <p:nvSpPr>
            <p:cNvPr id="138" name="TextBox 137"/>
            <p:cNvSpPr txBox="1"/>
            <p:nvPr/>
          </p:nvSpPr>
          <p:spPr>
            <a:xfrm>
              <a:off x="8531449" y="2538157"/>
              <a:ext cx="327334" cy="461665"/>
            </a:xfrm>
            <a:prstGeom prst="rect">
              <a:avLst/>
            </a:prstGeom>
            <a:noFill/>
          </p:spPr>
          <p:txBody>
            <a:bodyPr wrap="none" rtlCol="0">
              <a:spAutoFit/>
            </a:bodyPr>
            <a:lstStyle/>
            <a:p>
              <a:r>
                <a:rPr lang="en-US" sz="2400" b="1" dirty="0" smtClean="0"/>
                <a:t>?</a:t>
              </a:r>
              <a:endParaRPr lang="en-US" sz="2400" b="1" dirty="0"/>
            </a:p>
          </p:txBody>
        </p:sp>
      </p:grpSp>
    </p:spTree>
    <p:custDataLst>
      <p:tags r:id="rId1"/>
    </p:custDataLst>
    <p:extLst>
      <p:ext uri="{BB962C8B-B14F-4D97-AF65-F5344CB8AC3E}">
        <p14:creationId xmlns:p14="http://schemas.microsoft.com/office/powerpoint/2010/main" val="1399502516"/>
      </p:ext>
    </p:extLst>
  </p:cSld>
  <p:clrMapOvr>
    <a:masterClrMapping/>
  </p:clrMapOvr>
  <mc:AlternateContent xmlns:mc="http://schemas.openxmlformats.org/markup-compatibility/2006" xmlns:p14="http://schemas.microsoft.com/office/powerpoint/2010/main">
    <mc:Choice Requires="p14">
      <p:transition spd="slow" p14:dur="2000" advTm="142805"/>
    </mc:Choice>
    <mc:Fallback xmlns="">
      <p:transition spd="slow" advTm="1428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3"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1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childTnLst>
                                </p:cTn>
                              </p:par>
                              <p:par>
                                <p:cTn id="93" presetID="1" presetClass="exit" presetSubtype="0" fill="hold" nodeType="withEffect">
                                  <p:stCondLst>
                                    <p:cond delay="0"/>
                                  </p:stCondLst>
                                  <p:childTnLst>
                                    <p:set>
                                      <p:cBhvr>
                                        <p:cTn id="94" dur="1" fill="hold">
                                          <p:stCondLst>
                                            <p:cond delay="0"/>
                                          </p:stCondLst>
                                        </p:cTn>
                                        <p:tgtEl>
                                          <p:spTgt spid="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2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3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28"/>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99"/>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75"/>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0"/>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9"/>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74"/>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73"/>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119"/>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118"/>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82"/>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81"/>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151"/>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134"/>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75"/>
                                        </p:tgtEl>
                                        <p:attrNameLst>
                                          <p:attrName>style.visibility</p:attrName>
                                        </p:attrNameLst>
                                      </p:cBhvr>
                                      <p:to>
                                        <p:strVal val="hidden"/>
                                      </p:to>
                                    </p:set>
                                  </p:childTnLst>
                                </p:cTn>
                              </p:par>
                              <p:par>
                                <p:cTn id="131" presetID="1" presetClass="exit" presetSubtype="0" fill="hold" grpId="2" nodeType="withEffect">
                                  <p:stCondLst>
                                    <p:cond delay="0"/>
                                  </p:stCondLst>
                                  <p:childTnLst>
                                    <p:set>
                                      <p:cBhvr>
                                        <p:cTn id="132" dur="1" fill="hold">
                                          <p:stCondLst>
                                            <p:cond delay="0"/>
                                          </p:stCondLst>
                                        </p:cTn>
                                        <p:tgtEl>
                                          <p:spTgt spid="73"/>
                                        </p:tgtEl>
                                        <p:attrNameLst>
                                          <p:attrName>style.visibility</p:attrName>
                                        </p:attrNameLst>
                                      </p:cBhvr>
                                      <p:to>
                                        <p:strVal val="hidden"/>
                                      </p:to>
                                    </p:set>
                                  </p:childTnLst>
                                </p:cTn>
                              </p:par>
                              <p:par>
                                <p:cTn id="133" presetID="1" presetClass="exit" presetSubtype="0" fill="hold" grpId="2" nodeType="withEffect">
                                  <p:stCondLst>
                                    <p:cond delay="0"/>
                                  </p:stCondLst>
                                  <p:childTnLst>
                                    <p:set>
                                      <p:cBhvr>
                                        <p:cTn id="134" dur="1" fill="hold">
                                          <p:stCondLst>
                                            <p:cond delay="0"/>
                                          </p:stCondLst>
                                        </p:cTn>
                                        <p:tgtEl>
                                          <p:spTgt spid="9"/>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10"/>
                                        </p:tgtEl>
                                        <p:attrNameLst>
                                          <p:attrName>style.visibility</p:attrName>
                                        </p:attrNameLst>
                                      </p:cBhvr>
                                      <p:to>
                                        <p:strVal val="hidden"/>
                                      </p:to>
                                    </p:set>
                                  </p:childTnLst>
                                </p:cTn>
                              </p:par>
                              <p:par>
                                <p:cTn id="137" presetID="1" presetClass="exit" presetSubtype="0" fill="hold" grpId="2" nodeType="withEffect">
                                  <p:stCondLst>
                                    <p:cond delay="0"/>
                                  </p:stCondLst>
                                  <p:childTnLst>
                                    <p:set>
                                      <p:cBhvr>
                                        <p:cTn id="138" dur="1" fill="hold">
                                          <p:stCondLst>
                                            <p:cond delay="0"/>
                                          </p:stCondLst>
                                        </p:cTn>
                                        <p:tgtEl>
                                          <p:spTgt spid="74"/>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30"/>
                                        </p:tgtEl>
                                        <p:attrNameLst>
                                          <p:attrName>style.visibility</p:attrName>
                                        </p:attrNameLst>
                                      </p:cBhvr>
                                      <p:to>
                                        <p:strVal val="hidden"/>
                                      </p:to>
                                    </p:set>
                                  </p:childTnLst>
                                </p:cTn>
                              </p:par>
                              <p:par>
                                <p:cTn id="141" presetID="1" presetClass="entr" presetSubtype="0" fill="hold" grpId="2" nodeType="withEffect">
                                  <p:stCondLst>
                                    <p:cond delay="0"/>
                                  </p:stCondLst>
                                  <p:childTnLst>
                                    <p:set>
                                      <p:cBhvr>
                                        <p:cTn id="142" dur="1" fill="hold">
                                          <p:stCondLst>
                                            <p:cond delay="0"/>
                                          </p:stCondLst>
                                        </p:cTn>
                                        <p:tgtEl>
                                          <p:spTgt spid="115"/>
                                        </p:tgtEl>
                                        <p:attrNameLst>
                                          <p:attrName>style.visibility</p:attrName>
                                        </p:attrNameLst>
                                      </p:cBhvr>
                                      <p:to>
                                        <p:strVal val="visible"/>
                                      </p:to>
                                    </p:set>
                                  </p:childTnLst>
                                </p:cTn>
                              </p:par>
                              <p:par>
                                <p:cTn id="143" presetID="1" presetClass="exit" presetSubtype="0" fill="hold" grpId="1" nodeType="withEffect">
                                  <p:stCondLst>
                                    <p:cond delay="0"/>
                                  </p:stCondLst>
                                  <p:childTnLst>
                                    <p:set>
                                      <p:cBhvr>
                                        <p:cTn id="144" dur="1" fill="hold">
                                          <p:stCondLst>
                                            <p:cond delay="0"/>
                                          </p:stCondLst>
                                        </p:cTn>
                                        <p:tgtEl>
                                          <p:spTgt spid="114"/>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84"/>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8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82"/>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8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94"/>
                                        </p:tgtEl>
                                        <p:attrNameLst>
                                          <p:attrName>style.visibility</p:attrName>
                                        </p:attrNameLst>
                                      </p:cBhvr>
                                      <p:to>
                                        <p:strVal val="visible"/>
                                      </p:to>
                                    </p:set>
                                  </p:childTnLst>
                                </p:cTn>
                              </p:par>
                              <p:par>
                                <p:cTn id="161" presetID="1" presetClass="entr" presetSubtype="0" fill="hold" grpId="3" nodeType="withEffect">
                                  <p:stCondLst>
                                    <p:cond delay="0"/>
                                  </p:stCondLst>
                                  <p:childTnLst>
                                    <p:set>
                                      <p:cBhvr>
                                        <p:cTn id="162" dur="1" fill="hold">
                                          <p:stCondLst>
                                            <p:cond delay="0"/>
                                          </p:stCondLst>
                                        </p:cTn>
                                        <p:tgtEl>
                                          <p:spTgt spid="10"/>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9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97"/>
                                        </p:tgtEl>
                                        <p:attrNameLst>
                                          <p:attrName>style.visibility</p:attrName>
                                        </p:attrNameLst>
                                      </p:cBhvr>
                                      <p:to>
                                        <p:strVal val="visible"/>
                                      </p:to>
                                    </p:set>
                                  </p:childTnLst>
                                </p:cTn>
                              </p:par>
                              <p:par>
                                <p:cTn id="169" presetID="1" presetClass="entr" presetSubtype="0" fill="hold" grpId="2" nodeType="withEffect">
                                  <p:stCondLst>
                                    <p:cond delay="0"/>
                                  </p:stCondLst>
                                  <p:childTnLst>
                                    <p:set>
                                      <p:cBhvr>
                                        <p:cTn id="170" dur="1" fill="hold">
                                          <p:stCondLst>
                                            <p:cond delay="0"/>
                                          </p:stCondLst>
                                        </p:cTn>
                                        <p:tgtEl>
                                          <p:spTgt spid="2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xit" presetSubtype="0" fill="hold" grpId="1" nodeType="clickEffect">
                                  <p:stCondLst>
                                    <p:cond delay="0"/>
                                  </p:stCondLst>
                                  <p:childTnLst>
                                    <p:set>
                                      <p:cBhvr>
                                        <p:cTn id="174" dur="1" fill="hold">
                                          <p:stCondLst>
                                            <p:cond delay="0"/>
                                          </p:stCondLst>
                                        </p:cTn>
                                        <p:tgtEl>
                                          <p:spTgt spid="96"/>
                                        </p:tgtEl>
                                        <p:attrNameLst>
                                          <p:attrName>style.visibility</p:attrName>
                                        </p:attrNameLst>
                                      </p:cBhvr>
                                      <p:to>
                                        <p:strVal val="hidden"/>
                                      </p:to>
                                    </p:set>
                                  </p:childTnLst>
                                </p:cTn>
                              </p:par>
                              <p:par>
                                <p:cTn id="175" presetID="1" presetClass="exit" presetSubtype="0" fill="hold" grpId="3" nodeType="withEffect">
                                  <p:stCondLst>
                                    <p:cond delay="0"/>
                                  </p:stCondLst>
                                  <p:childTnLst>
                                    <p:set>
                                      <p:cBhvr>
                                        <p:cTn id="176" dur="1" fill="hold">
                                          <p:stCondLst>
                                            <p:cond delay="0"/>
                                          </p:stCondLst>
                                        </p:cTn>
                                        <p:tgtEl>
                                          <p:spTgt spid="115"/>
                                        </p:tgtEl>
                                        <p:attrNameLst>
                                          <p:attrName>style.visibility</p:attrName>
                                        </p:attrNameLst>
                                      </p:cBhvr>
                                      <p:to>
                                        <p:strVal val="hidden"/>
                                      </p:to>
                                    </p:set>
                                  </p:childTnLst>
                                </p:cTn>
                              </p:par>
                              <p:par>
                                <p:cTn id="177" presetID="1" presetClass="exit" presetSubtype="0" fill="hold" grpId="4" nodeType="withEffect">
                                  <p:stCondLst>
                                    <p:cond delay="0"/>
                                  </p:stCondLst>
                                  <p:childTnLst>
                                    <p:set>
                                      <p:cBhvr>
                                        <p:cTn id="178" dur="1" fill="hold">
                                          <p:stCondLst>
                                            <p:cond delay="0"/>
                                          </p:stCondLst>
                                        </p:cTn>
                                        <p:tgtEl>
                                          <p:spTgt spid="10"/>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94"/>
                                        </p:tgtEl>
                                        <p:attrNameLst>
                                          <p:attrName>style.visibility</p:attrName>
                                        </p:attrNameLst>
                                      </p:cBhvr>
                                      <p:to>
                                        <p:strVal val="hidden"/>
                                      </p:to>
                                    </p:set>
                                  </p:childTnLst>
                                </p:cTn>
                              </p:par>
                              <p:par>
                                <p:cTn id="181" presetID="1" presetClass="exit" presetSubtype="0" fill="hold" grpId="3" nodeType="withEffect">
                                  <p:stCondLst>
                                    <p:cond delay="0"/>
                                  </p:stCondLst>
                                  <p:childTnLst>
                                    <p:set>
                                      <p:cBhvr>
                                        <p:cTn id="182" dur="1" fill="hold">
                                          <p:stCondLst>
                                            <p:cond delay="0"/>
                                          </p:stCondLst>
                                        </p:cTn>
                                        <p:tgtEl>
                                          <p:spTgt spid="28"/>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97"/>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126"/>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7"/>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32"/>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20"/>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5"/>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nodeType="clickEffect">
                                  <p:stCondLst>
                                    <p:cond delay="0"/>
                                  </p:stCondLst>
                                  <p:childTnLst>
                                    <p:set>
                                      <p:cBhvr>
                                        <p:cTn id="202" dur="1" fill="hold">
                                          <p:stCondLst>
                                            <p:cond delay="0"/>
                                          </p:stCondLst>
                                        </p:cTn>
                                        <p:tgtEl>
                                          <p:spTgt spid="126"/>
                                        </p:tgtEl>
                                        <p:attrNameLst>
                                          <p:attrName>style.visibility</p:attrName>
                                        </p:attrNameLst>
                                      </p:cBhvr>
                                      <p:to>
                                        <p:strVal val="hidden"/>
                                      </p:to>
                                    </p:set>
                                  </p:childTnLst>
                                </p:cTn>
                              </p:par>
                              <p:par>
                                <p:cTn id="203" presetID="1" presetClass="entr" presetSubtype="0" fill="hold" grpId="0" nodeType="withEffect">
                                  <p:stCondLst>
                                    <p:cond delay="0"/>
                                  </p:stCondLst>
                                  <p:childTnLst>
                                    <p:set>
                                      <p:cBhvr>
                                        <p:cTn id="204" dur="1" fill="hold">
                                          <p:stCondLst>
                                            <p:cond delay="0"/>
                                          </p:stCondLst>
                                        </p:cTn>
                                        <p:tgtEl>
                                          <p:spTgt spid="147"/>
                                        </p:tgtEl>
                                        <p:attrNameLst>
                                          <p:attrName>style.visibility</p:attrName>
                                        </p:attrNameLst>
                                      </p:cBhvr>
                                      <p:to>
                                        <p:strVal val="visible"/>
                                      </p:to>
                                    </p:set>
                                  </p:childTnLst>
                                </p:cTn>
                              </p:par>
                              <p:par>
                                <p:cTn id="205" presetID="1" presetClass="exit" presetSubtype="0" fill="hold" nodeType="withEffect">
                                  <p:stCondLst>
                                    <p:cond delay="0"/>
                                  </p:stCondLst>
                                  <p:childTnLst>
                                    <p:set>
                                      <p:cBhvr>
                                        <p:cTn id="206" dur="1" fill="hold">
                                          <p:stCondLst>
                                            <p:cond delay="0"/>
                                          </p:stCondLst>
                                        </p:cTn>
                                        <p:tgtEl>
                                          <p:spTgt spid="20"/>
                                        </p:tgtEl>
                                        <p:attrNameLst>
                                          <p:attrName>style.visibility</p:attrName>
                                        </p:attrNameLst>
                                      </p:cBhvr>
                                      <p:to>
                                        <p:strVal val="hidden"/>
                                      </p:to>
                                    </p:set>
                                  </p:childTnLst>
                                </p:cTn>
                              </p:par>
                              <p:par>
                                <p:cTn id="207" presetID="1" presetClass="entr" presetSubtype="0" fill="hold" nodeType="withEffect">
                                  <p:stCondLst>
                                    <p:cond delay="0"/>
                                  </p:stCondLst>
                                  <p:childTnLst>
                                    <p:set>
                                      <p:cBhvr>
                                        <p:cTn id="208" dur="1" fill="hold">
                                          <p:stCondLst>
                                            <p:cond delay="0"/>
                                          </p:stCondLst>
                                        </p:cTn>
                                        <p:tgtEl>
                                          <p:spTgt spid="124"/>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3"/>
      <p:bldP spid="116" grpId="0"/>
      <p:bldP spid="116" grpId="1"/>
      <p:bldP spid="117" grpId="0"/>
      <p:bldP spid="117" grpId="1"/>
      <p:bldP spid="118" grpId="0"/>
      <p:bldP spid="118" grpId="1"/>
      <p:bldP spid="119" grpId="0"/>
      <p:bldP spid="119" grpId="1"/>
      <p:bldP spid="131" grpId="0"/>
      <p:bldP spid="132" grpId="0"/>
      <p:bldP spid="145" grpId="0"/>
      <p:bldP spid="9" grpId="0"/>
      <p:bldP spid="9" grpId="1"/>
      <p:bldP spid="9" grpId="2"/>
      <p:bldP spid="10" grpId="0"/>
      <p:bldP spid="10" grpId="1"/>
      <p:bldP spid="10" grpId="2"/>
      <p:bldP spid="10" grpId="3"/>
      <p:bldP spid="10" grpId="4"/>
      <p:bldP spid="74" grpId="0"/>
      <p:bldP spid="74" grpId="1"/>
      <p:bldP spid="74" grpId="2"/>
      <p:bldP spid="72" grpId="0"/>
      <p:bldP spid="73" grpId="0"/>
      <p:bldP spid="73" grpId="1"/>
      <p:bldP spid="73" grpId="2"/>
      <p:bldP spid="99" grpId="0" animBg="1"/>
      <p:bldP spid="99" grpId="1" animBg="1"/>
      <p:bldP spid="94" grpId="0"/>
      <p:bldP spid="94" grpId="1"/>
      <p:bldP spid="96" grpId="0"/>
      <p:bldP spid="96" grpId="1"/>
      <p:bldP spid="97" grpId="0" animBg="1"/>
      <p:bldP spid="97" grpId="1" animBg="1"/>
      <p:bldP spid="114" grpId="0" animBg="1"/>
      <p:bldP spid="114" grpId="1" animBg="1"/>
      <p:bldP spid="115" grpId="2" animBg="1"/>
      <p:bldP spid="115" grpId="3" animBg="1"/>
      <p:bldP spid="28" grpId="0" animBg="1"/>
      <p:bldP spid="28" grpId="1" animBg="1"/>
      <p:bldP spid="28" grpId="2" animBg="1"/>
      <p:bldP spid="28" grpId="3" animBg="1"/>
      <p:bldP spid="32" grpId="0"/>
      <p:bldP spid="147" grpId="0" animBg="1"/>
      <p:bldP spid="5" grpId="0"/>
      <p:bldP spid="127" grpId="0" animBg="1"/>
      <p:bldP spid="127" grpId="1" animBg="1"/>
      <p:bldP spid="130" grpId="0" animBg="1"/>
      <p:bldP spid="13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139"/>
          <p:cNvSpPr/>
          <p:nvPr/>
        </p:nvSpPr>
        <p:spPr>
          <a:xfrm>
            <a:off x="581891" y="4107284"/>
            <a:ext cx="3119527" cy="1931144"/>
          </a:xfrm>
          <a:prstGeom prst="rect">
            <a:avLst/>
          </a:prstGeom>
          <a:solidFill>
            <a:schemeClr val="accent2">
              <a:lumMod val="20000"/>
              <a:lumOff val="8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6200000">
            <a:off x="3609634" y="-50884"/>
            <a:ext cx="1899473" cy="397727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5359780" y="1895680"/>
            <a:ext cx="433634" cy="1"/>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ounded Rectangle 21"/>
              <p:cNvSpPr/>
              <p:nvPr/>
            </p:nvSpPr>
            <p:spPr>
              <a:xfrm>
                <a:off x="2733676" y="1172923"/>
                <a:ext cx="618312" cy="144551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200" b="0" i="0" smtClean="0">
                          <a:solidFill>
                            <a:schemeClr val="tx1"/>
                          </a:solidFill>
                          <a:latin typeface="Cambria Math" charset="0"/>
                        </a:rPr>
                        <m:t>π</m:t>
                      </m:r>
                    </m:oMath>
                  </m:oMathPara>
                </a14:m>
                <a:endParaRPr lang="en-US" sz="2200" dirty="0">
                  <a:solidFill>
                    <a:schemeClr val="tx1"/>
                  </a:solidFill>
                </a:endParaRPr>
              </a:p>
            </p:txBody>
          </p:sp>
        </mc:Choice>
        <mc:Fallback xmlns="">
          <p:sp>
            <p:nvSpPr>
              <p:cNvPr id="22" name="Rounded Rectangle 21"/>
              <p:cNvSpPr>
                <a:spLocks noRot="1" noChangeAspect="1" noMove="1" noResize="1" noEditPoints="1" noAdjustHandles="1" noChangeArrowheads="1" noChangeShapeType="1" noTextEdit="1"/>
              </p:cNvSpPr>
              <p:nvPr/>
            </p:nvSpPr>
            <p:spPr>
              <a:xfrm>
                <a:off x="2733676" y="1172923"/>
                <a:ext cx="618312" cy="1445516"/>
              </a:xfrm>
              <a:prstGeom prst="roundRect">
                <a:avLst/>
              </a:prstGeom>
              <a:blipFill rotWithShape="0">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p:cNvSpPr/>
              <p:nvPr/>
            </p:nvSpPr>
            <p:spPr>
              <a:xfrm>
                <a:off x="5793414" y="1172923"/>
                <a:ext cx="618312" cy="144551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00" b="0" i="1" smtClean="0">
                              <a:solidFill>
                                <a:schemeClr val="tx1"/>
                              </a:solidFill>
                              <a:latin typeface="Cambria Math" charset="0"/>
                            </a:rPr>
                          </m:ctrlPr>
                        </m:sSupPr>
                        <m:e>
                          <m:r>
                            <a:rPr lang="en-US" sz="2200" b="0" i="1" smtClean="0">
                              <a:solidFill>
                                <a:schemeClr val="tx1"/>
                              </a:solidFill>
                              <a:latin typeface="Cambria Math" charset="0"/>
                            </a:rPr>
                            <m:t>𝜎</m:t>
                          </m:r>
                        </m:e>
                        <m:sup>
                          <m:r>
                            <a:rPr lang="en-US" sz="2200" b="0" i="1" smtClean="0">
                              <a:solidFill>
                                <a:schemeClr val="tx1"/>
                              </a:solidFill>
                              <a:latin typeface="Cambria Math" charset="0"/>
                            </a:rPr>
                            <m:t>−1</m:t>
                          </m:r>
                        </m:sup>
                      </m:sSup>
                    </m:oMath>
                  </m:oMathPara>
                </a14:m>
                <a:endParaRPr lang="en-US" sz="2200" dirty="0">
                  <a:solidFill>
                    <a:schemeClr val="tx1"/>
                  </a:solidFill>
                </a:endParaRPr>
              </a:p>
            </p:txBody>
          </p:sp>
        </mc:Choice>
        <mc:Fallback xmlns="">
          <p:sp>
            <p:nvSpPr>
              <p:cNvPr id="23" name="Rounded Rectangle 22"/>
              <p:cNvSpPr>
                <a:spLocks noRot="1" noChangeAspect="1" noMove="1" noResize="1" noEditPoints="1" noAdjustHandles="1" noChangeArrowheads="1" noChangeShapeType="1" noTextEdit="1"/>
              </p:cNvSpPr>
              <p:nvPr/>
            </p:nvSpPr>
            <p:spPr>
              <a:xfrm>
                <a:off x="5793414" y="1172923"/>
                <a:ext cx="618312" cy="1445516"/>
              </a:xfrm>
              <a:prstGeom prst="roundRect">
                <a:avLst/>
              </a:prstGeom>
              <a:blipFill rotWithShape="0">
                <a:blip r:embed="rId5"/>
                <a:stretch>
                  <a:fillRect l="-2941"/>
                </a:stretch>
              </a:blipFill>
              <a:ln>
                <a:noFill/>
              </a:ln>
            </p:spPr>
            <p:txBody>
              <a:bodyPr/>
              <a:lstStyle/>
              <a:p>
                <a:r>
                  <a:rPr lang="en-US">
                    <a:noFill/>
                  </a:rPr>
                  <a:t> </a:t>
                </a:r>
              </a:p>
            </p:txBody>
          </p:sp>
        </mc:Fallback>
      </mc:AlternateContent>
      <p:cxnSp>
        <p:nvCxnSpPr>
          <p:cNvPr id="24" name="Straight Arrow Connector 23"/>
          <p:cNvCxnSpPr/>
          <p:nvPr/>
        </p:nvCxnSpPr>
        <p:spPr>
          <a:xfrm flipV="1">
            <a:off x="3351988" y="1895680"/>
            <a:ext cx="396275" cy="1"/>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ounded Rectangle 24"/>
              <p:cNvSpPr/>
              <p:nvPr/>
            </p:nvSpPr>
            <p:spPr>
              <a:xfrm>
                <a:off x="3748263" y="1172922"/>
                <a:ext cx="1611517" cy="144551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m:rPr>
                          <m:sty m:val="p"/>
                        </m:rPr>
                        <a:rPr lang="en-US" sz="2600" b="0" i="0" dirty="0" smtClean="0">
                          <a:solidFill>
                            <a:schemeClr val="tx1"/>
                          </a:solidFill>
                          <a:latin typeface="Cambria Math" charset="0"/>
                        </a:rPr>
                        <m:t>E</m:t>
                      </m:r>
                      <m:r>
                        <a:rPr lang="en-US" sz="2600" b="0" i="0" dirty="0" smtClean="0">
                          <a:solidFill>
                            <a:schemeClr val="tx1"/>
                          </a:solidFill>
                          <a:latin typeface="Cambria Math" charset="0"/>
                        </a:rPr>
                        <m:t>′</m:t>
                      </m:r>
                    </m:oMath>
                  </m:oMathPara>
                </a14:m>
                <a:endParaRPr lang="en-US" sz="2600" dirty="0">
                  <a:solidFill>
                    <a:schemeClr val="tx1"/>
                  </a:solidFill>
                </a:endParaRPr>
              </a:p>
            </p:txBody>
          </p:sp>
        </mc:Choice>
        <mc:Fallback xmlns="">
          <p:sp>
            <p:nvSpPr>
              <p:cNvPr id="25" name="Rounded Rectangle 24"/>
              <p:cNvSpPr>
                <a:spLocks noRot="1" noChangeAspect="1" noMove="1" noResize="1" noEditPoints="1" noAdjustHandles="1" noChangeArrowheads="1" noChangeShapeType="1" noTextEdit="1"/>
              </p:cNvSpPr>
              <p:nvPr/>
            </p:nvSpPr>
            <p:spPr>
              <a:xfrm>
                <a:off x="3748263" y="1172922"/>
                <a:ext cx="1611517" cy="1445516"/>
              </a:xfrm>
              <a:prstGeom prst="roundRect">
                <a:avLst/>
              </a:prstGeom>
              <a:blipFill rotWithShape="0">
                <a:blip r:embed="rId6"/>
                <a:stretch>
                  <a:fillRect/>
                </a:stretch>
              </a:blipFill>
              <a:ln>
                <a:noFill/>
              </a:ln>
            </p:spPr>
            <p:txBody>
              <a:bodyPr/>
              <a:lstStyle/>
              <a:p>
                <a:r>
                  <a:rPr lang="en-US">
                    <a:noFill/>
                  </a:rPr>
                  <a:t> </a:t>
                </a:r>
              </a:p>
            </p:txBody>
          </p:sp>
        </mc:Fallback>
      </mc:AlternateContent>
      <p:cxnSp>
        <p:nvCxnSpPr>
          <p:cNvPr id="26" name="Straight Arrow Connector 25"/>
          <p:cNvCxnSpPr/>
          <p:nvPr/>
        </p:nvCxnSpPr>
        <p:spPr>
          <a:xfrm>
            <a:off x="6521454" y="1895681"/>
            <a:ext cx="427167" cy="0"/>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1771489" y="1657858"/>
                <a:ext cx="404277"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dirty="0" smtClean="0">
                          <a:latin typeface="Cambria Math" charset="0"/>
                        </a:rPr>
                        <m:t>u</m:t>
                      </m:r>
                    </m:oMath>
                  </m:oMathPara>
                </a14:m>
                <a:endParaRPr lang="en-US" sz="2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771489" y="1657858"/>
                <a:ext cx="404277" cy="43088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915736" y="1674881"/>
                <a:ext cx="391453"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dirty="0" smtClean="0">
                          <a:latin typeface="Cambria Math" charset="0"/>
                        </a:rPr>
                        <m:t>v</m:t>
                      </m:r>
                    </m:oMath>
                  </m:oMathPara>
                </a14:m>
                <a:endParaRPr lang="en-US" sz="2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6915736" y="1674881"/>
                <a:ext cx="391453" cy="430887"/>
              </a:xfrm>
              <a:prstGeom prst="rect">
                <a:avLst/>
              </a:prstGeom>
              <a:blipFill rotWithShape="0">
                <a:blip r:embed="rId8"/>
                <a:stretch>
                  <a:fillRect/>
                </a:stretch>
              </a:blipFill>
            </p:spPr>
            <p:txBody>
              <a:bodyPr/>
              <a:lstStyle/>
              <a:p>
                <a:r>
                  <a:rPr lang="en-US">
                    <a:noFill/>
                  </a:rPr>
                  <a:t> </a:t>
                </a:r>
              </a:p>
            </p:txBody>
          </p:sp>
        </mc:Fallback>
      </mc:AlternateContent>
      <p:grpSp>
        <p:nvGrpSpPr>
          <p:cNvPr id="4" name="Group 3"/>
          <p:cNvGrpSpPr/>
          <p:nvPr/>
        </p:nvGrpSpPr>
        <p:grpSpPr>
          <a:xfrm>
            <a:off x="2583365" y="895914"/>
            <a:ext cx="3977270" cy="1998328"/>
            <a:chOff x="2595995" y="1132073"/>
            <a:chExt cx="3977270" cy="1998328"/>
          </a:xfrm>
        </p:grpSpPr>
        <p:grpSp>
          <p:nvGrpSpPr>
            <p:cNvPr id="82" name="Group 81"/>
            <p:cNvGrpSpPr/>
            <p:nvPr/>
          </p:nvGrpSpPr>
          <p:grpSpPr>
            <a:xfrm>
              <a:off x="2595995" y="1230928"/>
              <a:ext cx="3977270" cy="1899473"/>
              <a:chOff x="2584093" y="1246153"/>
              <a:chExt cx="3977270" cy="1899473"/>
            </a:xfrm>
          </p:grpSpPr>
          <p:sp>
            <p:nvSpPr>
              <p:cNvPr id="83" name="Rounded Rectangle 82"/>
              <p:cNvSpPr/>
              <p:nvPr/>
            </p:nvSpPr>
            <p:spPr>
              <a:xfrm rot="16200000">
                <a:off x="3622991" y="207255"/>
                <a:ext cx="1899473" cy="397727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83"/>
              <p:cNvCxnSpPr/>
              <p:nvPr/>
            </p:nvCxnSpPr>
            <p:spPr>
              <a:xfrm>
                <a:off x="3259367" y="2687748"/>
                <a:ext cx="581487" cy="0"/>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rot="16200000">
                <a:off x="3843497" y="2616407"/>
                <a:ext cx="137365" cy="142687"/>
                <a:chOff x="1390246" y="2735743"/>
                <a:chExt cx="180005" cy="180021"/>
              </a:xfrm>
            </p:grpSpPr>
            <p:sp>
              <p:nvSpPr>
                <p:cNvPr id="111" name="Oval 110"/>
                <p:cNvSpPr/>
                <p:nvPr/>
              </p:nvSpPr>
              <p:spPr>
                <a:xfrm>
                  <a:off x="1390251" y="2735763"/>
                  <a:ext cx="180000" cy="180001"/>
                </a:xfrm>
                <a:prstGeom prst="ellipse">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1390246" y="2825743"/>
                  <a:ext cx="18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480246" y="2735743"/>
                  <a:ext cx="0" cy="18000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86" name="Straight Arrow Connector 85"/>
              <p:cNvCxnSpPr/>
              <p:nvPr/>
            </p:nvCxnSpPr>
            <p:spPr>
              <a:xfrm>
                <a:off x="3983523" y="2687748"/>
                <a:ext cx="465305" cy="6578"/>
              </a:xfrm>
              <a:prstGeom prst="straightConnector1">
                <a:avLst/>
              </a:prstGeom>
              <a:ln w="6350">
                <a:tailEnd type="none" w="lg"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4448845" y="1579328"/>
                <a:ext cx="250104" cy="1114998"/>
              </a:xfrm>
              <a:prstGeom prst="line">
                <a:avLst/>
              </a:prstGeom>
              <a:ln w="6350">
                <a:tailEnd w="lg"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4443586" y="1582598"/>
                <a:ext cx="273715" cy="1108553"/>
              </a:xfrm>
              <a:prstGeom prst="line">
                <a:avLst/>
              </a:prstGeom>
              <a:ln w="6350">
                <a:tailEnd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717309" y="2687748"/>
                <a:ext cx="476133" cy="960"/>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336113" y="2688708"/>
                <a:ext cx="571588" cy="5618"/>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3911117" y="2349009"/>
                <a:ext cx="1071" cy="270059"/>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Rounded Rectangle 91"/>
                  <p:cNvSpPr/>
                  <p:nvPr/>
                </p:nvSpPr>
                <p:spPr>
                  <a:xfrm>
                    <a:off x="2643401" y="1431062"/>
                    <a:ext cx="618312" cy="144551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200" b="0" i="0" smtClean="0">
                              <a:solidFill>
                                <a:schemeClr val="tx1"/>
                              </a:solidFill>
                              <a:latin typeface="Cambria Math" charset="0"/>
                            </a:rPr>
                            <m:t>π</m:t>
                          </m:r>
                        </m:oMath>
                      </m:oMathPara>
                    </a14:m>
                    <a:endParaRPr lang="en-US" sz="2200" dirty="0">
                      <a:solidFill>
                        <a:schemeClr val="tx1"/>
                      </a:solidFill>
                    </a:endParaRPr>
                  </a:p>
                </p:txBody>
              </p:sp>
            </mc:Choice>
            <mc:Fallback xmlns="">
              <p:sp>
                <p:nvSpPr>
                  <p:cNvPr id="336" name="Rounded Rectangle 335"/>
                  <p:cNvSpPr>
                    <a:spLocks noRot="1" noChangeAspect="1" noMove="1" noResize="1" noEditPoints="1" noAdjustHandles="1" noChangeArrowheads="1" noChangeShapeType="1" noTextEdit="1"/>
                  </p:cNvSpPr>
                  <p:nvPr/>
                </p:nvSpPr>
                <p:spPr>
                  <a:xfrm>
                    <a:off x="2643401" y="1431062"/>
                    <a:ext cx="618312" cy="1445516"/>
                  </a:xfrm>
                  <a:prstGeom prst="roundRect">
                    <a:avLst/>
                  </a:prstGeom>
                  <a:blipFill rotWithShape="0">
                    <a:blip r:embed="rId37"/>
                    <a:stretch>
                      <a:fillRect/>
                    </a:stretch>
                  </a:blipFill>
                  <a:ln>
                    <a:noFill/>
                  </a:ln>
                </p:spPr>
                <p:txBody>
                  <a:bodyPr/>
                  <a:lstStyle/>
                  <a:p>
                    <a:r>
                      <a:rPr lang="en-US">
                        <a:noFill/>
                      </a:rPr>
                      <a:t> </a:t>
                    </a:r>
                  </a:p>
                </p:txBody>
              </p:sp>
            </mc:Fallback>
          </mc:AlternateContent>
          <p:cxnSp>
            <p:nvCxnSpPr>
              <p:cNvPr id="93" name="Straight Arrow Connector 92"/>
              <p:cNvCxnSpPr/>
              <p:nvPr/>
            </p:nvCxnSpPr>
            <p:spPr>
              <a:xfrm>
                <a:off x="3259367" y="1579324"/>
                <a:ext cx="1184219" cy="3275"/>
              </a:xfrm>
              <a:prstGeom prst="straightConnector1">
                <a:avLst/>
              </a:prstGeom>
              <a:ln w="6350">
                <a:tailEnd type="non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Rounded Rectangle 94"/>
                  <p:cNvSpPr/>
                  <p:nvPr/>
                </p:nvSpPr>
                <p:spPr>
                  <a:xfrm>
                    <a:off x="3386848" y="1852656"/>
                    <a:ext cx="1048537" cy="4963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000" b="0" i="0" smtClean="0">
                              <a:solidFill>
                                <a:schemeClr val="tx1"/>
                              </a:solidFill>
                              <a:latin typeface="Cambria Math" charset="0"/>
                            </a:rPr>
                            <m:t>H</m:t>
                          </m:r>
                          <m:r>
                            <a:rPr lang="en-US" sz="2000" b="0" i="0" smtClean="0">
                              <a:solidFill>
                                <a:schemeClr val="tx1"/>
                              </a:solidFill>
                              <a:latin typeface="Cambria Math" charset="0"/>
                            </a:rPr>
                            <m:t>(0||⋅)</m:t>
                          </m:r>
                        </m:oMath>
                      </m:oMathPara>
                    </a14:m>
                    <a:endParaRPr lang="en-US" sz="2000" dirty="0">
                      <a:solidFill>
                        <a:schemeClr val="tx1"/>
                      </a:solidFill>
                    </a:endParaRPr>
                  </a:p>
                </p:txBody>
              </p:sp>
            </mc:Choice>
            <mc:Fallback xmlns="">
              <p:sp>
                <p:nvSpPr>
                  <p:cNvPr id="338" name="Rounded Rectangle 337"/>
                  <p:cNvSpPr>
                    <a:spLocks noRot="1" noChangeAspect="1" noMove="1" noResize="1" noEditPoints="1" noAdjustHandles="1" noChangeArrowheads="1" noChangeShapeType="1" noTextEdit="1"/>
                  </p:cNvSpPr>
                  <p:nvPr/>
                </p:nvSpPr>
                <p:spPr>
                  <a:xfrm>
                    <a:off x="3386848" y="1852656"/>
                    <a:ext cx="1048537" cy="496353"/>
                  </a:xfrm>
                  <a:prstGeom prst="roundRect">
                    <a:avLst/>
                  </a:prstGeom>
                  <a:blipFill rotWithShape="0">
                    <a:blip r:embed="rId38"/>
                    <a:stretch>
                      <a:fillRect b="-24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ounded Rectangle 95"/>
                  <p:cNvSpPr/>
                  <p:nvPr/>
                </p:nvSpPr>
                <p:spPr>
                  <a:xfrm>
                    <a:off x="5902459" y="1431062"/>
                    <a:ext cx="618312" cy="144551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00" b="0" i="1" smtClean="0">
                                  <a:solidFill>
                                    <a:schemeClr val="tx1"/>
                                  </a:solidFill>
                                  <a:latin typeface="Cambria Math" charset="0"/>
                                </a:rPr>
                              </m:ctrlPr>
                            </m:sSupPr>
                            <m:e>
                              <m:r>
                                <a:rPr lang="en-US" sz="2200" b="0" i="1" smtClean="0">
                                  <a:solidFill>
                                    <a:schemeClr val="tx1"/>
                                  </a:solidFill>
                                  <a:latin typeface="Cambria Math" charset="0"/>
                                </a:rPr>
                                <m:t>𝜎</m:t>
                              </m:r>
                            </m:e>
                            <m:sup>
                              <m:r>
                                <a:rPr lang="en-US" sz="2200" b="0" i="1" smtClean="0">
                                  <a:solidFill>
                                    <a:schemeClr val="tx1"/>
                                  </a:solidFill>
                                  <a:latin typeface="Cambria Math" charset="0"/>
                                </a:rPr>
                                <m:t>−1</m:t>
                              </m:r>
                            </m:sup>
                          </m:sSup>
                        </m:oMath>
                      </m:oMathPara>
                    </a14:m>
                    <a:endParaRPr lang="en-US" sz="2200" dirty="0">
                      <a:solidFill>
                        <a:schemeClr val="tx1"/>
                      </a:solidFill>
                    </a:endParaRPr>
                  </a:p>
                </p:txBody>
              </p:sp>
            </mc:Choice>
            <mc:Fallback xmlns="">
              <p:sp>
                <p:nvSpPr>
                  <p:cNvPr id="339" name="Rounded Rectangle 338"/>
                  <p:cNvSpPr>
                    <a:spLocks noRot="1" noChangeAspect="1" noMove="1" noResize="1" noEditPoints="1" noAdjustHandles="1" noChangeArrowheads="1" noChangeShapeType="1" noTextEdit="1"/>
                  </p:cNvSpPr>
                  <p:nvPr/>
                </p:nvSpPr>
                <p:spPr>
                  <a:xfrm>
                    <a:off x="5902459" y="1431062"/>
                    <a:ext cx="618312" cy="1445516"/>
                  </a:xfrm>
                  <a:prstGeom prst="roundRect">
                    <a:avLst/>
                  </a:prstGeom>
                  <a:blipFill rotWithShape="0">
                    <a:blip r:embed="rId39"/>
                    <a:stretch>
                      <a:fillRect l="-3960"/>
                    </a:stretch>
                  </a:blipFill>
                  <a:ln>
                    <a:noFill/>
                  </a:ln>
                </p:spPr>
                <p:txBody>
                  <a:bodyPr/>
                  <a:lstStyle/>
                  <a:p>
                    <a:r>
                      <a:rPr lang="en-US">
                        <a:noFill/>
                      </a:rPr>
                      <a:t> </a:t>
                    </a:r>
                  </a:p>
                </p:txBody>
              </p:sp>
            </mc:Fallback>
          </mc:AlternateContent>
          <p:grpSp>
            <p:nvGrpSpPr>
              <p:cNvPr id="97" name="Group 96"/>
              <p:cNvGrpSpPr/>
              <p:nvPr/>
            </p:nvGrpSpPr>
            <p:grpSpPr>
              <a:xfrm rot="16200000">
                <a:off x="5196101" y="2617369"/>
                <a:ext cx="137362" cy="142680"/>
                <a:chOff x="1390247" y="2856458"/>
                <a:chExt cx="180001" cy="180010"/>
              </a:xfrm>
            </p:grpSpPr>
            <p:sp>
              <p:nvSpPr>
                <p:cNvPr id="108" name="Oval 107"/>
                <p:cNvSpPr/>
                <p:nvPr/>
              </p:nvSpPr>
              <p:spPr>
                <a:xfrm>
                  <a:off x="1390248" y="2856458"/>
                  <a:ext cx="180000" cy="179999"/>
                </a:xfrm>
                <a:prstGeom prst="ellipse">
                  <a:avLst/>
                </a:prstGeom>
                <a:no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a:off x="1390247" y="2946468"/>
                  <a:ext cx="17999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480247" y="2856468"/>
                  <a:ext cx="0" cy="18000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98" name="Straight Arrow Connector 97"/>
              <p:cNvCxnSpPr/>
              <p:nvPr/>
            </p:nvCxnSpPr>
            <p:spPr>
              <a:xfrm flipH="1">
                <a:off x="5264778" y="2349968"/>
                <a:ext cx="1131" cy="270060"/>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0" name="Rounded Rectangle 99"/>
                  <p:cNvSpPr/>
                  <p:nvPr/>
                </p:nvSpPr>
                <p:spPr>
                  <a:xfrm>
                    <a:off x="4727049" y="1853615"/>
                    <a:ext cx="1077719" cy="49635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000" smtClean="0">
                              <a:solidFill>
                                <a:schemeClr val="tx1"/>
                              </a:solidFill>
                              <a:latin typeface="Cambria Math" charset="0"/>
                            </a:rPr>
                            <m:t>H</m:t>
                          </m:r>
                          <m:r>
                            <a:rPr lang="en-US" sz="2000" smtClean="0">
                              <a:solidFill>
                                <a:schemeClr val="tx1"/>
                              </a:solidFill>
                              <a:latin typeface="Cambria Math" charset="0"/>
                            </a:rPr>
                            <m:t>(1||⋅)</m:t>
                          </m:r>
                        </m:oMath>
                      </m:oMathPara>
                    </a14:m>
                    <a:endParaRPr lang="en-US" sz="2000" dirty="0">
                      <a:solidFill>
                        <a:schemeClr val="tx1"/>
                      </a:solidFill>
                    </a:endParaRPr>
                  </a:p>
                </p:txBody>
              </p:sp>
            </mc:Choice>
            <mc:Fallback xmlns="">
              <p:sp>
                <p:nvSpPr>
                  <p:cNvPr id="342" name="Rounded Rectangle 341"/>
                  <p:cNvSpPr>
                    <a:spLocks noRot="1" noChangeAspect="1" noMove="1" noResize="1" noEditPoints="1" noAdjustHandles="1" noChangeArrowheads="1" noChangeShapeType="1" noTextEdit="1"/>
                  </p:cNvSpPr>
                  <p:nvPr/>
                </p:nvSpPr>
                <p:spPr>
                  <a:xfrm>
                    <a:off x="4727049" y="1853615"/>
                    <a:ext cx="1077719" cy="496353"/>
                  </a:xfrm>
                  <a:prstGeom prst="roundRect">
                    <a:avLst/>
                  </a:prstGeom>
                  <a:blipFill rotWithShape="0">
                    <a:blip r:embed="rId40"/>
                    <a:stretch>
                      <a:fillRect b="-2469"/>
                    </a:stretch>
                  </a:blipFill>
                  <a:ln>
                    <a:noFill/>
                  </a:ln>
                </p:spPr>
                <p:txBody>
                  <a:bodyPr/>
                  <a:lstStyle/>
                  <a:p>
                    <a:r>
                      <a:rPr lang="en-US">
                        <a:noFill/>
                      </a:rPr>
                      <a:t> </a:t>
                    </a:r>
                  </a:p>
                </p:txBody>
              </p:sp>
            </mc:Fallback>
          </mc:AlternateContent>
          <p:cxnSp>
            <p:nvCxnSpPr>
              <p:cNvPr id="101" name="Straight Arrow Connector 100"/>
              <p:cNvCxnSpPr/>
              <p:nvPr/>
            </p:nvCxnSpPr>
            <p:spPr>
              <a:xfrm>
                <a:off x="5264777" y="1575135"/>
                <a:ext cx="1132" cy="278480"/>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4698949" y="1577153"/>
                <a:ext cx="1185159" cy="2173"/>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907408" y="1582598"/>
                <a:ext cx="3709" cy="270058"/>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2" name="TextBox 121"/>
                <p:cNvSpPr txBox="1"/>
                <p:nvPr/>
              </p:nvSpPr>
              <p:spPr>
                <a:xfrm>
                  <a:off x="3269985" y="1140237"/>
                  <a:ext cx="51437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dirty="0" smtClean="0">
                                <a:latin typeface="Cambria Math" charset="0"/>
                              </a:rPr>
                            </m:ctrlPr>
                          </m:sSubPr>
                          <m:e>
                            <m:r>
                              <m:rPr>
                                <m:sty m:val="p"/>
                              </m:rPr>
                              <a:rPr lang="en-US" sz="2200" i="0" dirty="0" smtClean="0">
                                <a:latin typeface="Cambria Math" charset="0"/>
                              </a:rPr>
                              <m:t>x</m:t>
                            </m:r>
                          </m:e>
                          <m:sub>
                            <m:r>
                              <a:rPr lang="en-US" sz="2200" i="0" dirty="0" smtClean="0">
                                <a:latin typeface="Cambria Math" charset="0"/>
                              </a:rPr>
                              <m:t>1</m:t>
                            </m:r>
                          </m:sub>
                        </m:sSub>
                      </m:oMath>
                    </m:oMathPara>
                  </a14:m>
                  <a:endParaRPr lang="en-US" sz="2200" dirty="0"/>
                </a:p>
              </p:txBody>
            </p:sp>
          </mc:Choice>
          <mc:Fallback xmlns="">
            <p:sp>
              <p:nvSpPr>
                <p:cNvPr id="122" name="TextBox 121"/>
                <p:cNvSpPr txBox="1">
                  <a:spLocks noRot="1" noChangeAspect="1" noMove="1" noResize="1" noEditPoints="1" noAdjustHandles="1" noChangeArrowheads="1" noChangeShapeType="1" noTextEdit="1"/>
                </p:cNvSpPr>
                <p:nvPr/>
              </p:nvSpPr>
              <p:spPr>
                <a:xfrm>
                  <a:off x="3269985" y="1140237"/>
                  <a:ext cx="514372" cy="430887"/>
                </a:xfrm>
                <a:prstGeom prst="rect">
                  <a:avLst/>
                </a:prstGeom>
                <a:blipFill rotWithShape="0">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3254835" y="2560122"/>
                  <a:ext cx="52091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dirty="0" smtClean="0">
                                <a:latin typeface="Cambria Math" charset="0"/>
                              </a:rPr>
                            </m:ctrlPr>
                          </m:sSubPr>
                          <m:e>
                            <m:r>
                              <m:rPr>
                                <m:sty m:val="p"/>
                              </m:rPr>
                              <a:rPr lang="en-US" sz="2200" i="0" dirty="0" smtClean="0">
                                <a:latin typeface="Cambria Math" charset="0"/>
                              </a:rPr>
                              <m:t>x</m:t>
                            </m:r>
                          </m:e>
                          <m:sub>
                            <m:r>
                              <a:rPr lang="en-US" sz="2200" b="0" i="0" dirty="0" smtClean="0">
                                <a:latin typeface="Cambria Math" charset="0"/>
                              </a:rPr>
                              <m:t>0</m:t>
                            </m:r>
                          </m:sub>
                        </m:sSub>
                      </m:oMath>
                    </m:oMathPara>
                  </a14:m>
                  <a:endParaRPr lang="en-US" sz="2200" dirty="0"/>
                </a:p>
              </p:txBody>
            </p:sp>
          </mc:Choice>
          <mc:Fallback xmlns="">
            <p:sp>
              <p:nvSpPr>
                <p:cNvPr id="124" name="TextBox 123"/>
                <p:cNvSpPr txBox="1">
                  <a:spLocks noRot="1" noChangeAspect="1" noMove="1" noResize="1" noEditPoints="1" noAdjustHandles="1" noChangeArrowheads="1" noChangeShapeType="1" noTextEdit="1"/>
                </p:cNvSpPr>
                <p:nvPr/>
              </p:nvSpPr>
              <p:spPr>
                <a:xfrm>
                  <a:off x="3254835" y="2560122"/>
                  <a:ext cx="520912" cy="430887"/>
                </a:xfrm>
                <a:prstGeom prst="rect">
                  <a:avLst/>
                </a:prstGeom>
                <a:blipFill rotWithShape="0">
                  <a:blip r:embed="rId42"/>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5336726" y="1132073"/>
                  <a:ext cx="52091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dirty="0" smtClean="0">
                                <a:latin typeface="Cambria Math" charset="0"/>
                              </a:rPr>
                            </m:ctrlPr>
                          </m:sSubPr>
                          <m:e>
                            <m:r>
                              <m:rPr>
                                <m:sty m:val="p"/>
                              </m:rPr>
                              <a:rPr lang="en-US" sz="2200" i="0" dirty="0" smtClean="0">
                                <a:latin typeface="Cambria Math" charset="0"/>
                              </a:rPr>
                              <m:t>x</m:t>
                            </m:r>
                          </m:e>
                          <m:sub>
                            <m:r>
                              <a:rPr lang="en-US" sz="2200" b="0" i="0" dirty="0" smtClean="0">
                                <a:latin typeface="Cambria Math" charset="0"/>
                              </a:rPr>
                              <m:t>2</m:t>
                            </m:r>
                          </m:sub>
                        </m:sSub>
                      </m:oMath>
                    </m:oMathPara>
                  </a14:m>
                  <a:endParaRPr lang="en-US" sz="2200" dirty="0"/>
                </a:p>
              </p:txBody>
            </p:sp>
          </mc:Choice>
          <mc:Fallback xmlns="">
            <p:sp>
              <p:nvSpPr>
                <p:cNvPr id="126" name="TextBox 125"/>
                <p:cNvSpPr txBox="1">
                  <a:spLocks noRot="1" noChangeAspect="1" noMove="1" noResize="1" noEditPoints="1" noAdjustHandles="1" noChangeArrowheads="1" noChangeShapeType="1" noTextEdit="1"/>
                </p:cNvSpPr>
                <p:nvPr/>
              </p:nvSpPr>
              <p:spPr>
                <a:xfrm>
                  <a:off x="5336726" y="1132073"/>
                  <a:ext cx="520912" cy="430887"/>
                </a:xfrm>
                <a:prstGeom prst="rect">
                  <a:avLst/>
                </a:prstGeom>
                <a:blipFill rotWithShape="0">
                  <a:blip r:embed="rId4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5338263" y="2551959"/>
                  <a:ext cx="52091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dirty="0" smtClean="0">
                                <a:latin typeface="Cambria Math" charset="0"/>
                              </a:rPr>
                            </m:ctrlPr>
                          </m:sSubPr>
                          <m:e>
                            <m:r>
                              <m:rPr>
                                <m:sty m:val="p"/>
                              </m:rPr>
                              <a:rPr lang="en-US" sz="2200" i="0" dirty="0" smtClean="0">
                                <a:latin typeface="Cambria Math" charset="0"/>
                              </a:rPr>
                              <m:t>x</m:t>
                            </m:r>
                          </m:e>
                          <m:sub>
                            <m:r>
                              <a:rPr lang="en-US" sz="2200" b="0" i="0" dirty="0" smtClean="0">
                                <a:latin typeface="Cambria Math" charset="0"/>
                              </a:rPr>
                              <m:t>3</m:t>
                            </m:r>
                          </m:sub>
                        </m:sSub>
                      </m:oMath>
                    </m:oMathPara>
                  </a14:m>
                  <a:endParaRPr lang="en-US" sz="2200" dirty="0"/>
                </a:p>
              </p:txBody>
            </p:sp>
          </mc:Choice>
          <mc:Fallback xmlns="">
            <p:sp>
              <p:nvSpPr>
                <p:cNvPr id="127" name="TextBox 126"/>
                <p:cNvSpPr txBox="1">
                  <a:spLocks noRot="1" noChangeAspect="1" noMove="1" noResize="1" noEditPoints="1" noAdjustHandles="1" noChangeArrowheads="1" noChangeShapeType="1" noTextEdit="1"/>
                </p:cNvSpPr>
                <p:nvPr/>
              </p:nvSpPr>
              <p:spPr>
                <a:xfrm>
                  <a:off x="5338263" y="2551959"/>
                  <a:ext cx="520912" cy="430887"/>
                </a:xfrm>
                <a:prstGeom prst="rect">
                  <a:avLst/>
                </a:prstGeom>
                <a:blipFill rotWithShape="0">
                  <a:blip r:embed="rId44"/>
                  <a:stretch>
                    <a:fillRect b="-2857"/>
                  </a:stretch>
                </a:blipFill>
              </p:spPr>
              <p:txBody>
                <a:bodyPr/>
                <a:lstStyle/>
                <a:p>
                  <a:r>
                    <a:rPr lang="en-US">
                      <a:noFill/>
                    </a:rPr>
                    <a:t> </a:t>
                  </a:r>
                </a:p>
              </p:txBody>
            </p:sp>
          </mc:Fallback>
        </mc:AlternateContent>
      </p:grpSp>
      <p:cxnSp>
        <p:nvCxnSpPr>
          <p:cNvPr id="27" name="Straight Arrow Connector 26"/>
          <p:cNvCxnSpPr/>
          <p:nvPr/>
        </p:nvCxnSpPr>
        <p:spPr>
          <a:xfrm>
            <a:off x="2155706" y="1895680"/>
            <a:ext cx="480434" cy="1"/>
          </a:xfrm>
          <a:prstGeom prst="straightConnector1">
            <a:avLst/>
          </a:prstGeom>
          <a:ln w="635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120"/>
              <p:cNvSpPr txBox="1"/>
              <p:nvPr/>
            </p:nvSpPr>
            <p:spPr>
              <a:xfrm>
                <a:off x="2279452" y="2990228"/>
                <a:ext cx="4622869" cy="509178"/>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m:rPr>
                              <m:sty m:val="p"/>
                            </m:rPr>
                            <a:rPr lang="en-US" sz="2400" b="0" i="0" smtClean="0">
                              <a:latin typeface="Cambria Math" charset="0"/>
                            </a:rPr>
                            <m:t>R</m:t>
                          </m:r>
                        </m:e>
                        <m:sub>
                          <m:r>
                            <m:rPr>
                              <m:sty m:val="p"/>
                            </m:rPr>
                            <a:rPr lang="en-US" sz="2400" b="0" i="0" smtClean="0">
                              <a:latin typeface="Cambria Math" charset="0"/>
                            </a:rPr>
                            <m:t>π</m:t>
                          </m:r>
                          <m:r>
                            <a:rPr lang="en-US" sz="2400" b="0" i="0" smtClean="0">
                              <a:latin typeface="Cambria Math" charset="0"/>
                            </a:rPr>
                            <m:t>,</m:t>
                          </m:r>
                          <m:r>
                            <m:rPr>
                              <m:sty m:val="p"/>
                            </m:rPr>
                            <a:rPr lang="en-US" sz="2400" b="0" i="0" smtClean="0">
                              <a:latin typeface="Cambria Math" charset="0"/>
                            </a:rPr>
                            <m:t>σ</m:t>
                          </m:r>
                        </m:sub>
                      </m:sSub>
                      <m:r>
                        <a:rPr lang="en-US" sz="2400" b="0" i="0" smtClean="0">
                          <a:latin typeface="Cambria Math" charset="0"/>
                        </a:rPr>
                        <m:t>=</m:t>
                      </m:r>
                      <m:d>
                        <m:dPr>
                          <m:begChr m:val="{"/>
                          <m:endChr m:val="}"/>
                          <m:ctrlPr>
                            <a:rPr lang="en-US" sz="2400" b="0" i="1" smtClean="0">
                              <a:latin typeface="Cambria Math" charset="0"/>
                            </a:rPr>
                          </m:ctrlPr>
                        </m:dPr>
                        <m:e>
                          <m:r>
                            <a:rPr lang="en-US" sz="2400" b="0" i="0" smtClean="0">
                              <a:latin typeface="Cambria Math" charset="0"/>
                            </a:rPr>
                            <m:t> </m:t>
                          </m:r>
                          <m:d>
                            <m:dPr>
                              <m:ctrlPr>
                                <a:rPr lang="en-US" sz="2400" b="0" i="1" smtClean="0">
                                  <a:latin typeface="Cambria Math" charset="0"/>
                                </a:rPr>
                              </m:ctrlPr>
                            </m:dPr>
                            <m:e>
                              <m:r>
                                <m:rPr>
                                  <m:sty m:val="p"/>
                                </m:rPr>
                                <a:rPr lang="en-US" sz="2400" b="0" i="0" smtClean="0">
                                  <a:latin typeface="Cambria Math" charset="0"/>
                                </a:rPr>
                                <m:t>π</m:t>
                              </m:r>
                              <m:d>
                                <m:dPr>
                                  <m:ctrlPr>
                                    <a:rPr lang="en-US" sz="2400" b="0" i="1" smtClean="0">
                                      <a:latin typeface="Cambria Math" charset="0"/>
                                    </a:rPr>
                                  </m:ctrlPr>
                                </m:dPr>
                                <m:e>
                                  <m:r>
                                    <m:rPr>
                                      <m:sty m:val="p"/>
                                    </m:rPr>
                                    <a:rPr lang="en-US" sz="2400" b="0" i="0" smtClean="0">
                                      <a:latin typeface="Cambria Math" charset="0"/>
                                    </a:rPr>
                                    <m:t>u</m:t>
                                  </m:r>
                                </m:e>
                              </m:d>
                              <m:r>
                                <a:rPr lang="en-US" sz="2400" b="0" i="0" smtClean="0">
                                  <a:latin typeface="Cambria Math" charset="0"/>
                                </a:rPr>
                                <m:t>, </m:t>
                              </m:r>
                              <m:r>
                                <m:rPr>
                                  <m:sty m:val="p"/>
                                </m:rPr>
                                <a:rPr lang="en-US" sz="2400" b="0" i="0" smtClean="0">
                                  <a:latin typeface="Cambria Math" charset="0"/>
                                </a:rPr>
                                <m:t>σ</m:t>
                              </m:r>
                              <m:d>
                                <m:dPr>
                                  <m:ctrlPr>
                                    <a:rPr lang="en-US" sz="2400" b="0" i="1" smtClean="0">
                                      <a:latin typeface="Cambria Math" charset="0"/>
                                    </a:rPr>
                                  </m:ctrlPr>
                                </m:dPr>
                                <m:e>
                                  <m:r>
                                    <m:rPr>
                                      <m:sty m:val="p"/>
                                    </m:rPr>
                                    <a:rPr lang="en-US" sz="2400" b="0" i="0" smtClean="0">
                                      <a:latin typeface="Cambria Math" charset="0"/>
                                    </a:rPr>
                                    <m:t>v</m:t>
                                  </m:r>
                                </m:e>
                              </m:d>
                            </m:e>
                          </m:d>
                          <m:r>
                            <a:rPr lang="en-US" sz="2400" b="0" i="0" smtClean="0">
                              <a:latin typeface="Cambria Math" charset="0"/>
                            </a:rPr>
                            <m:t> :</m:t>
                          </m:r>
                          <m:d>
                            <m:dPr>
                              <m:ctrlPr>
                                <a:rPr lang="en-US" sz="2400" b="0" i="1" smtClean="0">
                                  <a:latin typeface="Cambria Math" charset="0"/>
                                </a:rPr>
                              </m:ctrlPr>
                            </m:dPr>
                            <m:e>
                              <m:r>
                                <m:rPr>
                                  <m:sty m:val="p"/>
                                </m:rPr>
                                <a:rPr lang="en-US" sz="2400" b="0" i="0" smtClean="0">
                                  <a:latin typeface="Cambria Math" charset="0"/>
                                </a:rPr>
                                <m:t>u</m:t>
                              </m:r>
                              <m:r>
                                <a:rPr lang="en-US" sz="2400" b="0" i="0" smtClean="0">
                                  <a:latin typeface="Cambria Math" charset="0"/>
                                </a:rPr>
                                <m:t>,</m:t>
                              </m:r>
                              <m:r>
                                <m:rPr>
                                  <m:sty m:val="p"/>
                                </m:rPr>
                                <a:rPr lang="en-US" sz="2400" b="0" i="0" smtClean="0">
                                  <a:latin typeface="Cambria Math" charset="0"/>
                                </a:rPr>
                                <m:t>v</m:t>
                              </m:r>
                            </m:e>
                          </m:d>
                          <m:r>
                            <a:rPr lang="en-US" sz="2400" b="0" i="0" smtClean="0">
                              <a:latin typeface="Cambria Math" charset="0"/>
                            </a:rPr>
                            <m:t>∈</m:t>
                          </m:r>
                          <m:r>
                            <m:rPr>
                              <m:sty m:val="p"/>
                            </m:rPr>
                            <a:rPr lang="en-US" sz="2400" b="0" i="0" smtClean="0">
                              <a:latin typeface="Cambria Math" charset="0"/>
                            </a:rPr>
                            <m:t>R</m:t>
                          </m:r>
                        </m:e>
                      </m:d>
                    </m:oMath>
                  </m:oMathPara>
                </a14:m>
                <a:endParaRPr lang="en-US" sz="24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2279452" y="2990228"/>
                <a:ext cx="4622869" cy="509178"/>
              </a:xfrm>
              <a:prstGeom prst="rect">
                <a:avLst/>
              </a:prstGeom>
              <a:blipFill rotWithShape="0">
                <a:blip r:embed="rId46"/>
                <a:stretch>
                  <a:fillRect/>
                </a:stretch>
              </a:blipFill>
              <a:ln>
                <a:solidFill>
                  <a:schemeClr val="accent4">
                    <a:lumMod val="75000"/>
                  </a:schemeClr>
                </a:solidFill>
              </a:ln>
            </p:spPr>
            <p:txBody>
              <a:bodyPr/>
              <a:lstStyle/>
              <a:p>
                <a:r>
                  <a:rPr lang="en-US">
                    <a:noFill/>
                  </a:rPr>
                  <a:t> </a:t>
                </a:r>
              </a:p>
            </p:txBody>
          </p:sp>
        </mc:Fallback>
      </mc:AlternateContent>
      <p:sp>
        <p:nvSpPr>
          <p:cNvPr id="114" name="TextBox 113"/>
          <p:cNvSpPr txBox="1"/>
          <p:nvPr/>
        </p:nvSpPr>
        <p:spPr>
          <a:xfrm>
            <a:off x="409951" y="354104"/>
            <a:ext cx="1136080" cy="492443"/>
          </a:xfrm>
          <a:prstGeom prst="rect">
            <a:avLst/>
          </a:prstGeom>
          <a:noFill/>
        </p:spPr>
        <p:txBody>
          <a:bodyPr wrap="none" rtlCol="0">
            <a:spAutoFit/>
          </a:bodyPr>
          <a:lstStyle/>
          <a:p>
            <a:r>
              <a:rPr lang="en-US" sz="2600" b="1" dirty="0" smtClean="0">
                <a:solidFill>
                  <a:srgbClr val="FF0000"/>
                </a:solidFill>
              </a:rPr>
              <a:t>Step 2:</a:t>
            </a:r>
            <a:endParaRPr lang="en-US" sz="2600" b="1" dirty="0">
              <a:solidFill>
                <a:srgbClr val="FF0000"/>
              </a:solidFill>
            </a:endParaRPr>
          </a:p>
        </p:txBody>
      </p:sp>
      <p:grpSp>
        <p:nvGrpSpPr>
          <p:cNvPr id="115" name="Group 114"/>
          <p:cNvGrpSpPr/>
          <p:nvPr/>
        </p:nvGrpSpPr>
        <p:grpSpPr>
          <a:xfrm>
            <a:off x="1462586" y="347569"/>
            <a:ext cx="4690784" cy="510104"/>
            <a:chOff x="2502255" y="5822815"/>
            <a:chExt cx="4690784" cy="510104"/>
          </a:xfrm>
        </p:grpSpPr>
        <mc:AlternateContent xmlns:mc="http://schemas.openxmlformats.org/markup-compatibility/2006" xmlns:a14="http://schemas.microsoft.com/office/drawing/2010/main">
          <mc:Choice Requires="a14">
            <p:sp>
              <p:nvSpPr>
                <p:cNvPr id="117" name="TextBox 116"/>
                <p:cNvSpPr txBox="1"/>
                <p:nvPr/>
              </p:nvSpPr>
              <p:spPr>
                <a:xfrm>
                  <a:off x="2502255" y="5822815"/>
                  <a:ext cx="2326727" cy="492443"/>
                </a:xfrm>
                <a:prstGeom prst="rect">
                  <a:avLst/>
                </a:prstGeom>
                <a:noFill/>
              </p:spPr>
              <p:txBody>
                <a:bodyPr wrap="none" rtlCol="0">
                  <a:spAutoFit/>
                </a:bodyPr>
                <a:lstStyle/>
                <a:p>
                  <a14:m>
                    <m:oMath xmlns:m="http://schemas.openxmlformats.org/officeDocument/2006/math">
                      <m:r>
                        <m:rPr>
                          <m:sty m:val="p"/>
                        </m:rPr>
                        <a:rPr lang="en-US" sz="2600" i="0" dirty="0" smtClean="0">
                          <a:solidFill>
                            <a:srgbClr val="053BFF"/>
                          </a:solidFill>
                          <a:latin typeface="Cambria Math" charset="0"/>
                        </a:rPr>
                        <m:t>R</m:t>
                      </m:r>
                    </m:oMath>
                  </a14:m>
                  <a:r>
                    <a:rPr lang="en-US" sz="2600" dirty="0" smtClean="0">
                      <a:solidFill>
                        <a:srgbClr val="053BFF"/>
                      </a:solidFill>
                    </a:rPr>
                    <a:t> unary evasive</a:t>
                  </a:r>
                  <a:endParaRPr lang="en-US" sz="2600" dirty="0">
                    <a:solidFill>
                      <a:srgbClr val="053BFF"/>
                    </a:solidFill>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2502255" y="5822815"/>
                  <a:ext cx="2326727" cy="492443"/>
                </a:xfrm>
                <a:prstGeom prst="rect">
                  <a:avLst/>
                </a:prstGeom>
                <a:blipFill rotWithShape="0">
                  <a:blip r:embed="rId63"/>
                  <a:stretch>
                    <a:fillRect t="-9877" r="-2880" b="-32099"/>
                  </a:stretch>
                </a:blipFill>
              </p:spPr>
              <p:txBody>
                <a:bodyPr/>
                <a:lstStyle/>
                <a:p>
                  <a:r>
                    <a:rPr lang="en-US">
                      <a:noFill/>
                    </a:rPr>
                    <a:t> </a:t>
                  </a:r>
                </a:p>
              </p:txBody>
            </p:sp>
          </mc:Fallback>
        </mc:AlternateContent>
        <p:sp>
          <p:nvSpPr>
            <p:cNvPr id="120" name="Right Arrow 119"/>
            <p:cNvSpPr/>
            <p:nvPr/>
          </p:nvSpPr>
          <p:spPr>
            <a:xfrm>
              <a:off x="4791529" y="5917602"/>
              <a:ext cx="616115" cy="333632"/>
            </a:xfrm>
            <a:prstGeom prst="rightArrow">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5509363" y="5822908"/>
              <a:ext cx="1683676" cy="510011"/>
              <a:chOff x="199470" y="2113742"/>
              <a:chExt cx="1683676" cy="510011"/>
            </a:xfrm>
          </p:grpSpPr>
          <mc:AlternateContent xmlns:mc="http://schemas.openxmlformats.org/markup-compatibility/2006" xmlns:a14="http://schemas.microsoft.com/office/drawing/2010/main">
            <mc:Choice Requires="a14">
              <p:sp>
                <p:nvSpPr>
                  <p:cNvPr id="128" name="TextBox 127"/>
                  <p:cNvSpPr txBox="1"/>
                  <p:nvPr/>
                </p:nvSpPr>
                <p:spPr>
                  <a:xfrm>
                    <a:off x="199470" y="2113742"/>
                    <a:ext cx="1240275" cy="5100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i="1" dirty="0" smtClean="0">
                                  <a:solidFill>
                                    <a:srgbClr val="053BFF"/>
                                  </a:solidFill>
                                  <a:latin typeface="Cambria Math" charset="0"/>
                                </a:rPr>
                              </m:ctrlPr>
                            </m:sSubPr>
                            <m:e>
                              <m:r>
                                <m:rPr>
                                  <m:sty m:val="p"/>
                                </m:rPr>
                                <a:rPr lang="en-US" sz="2600" b="0" i="0" dirty="0">
                                  <a:solidFill>
                                    <a:srgbClr val="053BFF"/>
                                  </a:solidFill>
                                  <a:latin typeface="Cambria Math" charset="0"/>
                                </a:rPr>
                                <m:t>R</m:t>
                              </m:r>
                            </m:e>
                            <m:sub>
                              <m:r>
                                <m:rPr>
                                  <m:sty m:val="p"/>
                                </m:rPr>
                                <a:rPr lang="en-US" sz="2600" b="0" i="0" dirty="0">
                                  <a:solidFill>
                                    <a:srgbClr val="053BFF"/>
                                  </a:solidFill>
                                  <a:latin typeface="Cambria Math" charset="0"/>
                                </a:rPr>
                                <m:t>π</m:t>
                              </m:r>
                              <m:r>
                                <a:rPr lang="en-US" sz="2600" b="0" i="0" dirty="0">
                                  <a:solidFill>
                                    <a:srgbClr val="053BFF"/>
                                  </a:solidFill>
                                  <a:latin typeface="Cambria Math" charset="0"/>
                                </a:rPr>
                                <m:t>,</m:t>
                              </m:r>
                              <m:r>
                                <m:rPr>
                                  <m:sty m:val="p"/>
                                </m:rPr>
                                <a:rPr lang="en-US" sz="2600" b="0" i="0" dirty="0">
                                  <a:solidFill>
                                    <a:srgbClr val="053BFF"/>
                                  </a:solidFill>
                                  <a:latin typeface="Cambria Math" charset="0"/>
                                </a:rPr>
                                <m:t>σ</m:t>
                              </m:r>
                            </m:sub>
                          </m:sSub>
                          <m:r>
                            <a:rPr lang="en-US" sz="2600" b="0" i="0" dirty="0" smtClean="0">
                              <a:solidFill>
                                <a:srgbClr val="053BFF"/>
                              </a:solidFill>
                              <a:latin typeface="Cambria Math" charset="0"/>
                            </a:rPr>
                            <m:t>∈ </m:t>
                          </m:r>
                        </m:oMath>
                      </m:oMathPara>
                    </a14:m>
                    <a:endParaRPr lang="en-US" sz="2600" dirty="0">
                      <a:solidFill>
                        <a:srgbClr val="053BFF"/>
                      </a:solidFill>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199470" y="2113742"/>
                    <a:ext cx="1240275" cy="510011"/>
                  </a:xfrm>
                  <a:prstGeom prst="rect">
                    <a:avLst/>
                  </a:prstGeom>
                  <a:blipFill rotWithShape="0">
                    <a:blip r:embed="rId64"/>
                    <a:stretch>
                      <a:fillRect/>
                    </a:stretch>
                  </a:blipFill>
                </p:spPr>
                <p:txBody>
                  <a:bodyPr/>
                  <a:lstStyle/>
                  <a:p>
                    <a:r>
                      <a:rPr lang="en-US">
                        <a:noFill/>
                      </a:rPr>
                      <a:t> </a:t>
                    </a:r>
                  </a:p>
                </p:txBody>
              </p:sp>
            </mc:Fallback>
          </mc:AlternateContent>
          <p:sp>
            <p:nvSpPr>
              <p:cNvPr id="129" name="Oval 128"/>
              <p:cNvSpPr/>
              <p:nvPr/>
            </p:nvSpPr>
            <p:spPr>
              <a:xfrm>
                <a:off x="1378824" y="2191772"/>
                <a:ext cx="504322" cy="333632"/>
              </a:xfrm>
              <a:prstGeom prst="ellipse">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grpSp>
      </p:grpSp>
      <p:sp>
        <p:nvSpPr>
          <p:cNvPr id="6" name="TextBox 5"/>
          <p:cNvSpPr txBox="1"/>
          <p:nvPr/>
        </p:nvSpPr>
        <p:spPr>
          <a:xfrm>
            <a:off x="356527" y="3615105"/>
            <a:ext cx="1283621" cy="461665"/>
          </a:xfrm>
          <a:prstGeom prst="rect">
            <a:avLst/>
          </a:prstGeom>
          <a:noFill/>
        </p:spPr>
        <p:txBody>
          <a:bodyPr wrap="none" rtlCol="0">
            <a:spAutoFit/>
          </a:bodyPr>
          <a:lstStyle/>
          <a:p>
            <a:r>
              <a:rPr lang="en-US" sz="2400" dirty="0" smtClean="0"/>
              <a:t>To show:</a:t>
            </a:r>
            <a:endParaRPr lang="en-US" sz="2400" dirty="0"/>
          </a:p>
        </p:txBody>
      </p:sp>
      <mc:AlternateContent xmlns:mc="http://schemas.openxmlformats.org/markup-compatibility/2006" xmlns:a14="http://schemas.microsoft.com/office/drawing/2010/main">
        <mc:Choice Requires="a14">
          <p:sp>
            <p:nvSpPr>
              <p:cNvPr id="168" name="TextBox 167"/>
              <p:cNvSpPr txBox="1"/>
              <p:nvPr/>
            </p:nvSpPr>
            <p:spPr>
              <a:xfrm>
                <a:off x="1602643" y="3617220"/>
                <a:ext cx="1532920" cy="430887"/>
              </a:xfrm>
              <a:prstGeom prst="rect">
                <a:avLst/>
              </a:prstGeom>
              <a:noFill/>
            </p:spPr>
            <p:txBody>
              <a:bodyPr wrap="none" rtlCol="0">
                <a:spAutoFit/>
              </a:bodyPr>
              <a:lstStyle/>
              <a:p>
                <a14:m>
                  <m:oMath xmlns:m="http://schemas.openxmlformats.org/officeDocument/2006/math">
                    <m:sSub>
                      <m:sSubPr>
                        <m:ctrlPr>
                          <a:rPr lang="en-US" sz="2200" b="1" i="1" smtClean="0">
                            <a:solidFill>
                              <a:srgbClr val="FF0000"/>
                            </a:solidFill>
                            <a:latin typeface="Cambria Math" charset="0"/>
                          </a:rPr>
                        </m:ctrlPr>
                      </m:sSubPr>
                      <m:e>
                        <m:r>
                          <a:rPr lang="en-US" sz="2200" b="1" i="0" smtClean="0">
                            <a:solidFill>
                              <a:srgbClr val="FF0000"/>
                            </a:solidFill>
                            <a:latin typeface="Cambria Math" charset="0"/>
                          </a:rPr>
                          <m:t>𝐱</m:t>
                        </m:r>
                      </m:e>
                      <m:sub>
                        <m:r>
                          <a:rPr lang="en-US" sz="2200" b="1" i="0" smtClean="0">
                            <a:solidFill>
                              <a:srgbClr val="FF0000"/>
                            </a:solidFill>
                            <a:latin typeface="Cambria Math" charset="0"/>
                          </a:rPr>
                          <m:t>𝟎</m:t>
                        </m:r>
                      </m:sub>
                    </m:sSub>
                  </m:oMath>
                </a14:m>
                <a:r>
                  <a:rPr lang="en-US" sz="2200" b="1" dirty="0" smtClean="0">
                    <a:solidFill>
                      <a:srgbClr val="FF0000"/>
                    </a:solidFill>
                  </a:rPr>
                  <a:t>-sparsity</a:t>
                </a:r>
                <a:endParaRPr lang="en-US" sz="2200" b="1" dirty="0">
                  <a:solidFill>
                    <a:srgbClr val="FF0000"/>
                  </a:solidFill>
                </a:endParaRPr>
              </a:p>
            </p:txBody>
          </p:sp>
        </mc:Choice>
        <mc:Fallback xmlns="">
          <p:sp>
            <p:nvSpPr>
              <p:cNvPr id="168" name="TextBox 167"/>
              <p:cNvSpPr txBox="1">
                <a:spLocks noRot="1" noChangeAspect="1" noMove="1" noResize="1" noEditPoints="1" noAdjustHandles="1" noChangeArrowheads="1" noChangeShapeType="1" noTextEdit="1"/>
              </p:cNvSpPr>
              <p:nvPr/>
            </p:nvSpPr>
            <p:spPr>
              <a:xfrm>
                <a:off x="1602643" y="3617220"/>
                <a:ext cx="1532920" cy="430887"/>
              </a:xfrm>
              <a:prstGeom prst="rect">
                <a:avLst/>
              </a:prstGeom>
              <a:blipFill rotWithShape="0">
                <a:blip r:embed="rId65"/>
                <a:stretch>
                  <a:fillRect t="-8451" r="-398" b="-28169"/>
                </a:stretch>
              </a:blipFill>
            </p:spPr>
            <p:txBody>
              <a:bodyPr/>
              <a:lstStyle/>
              <a:p>
                <a:r>
                  <a:rPr lang="en-US">
                    <a:noFill/>
                  </a:rPr>
                  <a:t> </a:t>
                </a:r>
              </a:p>
            </p:txBody>
          </p:sp>
        </mc:Fallback>
      </mc:AlternateContent>
      <p:grpSp>
        <p:nvGrpSpPr>
          <p:cNvPr id="49" name="Group 48"/>
          <p:cNvGrpSpPr/>
          <p:nvPr/>
        </p:nvGrpSpPr>
        <p:grpSpPr>
          <a:xfrm>
            <a:off x="3408381" y="856318"/>
            <a:ext cx="5748851" cy="2067138"/>
            <a:chOff x="3408381" y="1053420"/>
            <a:chExt cx="5748851" cy="2067138"/>
          </a:xfrm>
        </p:grpSpPr>
        <p:grpSp>
          <p:nvGrpSpPr>
            <p:cNvPr id="39" name="Group 38"/>
            <p:cNvGrpSpPr/>
            <p:nvPr/>
          </p:nvGrpSpPr>
          <p:grpSpPr>
            <a:xfrm>
              <a:off x="3408381" y="1053420"/>
              <a:ext cx="2716843" cy="2067138"/>
              <a:chOff x="3390532" y="1039161"/>
              <a:chExt cx="2716843" cy="2067138"/>
            </a:xfrm>
          </p:grpSpPr>
          <p:pic>
            <p:nvPicPr>
              <p:cNvPr id="161" name="Picture 160"/>
              <p:cNvPicPr>
                <a:picLocks noChangeAspect="1"/>
              </p:cNvPicPr>
              <p:nvPr/>
            </p:nvPicPr>
            <p:blipFill>
              <a:blip r:embed="rId66">
                <a:extLst>
                  <a:ext uri="{BEBA8EAE-BF5A-486C-A8C5-ECC9F3942E4B}">
                    <a14:imgProps xmlns:a14="http://schemas.microsoft.com/office/drawing/2010/main">
                      <a14:imgLayer r:embed="rId67">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5469511" y="1039161"/>
                <a:ext cx="637864" cy="579264"/>
              </a:xfrm>
              <a:prstGeom prst="rect">
                <a:avLst/>
              </a:prstGeom>
            </p:spPr>
          </p:pic>
          <p:pic>
            <p:nvPicPr>
              <p:cNvPr id="162" name="Picture 161"/>
              <p:cNvPicPr>
                <a:picLocks noChangeAspect="1"/>
              </p:cNvPicPr>
              <p:nvPr/>
            </p:nvPicPr>
            <p:blipFill>
              <a:blip r:embed="rId66">
                <a:extLst>
                  <a:ext uri="{BEBA8EAE-BF5A-486C-A8C5-ECC9F3942E4B}">
                    <a14:imgProps xmlns:a14="http://schemas.microsoft.com/office/drawing/2010/main">
                      <a14:imgLayer r:embed="rId67">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5468419" y="2527035"/>
                <a:ext cx="637864" cy="579264"/>
              </a:xfrm>
              <a:prstGeom prst="rect">
                <a:avLst/>
              </a:prstGeom>
            </p:spPr>
          </p:pic>
          <p:pic>
            <p:nvPicPr>
              <p:cNvPr id="164" name="Picture 163"/>
              <p:cNvPicPr>
                <a:picLocks noChangeAspect="1"/>
              </p:cNvPicPr>
              <p:nvPr/>
            </p:nvPicPr>
            <p:blipFill>
              <a:blip r:embed="rId66">
                <a:extLst>
                  <a:ext uri="{BEBA8EAE-BF5A-486C-A8C5-ECC9F3942E4B}">
                    <a14:imgProps xmlns:a14="http://schemas.microsoft.com/office/drawing/2010/main">
                      <a14:imgLayer r:embed="rId67">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3390532" y="1050844"/>
                <a:ext cx="637864" cy="579264"/>
              </a:xfrm>
              <a:prstGeom prst="rect">
                <a:avLst/>
              </a:prstGeom>
            </p:spPr>
          </p:pic>
        </p:grpSp>
        <p:grpSp>
          <p:nvGrpSpPr>
            <p:cNvPr id="48" name="Group 47"/>
            <p:cNvGrpSpPr/>
            <p:nvPr/>
          </p:nvGrpSpPr>
          <p:grpSpPr>
            <a:xfrm>
              <a:off x="6954881" y="1829832"/>
              <a:ext cx="2202351" cy="819835"/>
              <a:chOff x="6954881" y="1829832"/>
              <a:chExt cx="2202351" cy="819835"/>
            </a:xfrm>
          </p:grpSpPr>
          <mc:AlternateContent xmlns:mc="http://schemas.openxmlformats.org/markup-compatibility/2006" xmlns:a14="http://schemas.microsoft.com/office/drawing/2010/main">
            <mc:Choice Requires="a14">
              <p:sp>
                <p:nvSpPr>
                  <p:cNvPr id="165" name="TextBox 164"/>
                  <p:cNvSpPr txBox="1"/>
                  <p:nvPr/>
                </p:nvSpPr>
                <p:spPr>
                  <a:xfrm>
                    <a:off x="7150401" y="1829832"/>
                    <a:ext cx="2006831"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0" smtClean="0">
                              <a:latin typeface="Cambria Math" charset="0"/>
                            </a:rPr>
                            <m:t>=</m:t>
                          </m:r>
                          <m:sSup>
                            <m:sSupPr>
                              <m:ctrlPr>
                                <a:rPr lang="en-US" sz="2200" b="0" i="1" smtClean="0">
                                  <a:latin typeface="Cambria Math" charset="0"/>
                                </a:rPr>
                              </m:ctrlPr>
                            </m:sSupPr>
                            <m:e>
                              <m:r>
                                <m:rPr>
                                  <m:sty m:val="p"/>
                                </m:rPr>
                                <a:rPr lang="en-US" sz="2200" b="0" i="0" smtClean="0">
                                  <a:latin typeface="Cambria Math" charset="0"/>
                                </a:rPr>
                                <m:t>σ</m:t>
                              </m:r>
                            </m:e>
                            <m:sup>
                              <m:r>
                                <a:rPr lang="en-US" sz="2200" b="0" i="0" smtClean="0">
                                  <a:latin typeface="Cambria Math" charset="0"/>
                                </a:rPr>
                                <m:t>−1</m:t>
                              </m:r>
                            </m:sup>
                          </m:sSup>
                          <m:r>
                            <a:rPr lang="en-US" sz="2200" b="0" i="0" smtClean="0">
                              <a:latin typeface="Cambria Math" charset="0"/>
                            </a:rPr>
                            <m:t>(</m:t>
                          </m:r>
                          <m:sSub>
                            <m:sSubPr>
                              <m:ctrlPr>
                                <a:rPr lang="en-US" sz="2200" b="0" i="1" smtClean="0">
                                  <a:latin typeface="Cambria Math" charset="0"/>
                                </a:rPr>
                              </m:ctrlPr>
                            </m:sSubPr>
                            <m:e>
                              <m:r>
                                <m:rPr>
                                  <m:sty m:val="p"/>
                                </m:rPr>
                                <a:rPr lang="en-US" sz="2200" b="0" i="0" smtClean="0">
                                  <a:latin typeface="Cambria Math" charset="0"/>
                                </a:rPr>
                                <m:t>x</m:t>
                              </m:r>
                            </m:e>
                            <m:sub>
                              <m:r>
                                <a:rPr lang="en-US" sz="2200" b="0" i="0" smtClean="0">
                                  <a:latin typeface="Cambria Math" charset="0"/>
                                </a:rPr>
                                <m:t>3</m:t>
                              </m:r>
                            </m:sub>
                          </m:sSub>
                          <m:r>
                            <a:rPr lang="en-US" sz="2200" b="0" i="0" smtClean="0">
                              <a:latin typeface="Cambria Math" charset="0"/>
                            </a:rPr>
                            <m:t>||</m:t>
                          </m:r>
                          <m:sSub>
                            <m:sSubPr>
                              <m:ctrlPr>
                                <a:rPr lang="en-US" sz="2200" b="0" i="1" smtClean="0">
                                  <a:latin typeface="Cambria Math" charset="0"/>
                                </a:rPr>
                              </m:ctrlPr>
                            </m:sSubPr>
                            <m:e>
                              <m:r>
                                <m:rPr>
                                  <m:sty m:val="p"/>
                                </m:rPr>
                                <a:rPr lang="en-US" sz="2200" b="0" i="0" smtClean="0">
                                  <a:latin typeface="Cambria Math" charset="0"/>
                                </a:rPr>
                                <m:t>x</m:t>
                              </m:r>
                            </m:e>
                            <m:sub>
                              <m:r>
                                <a:rPr lang="en-US" sz="2200" b="0" i="0" smtClean="0">
                                  <a:latin typeface="Cambria Math" charset="0"/>
                                </a:rPr>
                                <m:t>2</m:t>
                              </m:r>
                            </m:sub>
                          </m:sSub>
                          <m:r>
                            <a:rPr lang="en-US" sz="2200" b="0" i="0" smtClean="0">
                              <a:latin typeface="Cambria Math" charset="0"/>
                            </a:rPr>
                            <m:t>)</m:t>
                          </m:r>
                        </m:oMath>
                      </m:oMathPara>
                    </a14:m>
                    <a:endParaRPr lang="en-US" sz="2200" dirty="0"/>
                  </a:p>
                </p:txBody>
              </p:sp>
            </mc:Choice>
            <mc:Fallback xmlns="">
              <p:sp>
                <p:nvSpPr>
                  <p:cNvPr id="165" name="TextBox 164"/>
                  <p:cNvSpPr txBox="1">
                    <a:spLocks noRot="1" noChangeAspect="1" noMove="1" noResize="1" noEditPoints="1" noAdjustHandles="1" noChangeArrowheads="1" noChangeShapeType="1" noTextEdit="1"/>
                  </p:cNvSpPr>
                  <p:nvPr/>
                </p:nvSpPr>
                <p:spPr>
                  <a:xfrm>
                    <a:off x="7150401" y="1829832"/>
                    <a:ext cx="2006831" cy="430887"/>
                  </a:xfrm>
                  <a:prstGeom prst="rect">
                    <a:avLst/>
                  </a:prstGeom>
                  <a:blipFill rotWithShape="0">
                    <a:blip r:embed="rId68"/>
                    <a:stretch>
                      <a:fillRect b="-16901"/>
                    </a:stretch>
                  </a:blipFill>
                </p:spPr>
                <p:txBody>
                  <a:bodyPr/>
                  <a:lstStyle/>
                  <a:p>
                    <a:r>
                      <a:rPr lang="en-US">
                        <a:noFill/>
                      </a:rPr>
                      <a:t> </a:t>
                    </a:r>
                  </a:p>
                </p:txBody>
              </p:sp>
            </mc:Fallback>
          </mc:AlternateContent>
          <p:pic>
            <p:nvPicPr>
              <p:cNvPr id="177" name="Picture 176"/>
              <p:cNvPicPr>
                <a:picLocks noChangeAspect="1"/>
              </p:cNvPicPr>
              <p:nvPr/>
            </p:nvPicPr>
            <p:blipFill>
              <a:blip r:embed="rId66">
                <a:extLst>
                  <a:ext uri="{BEBA8EAE-BF5A-486C-A8C5-ECC9F3942E4B}">
                    <a14:imgProps xmlns:a14="http://schemas.microsoft.com/office/drawing/2010/main">
                      <a14:imgLayer r:embed="rId67">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6954881" y="2070403"/>
                <a:ext cx="637864" cy="579264"/>
              </a:xfrm>
              <a:prstGeom prst="rect">
                <a:avLst/>
              </a:prstGeom>
            </p:spPr>
          </p:pic>
        </p:grpSp>
      </p:grpSp>
      <p:sp>
        <p:nvSpPr>
          <p:cNvPr id="44" name="Rectangle 43"/>
          <p:cNvSpPr/>
          <p:nvPr/>
        </p:nvSpPr>
        <p:spPr>
          <a:xfrm>
            <a:off x="1658257" y="4345223"/>
            <a:ext cx="1399573" cy="1328067"/>
          </a:xfrm>
          <a:prstGeom prst="rect">
            <a:avLst/>
          </a:prstGeom>
          <a:solidFill>
            <a:schemeClr val="bg1">
              <a:lumMod val="95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921487" y="2884028"/>
            <a:ext cx="184731" cy="369332"/>
          </a:xfrm>
          <a:prstGeom prst="rect">
            <a:avLst/>
          </a:prstGeom>
          <a:noFill/>
        </p:spPr>
        <p:txBody>
          <a:bodyPr wrap="none" rtlCol="0">
            <a:spAutoFit/>
          </a:bodyPr>
          <a:lstStyle/>
          <a:p>
            <a:endParaRPr lang="en-US" dirty="0"/>
          </a:p>
        </p:txBody>
      </p:sp>
      <p:grpSp>
        <p:nvGrpSpPr>
          <p:cNvPr id="7" name="Group 6"/>
          <p:cNvGrpSpPr/>
          <p:nvPr/>
        </p:nvGrpSpPr>
        <p:grpSpPr>
          <a:xfrm>
            <a:off x="1221217" y="6449710"/>
            <a:ext cx="1716083" cy="430887"/>
            <a:chOff x="1464965" y="3781497"/>
            <a:chExt cx="1716083" cy="430887"/>
          </a:xfrm>
        </p:grpSpPr>
        <mc:AlternateContent xmlns:mc="http://schemas.openxmlformats.org/markup-compatibility/2006" xmlns:a14="http://schemas.microsoft.com/office/drawing/2010/main">
          <mc:Choice Requires="a14">
            <p:sp>
              <p:nvSpPr>
                <p:cNvPr id="46" name="TextBox 45"/>
                <p:cNvSpPr txBox="1"/>
                <p:nvPr/>
              </p:nvSpPr>
              <p:spPr>
                <a:xfrm>
                  <a:off x="1873574" y="3781497"/>
                  <a:ext cx="1307474"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0" smtClean="0">
                            <a:latin typeface="Cambria Math" charset="0"/>
                          </a:rPr>
                          <m:t>&lt;</m:t>
                        </m:r>
                        <m:r>
                          <m:rPr>
                            <m:sty m:val="p"/>
                          </m:rPr>
                          <a:rPr lang="en-US" sz="2200" b="0" i="0" smtClean="0">
                            <a:latin typeface="Cambria Math" charset="0"/>
                          </a:rPr>
                          <m:t>δ</m:t>
                        </m:r>
                        <m:r>
                          <a:rPr lang="en-US" sz="2200" b="0" i="0" smtClean="0">
                            <a:latin typeface="Cambria Math" charset="0"/>
                          </a:rPr>
                          <m:t>⋅</m:t>
                        </m:r>
                        <m:sSup>
                          <m:sSupPr>
                            <m:ctrlPr>
                              <a:rPr lang="en-US" sz="2200" b="0" i="1" smtClean="0">
                                <a:latin typeface="Cambria Math" charset="0"/>
                              </a:rPr>
                            </m:ctrlPr>
                          </m:sSupPr>
                          <m:e>
                            <m:r>
                              <a:rPr lang="en-US" sz="2200" b="0" i="0" smtClean="0">
                                <a:latin typeface="Cambria Math" charset="0"/>
                              </a:rPr>
                              <m:t>2</m:t>
                            </m:r>
                          </m:e>
                          <m:sup>
                            <m:r>
                              <a:rPr lang="en-US" sz="2200" b="0" i="0" smtClean="0">
                                <a:latin typeface="Cambria Math" charset="0"/>
                              </a:rPr>
                              <m:t>2</m:t>
                            </m:r>
                            <m:r>
                              <m:rPr>
                                <m:sty m:val="p"/>
                              </m:rPr>
                              <a:rPr lang="en-US" sz="2200" b="0" i="0" smtClean="0">
                                <a:latin typeface="Cambria Math" charset="0"/>
                              </a:rPr>
                              <m:t>n</m:t>
                            </m:r>
                          </m:sup>
                        </m:sSup>
                      </m:oMath>
                    </m:oMathPara>
                  </a14:m>
                  <a:endParaRPr lang="en-US" sz="2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1873574" y="3781497"/>
                  <a:ext cx="1307474" cy="430887"/>
                </a:xfrm>
                <a:prstGeom prst="rect">
                  <a:avLst/>
                </a:prstGeom>
                <a:blipFill rotWithShape="0">
                  <a:blip r:embed="rId69"/>
                  <a:stretch>
                    <a:fillRect/>
                  </a:stretch>
                </a:blipFill>
              </p:spPr>
              <p:txBody>
                <a:bodyPr/>
                <a:lstStyle/>
                <a:p>
                  <a:r>
                    <a:rPr lang="en-US">
                      <a:noFill/>
                    </a:rPr>
                    <a:t> </a:t>
                  </a:r>
                </a:p>
              </p:txBody>
            </p:sp>
          </mc:Fallback>
        </mc:AlternateContent>
        <p:cxnSp>
          <p:nvCxnSpPr>
            <p:cNvPr id="5" name="Curved Connector 4"/>
            <p:cNvCxnSpPr/>
            <p:nvPr/>
          </p:nvCxnSpPr>
          <p:spPr>
            <a:xfrm>
              <a:off x="1464965" y="3781497"/>
              <a:ext cx="508662" cy="22573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488824" y="3881230"/>
            <a:ext cx="1872069" cy="2785002"/>
            <a:chOff x="-1145078" y="1162075"/>
            <a:chExt cx="1872069" cy="2785002"/>
          </a:xfrm>
        </p:grpSpPr>
        <p:sp>
          <p:nvSpPr>
            <p:cNvPr id="3" name="TextBox 2"/>
            <p:cNvSpPr txBox="1"/>
            <p:nvPr/>
          </p:nvSpPr>
          <p:spPr>
            <a:xfrm>
              <a:off x="542260" y="2062716"/>
              <a:ext cx="184731" cy="369332"/>
            </a:xfrm>
            <a:prstGeom prst="rect">
              <a:avLst/>
            </a:prstGeom>
            <a:noFill/>
          </p:spPr>
          <p:txBody>
            <a:bodyPr wrap="none" rtlCol="0">
              <a:spAutoFit/>
            </a:bodyPr>
            <a:lstStyle/>
            <a:p>
              <a:endParaRPr lang="en-US" dirty="0"/>
            </a:p>
          </p:txBody>
        </p:sp>
        <p:grpSp>
          <p:nvGrpSpPr>
            <p:cNvPr id="11" name="Group 10"/>
            <p:cNvGrpSpPr/>
            <p:nvPr/>
          </p:nvGrpSpPr>
          <p:grpSpPr>
            <a:xfrm>
              <a:off x="-1145078" y="1162075"/>
              <a:ext cx="1583008" cy="2785002"/>
              <a:chOff x="-1145078" y="1162075"/>
              <a:chExt cx="1583008" cy="2785002"/>
            </a:xfrm>
          </p:grpSpPr>
          <p:sp>
            <p:nvSpPr>
              <p:cNvPr id="113" name="Rectangle 112"/>
              <p:cNvSpPr/>
              <p:nvPr/>
            </p:nvSpPr>
            <p:spPr>
              <a:xfrm>
                <a:off x="-396419" y="1162075"/>
                <a:ext cx="834349" cy="2205704"/>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Curved Connector 115"/>
              <p:cNvCxnSpPr/>
              <p:nvPr/>
            </p:nvCxnSpPr>
            <p:spPr>
              <a:xfrm flipH="1">
                <a:off x="-554573" y="3385076"/>
                <a:ext cx="184527" cy="276604"/>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5" name="TextBox 124"/>
                  <p:cNvSpPr txBox="1"/>
                  <p:nvPr/>
                </p:nvSpPr>
                <p:spPr>
                  <a:xfrm>
                    <a:off x="-1145078" y="3577745"/>
                    <a:ext cx="1405658" cy="369332"/>
                  </a:xfrm>
                  <a:prstGeom prst="rect">
                    <a:avLst/>
                  </a:prstGeom>
                  <a:noFill/>
                </p:spPr>
                <p:txBody>
                  <a:bodyPr wrap="square" rtlCol="0">
                    <a:spAutoFit/>
                  </a:bodyPr>
                  <a:lstStyle/>
                  <a:p>
                    <a14:m>
                      <m:oMath xmlns:m="http://schemas.openxmlformats.org/officeDocument/2006/math">
                        <m:r>
                          <a:rPr lang="en-US" i="1" smtClean="0">
                            <a:latin typeface="Cambria Math" charset="0"/>
                          </a:rPr>
                          <m:t>𝑛</m:t>
                        </m:r>
                      </m:oMath>
                    </a14:m>
                    <a:r>
                      <a:rPr lang="en-US" dirty="0" smtClean="0"/>
                      <a:t>-bit strings</a:t>
                    </a:r>
                    <a:endParaRPr lang="en-US" dirty="0"/>
                  </a:p>
                </p:txBody>
              </p:sp>
            </mc:Choice>
            <mc:Fallback xmlns="">
              <p:sp>
                <p:nvSpPr>
                  <p:cNvPr id="125" name="TextBox 124"/>
                  <p:cNvSpPr txBox="1">
                    <a:spLocks noRot="1" noChangeAspect="1" noMove="1" noResize="1" noEditPoints="1" noAdjustHandles="1" noChangeArrowheads="1" noChangeShapeType="1" noTextEdit="1"/>
                  </p:cNvSpPr>
                  <p:nvPr/>
                </p:nvSpPr>
                <p:spPr>
                  <a:xfrm>
                    <a:off x="-1145078" y="3577745"/>
                    <a:ext cx="1405658" cy="369332"/>
                  </a:xfrm>
                  <a:prstGeom prst="rect">
                    <a:avLst/>
                  </a:prstGeom>
                  <a:blipFill rotWithShape="0">
                    <a:blip r:embed="rId71"/>
                    <a:stretch>
                      <a:fillRect t="-9836" b="-24590"/>
                    </a:stretch>
                  </a:blipFill>
                </p:spPr>
                <p:txBody>
                  <a:bodyPr/>
                  <a:lstStyle/>
                  <a:p>
                    <a:r>
                      <a:rPr lang="en-US">
                        <a:noFill/>
                      </a:rPr>
                      <a:t> </a:t>
                    </a:r>
                  </a:p>
                </p:txBody>
              </p:sp>
            </mc:Fallback>
          </mc:AlternateContent>
        </p:grpSp>
        <p:sp>
          <p:nvSpPr>
            <p:cNvPr id="134" name="Rectangle 133"/>
            <p:cNvSpPr/>
            <p:nvPr/>
          </p:nvSpPr>
          <p:spPr>
            <a:xfrm>
              <a:off x="-266102" y="1730302"/>
              <a:ext cx="619892" cy="1054336"/>
            </a:xfrm>
            <a:prstGeom prst="rect">
              <a:avLst/>
            </a:prstGeom>
            <a:solidFill>
              <a:schemeClr val="bg1">
                <a:lumMod val="95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2395923" y="4624345"/>
            <a:ext cx="3145100" cy="778057"/>
            <a:chOff x="2395923" y="4624345"/>
            <a:chExt cx="3145100" cy="778057"/>
          </a:xfrm>
        </p:grpSpPr>
        <mc:AlternateContent xmlns:mc="http://schemas.openxmlformats.org/markup-compatibility/2006" xmlns:a14="http://schemas.microsoft.com/office/drawing/2010/main">
          <mc:Choice Requires="a14">
            <p:sp>
              <p:nvSpPr>
                <p:cNvPr id="178" name="TextBox 177"/>
                <p:cNvSpPr txBox="1"/>
                <p:nvPr/>
              </p:nvSpPr>
              <p:spPr>
                <a:xfrm>
                  <a:off x="3414815" y="4624345"/>
                  <a:ext cx="210927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charset="0"/>
                              </a:rPr>
                            </m:ctrlPr>
                          </m:sSupPr>
                          <m:e>
                            <m:r>
                              <m:rPr>
                                <m:sty m:val="p"/>
                              </m:rPr>
                              <a:rPr lang="en-US" sz="2400" b="0" i="0" smtClean="0">
                                <a:latin typeface="Cambria Math" charset="0"/>
                              </a:rPr>
                              <m:t>π</m:t>
                            </m:r>
                          </m:e>
                          <m:sup>
                            <m:r>
                              <a:rPr lang="en-US" sz="2400" b="0" i="0" smtClean="0">
                                <a:latin typeface="Cambria Math" charset="0"/>
                              </a:rPr>
                              <m:t>−1</m:t>
                            </m:r>
                          </m:sup>
                        </m:sSup>
                        <m:r>
                          <a:rPr lang="en-US" sz="2400" b="0" i="0" smtClean="0">
                            <a:latin typeface="Cambria Math" charset="0"/>
                          </a:rPr>
                          <m:t>(⋅||</m:t>
                        </m:r>
                        <m:sSub>
                          <m:sSubPr>
                            <m:ctrlPr>
                              <a:rPr lang="en-US" sz="2400" b="0" i="1" smtClean="0">
                                <a:latin typeface="Cambria Math" charset="0"/>
                              </a:rPr>
                            </m:ctrlPr>
                          </m:sSubPr>
                          <m:e>
                            <m:r>
                              <m:rPr>
                                <m:sty m:val="p"/>
                              </m:rPr>
                              <a:rPr lang="en-US" sz="2400" b="0" i="0" smtClean="0">
                                <a:latin typeface="Cambria Math" charset="0"/>
                              </a:rPr>
                              <m:t>x</m:t>
                            </m:r>
                          </m:e>
                          <m:sub>
                            <m:r>
                              <a:rPr lang="en-US" sz="2400" b="0" i="0" smtClean="0">
                                <a:latin typeface="Cambria Math" charset="0"/>
                              </a:rPr>
                              <m:t>1</m:t>
                            </m:r>
                          </m:sub>
                        </m:sSub>
                        <m:r>
                          <a:rPr lang="en-US" sz="2400" b="0" i="0" smtClean="0">
                            <a:latin typeface="Cambria Math" charset="0"/>
                          </a:rPr>
                          <m:t>)</m:t>
                        </m:r>
                      </m:oMath>
                    </m:oMathPara>
                  </a14:m>
                  <a:endParaRPr lang="en-US" sz="2400" dirty="0"/>
                </a:p>
              </p:txBody>
            </p:sp>
          </mc:Choice>
          <mc:Fallback xmlns="">
            <p:sp>
              <p:nvSpPr>
                <p:cNvPr id="178" name="TextBox 177"/>
                <p:cNvSpPr txBox="1">
                  <a:spLocks noRot="1" noChangeAspect="1" noMove="1" noResize="1" noEditPoints="1" noAdjustHandles="1" noChangeArrowheads="1" noChangeShapeType="1" noTextEdit="1"/>
                </p:cNvSpPr>
                <p:nvPr/>
              </p:nvSpPr>
              <p:spPr>
                <a:xfrm>
                  <a:off x="3414815" y="4624345"/>
                  <a:ext cx="2109272" cy="461665"/>
                </a:xfrm>
                <a:prstGeom prst="rect">
                  <a:avLst/>
                </a:prstGeom>
                <a:blipFill rotWithShape="0">
                  <a:blip r:embed="rId72"/>
                  <a:stretch>
                    <a:fillRect b="-18667"/>
                  </a:stretch>
                </a:blipFill>
              </p:spPr>
              <p:txBody>
                <a:bodyPr/>
                <a:lstStyle/>
                <a:p>
                  <a:r>
                    <a:rPr lang="en-US">
                      <a:noFill/>
                    </a:rPr>
                    <a:t> </a:t>
                  </a:r>
                </a:p>
              </p:txBody>
            </p:sp>
          </mc:Fallback>
        </mc:AlternateContent>
        <p:cxnSp>
          <p:nvCxnSpPr>
            <p:cNvPr id="137" name="Curved Connector 136"/>
            <p:cNvCxnSpPr/>
            <p:nvPr/>
          </p:nvCxnSpPr>
          <p:spPr>
            <a:xfrm rot="10800000" flipV="1">
              <a:off x="2395923" y="5075698"/>
              <a:ext cx="3145100" cy="32670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2430589" y="4132686"/>
            <a:ext cx="3440346" cy="1782389"/>
            <a:chOff x="2430589" y="4132686"/>
            <a:chExt cx="3440346" cy="1782389"/>
          </a:xfrm>
        </p:grpSpPr>
        <p:cxnSp>
          <p:nvCxnSpPr>
            <p:cNvPr id="139" name="Curved Connector 138"/>
            <p:cNvCxnSpPr/>
            <p:nvPr/>
          </p:nvCxnSpPr>
          <p:spPr>
            <a:xfrm rot="10800000" flipV="1">
              <a:off x="2430589" y="4518566"/>
              <a:ext cx="2954723" cy="19391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Curved Connector 137"/>
            <p:cNvCxnSpPr/>
            <p:nvPr/>
          </p:nvCxnSpPr>
          <p:spPr>
            <a:xfrm rot="10800000" flipV="1">
              <a:off x="3455474" y="4132686"/>
              <a:ext cx="2415461" cy="34532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Curved Connector 140"/>
            <p:cNvCxnSpPr/>
            <p:nvPr/>
          </p:nvCxnSpPr>
          <p:spPr>
            <a:xfrm rot="10800000" flipV="1">
              <a:off x="3529788" y="5867013"/>
              <a:ext cx="1999204" cy="4806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3" name="TextBox 142"/>
              <p:cNvSpPr txBox="1"/>
              <p:nvPr/>
            </p:nvSpPr>
            <p:spPr>
              <a:xfrm>
                <a:off x="105455" y="4490507"/>
                <a:ext cx="886781" cy="707886"/>
              </a:xfrm>
              <a:prstGeom prst="rect">
                <a:avLst/>
              </a:prstGeom>
              <a:noFill/>
            </p:spPr>
            <p:txBody>
              <a:bodyPr wrap="none" rtlCol="0">
                <a:spAutoFit/>
              </a:bodyPr>
              <a:lstStyle/>
              <a:p>
                <a14:m>
                  <m:oMath xmlns:m="http://schemas.openxmlformats.org/officeDocument/2006/math">
                    <m:r>
                      <a:rPr lang="en-US" sz="2000" b="0" i="0" smtClean="0">
                        <a:latin typeface="Cambria Math" charset="0"/>
                      </a:rPr>
                      <m:t>2</m:t>
                    </m:r>
                    <m:r>
                      <m:rPr>
                        <m:sty m:val="p"/>
                      </m:rPr>
                      <a:rPr lang="en-US" sz="2000" b="0" i="0" smtClean="0">
                        <a:latin typeface="Cambria Math" charset="0"/>
                      </a:rPr>
                      <m:t>n</m:t>
                    </m:r>
                  </m:oMath>
                </a14:m>
                <a:r>
                  <a:rPr lang="en-US" sz="2000" dirty="0" smtClean="0"/>
                  <a:t>-bit </a:t>
                </a:r>
              </a:p>
              <a:p>
                <a:r>
                  <a:rPr lang="en-US" sz="2000" dirty="0" smtClean="0"/>
                  <a:t>strings</a:t>
                </a:r>
                <a:endParaRPr lang="en-US" sz="2000" dirty="0"/>
              </a:p>
            </p:txBody>
          </p:sp>
        </mc:Choice>
        <mc:Fallback xmlns="">
          <p:sp>
            <p:nvSpPr>
              <p:cNvPr id="143" name="TextBox 142"/>
              <p:cNvSpPr txBox="1">
                <a:spLocks noRot="1" noChangeAspect="1" noMove="1" noResize="1" noEditPoints="1" noAdjustHandles="1" noChangeArrowheads="1" noChangeShapeType="1" noTextEdit="1"/>
              </p:cNvSpPr>
              <p:nvPr/>
            </p:nvSpPr>
            <p:spPr>
              <a:xfrm>
                <a:off x="105455" y="4490507"/>
                <a:ext cx="886781" cy="707886"/>
              </a:xfrm>
              <a:prstGeom prst="rect">
                <a:avLst/>
              </a:prstGeom>
              <a:blipFill rotWithShape="0">
                <a:blip r:embed="rId73"/>
                <a:stretch>
                  <a:fillRect l="-6849" t="-5172" r="-6164" b="-14655"/>
                </a:stretch>
              </a:blipFill>
            </p:spPr>
            <p:txBody>
              <a:bodyPr/>
              <a:lstStyle/>
              <a:p>
                <a:r>
                  <a:rPr lang="en-US">
                    <a:noFill/>
                  </a:rPr>
                  <a:t> </a:t>
                </a:r>
              </a:p>
            </p:txBody>
          </p:sp>
        </mc:Fallback>
      </mc:AlternateContent>
      <p:pic>
        <p:nvPicPr>
          <p:cNvPr id="163" name="Picture 162"/>
          <p:cNvPicPr>
            <a:picLocks noChangeAspect="1"/>
          </p:cNvPicPr>
          <p:nvPr/>
        </p:nvPicPr>
        <p:blipFill>
          <a:blip r:embed="rId66">
            <a:extLst>
              <a:ext uri="{BEBA8EAE-BF5A-486C-A8C5-ECC9F3942E4B}">
                <a14:imgProps xmlns:a14="http://schemas.microsoft.com/office/drawing/2010/main">
                  <a14:imgLayer r:embed="rId67">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14171362" y="-1602434"/>
            <a:ext cx="637864" cy="579264"/>
          </a:xfrm>
          <a:prstGeom prst="rect">
            <a:avLst/>
          </a:prstGeom>
        </p:spPr>
      </p:pic>
      <p:sp>
        <p:nvSpPr>
          <p:cNvPr id="9" name="Rectangle 8"/>
          <p:cNvSpPr/>
          <p:nvPr/>
        </p:nvSpPr>
        <p:spPr>
          <a:xfrm>
            <a:off x="6411726" y="442356"/>
            <a:ext cx="323311" cy="333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66">
            <a:extLst>
              <a:ext uri="{BEBA8EAE-BF5A-486C-A8C5-ECC9F3942E4B}">
                <a14:imgProps xmlns:a14="http://schemas.microsoft.com/office/drawing/2010/main">
                  <a14:imgLayer r:embed="rId67">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5393972" y="4359747"/>
            <a:ext cx="637864" cy="579264"/>
          </a:xfrm>
          <a:prstGeom prst="rect">
            <a:avLst/>
          </a:prstGeom>
        </p:spPr>
      </p:pic>
      <p:grpSp>
        <p:nvGrpSpPr>
          <p:cNvPr id="13" name="Group 12"/>
          <p:cNvGrpSpPr/>
          <p:nvPr/>
        </p:nvGrpSpPr>
        <p:grpSpPr>
          <a:xfrm>
            <a:off x="3981928" y="5217860"/>
            <a:ext cx="1473352" cy="894989"/>
            <a:chOff x="4103245" y="5320590"/>
            <a:chExt cx="1473352" cy="894989"/>
          </a:xfrm>
        </p:grpSpPr>
        <mc:AlternateContent xmlns:mc="http://schemas.openxmlformats.org/markup-compatibility/2006" xmlns:a14="http://schemas.microsoft.com/office/drawing/2010/main">
          <mc:Choice Requires="a14">
            <p:sp>
              <p:nvSpPr>
                <p:cNvPr id="8" name="TextBox 7"/>
                <p:cNvSpPr txBox="1"/>
                <p:nvPr/>
              </p:nvSpPr>
              <p:spPr>
                <a:xfrm>
                  <a:off x="4103245" y="5384582"/>
                  <a:ext cx="1473352" cy="830997"/>
                </a:xfrm>
                <a:prstGeom prst="rect">
                  <a:avLst/>
                </a:prstGeom>
                <a:noFill/>
              </p:spPr>
              <p:txBody>
                <a:bodyPr wrap="none" rtlCol="0">
                  <a:spAutoFit/>
                </a:bodyPr>
                <a:lstStyle/>
                <a:p>
                  <a:pPr algn="ctr"/>
                  <a:r>
                    <a:rPr lang="en-US" sz="2400" dirty="0" smtClean="0"/>
                    <a:t>w</a:t>
                  </a:r>
                  <a:r>
                    <a:rPr lang="en-US" sz="2400" b="0" dirty="0" smtClean="0"/>
                    <a:t>ith prob.</a:t>
                  </a:r>
                </a:p>
                <a:p>
                  <a:pPr algn="ctr"/>
                  <a:r>
                    <a:rPr lang="en-US" sz="2400" b="0" dirty="0" smtClean="0"/>
                    <a:t> </a:t>
                  </a:r>
                  <a14:m>
                    <m:oMath xmlns:m="http://schemas.openxmlformats.org/officeDocument/2006/math">
                      <m:r>
                        <a:rPr lang="en-US" sz="2400" b="0" i="0" smtClean="0">
                          <a:latin typeface="Cambria Math" charset="0"/>
                        </a:rPr>
                        <m:t>&lt;</m:t>
                      </m:r>
                      <m:r>
                        <m:rPr>
                          <m:sty m:val="p"/>
                        </m:rPr>
                        <a:rPr lang="en-US" sz="2400" b="0" i="0" smtClean="0">
                          <a:latin typeface="Cambria Math" charset="0"/>
                        </a:rPr>
                        <m:t>δ</m:t>
                      </m:r>
                    </m:oMath>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103245" y="5384582"/>
                  <a:ext cx="1473352" cy="830997"/>
                </a:xfrm>
                <a:prstGeom prst="rect">
                  <a:avLst/>
                </a:prstGeom>
                <a:blipFill rotWithShape="0">
                  <a:blip r:embed="rId74"/>
                  <a:stretch>
                    <a:fillRect l="-6224" t="-5882" r="-5394"/>
                  </a:stretch>
                </a:blipFill>
              </p:spPr>
              <p:txBody>
                <a:bodyPr/>
                <a:lstStyle/>
                <a:p>
                  <a:r>
                    <a:rPr lang="en-US">
                      <a:noFill/>
                    </a:rPr>
                    <a:t> </a:t>
                  </a:r>
                </a:p>
              </p:txBody>
            </p:sp>
          </mc:Fallback>
        </mc:AlternateContent>
        <p:cxnSp>
          <p:nvCxnSpPr>
            <p:cNvPr id="104" name="Curved Connector 103"/>
            <p:cNvCxnSpPr/>
            <p:nvPr/>
          </p:nvCxnSpPr>
          <p:spPr>
            <a:xfrm>
              <a:off x="4135324" y="5320590"/>
              <a:ext cx="299333" cy="208361"/>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139656" y="4378496"/>
            <a:ext cx="4281822" cy="823639"/>
            <a:chOff x="2951829" y="4126708"/>
            <a:chExt cx="4281822" cy="823639"/>
          </a:xfrm>
        </p:grpSpPr>
        <p:pic>
          <p:nvPicPr>
            <p:cNvPr id="132" name="Picture 131"/>
            <p:cNvPicPr>
              <a:picLocks noChangeAspect="1"/>
            </p:cNvPicPr>
            <p:nvPr/>
          </p:nvPicPr>
          <p:blipFill>
            <a:blip r:embed="rId66">
              <a:extLst>
                <a:ext uri="{BEBA8EAE-BF5A-486C-A8C5-ECC9F3942E4B}">
                  <a14:imgProps xmlns:a14="http://schemas.microsoft.com/office/drawing/2010/main">
                    <a14:imgLayer r:embed="rId67">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3759413" y="4139816"/>
              <a:ext cx="637864" cy="579264"/>
            </a:xfrm>
            <a:prstGeom prst="rect">
              <a:avLst/>
            </a:prstGeom>
          </p:spPr>
        </p:pic>
        <p:pic>
          <p:nvPicPr>
            <p:cNvPr id="142" name="Picture 141"/>
            <p:cNvPicPr>
              <a:picLocks noChangeAspect="1"/>
            </p:cNvPicPr>
            <p:nvPr/>
          </p:nvPicPr>
          <p:blipFill>
            <a:blip r:embed="rId66">
              <a:extLst>
                <a:ext uri="{BEBA8EAE-BF5A-486C-A8C5-ECC9F3942E4B}">
                  <a14:imgProps xmlns:a14="http://schemas.microsoft.com/office/drawing/2010/main">
                    <a14:imgLayer r:embed="rId67">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4344947" y="4139816"/>
              <a:ext cx="637864" cy="579264"/>
            </a:xfrm>
            <a:prstGeom prst="rect">
              <a:avLst/>
            </a:prstGeom>
          </p:spPr>
        </p:pic>
        <p:pic>
          <p:nvPicPr>
            <p:cNvPr id="170" name="Picture 169"/>
            <p:cNvPicPr>
              <a:picLocks noChangeAspect="1"/>
            </p:cNvPicPr>
            <p:nvPr/>
          </p:nvPicPr>
          <p:blipFill>
            <a:blip r:embed="rId66">
              <a:extLst>
                <a:ext uri="{BEBA8EAE-BF5A-486C-A8C5-ECC9F3942E4B}">
                  <a14:imgProps xmlns:a14="http://schemas.microsoft.com/office/drawing/2010/main">
                    <a14:imgLayer r:embed="rId67">
                      <a14:imgEffect>
                        <a14:backgroundRemoval t="5292" b="89972" l="9898" r="98985">
                          <a14:backgroundMark x1="33249" y1="69359" x2="33249" y2="69359"/>
                        </a14:backgroundRemoval>
                      </a14:imgEffect>
                    </a14:imgLayer>
                  </a14:imgProps>
                </a:ext>
                <a:ext uri="{28A0092B-C50C-407E-A947-70E740481C1C}">
                  <a14:useLocalDpi xmlns:a14="http://schemas.microsoft.com/office/drawing/2010/main" val="0"/>
                </a:ext>
              </a:extLst>
            </a:blip>
            <a:stretch>
              <a:fillRect/>
            </a:stretch>
          </p:blipFill>
          <p:spPr>
            <a:xfrm>
              <a:off x="5012736" y="4126708"/>
              <a:ext cx="637864" cy="579264"/>
            </a:xfrm>
            <a:prstGeom prst="rect">
              <a:avLst/>
            </a:prstGeom>
          </p:spPr>
        </p:pic>
        <mc:AlternateContent xmlns:mc="http://schemas.openxmlformats.org/markup-compatibility/2006" xmlns:a14="http://schemas.microsoft.com/office/drawing/2010/main">
          <mc:Choice Requires="a14">
            <p:sp>
              <p:nvSpPr>
                <p:cNvPr id="112" name="TextBox 111"/>
                <p:cNvSpPr txBox="1"/>
                <p:nvPr/>
              </p:nvSpPr>
              <p:spPr>
                <a:xfrm>
                  <a:off x="2951829" y="4408211"/>
                  <a:ext cx="4281822" cy="54213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US" sz="2800" b="0" i="1" smtClean="0">
                                <a:solidFill>
                                  <a:schemeClr val="tx1"/>
                                </a:solidFill>
                                <a:latin typeface="Cambria Math" charset="0"/>
                              </a:rPr>
                            </m:ctrlPr>
                          </m:dPr>
                          <m:e>
                            <m:sSub>
                              <m:sSubPr>
                                <m:ctrlPr>
                                  <a:rPr lang="en-US" sz="2800" b="0" i="1" smtClean="0">
                                    <a:solidFill>
                                      <a:schemeClr val="tx1"/>
                                    </a:solidFill>
                                    <a:latin typeface="Cambria Math" charset="0"/>
                                  </a:rPr>
                                </m:ctrlPr>
                              </m:sSubPr>
                              <m:e>
                                <m:r>
                                  <m:rPr>
                                    <m:sty m:val="p"/>
                                  </m:rPr>
                                  <a:rPr lang="en-US" sz="2800" b="0" i="0" smtClean="0">
                                    <a:solidFill>
                                      <a:schemeClr val="tx1"/>
                                    </a:solidFill>
                                    <a:latin typeface="Cambria Math" charset="0"/>
                                  </a:rPr>
                                  <m:t>x</m:t>
                                </m:r>
                              </m:e>
                              <m:sub>
                                <m:r>
                                  <a:rPr lang="en-US" sz="2800" b="0" i="0" smtClean="0">
                                    <a:solidFill>
                                      <a:schemeClr val="tx1"/>
                                    </a:solidFill>
                                    <a:latin typeface="Cambria Math" charset="0"/>
                                  </a:rPr>
                                  <m:t>0</m:t>
                                </m:r>
                              </m:sub>
                            </m:sSub>
                            <m:r>
                              <a:rPr lang="en-US" sz="2800" b="0" i="0" smtClean="0">
                                <a:solidFill>
                                  <a:schemeClr val="tx1"/>
                                </a:solidFill>
                                <a:latin typeface="Cambria Math" charset="0"/>
                              </a:rPr>
                              <m:t> </m:t>
                            </m:r>
                            <m:d>
                              <m:dPr>
                                <m:begChr m:val="‖"/>
                                <m:endChr m:val="‖"/>
                                <m:ctrlPr>
                                  <a:rPr lang="en-US" sz="2800" b="0" i="1" smtClean="0">
                                    <a:solidFill>
                                      <a:schemeClr val="tx1"/>
                                    </a:solidFill>
                                    <a:latin typeface="Cambria Math" charset="0"/>
                                  </a:rPr>
                                </m:ctrlPr>
                              </m:dPr>
                              <m:e>
                                <m:r>
                                  <a:rPr lang="en-US" sz="2800" b="0" i="0" smtClean="0">
                                    <a:solidFill>
                                      <a:schemeClr val="tx1"/>
                                    </a:solidFill>
                                    <a:latin typeface="Cambria Math" charset="0"/>
                                  </a:rPr>
                                  <m:t> </m:t>
                                </m:r>
                                <m:sSub>
                                  <m:sSubPr>
                                    <m:ctrlPr>
                                      <a:rPr lang="en-US" sz="2800" b="0" i="1" smtClean="0">
                                        <a:solidFill>
                                          <a:schemeClr val="tx1"/>
                                        </a:solidFill>
                                        <a:latin typeface="Cambria Math" charset="0"/>
                                      </a:rPr>
                                    </m:ctrlPr>
                                  </m:sSubPr>
                                  <m:e>
                                    <m:r>
                                      <m:rPr>
                                        <m:sty m:val="p"/>
                                      </m:rPr>
                                      <a:rPr lang="en-US" sz="2800" b="0" i="0" smtClean="0">
                                        <a:solidFill>
                                          <a:schemeClr val="tx1"/>
                                        </a:solidFill>
                                        <a:latin typeface="Cambria Math" charset="0"/>
                                      </a:rPr>
                                      <m:t>x</m:t>
                                    </m:r>
                                  </m:e>
                                  <m:sub>
                                    <m:r>
                                      <a:rPr lang="en-US" sz="2800" b="0" i="0" smtClean="0">
                                        <a:solidFill>
                                          <a:schemeClr val="tx1"/>
                                        </a:solidFill>
                                        <a:latin typeface="Cambria Math" charset="0"/>
                                      </a:rPr>
                                      <m:t>1</m:t>
                                    </m:r>
                                  </m:sub>
                                </m:sSub>
                                <m:r>
                                  <a:rPr lang="en-US" sz="2800" b="0" i="0" smtClean="0">
                                    <a:solidFill>
                                      <a:schemeClr val="tx1"/>
                                    </a:solidFill>
                                    <a:latin typeface="Cambria Math" charset="0"/>
                                  </a:rPr>
                                  <m:t>, </m:t>
                                </m:r>
                                <m:sSub>
                                  <m:sSubPr>
                                    <m:ctrlPr>
                                      <a:rPr lang="en-US" sz="2800" b="0" i="1" smtClean="0">
                                        <a:solidFill>
                                          <a:schemeClr val="tx1"/>
                                        </a:solidFill>
                                        <a:latin typeface="Cambria Math" charset="0"/>
                                      </a:rPr>
                                    </m:ctrlPr>
                                  </m:sSubPr>
                                  <m:e>
                                    <m:r>
                                      <a:rPr lang="en-US" sz="2800" b="0" i="0" smtClean="0">
                                        <a:solidFill>
                                          <a:schemeClr val="tx1"/>
                                        </a:solidFill>
                                        <a:latin typeface="Cambria Math" charset="0"/>
                                      </a:rPr>
                                      <m:t> </m:t>
                                    </m:r>
                                    <m:r>
                                      <m:rPr>
                                        <m:sty m:val="p"/>
                                      </m:rPr>
                                      <a:rPr lang="en-US" sz="2800" b="0" i="0" smtClean="0">
                                        <a:solidFill>
                                          <a:schemeClr val="tx1"/>
                                        </a:solidFill>
                                        <a:latin typeface="Cambria Math" charset="0"/>
                                      </a:rPr>
                                      <m:t>x</m:t>
                                    </m:r>
                                  </m:e>
                                  <m:sub>
                                    <m:r>
                                      <a:rPr lang="en-US" sz="2800" b="0" i="0" smtClean="0">
                                        <a:solidFill>
                                          <a:schemeClr val="tx1"/>
                                        </a:solidFill>
                                        <a:latin typeface="Cambria Math" charset="0"/>
                                      </a:rPr>
                                      <m:t>2</m:t>
                                    </m:r>
                                  </m:sub>
                                </m:sSub>
                                <m:r>
                                  <a:rPr lang="en-US" sz="2800" b="0" i="0" smtClean="0">
                                    <a:solidFill>
                                      <a:schemeClr val="tx1"/>
                                    </a:solidFill>
                                    <a:latin typeface="Cambria Math" charset="0"/>
                                  </a:rPr>
                                  <m:t> </m:t>
                                </m:r>
                              </m:e>
                            </m:d>
                            <m:sSub>
                              <m:sSubPr>
                                <m:ctrlPr>
                                  <a:rPr lang="en-US" sz="2800" b="0" i="1" smtClean="0">
                                    <a:solidFill>
                                      <a:schemeClr val="tx1"/>
                                    </a:solidFill>
                                    <a:latin typeface="Cambria Math" charset="0"/>
                                  </a:rPr>
                                </m:ctrlPr>
                              </m:sSubPr>
                              <m:e>
                                <m:r>
                                  <a:rPr lang="en-US" sz="2800" b="0" i="0" smtClean="0">
                                    <a:solidFill>
                                      <a:schemeClr val="tx1"/>
                                    </a:solidFill>
                                    <a:latin typeface="Cambria Math" charset="0"/>
                                  </a:rPr>
                                  <m:t> </m:t>
                                </m:r>
                                <m:r>
                                  <m:rPr>
                                    <m:sty m:val="p"/>
                                  </m:rPr>
                                  <a:rPr lang="en-US" sz="2800" b="0" i="0" smtClean="0">
                                    <a:solidFill>
                                      <a:schemeClr val="tx1"/>
                                    </a:solidFill>
                                    <a:latin typeface="Cambria Math" charset="0"/>
                                  </a:rPr>
                                  <m:t>x</m:t>
                                </m:r>
                              </m:e>
                              <m:sub>
                                <m:r>
                                  <a:rPr lang="en-US" sz="2800" b="0" i="0" smtClean="0">
                                    <a:solidFill>
                                      <a:schemeClr val="tx1"/>
                                    </a:solidFill>
                                    <a:latin typeface="Cambria Math" charset="0"/>
                                  </a:rPr>
                                  <m:t>3</m:t>
                                </m:r>
                              </m:sub>
                            </m:sSub>
                          </m:e>
                        </m:d>
                        <m:r>
                          <a:rPr lang="en-US" sz="2800" b="0" i="0" smtClean="0">
                            <a:solidFill>
                              <a:schemeClr val="tx1"/>
                            </a:solidFill>
                            <a:latin typeface="Cambria Math" charset="0"/>
                          </a:rPr>
                          <m:t>∈</m:t>
                        </m:r>
                        <m:sSub>
                          <m:sSubPr>
                            <m:ctrlPr>
                              <a:rPr lang="en-US" sz="2800" b="0" i="1" smtClean="0">
                                <a:solidFill>
                                  <a:schemeClr val="tx1"/>
                                </a:solidFill>
                                <a:latin typeface="Cambria Math" charset="0"/>
                              </a:rPr>
                            </m:ctrlPr>
                          </m:sSubPr>
                          <m:e>
                            <m:r>
                              <m:rPr>
                                <m:sty m:val="p"/>
                              </m:rPr>
                              <a:rPr lang="en-US" sz="2800" b="0" i="0" smtClean="0">
                                <a:solidFill>
                                  <a:schemeClr val="tx1"/>
                                </a:solidFill>
                                <a:latin typeface="Cambria Math" charset="0"/>
                              </a:rPr>
                              <m:t>R</m:t>
                            </m:r>
                          </m:e>
                          <m:sub>
                            <m:r>
                              <m:rPr>
                                <m:sty m:val="p"/>
                              </m:rPr>
                              <a:rPr lang="en-US" sz="2800" b="0" i="0" smtClean="0">
                                <a:solidFill>
                                  <a:schemeClr val="tx1"/>
                                </a:solidFill>
                                <a:latin typeface="Cambria Math" charset="0"/>
                              </a:rPr>
                              <m:t>π</m:t>
                            </m:r>
                            <m:r>
                              <a:rPr lang="en-US" sz="2800" b="0" i="0" smtClean="0">
                                <a:solidFill>
                                  <a:schemeClr val="tx1"/>
                                </a:solidFill>
                                <a:latin typeface="Cambria Math" charset="0"/>
                              </a:rPr>
                              <m:t>,</m:t>
                            </m:r>
                            <m:r>
                              <m:rPr>
                                <m:sty m:val="p"/>
                              </m:rPr>
                              <a:rPr lang="en-US" sz="2800" b="0" i="0" smtClean="0">
                                <a:solidFill>
                                  <a:schemeClr val="tx1"/>
                                </a:solidFill>
                                <a:latin typeface="Cambria Math" charset="0"/>
                              </a:rPr>
                              <m:t>σ</m:t>
                            </m:r>
                          </m:sub>
                        </m:sSub>
                      </m:oMath>
                    </m:oMathPara>
                  </a14:m>
                  <a:endParaRPr lang="en-US" sz="2800" b="0" dirty="0" smtClean="0">
                    <a:solidFill>
                      <a:schemeClr val="tx1"/>
                    </a:solidFill>
                    <a:latin typeface="Cambria Math" charset="0"/>
                  </a:endParaRPr>
                </a:p>
              </p:txBody>
            </p:sp>
          </mc:Choice>
          <mc:Fallback xmlns="">
            <p:sp>
              <p:nvSpPr>
                <p:cNvPr id="112" name="TextBox 111"/>
                <p:cNvSpPr txBox="1">
                  <a:spLocks noRot="1" noChangeAspect="1" noMove="1" noResize="1" noEditPoints="1" noAdjustHandles="1" noChangeArrowheads="1" noChangeShapeType="1" noTextEdit="1"/>
                </p:cNvSpPr>
                <p:nvPr/>
              </p:nvSpPr>
              <p:spPr>
                <a:xfrm>
                  <a:off x="2951829" y="4408211"/>
                  <a:ext cx="4281822" cy="542136"/>
                </a:xfrm>
                <a:prstGeom prst="rect">
                  <a:avLst/>
                </a:prstGeom>
                <a:blipFill rotWithShape="0">
                  <a:blip r:embed="rId75"/>
                  <a:stretch>
                    <a:fillRect/>
                  </a:stretch>
                </a:blipFill>
              </p:spPr>
              <p:txBody>
                <a:bodyPr/>
                <a:lstStyle/>
                <a:p>
                  <a:r>
                    <a:rPr lang="en-US">
                      <a:noFill/>
                    </a:rPr>
                    <a:t> </a:t>
                  </a:r>
                </a:p>
              </p:txBody>
            </p:sp>
          </mc:Fallback>
        </mc:AlternateContent>
      </p:grpSp>
      <p:grpSp>
        <p:nvGrpSpPr>
          <p:cNvPr id="67" name="Group 66"/>
          <p:cNvGrpSpPr/>
          <p:nvPr/>
        </p:nvGrpSpPr>
        <p:grpSpPr>
          <a:xfrm>
            <a:off x="668893" y="5645782"/>
            <a:ext cx="2920608" cy="859112"/>
            <a:chOff x="668893" y="5645782"/>
            <a:chExt cx="2920608" cy="859112"/>
          </a:xfrm>
        </p:grpSpPr>
        <mc:AlternateContent xmlns:mc="http://schemas.openxmlformats.org/markup-compatibility/2006" xmlns:a14="http://schemas.microsoft.com/office/drawing/2010/main">
          <mc:Choice Requires="a14">
            <p:sp>
              <p:nvSpPr>
                <p:cNvPr id="45" name="TextBox 44"/>
                <p:cNvSpPr txBox="1"/>
                <p:nvPr/>
              </p:nvSpPr>
              <p:spPr>
                <a:xfrm>
                  <a:off x="668893" y="6043229"/>
                  <a:ext cx="292060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m:rPr>
                                <m:sty m:val="p"/>
                              </m:rPr>
                              <a:rPr lang="en-US" sz="2400" b="0" i="0" smtClean="0">
                                <a:latin typeface="Cambria Math" charset="0"/>
                              </a:rPr>
                              <m:t>R</m:t>
                            </m:r>
                          </m:e>
                          <m:sub>
                            <m:r>
                              <m:rPr>
                                <m:sty m:val="p"/>
                              </m:rPr>
                              <a:rPr lang="en-US" sz="2400" b="0" i="0" smtClean="0">
                                <a:latin typeface="Cambria Math" charset="0"/>
                              </a:rPr>
                              <m:t>v</m:t>
                            </m:r>
                          </m:sub>
                        </m:sSub>
                        <m:r>
                          <a:rPr lang="en-US" sz="2400" b="0" i="0" smtClean="0">
                            <a:latin typeface="Cambria Math" charset="0"/>
                          </a:rPr>
                          <m:t>={</m:t>
                        </m:r>
                        <m:r>
                          <m:rPr>
                            <m:sty m:val="p"/>
                          </m:rPr>
                          <a:rPr lang="en-US" sz="2400" b="0" i="0" smtClean="0">
                            <a:latin typeface="Cambria Math" charset="0"/>
                          </a:rPr>
                          <m:t>u</m:t>
                        </m:r>
                        <m:r>
                          <a:rPr lang="en-US" sz="2400" b="0" i="0" smtClean="0">
                            <a:latin typeface="Cambria Math" charset="0"/>
                          </a:rPr>
                          <m:t> :</m:t>
                        </m:r>
                        <m:d>
                          <m:dPr>
                            <m:ctrlPr>
                              <a:rPr lang="en-US" sz="2400" b="0" i="1" smtClean="0">
                                <a:latin typeface="Cambria Math" charset="0"/>
                              </a:rPr>
                            </m:ctrlPr>
                          </m:dPr>
                          <m:e>
                            <m:r>
                              <m:rPr>
                                <m:sty m:val="p"/>
                              </m:rPr>
                              <a:rPr lang="en-US" sz="2400" b="0" i="0" smtClean="0">
                                <a:latin typeface="Cambria Math" charset="0"/>
                              </a:rPr>
                              <m:t>u</m:t>
                            </m:r>
                            <m:r>
                              <a:rPr lang="en-US" sz="2400" b="0" i="0" smtClean="0">
                                <a:latin typeface="Cambria Math" charset="0"/>
                              </a:rPr>
                              <m:t>,</m:t>
                            </m:r>
                            <m:r>
                              <m:rPr>
                                <m:sty m:val="p"/>
                              </m:rPr>
                              <a:rPr lang="en-US" sz="2400" b="0" i="0" smtClean="0">
                                <a:latin typeface="Cambria Math" charset="0"/>
                              </a:rPr>
                              <m:t>v</m:t>
                            </m:r>
                          </m:e>
                        </m:d>
                        <m:r>
                          <a:rPr lang="en-US" sz="2400" b="0" i="0" smtClean="0">
                            <a:latin typeface="Cambria Math" charset="0"/>
                          </a:rPr>
                          <m:t>∈</m:t>
                        </m:r>
                        <m:r>
                          <m:rPr>
                            <m:sty m:val="p"/>
                          </m:rPr>
                          <a:rPr lang="en-US" sz="2400" b="0" i="0" smtClean="0">
                            <a:latin typeface="Cambria Math" charset="0"/>
                          </a:rPr>
                          <m:t>R</m:t>
                        </m:r>
                        <m:r>
                          <a:rPr lang="en-US" sz="2400" b="0" i="0" smtClean="0">
                            <a:latin typeface="Cambria Math" charset="0"/>
                          </a:rPr>
                          <m:t>}</m:t>
                        </m:r>
                      </m:oMath>
                    </m:oMathPara>
                  </a14:m>
                  <a:endParaRPr lang="en-US" sz="2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668893" y="6043229"/>
                  <a:ext cx="2920608" cy="461665"/>
                </a:xfrm>
                <a:prstGeom prst="rect">
                  <a:avLst/>
                </a:prstGeom>
                <a:blipFill rotWithShape="0">
                  <a:blip r:embed="rId76"/>
                  <a:stretch>
                    <a:fillRect r="-209" b="-19737"/>
                  </a:stretch>
                </a:blipFill>
              </p:spPr>
              <p:txBody>
                <a:bodyPr/>
                <a:lstStyle/>
                <a:p>
                  <a:r>
                    <a:rPr lang="en-US">
                      <a:noFill/>
                    </a:rPr>
                    <a:t> </a:t>
                  </a:r>
                </a:p>
              </p:txBody>
            </p:sp>
          </mc:Fallback>
        </mc:AlternateContent>
        <p:cxnSp>
          <p:nvCxnSpPr>
            <p:cNvPr id="146" name="Curved Connector 145"/>
            <p:cNvCxnSpPr/>
            <p:nvPr/>
          </p:nvCxnSpPr>
          <p:spPr>
            <a:xfrm flipH="1">
              <a:off x="994266" y="5645782"/>
              <a:ext cx="663993" cy="579455"/>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987692" y="5260301"/>
            <a:ext cx="2130089" cy="800219"/>
            <a:chOff x="4845661" y="5298401"/>
            <a:chExt cx="2130089" cy="800219"/>
          </a:xfrm>
        </p:grpSpPr>
        <p:sp>
          <p:nvSpPr>
            <p:cNvPr id="10" name="TextBox 9"/>
            <p:cNvSpPr txBox="1"/>
            <p:nvPr/>
          </p:nvSpPr>
          <p:spPr>
            <a:xfrm>
              <a:off x="6516970" y="5298401"/>
              <a:ext cx="458780" cy="800219"/>
            </a:xfrm>
            <a:prstGeom prst="rect">
              <a:avLst/>
            </a:prstGeom>
            <a:noFill/>
          </p:spPr>
          <p:txBody>
            <a:bodyPr wrap="none" rtlCol="0">
              <a:spAutoFit/>
            </a:bodyPr>
            <a:lstStyle/>
            <a:p>
              <a:r>
                <a:rPr lang="en-US" sz="4600" b="1" dirty="0" smtClean="0">
                  <a:solidFill>
                    <a:srgbClr val="FF0000"/>
                  </a:solidFill>
                </a:rPr>
                <a:t>?</a:t>
              </a:r>
              <a:endParaRPr lang="en-US" sz="4600" b="1" dirty="0">
                <a:solidFill>
                  <a:srgbClr val="FF0000"/>
                </a:solidFill>
              </a:endParaRPr>
            </a:p>
          </p:txBody>
        </p:sp>
        <p:grpSp>
          <p:nvGrpSpPr>
            <p:cNvPr id="14" name="Group 13"/>
            <p:cNvGrpSpPr/>
            <p:nvPr/>
          </p:nvGrpSpPr>
          <p:grpSpPr>
            <a:xfrm>
              <a:off x="4845661" y="5383747"/>
              <a:ext cx="1887331" cy="561744"/>
              <a:chOff x="233358" y="2693486"/>
              <a:chExt cx="1887331" cy="561744"/>
            </a:xfrm>
          </p:grpSpPr>
          <mc:AlternateContent xmlns:mc="http://schemas.openxmlformats.org/markup-compatibility/2006" xmlns:a14="http://schemas.microsoft.com/office/drawing/2010/main">
            <mc:Choice Requires="a14">
              <p:sp>
                <p:nvSpPr>
                  <p:cNvPr id="135" name="TextBox 134"/>
                  <p:cNvSpPr txBox="1"/>
                  <p:nvPr/>
                </p:nvSpPr>
                <p:spPr>
                  <a:xfrm>
                    <a:off x="656763" y="2732010"/>
                    <a:ext cx="146392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charset="0"/>
                            </a:rPr>
                            <m:t>&lt;</m:t>
                          </m:r>
                          <m:r>
                            <m:rPr>
                              <m:sty m:val="p"/>
                            </m:rPr>
                            <a:rPr lang="en-US" sz="2800" b="0" i="0" smtClean="0">
                              <a:latin typeface="Cambria Math" charset="0"/>
                            </a:rPr>
                            <m:t>δ</m:t>
                          </m:r>
                          <m:r>
                            <a:rPr lang="en-US" sz="2800" b="0" i="0" smtClean="0">
                              <a:latin typeface="Cambria Math" charset="0"/>
                            </a:rPr>
                            <m:t>⋅</m:t>
                          </m:r>
                          <m:sSup>
                            <m:sSupPr>
                              <m:ctrlPr>
                                <a:rPr lang="en-US" sz="2800" b="0" i="1" smtClean="0">
                                  <a:latin typeface="Cambria Math" charset="0"/>
                                </a:rPr>
                              </m:ctrlPr>
                            </m:sSupPr>
                            <m:e>
                              <m:r>
                                <a:rPr lang="en-US" sz="2800" b="0" i="0" smtClean="0">
                                  <a:latin typeface="Cambria Math" charset="0"/>
                                </a:rPr>
                                <m:t>2</m:t>
                              </m:r>
                            </m:e>
                            <m:sup>
                              <m:r>
                                <m:rPr>
                                  <m:sty m:val="p"/>
                                </m:rPr>
                                <a:rPr lang="en-US" sz="2800" b="0" i="0" smtClean="0">
                                  <a:latin typeface="Cambria Math" charset="0"/>
                                </a:rPr>
                                <m:t>n</m:t>
                              </m:r>
                            </m:sup>
                          </m:sSup>
                        </m:oMath>
                      </m:oMathPara>
                    </a14:m>
                    <a:endParaRPr lang="en-US" sz="2800" dirty="0"/>
                  </a:p>
                </p:txBody>
              </p:sp>
            </mc:Choice>
            <mc:Fallback xmlns="">
              <p:sp>
                <p:nvSpPr>
                  <p:cNvPr id="135" name="TextBox 134"/>
                  <p:cNvSpPr txBox="1">
                    <a:spLocks noRot="1" noChangeAspect="1" noMove="1" noResize="1" noEditPoints="1" noAdjustHandles="1" noChangeArrowheads="1" noChangeShapeType="1" noTextEdit="1"/>
                  </p:cNvSpPr>
                  <p:nvPr/>
                </p:nvSpPr>
                <p:spPr>
                  <a:xfrm>
                    <a:off x="656763" y="2732010"/>
                    <a:ext cx="1463926" cy="523220"/>
                  </a:xfrm>
                  <a:prstGeom prst="rect">
                    <a:avLst/>
                  </a:prstGeom>
                  <a:blipFill rotWithShape="0">
                    <a:blip r:embed="rId70"/>
                    <a:stretch>
                      <a:fillRect/>
                    </a:stretch>
                  </a:blipFill>
                </p:spPr>
                <p:txBody>
                  <a:bodyPr/>
                  <a:lstStyle/>
                  <a:p>
                    <a:r>
                      <a:rPr lang="en-US">
                        <a:noFill/>
                      </a:rPr>
                      <a:t> </a:t>
                    </a:r>
                  </a:p>
                </p:txBody>
              </p:sp>
            </mc:Fallback>
          </mc:AlternateContent>
          <p:cxnSp>
            <p:nvCxnSpPr>
              <p:cNvPr id="136" name="Curved Connector 135"/>
              <p:cNvCxnSpPr/>
              <p:nvPr/>
            </p:nvCxnSpPr>
            <p:spPr>
              <a:xfrm>
                <a:off x="233358" y="2693486"/>
                <a:ext cx="423405" cy="285983"/>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grpSp>
      <p:grpSp>
        <p:nvGrpSpPr>
          <p:cNvPr id="72" name="Group 71"/>
          <p:cNvGrpSpPr/>
          <p:nvPr/>
        </p:nvGrpSpPr>
        <p:grpSpPr>
          <a:xfrm>
            <a:off x="6508236" y="5438445"/>
            <a:ext cx="2140458" cy="886286"/>
            <a:chOff x="6508236" y="5438445"/>
            <a:chExt cx="2140458" cy="886286"/>
          </a:xfrm>
        </p:grpSpPr>
        <p:sp>
          <p:nvSpPr>
            <p:cNvPr id="70" name="TextBox 69"/>
            <p:cNvSpPr txBox="1"/>
            <p:nvPr/>
          </p:nvSpPr>
          <p:spPr>
            <a:xfrm>
              <a:off x="6508236" y="5863066"/>
              <a:ext cx="2140458" cy="461665"/>
            </a:xfrm>
            <a:prstGeom prst="rect">
              <a:avLst/>
            </a:prstGeom>
            <a:solidFill>
              <a:schemeClr val="bg1"/>
            </a:solidFill>
          </p:spPr>
          <p:txBody>
            <a:bodyPr wrap="none" rtlCol="0">
              <a:spAutoFit/>
            </a:bodyPr>
            <a:lstStyle/>
            <a:p>
              <a:r>
                <a:rPr lang="en-US" sz="2400" dirty="0" smtClean="0">
                  <a:solidFill>
                    <a:srgbClr val="FF0000"/>
                  </a:solidFill>
                </a:rPr>
                <a:t>(in expectation)</a:t>
              </a:r>
              <a:endParaRPr lang="en-US" sz="2400" dirty="0">
                <a:solidFill>
                  <a:srgbClr val="FF0000"/>
                </a:solidFill>
              </a:endParaRPr>
            </a:p>
          </p:txBody>
        </p:sp>
        <p:sp>
          <p:nvSpPr>
            <p:cNvPr id="71" name="Rectangle 70"/>
            <p:cNvSpPr/>
            <p:nvPr/>
          </p:nvSpPr>
          <p:spPr>
            <a:xfrm>
              <a:off x="7756131" y="5438445"/>
              <a:ext cx="610629" cy="476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733621997"/>
      </p:ext>
    </p:extLst>
  </p:cSld>
  <p:clrMapOvr>
    <a:masterClrMapping/>
  </p:clrMapOvr>
  <mc:AlternateContent xmlns:mc="http://schemas.openxmlformats.org/markup-compatibility/2006" xmlns:p14="http://schemas.microsoft.com/office/powerpoint/2010/main">
    <mc:Choice Requires="p14">
      <p:transition p14:dur="0" advTm="83453"/>
    </mc:Choice>
    <mc:Fallback xmlns="">
      <p:transition advTm="834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6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99"/>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68" grpId="0"/>
      <p:bldP spid="44" grpId="0" animBg="1"/>
      <p:bldP spid="143"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384374" y="365125"/>
            <a:ext cx="7886700" cy="5794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0432FF"/>
                </a:solidFill>
                <a:latin typeface="+mn-lt"/>
                <a:ea typeface="+mj-ea"/>
                <a:cs typeface="+mj-cs"/>
              </a:defRPr>
            </a:lvl1pPr>
          </a:lstStyle>
          <a:p>
            <a:r>
              <a:rPr lang="en-US" sz="3200" dirty="0" smtClean="0"/>
              <a:t>Block ciphers are </a:t>
            </a:r>
            <a:r>
              <a:rPr lang="en-US" sz="3200" dirty="0" err="1"/>
              <a:t>c</a:t>
            </a:r>
            <a:r>
              <a:rPr lang="en-US" sz="3200" dirty="0" err="1" smtClean="0"/>
              <a:t>rypto’s</a:t>
            </a:r>
            <a:r>
              <a:rPr lang="en-US" sz="3200" dirty="0" smtClean="0"/>
              <a:t> </a:t>
            </a:r>
            <a:r>
              <a:rPr lang="en-US" sz="3200" dirty="0"/>
              <a:t>w</a:t>
            </a:r>
            <a:r>
              <a:rPr lang="en-US" sz="3200" dirty="0" smtClean="0"/>
              <a:t>orkhorses!</a:t>
            </a:r>
            <a:endParaRPr lang="en-US" sz="3200" dirty="0"/>
          </a:p>
        </p:txBody>
      </p:sp>
      <p:grpSp>
        <p:nvGrpSpPr>
          <p:cNvPr id="38" name="Group 37"/>
          <p:cNvGrpSpPr/>
          <p:nvPr/>
        </p:nvGrpSpPr>
        <p:grpSpPr>
          <a:xfrm>
            <a:off x="2046821" y="1965221"/>
            <a:ext cx="1436962" cy="736371"/>
            <a:chOff x="1420837" y="4918841"/>
            <a:chExt cx="1436962" cy="736371"/>
          </a:xfrm>
        </p:grpSpPr>
        <p:sp>
          <p:nvSpPr>
            <p:cNvPr id="50" name="Rounded Rectangle 49"/>
            <p:cNvSpPr/>
            <p:nvPr/>
          </p:nvSpPr>
          <p:spPr>
            <a:xfrm>
              <a:off x="1420837" y="4918841"/>
              <a:ext cx="1436962" cy="73637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1897747" y="5029141"/>
                  <a:ext cx="47320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800" i="0" dirty="0" smtClean="0">
                            <a:latin typeface="Cambria Math" charset="0"/>
                          </a:rPr>
                          <m:t>E</m:t>
                        </m:r>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897747" y="5029141"/>
                  <a:ext cx="473206" cy="523220"/>
                </a:xfrm>
                <a:prstGeom prst="rect">
                  <a:avLst/>
                </a:prstGeom>
                <a:blipFill rotWithShape="0">
                  <a:blip r:embed="rId4"/>
                  <a:stretch>
                    <a:fillRect/>
                  </a:stretch>
                </a:blipFill>
              </p:spPr>
              <p:txBody>
                <a:bodyPr/>
                <a:lstStyle/>
                <a:p>
                  <a:r>
                    <a:rPr lang="en-US">
                      <a:noFill/>
                    </a:rPr>
                    <a:t> </a:t>
                  </a:r>
                </a:p>
              </p:txBody>
            </p:sp>
          </mc:Fallback>
        </mc:AlternateContent>
      </p:grpSp>
      <p:grpSp>
        <p:nvGrpSpPr>
          <p:cNvPr id="13" name="Group 12"/>
          <p:cNvGrpSpPr/>
          <p:nvPr/>
        </p:nvGrpSpPr>
        <p:grpSpPr>
          <a:xfrm>
            <a:off x="2561446" y="2575179"/>
            <a:ext cx="396262" cy="866135"/>
            <a:chOff x="2561446" y="2411732"/>
            <a:chExt cx="396262" cy="866135"/>
          </a:xfrm>
        </p:grpSpPr>
        <p:cxnSp>
          <p:nvCxnSpPr>
            <p:cNvPr id="40" name="Straight Arrow Connector 39"/>
            <p:cNvCxnSpPr/>
            <p:nvPr/>
          </p:nvCxnSpPr>
          <p:spPr>
            <a:xfrm flipH="1" flipV="1">
              <a:off x="2757616" y="2411732"/>
              <a:ext cx="7850" cy="45145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2561446" y="2846980"/>
                  <a:ext cx="39626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smtClean="0">
                            <a:latin typeface="Cambria Math" charset="0"/>
                          </a:rPr>
                          <m:t>k</m:t>
                        </m:r>
                      </m:oMath>
                    </m:oMathPara>
                  </a14:m>
                  <a:endParaRPr lang="en-US" sz="2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2561446" y="2846980"/>
                  <a:ext cx="396262" cy="430887"/>
                </a:xfrm>
                <a:prstGeom prst="rect">
                  <a:avLst/>
                </a:prstGeom>
                <a:blipFill rotWithShape="0">
                  <a:blip r:embed="rId5"/>
                  <a:stretch>
                    <a:fillRect/>
                  </a:stretch>
                </a:blipFill>
              </p:spPr>
              <p:txBody>
                <a:bodyPr/>
                <a:lstStyle/>
                <a:p>
                  <a:r>
                    <a:rPr lang="en-US">
                      <a:noFill/>
                    </a:rPr>
                    <a:t> </a:t>
                  </a:r>
                </a:p>
              </p:txBody>
            </p:sp>
          </mc:Fallback>
        </mc:AlternateContent>
      </p:grpSp>
      <p:grpSp>
        <p:nvGrpSpPr>
          <p:cNvPr id="14" name="Group 13"/>
          <p:cNvGrpSpPr/>
          <p:nvPr/>
        </p:nvGrpSpPr>
        <p:grpSpPr>
          <a:xfrm>
            <a:off x="302111" y="2123108"/>
            <a:ext cx="1744710" cy="430887"/>
            <a:chOff x="302111" y="1968128"/>
            <a:chExt cx="1744710" cy="430887"/>
          </a:xfrm>
        </p:grpSpPr>
        <mc:AlternateContent xmlns:mc="http://schemas.openxmlformats.org/markup-compatibility/2006" xmlns:a14="http://schemas.microsoft.com/office/drawing/2010/main">
          <mc:Choice Requires="a14">
            <p:sp>
              <p:nvSpPr>
                <p:cNvPr id="47" name="TextBox 46"/>
                <p:cNvSpPr txBox="1"/>
                <p:nvPr/>
              </p:nvSpPr>
              <p:spPr>
                <a:xfrm>
                  <a:off x="302111" y="1968128"/>
                  <a:ext cx="1471236"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i="0" dirty="0" smtClean="0">
                            <a:latin typeface="Cambria Math" charset="0"/>
                          </a:rPr>
                          <m:t>u</m:t>
                        </m:r>
                        <m:r>
                          <a:rPr lang="en-US" sz="2200" b="0" i="0" dirty="0" smtClean="0">
                            <a:latin typeface="Cambria Math" charset="0"/>
                          </a:rPr>
                          <m:t>∈</m:t>
                        </m:r>
                        <m:sSup>
                          <m:sSupPr>
                            <m:ctrlPr>
                              <a:rPr lang="en-US" sz="2200" b="0" i="1" dirty="0" smtClean="0">
                                <a:latin typeface="Cambria Math" charset="0"/>
                              </a:rPr>
                            </m:ctrlPr>
                          </m:sSupPr>
                          <m:e>
                            <m:d>
                              <m:dPr>
                                <m:begChr m:val="{"/>
                                <m:endChr m:val="}"/>
                                <m:ctrlPr>
                                  <a:rPr lang="en-US" sz="2200" b="0" i="1" dirty="0" smtClean="0">
                                    <a:latin typeface="Cambria Math" charset="0"/>
                                  </a:rPr>
                                </m:ctrlPr>
                              </m:dPr>
                              <m:e>
                                <m:r>
                                  <a:rPr lang="en-US" sz="2200" b="0" i="0" dirty="0" smtClean="0">
                                    <a:latin typeface="Cambria Math" charset="0"/>
                                  </a:rPr>
                                  <m:t>0,1</m:t>
                                </m:r>
                              </m:e>
                            </m:d>
                          </m:e>
                          <m:sup>
                            <m:r>
                              <m:rPr>
                                <m:sty m:val="p"/>
                              </m:rPr>
                              <a:rPr lang="en-US" sz="2200" b="0" i="0" dirty="0" smtClean="0">
                                <a:latin typeface="Cambria Math" charset="0"/>
                              </a:rPr>
                              <m:t>n</m:t>
                            </m:r>
                          </m:sup>
                        </m:sSup>
                      </m:oMath>
                    </m:oMathPara>
                  </a14:m>
                  <a:endParaRPr lang="en-US" sz="2200" dirty="0">
                    <a:latin typeface="Monotype Corsiva" charset="0"/>
                    <a:ea typeface="Monotype Corsiva" charset="0"/>
                    <a:cs typeface="Monotype Corsiva"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2111" y="1968128"/>
                  <a:ext cx="1471236" cy="430887"/>
                </a:xfrm>
                <a:prstGeom prst="rect">
                  <a:avLst/>
                </a:prstGeom>
                <a:blipFill rotWithShape="0">
                  <a:blip r:embed="rId6"/>
                  <a:stretch>
                    <a:fillRect/>
                  </a:stretch>
                </a:blipFill>
              </p:spPr>
              <p:txBody>
                <a:bodyPr/>
                <a:lstStyle/>
                <a:p>
                  <a:r>
                    <a:rPr lang="en-US">
                      <a:noFill/>
                    </a:rPr>
                    <a:t> </a:t>
                  </a:r>
                </a:p>
              </p:txBody>
            </p:sp>
          </mc:Fallback>
        </mc:AlternateContent>
        <p:cxnSp>
          <p:nvCxnSpPr>
            <p:cNvPr id="48" name="Straight Arrow Connector 47"/>
            <p:cNvCxnSpPr>
              <a:stCxn id="47" idx="3"/>
              <a:endCxn id="50" idx="1"/>
            </p:cNvCxnSpPr>
            <p:nvPr/>
          </p:nvCxnSpPr>
          <p:spPr>
            <a:xfrm flipV="1">
              <a:off x="1773347" y="2178427"/>
              <a:ext cx="273474" cy="5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520301" y="2106318"/>
            <a:ext cx="1807833" cy="430887"/>
            <a:chOff x="3453619" y="1951338"/>
            <a:chExt cx="1807833" cy="430887"/>
          </a:xfrm>
        </p:grpSpPr>
        <mc:AlternateContent xmlns:mc="http://schemas.openxmlformats.org/markup-compatibility/2006" xmlns:a14="http://schemas.microsoft.com/office/drawing/2010/main">
          <mc:Choice Requires="a14">
            <p:sp>
              <p:nvSpPr>
                <p:cNvPr id="46" name="TextBox 45"/>
                <p:cNvSpPr txBox="1"/>
                <p:nvPr/>
              </p:nvSpPr>
              <p:spPr>
                <a:xfrm>
                  <a:off x="3808169" y="1951338"/>
                  <a:ext cx="1453283"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a:latin typeface="Cambria Math" charset="0"/>
                          </a:rPr>
                          <m:t>v</m:t>
                        </m:r>
                        <m:r>
                          <a:rPr lang="en-US" sz="2200" b="0" i="0" smtClean="0">
                            <a:latin typeface="Cambria Math" charset="0"/>
                          </a:rPr>
                          <m:t>∈</m:t>
                        </m:r>
                        <m:sSup>
                          <m:sSupPr>
                            <m:ctrlPr>
                              <a:rPr lang="en-US" sz="2200" b="0" i="1" smtClean="0">
                                <a:latin typeface="Cambria Math" charset="0"/>
                              </a:rPr>
                            </m:ctrlPr>
                          </m:sSupPr>
                          <m:e>
                            <m:d>
                              <m:dPr>
                                <m:begChr m:val="{"/>
                                <m:endChr m:val="}"/>
                                <m:ctrlPr>
                                  <a:rPr lang="en-US" sz="2200" b="0" i="1" smtClean="0">
                                    <a:latin typeface="Cambria Math" charset="0"/>
                                  </a:rPr>
                                </m:ctrlPr>
                              </m:dPr>
                              <m:e>
                                <m:r>
                                  <a:rPr lang="en-US" sz="2200" b="0" i="0" smtClean="0">
                                    <a:latin typeface="Cambria Math" charset="0"/>
                                  </a:rPr>
                                  <m:t>0,1</m:t>
                                </m:r>
                              </m:e>
                            </m:d>
                          </m:e>
                          <m:sup>
                            <m:r>
                              <m:rPr>
                                <m:sty m:val="p"/>
                              </m:rPr>
                              <a:rPr lang="en-US" sz="2200" b="0" i="0" smtClean="0">
                                <a:latin typeface="Cambria Math" charset="0"/>
                              </a:rPr>
                              <m:t>n</m:t>
                            </m:r>
                          </m:sup>
                        </m:sSup>
                      </m:oMath>
                    </m:oMathPara>
                  </a14:m>
                  <a:endParaRPr lang="en-US" sz="2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808169" y="1951338"/>
                  <a:ext cx="1453283" cy="430887"/>
                </a:xfrm>
                <a:prstGeom prst="rect">
                  <a:avLst/>
                </a:prstGeom>
                <a:blipFill rotWithShape="0">
                  <a:blip r:embed="rId7"/>
                  <a:stretch>
                    <a:fillRect/>
                  </a:stretch>
                </a:blipFill>
              </p:spPr>
              <p:txBody>
                <a:bodyPr/>
                <a:lstStyle/>
                <a:p>
                  <a:r>
                    <a:rPr lang="en-US">
                      <a:noFill/>
                    </a:rPr>
                    <a:t> </a:t>
                  </a:r>
                </a:p>
              </p:txBody>
            </p:sp>
          </mc:Fallback>
        </mc:AlternateContent>
        <p:cxnSp>
          <p:nvCxnSpPr>
            <p:cNvPr id="49" name="Straight Arrow Connector 48"/>
            <p:cNvCxnSpPr>
              <a:endCxn id="46" idx="1"/>
            </p:cNvCxnSpPr>
            <p:nvPr/>
          </p:nvCxnSpPr>
          <p:spPr>
            <a:xfrm flipV="1">
              <a:off x="3453619" y="2166782"/>
              <a:ext cx="354550" cy="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2411283" y="6231775"/>
            <a:ext cx="4345549" cy="523220"/>
          </a:xfrm>
          <a:prstGeom prst="rect">
            <a:avLst/>
          </a:prstGeom>
          <a:noFill/>
        </p:spPr>
        <p:txBody>
          <a:bodyPr wrap="none" rtlCol="0">
            <a:spAutoFit/>
          </a:bodyPr>
          <a:lstStyle/>
          <a:p>
            <a:pPr algn="ctr"/>
            <a:r>
              <a:rPr lang="en-US" sz="2800" dirty="0" smtClean="0">
                <a:solidFill>
                  <a:srgbClr val="0432FF"/>
                </a:solidFill>
              </a:rPr>
              <a:t>PRNGs, PRFs, AE, Garbling,...</a:t>
            </a:r>
            <a:endParaRPr lang="en-US" sz="2800" dirty="0">
              <a:solidFill>
                <a:srgbClr val="0432FF"/>
              </a:solidFill>
            </a:endParaRPr>
          </a:p>
        </p:txBody>
      </p:sp>
      <p:grpSp>
        <p:nvGrpSpPr>
          <p:cNvPr id="43" name="Group 42"/>
          <p:cNvGrpSpPr/>
          <p:nvPr/>
        </p:nvGrpSpPr>
        <p:grpSpPr>
          <a:xfrm>
            <a:off x="5714574" y="1958817"/>
            <a:ext cx="1436962" cy="736371"/>
            <a:chOff x="1420837" y="4934339"/>
            <a:chExt cx="1436962" cy="736371"/>
          </a:xfrm>
        </p:grpSpPr>
        <p:sp>
          <p:nvSpPr>
            <p:cNvPr id="15" name="Rounded Rectangle 14"/>
            <p:cNvSpPr/>
            <p:nvPr/>
          </p:nvSpPr>
          <p:spPr>
            <a:xfrm>
              <a:off x="1420837" y="4934339"/>
              <a:ext cx="1436962" cy="73637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1766014" y="5049237"/>
                  <a:ext cx="84253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b="0" i="1" dirty="0" smtClean="0">
                                <a:latin typeface="Cambria Math" charset="0"/>
                              </a:rPr>
                            </m:ctrlPr>
                          </m:sSupPr>
                          <m:e>
                            <m:r>
                              <m:rPr>
                                <m:sty m:val="p"/>
                              </m:rPr>
                              <a:rPr lang="en-US" sz="2800" i="0" dirty="0" smtClean="0">
                                <a:latin typeface="Cambria Math" charset="0"/>
                              </a:rPr>
                              <m:t>E</m:t>
                            </m:r>
                          </m:e>
                          <m:sup>
                            <m:r>
                              <a:rPr lang="en-US" sz="2800" b="0" i="0" dirty="0" smtClean="0">
                                <a:latin typeface="Cambria Math" charset="0"/>
                              </a:rPr>
                              <m:t>−1</m:t>
                            </m:r>
                          </m:sup>
                        </m:sSup>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766014" y="5049237"/>
                  <a:ext cx="842538" cy="523220"/>
                </a:xfrm>
                <a:prstGeom prst="rect">
                  <a:avLst/>
                </a:prstGeom>
                <a:blipFill rotWithShape="0">
                  <a:blip r:embed="rId10"/>
                  <a:stretch>
                    <a:fillRect/>
                  </a:stretch>
                </a:blipFill>
              </p:spPr>
              <p:txBody>
                <a:bodyPr/>
                <a:lstStyle/>
                <a:p>
                  <a:r>
                    <a:rPr lang="en-US">
                      <a:noFill/>
                    </a:rPr>
                    <a:t> </a:t>
                  </a:r>
                </a:p>
              </p:txBody>
            </p:sp>
          </mc:Fallback>
        </mc:AlternateContent>
      </p:grpSp>
      <p:grpSp>
        <p:nvGrpSpPr>
          <p:cNvPr id="20" name="Group 19"/>
          <p:cNvGrpSpPr/>
          <p:nvPr/>
        </p:nvGrpSpPr>
        <p:grpSpPr>
          <a:xfrm>
            <a:off x="6241960" y="2567342"/>
            <a:ext cx="396262" cy="856303"/>
            <a:chOff x="6241960" y="2399662"/>
            <a:chExt cx="396262" cy="856303"/>
          </a:xfrm>
        </p:grpSpPr>
        <p:cxnSp>
          <p:nvCxnSpPr>
            <p:cNvPr id="37" name="Straight Arrow Connector 36"/>
            <p:cNvCxnSpPr/>
            <p:nvPr/>
          </p:nvCxnSpPr>
          <p:spPr>
            <a:xfrm flipH="1" flipV="1">
              <a:off x="6425369" y="2399662"/>
              <a:ext cx="7850" cy="45145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p:cNvSpPr txBox="1"/>
                <p:nvPr/>
              </p:nvSpPr>
              <p:spPr>
                <a:xfrm>
                  <a:off x="6241960" y="2825078"/>
                  <a:ext cx="39626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smtClean="0">
                            <a:latin typeface="Cambria Math" charset="0"/>
                          </a:rPr>
                          <m:t>k</m:t>
                        </m:r>
                      </m:oMath>
                    </m:oMathPara>
                  </a14:m>
                  <a:endParaRPr lang="en-US" sz="2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241960" y="2825078"/>
                  <a:ext cx="396262" cy="430887"/>
                </a:xfrm>
                <a:prstGeom prst="rect">
                  <a:avLst/>
                </a:prstGeom>
                <a:blipFill rotWithShape="0">
                  <a:blip r:embed="rId11"/>
                  <a:stretch>
                    <a:fillRect/>
                  </a:stretch>
                </a:blipFill>
              </p:spPr>
              <p:txBody>
                <a:bodyPr/>
                <a:lstStyle/>
                <a:p>
                  <a:r>
                    <a:rPr lang="en-US">
                      <a:noFill/>
                    </a:rPr>
                    <a:t> </a:t>
                  </a:r>
                </a:p>
              </p:txBody>
            </p:sp>
          </mc:Fallback>
        </mc:AlternateContent>
      </p:grpSp>
      <p:sp>
        <p:nvSpPr>
          <p:cNvPr id="64" name="TextBox 63"/>
          <p:cNvSpPr txBox="1"/>
          <p:nvPr/>
        </p:nvSpPr>
        <p:spPr>
          <a:xfrm>
            <a:off x="4068720" y="2096443"/>
            <a:ext cx="184731" cy="430887"/>
          </a:xfrm>
          <a:prstGeom prst="rect">
            <a:avLst/>
          </a:prstGeom>
          <a:noFill/>
        </p:spPr>
        <p:txBody>
          <a:bodyPr wrap="none" rtlCol="0">
            <a:spAutoFit/>
          </a:bodyPr>
          <a:lstStyle/>
          <a:p>
            <a:endParaRPr lang="en-US" sz="2200" dirty="0"/>
          </a:p>
        </p:txBody>
      </p:sp>
      <p:cxnSp>
        <p:nvCxnSpPr>
          <p:cNvPr id="32" name="Straight Arrow Connector 31"/>
          <p:cNvCxnSpPr>
            <a:stCxn id="46" idx="3"/>
            <a:endCxn id="15" idx="1"/>
          </p:cNvCxnSpPr>
          <p:nvPr/>
        </p:nvCxnSpPr>
        <p:spPr>
          <a:xfrm>
            <a:off x="5328134" y="2321762"/>
            <a:ext cx="386440" cy="5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151536" y="2106885"/>
            <a:ext cx="1790151" cy="430887"/>
            <a:chOff x="7151536" y="1951905"/>
            <a:chExt cx="1790151" cy="430887"/>
          </a:xfrm>
        </p:grpSpPr>
        <mc:AlternateContent xmlns:mc="http://schemas.openxmlformats.org/markup-compatibility/2006" xmlns:a14="http://schemas.microsoft.com/office/drawing/2010/main">
          <mc:Choice Requires="a14">
            <p:sp>
              <p:nvSpPr>
                <p:cNvPr id="61" name="TextBox 60"/>
                <p:cNvSpPr txBox="1"/>
                <p:nvPr/>
              </p:nvSpPr>
              <p:spPr>
                <a:xfrm>
                  <a:off x="7475580" y="1951905"/>
                  <a:ext cx="1466107"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a:latin typeface="Cambria Math" charset="0"/>
                          </a:rPr>
                          <m:t>u</m:t>
                        </m:r>
                        <m:r>
                          <a:rPr lang="en-US" sz="2200" b="0" i="0" smtClean="0">
                            <a:latin typeface="Cambria Math" charset="0"/>
                          </a:rPr>
                          <m:t>∈</m:t>
                        </m:r>
                        <m:sSup>
                          <m:sSupPr>
                            <m:ctrlPr>
                              <a:rPr lang="en-US" sz="2200" b="0" i="1" smtClean="0">
                                <a:latin typeface="Cambria Math" charset="0"/>
                              </a:rPr>
                            </m:ctrlPr>
                          </m:sSupPr>
                          <m:e>
                            <m:d>
                              <m:dPr>
                                <m:begChr m:val="{"/>
                                <m:endChr m:val="}"/>
                                <m:ctrlPr>
                                  <a:rPr lang="en-US" sz="2200" b="0" i="1" smtClean="0">
                                    <a:latin typeface="Cambria Math" charset="0"/>
                                  </a:rPr>
                                </m:ctrlPr>
                              </m:dPr>
                              <m:e>
                                <m:r>
                                  <a:rPr lang="en-US" sz="2200" b="0" i="0" smtClean="0">
                                    <a:latin typeface="Cambria Math" charset="0"/>
                                  </a:rPr>
                                  <m:t>0,1</m:t>
                                </m:r>
                              </m:e>
                            </m:d>
                          </m:e>
                          <m:sup>
                            <m:r>
                              <m:rPr>
                                <m:sty m:val="p"/>
                              </m:rPr>
                              <a:rPr lang="en-US" sz="2200" b="0" i="0" smtClean="0">
                                <a:latin typeface="Cambria Math" charset="0"/>
                              </a:rPr>
                              <m:t>n</m:t>
                            </m:r>
                          </m:sup>
                        </m:sSup>
                      </m:oMath>
                    </m:oMathPara>
                  </a14:m>
                  <a:endParaRPr lang="en-US" sz="2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7475580" y="1951905"/>
                  <a:ext cx="1466107" cy="430887"/>
                </a:xfrm>
                <a:prstGeom prst="rect">
                  <a:avLst/>
                </a:prstGeom>
                <a:blipFill rotWithShape="0">
                  <a:blip r:embed="rId12"/>
                  <a:stretch>
                    <a:fillRect/>
                  </a:stretch>
                </a:blipFill>
              </p:spPr>
              <p:txBody>
                <a:bodyPr/>
                <a:lstStyle/>
                <a:p>
                  <a:r>
                    <a:rPr lang="en-US">
                      <a:noFill/>
                    </a:rPr>
                    <a:t> </a:t>
                  </a:r>
                </a:p>
              </p:txBody>
            </p:sp>
          </mc:Fallback>
        </mc:AlternateContent>
        <p:cxnSp>
          <p:nvCxnSpPr>
            <p:cNvPr id="67" name="Straight Arrow Connector 66"/>
            <p:cNvCxnSpPr>
              <a:stCxn id="15" idx="3"/>
              <a:endCxn id="61" idx="1"/>
            </p:cNvCxnSpPr>
            <p:nvPr/>
          </p:nvCxnSpPr>
          <p:spPr>
            <a:xfrm flipV="1">
              <a:off x="7151536" y="2167349"/>
              <a:ext cx="324044" cy="4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1" name="TextBox 120"/>
              <p:cNvSpPr txBox="1"/>
              <p:nvPr/>
            </p:nvSpPr>
            <p:spPr>
              <a:xfrm>
                <a:off x="-5602" y="1247039"/>
                <a:ext cx="9183915" cy="492443"/>
              </a:xfrm>
              <a:prstGeom prst="rect">
                <a:avLst/>
              </a:prstGeom>
              <a:noFill/>
            </p:spPr>
            <p:txBody>
              <a:bodyPr wrap="square" rtlCol="0">
                <a:spAutoFit/>
              </a:bodyPr>
              <a:lstStyle/>
              <a:p>
                <a:pPr algn="ctr"/>
                <a14:m>
                  <m:oMath xmlns:m="http://schemas.openxmlformats.org/officeDocument/2006/math">
                    <m:r>
                      <m:rPr>
                        <m:sty m:val="p"/>
                      </m:rPr>
                      <a:rPr lang="en-US" sz="2600" b="0" i="0" dirty="0" smtClean="0">
                        <a:latin typeface="Cambria Math" charset="0"/>
                      </a:rPr>
                      <m:t>E</m:t>
                    </m:r>
                  </m:oMath>
                </a14:m>
                <a:r>
                  <a:rPr lang="en-US" sz="2600" dirty="0" smtClean="0"/>
                  <a:t> : family of </a:t>
                </a:r>
                <a:r>
                  <a:rPr lang="en-US" sz="2600" dirty="0" smtClean="0">
                    <a:solidFill>
                      <a:srgbClr val="FF0000"/>
                    </a:solidFill>
                  </a:rPr>
                  <a:t>efficiently</a:t>
                </a:r>
                <a:r>
                  <a:rPr lang="en-US" sz="2600" dirty="0" smtClean="0"/>
                  <a:t> computable, </a:t>
                </a:r>
                <a:r>
                  <a:rPr lang="en-US" sz="2600" dirty="0" smtClean="0">
                    <a:solidFill>
                      <a:srgbClr val="FF0000"/>
                    </a:solidFill>
                  </a:rPr>
                  <a:t>invertible</a:t>
                </a:r>
                <a:r>
                  <a:rPr lang="en-US" sz="2600" dirty="0" smtClean="0"/>
                  <a:t> </a:t>
                </a:r>
                <a:r>
                  <a:rPr lang="en-US" sz="2600" dirty="0" smtClean="0">
                    <a:solidFill>
                      <a:srgbClr val="FF0000"/>
                    </a:solidFill>
                  </a:rPr>
                  <a:t>permutations</a:t>
                </a:r>
                <a:endParaRPr lang="en-US" sz="2600" dirty="0" smtClean="0"/>
              </a:p>
            </p:txBody>
          </p:sp>
        </mc:Choice>
        <mc:Fallback xmlns="">
          <p:sp>
            <p:nvSpPr>
              <p:cNvPr id="121" name="TextBox 120"/>
              <p:cNvSpPr txBox="1">
                <a:spLocks noRot="1" noChangeAspect="1" noMove="1" noResize="1" noEditPoints="1" noAdjustHandles="1" noChangeArrowheads="1" noChangeShapeType="1" noTextEdit="1"/>
              </p:cNvSpPr>
              <p:nvPr/>
            </p:nvSpPr>
            <p:spPr>
              <a:xfrm>
                <a:off x="-5602" y="1247039"/>
                <a:ext cx="9183915" cy="492443"/>
              </a:xfrm>
              <a:prstGeom prst="rect">
                <a:avLst/>
              </a:prstGeom>
              <a:blipFill rotWithShape="0">
                <a:blip r:embed="rId13"/>
                <a:stretch>
                  <a:fillRect t="-11250" b="-32500"/>
                </a:stretch>
              </a:blipFill>
            </p:spPr>
            <p:txBody>
              <a:bodyPr/>
              <a:lstStyle/>
              <a:p>
                <a:r>
                  <a:rPr lang="en-US">
                    <a:noFill/>
                  </a:rPr>
                  <a:t> </a:t>
                </a:r>
              </a:p>
            </p:txBody>
          </p:sp>
        </mc:Fallback>
      </mc:AlternateContent>
      <p:sp>
        <p:nvSpPr>
          <p:cNvPr id="2" name="TextBox 1"/>
          <p:cNvSpPr txBox="1"/>
          <p:nvPr/>
        </p:nvSpPr>
        <p:spPr>
          <a:xfrm>
            <a:off x="-4686300" y="-1066800"/>
            <a:ext cx="184731" cy="369332"/>
          </a:xfrm>
          <a:prstGeom prst="rect">
            <a:avLst/>
          </a:prstGeom>
          <a:noFill/>
        </p:spPr>
        <p:txBody>
          <a:bodyPr wrap="none" rtlCol="0">
            <a:spAutoFit/>
          </a:bodyPr>
          <a:lstStyle/>
          <a:p>
            <a:endParaRPr lang="en-US" dirty="0"/>
          </a:p>
        </p:txBody>
      </p:sp>
      <p:sp>
        <p:nvSpPr>
          <p:cNvPr id="22" name="TextBox 21"/>
          <p:cNvSpPr txBox="1"/>
          <p:nvPr/>
        </p:nvSpPr>
        <p:spPr>
          <a:xfrm>
            <a:off x="4244755" y="5538721"/>
            <a:ext cx="683200" cy="584775"/>
          </a:xfrm>
          <a:prstGeom prst="rect">
            <a:avLst/>
          </a:prstGeom>
          <a:noFill/>
        </p:spPr>
        <p:txBody>
          <a:bodyPr wrap="none" rtlCol="0">
            <a:spAutoFit/>
          </a:bodyPr>
          <a:lstStyle/>
          <a:p>
            <a:r>
              <a:rPr lang="en-US" sz="3200" dirty="0" smtClean="0">
                <a:solidFill>
                  <a:srgbClr val="0432FF"/>
                </a:solidFill>
              </a:rPr>
              <a:t>. . .</a:t>
            </a:r>
            <a:endParaRPr lang="en-US" sz="3200" dirty="0">
              <a:solidFill>
                <a:srgbClr val="0432FF"/>
              </a:solidFill>
            </a:endParaRPr>
          </a:p>
        </p:txBody>
      </p:sp>
      <p:sp>
        <p:nvSpPr>
          <p:cNvPr id="3" name="Rectangle 2"/>
          <p:cNvSpPr/>
          <p:nvPr/>
        </p:nvSpPr>
        <p:spPr>
          <a:xfrm>
            <a:off x="2479592" y="283313"/>
            <a:ext cx="4748218" cy="877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14">
            <a:extLst>
              <a:ext uri="{28A0092B-C50C-407E-A947-70E740481C1C}">
                <a14:useLocalDpi xmlns:a14="http://schemas.microsoft.com/office/drawing/2010/main" val="0"/>
              </a:ext>
            </a:extLst>
          </a:blip>
          <a:srcRect l="21163" t="14324" b="16999"/>
          <a:stretch/>
        </p:blipFill>
        <p:spPr>
          <a:xfrm>
            <a:off x="6950530" y="3467"/>
            <a:ext cx="2193470" cy="1268775"/>
          </a:xfrm>
          <a:prstGeom prst="rect">
            <a:avLst/>
          </a:prstGeom>
        </p:spPr>
      </p:pic>
      <p:sp>
        <p:nvSpPr>
          <p:cNvPr id="8" name="TextBox 7"/>
          <p:cNvSpPr txBox="1"/>
          <p:nvPr/>
        </p:nvSpPr>
        <p:spPr>
          <a:xfrm>
            <a:off x="9304256" y="5354425"/>
            <a:ext cx="184731"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84845" y="3941104"/>
            <a:ext cx="3944112" cy="2121408"/>
          </a:xfrm>
          <a:prstGeom prst="rect">
            <a:avLst/>
          </a:prstGeom>
        </p:spPr>
      </p:pic>
      <p:grpSp>
        <p:nvGrpSpPr>
          <p:cNvPr id="42" name="Group 41"/>
          <p:cNvGrpSpPr/>
          <p:nvPr/>
        </p:nvGrpSpPr>
        <p:grpSpPr>
          <a:xfrm>
            <a:off x="216243" y="3932094"/>
            <a:ext cx="3868900" cy="1991044"/>
            <a:chOff x="615254" y="1238772"/>
            <a:chExt cx="3868900" cy="1991044"/>
          </a:xfrm>
        </p:grpSpPr>
        <p:grpSp>
          <p:nvGrpSpPr>
            <p:cNvPr id="44" name="Group 43"/>
            <p:cNvGrpSpPr/>
            <p:nvPr/>
          </p:nvGrpSpPr>
          <p:grpSpPr>
            <a:xfrm>
              <a:off x="615254" y="1238772"/>
              <a:ext cx="3868900" cy="1991044"/>
              <a:chOff x="2638753" y="3752625"/>
              <a:chExt cx="3868900" cy="1991044"/>
            </a:xfrm>
          </p:grpSpPr>
          <p:grpSp>
            <p:nvGrpSpPr>
              <p:cNvPr id="60" name="Group 59"/>
              <p:cNvGrpSpPr/>
              <p:nvPr/>
            </p:nvGrpSpPr>
            <p:grpSpPr>
              <a:xfrm>
                <a:off x="2638753" y="3752625"/>
                <a:ext cx="3868900" cy="1991044"/>
                <a:chOff x="4735495" y="3567511"/>
                <a:chExt cx="3868900" cy="1991044"/>
              </a:xfrm>
            </p:grpSpPr>
            <p:grpSp>
              <p:nvGrpSpPr>
                <p:cNvPr id="63" name="Group 62"/>
                <p:cNvGrpSpPr/>
                <p:nvPr/>
              </p:nvGrpSpPr>
              <p:grpSpPr>
                <a:xfrm>
                  <a:off x="4735495" y="3567511"/>
                  <a:ext cx="3868900" cy="1991044"/>
                  <a:chOff x="928083" y="3951839"/>
                  <a:chExt cx="3868900" cy="1991044"/>
                </a:xfrm>
              </p:grpSpPr>
              <p:sp>
                <p:nvSpPr>
                  <p:cNvPr id="71" name="Rectangle 70"/>
                  <p:cNvSpPr/>
                  <p:nvPr/>
                </p:nvSpPr>
                <p:spPr>
                  <a:xfrm>
                    <a:off x="928083" y="3951839"/>
                    <a:ext cx="3868900" cy="199104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mc:AlternateContent xmlns:mc="http://schemas.openxmlformats.org/markup-compatibility/2006" xmlns:a14="http://schemas.microsoft.com/office/drawing/2010/main">
                <mc:Choice Requires="a14">
                  <p:sp>
                    <p:nvSpPr>
                      <p:cNvPr id="72" name="Rounded Rectangle 71"/>
                      <p:cNvSpPr/>
                      <p:nvPr/>
                    </p:nvSpPr>
                    <p:spPr>
                      <a:xfrm>
                        <a:off x="1757456" y="4682972"/>
                        <a:ext cx="671198" cy="44123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charset="0"/>
                                </a:rPr>
                                <m:t>E</m:t>
                              </m:r>
                            </m:oMath>
                          </m:oMathPara>
                        </a14:m>
                        <a:endParaRPr lang="en-US" dirty="0">
                          <a:solidFill>
                            <a:schemeClr val="tx1"/>
                          </a:solidFill>
                        </a:endParaRPr>
                      </a:p>
                    </p:txBody>
                  </p:sp>
                </mc:Choice>
                <mc:Fallback xmlns="">
                  <p:sp>
                    <p:nvSpPr>
                      <p:cNvPr id="278" name="Rounded Rectangle 277"/>
                      <p:cNvSpPr>
                        <a:spLocks noRot="1" noChangeAspect="1" noMove="1" noResize="1" noEditPoints="1" noAdjustHandles="1" noChangeArrowheads="1" noChangeShapeType="1" noTextEdit="1"/>
                      </p:cNvSpPr>
                      <p:nvPr/>
                    </p:nvSpPr>
                    <p:spPr>
                      <a:xfrm>
                        <a:off x="1757456" y="4682972"/>
                        <a:ext cx="671198" cy="441233"/>
                      </a:xfrm>
                      <a:prstGeom prst="roundRect">
                        <a:avLst/>
                      </a:prstGeom>
                      <a:blipFill rotWithShape="0">
                        <a:blip r:embed="rId30"/>
                        <a:stretch>
                          <a:fillRect/>
                        </a:stretch>
                      </a:blipFill>
                      <a:ln>
                        <a:noFill/>
                      </a:ln>
                    </p:spPr>
                    <p:txBody>
                      <a:bodyPr/>
                      <a:lstStyle/>
                      <a:p>
                        <a:r>
                          <a:rPr lang="en-US">
                            <a:noFill/>
                          </a:rPr>
                          <a:t> </a:t>
                        </a:r>
                      </a:p>
                    </p:txBody>
                  </p:sp>
                </mc:Fallback>
              </mc:AlternateContent>
              <p:grpSp>
                <p:nvGrpSpPr>
                  <p:cNvPr id="73" name="Group 72"/>
                  <p:cNvGrpSpPr/>
                  <p:nvPr/>
                </p:nvGrpSpPr>
                <p:grpSpPr>
                  <a:xfrm>
                    <a:off x="1364062" y="4811178"/>
                    <a:ext cx="184157" cy="187715"/>
                    <a:chOff x="1488043" y="2357428"/>
                    <a:chExt cx="90915" cy="92672"/>
                  </a:xfrm>
                </p:grpSpPr>
                <p:sp>
                  <p:nvSpPr>
                    <p:cNvPr id="100" name="Oval 99"/>
                    <p:cNvSpPr/>
                    <p:nvPr/>
                  </p:nvSpPr>
                  <p:spPr>
                    <a:xfrm>
                      <a:off x="1488043" y="2357428"/>
                      <a:ext cx="90915" cy="92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01" name="Straight Connector 100"/>
                    <p:cNvCxnSpPr/>
                    <p:nvPr/>
                  </p:nvCxnSpPr>
                  <p:spPr>
                    <a:xfrm>
                      <a:off x="1533501" y="2357428"/>
                      <a:ext cx="0" cy="926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488043" y="2403763"/>
                      <a:ext cx="90915"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74" name="Straight Arrow Connector 73"/>
                  <p:cNvCxnSpPr/>
                  <p:nvPr/>
                </p:nvCxnSpPr>
                <p:spPr>
                  <a:xfrm>
                    <a:off x="1452710" y="4489806"/>
                    <a:ext cx="3431" cy="321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070437" y="4905037"/>
                    <a:ext cx="293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1548219" y="4903589"/>
                    <a:ext cx="209237" cy="1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TextBox 76"/>
                      <p:cNvSpPr txBox="1"/>
                      <p:nvPr/>
                    </p:nvSpPr>
                    <p:spPr>
                      <a:xfrm>
                        <a:off x="1364061" y="4262363"/>
                        <a:ext cx="191527" cy="155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13" i="1" smtClean="0">
                                      <a:latin typeface="Cambria Math" charset="0"/>
                                    </a:rPr>
                                  </m:ctrlPr>
                                </m:sSubPr>
                                <m:e>
                                  <m:r>
                                    <m:rPr>
                                      <m:sty m:val="p"/>
                                    </m:rPr>
                                    <a:rPr lang="en-US" sz="1013" b="0" i="0" smtClean="0">
                                      <a:latin typeface="Cambria Math" charset="0"/>
                                    </a:rPr>
                                    <m:t>M</m:t>
                                  </m:r>
                                </m:e>
                                <m:sub>
                                  <m:r>
                                    <a:rPr lang="en-US" sz="1013" i="0">
                                      <a:latin typeface="Cambria Math" charset="0"/>
                                    </a:rPr>
                                    <m:t>1</m:t>
                                  </m:r>
                                </m:sub>
                              </m:sSub>
                            </m:oMath>
                          </m:oMathPara>
                        </a14:m>
                        <a:endParaRPr lang="en-US" sz="1013" dirty="0"/>
                      </a:p>
                    </p:txBody>
                  </p:sp>
                </mc:Choice>
                <mc:Fallback xmlns="">
                  <p:sp>
                    <p:nvSpPr>
                      <p:cNvPr id="18" name="TextBox 17"/>
                      <p:cNvSpPr txBox="1">
                        <a:spLocks noRot="1" noChangeAspect="1" noMove="1" noResize="1" noEditPoints="1" noAdjustHandles="1" noChangeArrowheads="1" noChangeShapeType="1" noTextEdit="1"/>
                      </p:cNvSpPr>
                      <p:nvPr/>
                    </p:nvSpPr>
                    <p:spPr>
                      <a:xfrm>
                        <a:off x="1364061" y="4262363"/>
                        <a:ext cx="191527" cy="155877"/>
                      </a:xfrm>
                      <a:prstGeom prst="rect">
                        <a:avLst/>
                      </a:prstGeom>
                      <a:blipFill rotWithShape="0">
                        <a:blip r:embed="rId47"/>
                        <a:stretch>
                          <a:fillRect l="-15625" r="-3125"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1078694" y="4963107"/>
                        <a:ext cx="149080" cy="155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013" i="0" smtClean="0">
                                  <a:latin typeface="Cambria Math" charset="0"/>
                                </a:rPr>
                                <m:t>I</m:t>
                              </m:r>
                              <m:r>
                                <m:rPr>
                                  <m:sty m:val="p"/>
                                </m:rPr>
                                <a:rPr lang="en-US" sz="1013" b="0" i="0" smtClean="0">
                                  <a:latin typeface="Cambria Math" charset="0"/>
                                </a:rPr>
                                <m:t>V</m:t>
                              </m:r>
                            </m:oMath>
                          </m:oMathPara>
                        </a14:m>
                        <a:endParaRPr lang="en-US" sz="1013" dirty="0"/>
                      </a:p>
                    </p:txBody>
                  </p:sp>
                </mc:Choice>
                <mc:Fallback xmlns="">
                  <p:sp>
                    <p:nvSpPr>
                      <p:cNvPr id="284" name="TextBox 283"/>
                      <p:cNvSpPr txBox="1">
                        <a:spLocks noRot="1" noChangeAspect="1" noMove="1" noResize="1" noEditPoints="1" noAdjustHandles="1" noChangeArrowheads="1" noChangeShapeType="1" noTextEdit="1"/>
                      </p:cNvSpPr>
                      <p:nvPr/>
                    </p:nvSpPr>
                    <p:spPr>
                      <a:xfrm>
                        <a:off x="1078694" y="4963107"/>
                        <a:ext cx="149080" cy="155877"/>
                      </a:xfrm>
                      <a:prstGeom prst="rect">
                        <a:avLst/>
                      </a:prstGeom>
                      <a:blipFill rotWithShape="0">
                        <a:blip r:embed="rId32"/>
                        <a:stretch>
                          <a:fillRect l="-19231" r="-19231" b="-7407"/>
                        </a:stretch>
                      </a:blipFill>
                    </p:spPr>
                    <p:txBody>
                      <a:bodyPr/>
                      <a:lstStyle/>
                      <a:p>
                        <a:r>
                          <a:rPr lang="en-US">
                            <a:noFill/>
                          </a:rPr>
                          <a:t> </a:t>
                        </a:r>
                      </a:p>
                    </p:txBody>
                  </p:sp>
                </mc:Fallback>
              </mc:AlternateContent>
              <p:grpSp>
                <p:nvGrpSpPr>
                  <p:cNvPr id="79" name="Group 78"/>
                  <p:cNvGrpSpPr/>
                  <p:nvPr/>
                </p:nvGrpSpPr>
                <p:grpSpPr>
                  <a:xfrm>
                    <a:off x="2691695" y="4811178"/>
                    <a:ext cx="184157" cy="187715"/>
                    <a:chOff x="1488043" y="2357428"/>
                    <a:chExt cx="90915" cy="92672"/>
                  </a:xfrm>
                </p:grpSpPr>
                <p:sp>
                  <p:nvSpPr>
                    <p:cNvPr id="97" name="Oval 96"/>
                    <p:cNvSpPr/>
                    <p:nvPr/>
                  </p:nvSpPr>
                  <p:spPr>
                    <a:xfrm>
                      <a:off x="1488043" y="2357428"/>
                      <a:ext cx="90915" cy="92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98" name="Straight Connector 97"/>
                    <p:cNvCxnSpPr/>
                    <p:nvPr/>
                  </p:nvCxnSpPr>
                  <p:spPr>
                    <a:xfrm>
                      <a:off x="1533501" y="2357428"/>
                      <a:ext cx="0" cy="926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488043" y="2403763"/>
                      <a:ext cx="90915"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2779840" y="4462623"/>
                    <a:ext cx="3933" cy="348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428654" y="4903589"/>
                    <a:ext cx="263041" cy="1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3305347" y="4905230"/>
                    <a:ext cx="233241" cy="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p:cNvSpPr txBox="1"/>
                      <p:nvPr/>
                    </p:nvSpPr>
                    <p:spPr>
                      <a:xfrm>
                        <a:off x="2661901" y="4265968"/>
                        <a:ext cx="194540" cy="155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13" i="1" smtClean="0">
                                      <a:latin typeface="Cambria Math" charset="0"/>
                                    </a:rPr>
                                  </m:ctrlPr>
                                </m:sSubPr>
                                <m:e>
                                  <m:r>
                                    <m:rPr>
                                      <m:sty m:val="p"/>
                                    </m:rPr>
                                    <a:rPr lang="en-US" sz="1013" b="0" i="0" smtClean="0">
                                      <a:latin typeface="Cambria Math" charset="0"/>
                                    </a:rPr>
                                    <m:t>M</m:t>
                                  </m:r>
                                </m:e>
                                <m:sub>
                                  <m:r>
                                    <a:rPr lang="en-US" sz="1013" b="0" i="0" smtClean="0">
                                      <a:latin typeface="Cambria Math" charset="0"/>
                                    </a:rPr>
                                    <m:t>2</m:t>
                                  </m:r>
                                </m:sub>
                              </m:sSub>
                            </m:oMath>
                          </m:oMathPara>
                        </a14:m>
                        <a:endParaRPr lang="en-US" sz="1013" dirty="0"/>
                      </a:p>
                    </p:txBody>
                  </p:sp>
                </mc:Choice>
                <mc:Fallback xmlns="">
                  <p:sp>
                    <p:nvSpPr>
                      <p:cNvPr id="24" name="TextBox 23"/>
                      <p:cNvSpPr txBox="1">
                        <a:spLocks noRot="1" noChangeAspect="1" noMove="1" noResize="1" noEditPoints="1" noAdjustHandles="1" noChangeArrowheads="1" noChangeShapeType="1" noTextEdit="1"/>
                      </p:cNvSpPr>
                      <p:nvPr/>
                    </p:nvSpPr>
                    <p:spPr>
                      <a:xfrm>
                        <a:off x="2661901" y="4265968"/>
                        <a:ext cx="194540" cy="155877"/>
                      </a:xfrm>
                      <a:prstGeom prst="rect">
                        <a:avLst/>
                      </a:prstGeom>
                      <a:blipFill rotWithShape="0">
                        <a:blip r:embed="rId48"/>
                        <a:stretch>
                          <a:fillRect l="-15625" r="-3125" b="-16000"/>
                        </a:stretch>
                      </a:blipFill>
                    </p:spPr>
                    <p:txBody>
                      <a:bodyPr/>
                      <a:lstStyle/>
                      <a:p>
                        <a:r>
                          <a:rPr lang="en-US">
                            <a:noFill/>
                          </a:rPr>
                          <a:t> </a:t>
                        </a:r>
                      </a:p>
                    </p:txBody>
                  </p:sp>
                </mc:Fallback>
              </mc:AlternateContent>
              <p:cxnSp>
                <p:nvCxnSpPr>
                  <p:cNvPr id="84" name="Straight Arrow Connector 83"/>
                  <p:cNvCxnSpPr/>
                  <p:nvPr/>
                </p:nvCxnSpPr>
                <p:spPr>
                  <a:xfrm>
                    <a:off x="3626285" y="4477010"/>
                    <a:ext cx="3431" cy="321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722745" y="4897049"/>
                    <a:ext cx="170012" cy="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p:cNvSpPr txBox="1"/>
                      <p:nvPr/>
                    </p:nvSpPr>
                    <p:spPr>
                      <a:xfrm>
                        <a:off x="3526747" y="4254117"/>
                        <a:ext cx="189731" cy="155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13" i="1" smtClean="0">
                                      <a:latin typeface="Cambria Math" charset="0"/>
                                    </a:rPr>
                                  </m:ctrlPr>
                                </m:sSubPr>
                                <m:e>
                                  <m:r>
                                    <m:rPr>
                                      <m:sty m:val="p"/>
                                    </m:rPr>
                                    <a:rPr lang="en-US" sz="1013" b="0" i="0" smtClean="0">
                                      <a:latin typeface="Cambria Math" charset="0"/>
                                    </a:rPr>
                                    <m:t>M</m:t>
                                  </m:r>
                                </m:e>
                                <m:sub>
                                  <m:r>
                                    <a:rPr lang="en-US" sz="1013" b="0" i="0" smtClean="0">
                                      <a:latin typeface="Cambria Math" charset="0"/>
                                    </a:rPr>
                                    <m:t>ℓ</m:t>
                                  </m:r>
                                </m:sub>
                              </m:sSub>
                            </m:oMath>
                          </m:oMathPara>
                        </a14:m>
                        <a:endParaRPr lang="en-US" sz="1013" dirty="0"/>
                      </a:p>
                    </p:txBody>
                  </p:sp>
                </mc:Choice>
                <mc:Fallback xmlns="">
                  <p:sp>
                    <p:nvSpPr>
                      <p:cNvPr id="27" name="TextBox 26"/>
                      <p:cNvSpPr txBox="1">
                        <a:spLocks noRot="1" noChangeAspect="1" noMove="1" noResize="1" noEditPoints="1" noAdjustHandles="1" noChangeArrowheads="1" noChangeShapeType="1" noTextEdit="1"/>
                      </p:cNvSpPr>
                      <p:nvPr/>
                    </p:nvSpPr>
                    <p:spPr>
                      <a:xfrm>
                        <a:off x="3526747" y="4254117"/>
                        <a:ext cx="189731" cy="155877"/>
                      </a:xfrm>
                      <a:prstGeom prst="rect">
                        <a:avLst/>
                      </a:prstGeom>
                      <a:blipFill rotWithShape="0">
                        <a:blip r:embed="rId49"/>
                        <a:stretch>
                          <a:fillRect l="-16129" r="-6452" b="-24000"/>
                        </a:stretch>
                      </a:blipFill>
                    </p:spPr>
                    <p:txBody>
                      <a:bodyPr/>
                      <a:lstStyle/>
                      <a:p>
                        <a:r>
                          <a:rPr lang="en-US">
                            <a:noFill/>
                          </a:rPr>
                          <a:t> </a:t>
                        </a:r>
                      </a:p>
                    </p:txBody>
                  </p:sp>
                </mc:Fallback>
              </mc:AlternateContent>
              <p:cxnSp>
                <p:nvCxnSpPr>
                  <p:cNvPr id="90" name="Straight Arrow Connector 89"/>
                  <p:cNvCxnSpPr/>
                  <p:nvPr/>
                </p:nvCxnSpPr>
                <p:spPr>
                  <a:xfrm flipV="1">
                    <a:off x="4555139" y="4892238"/>
                    <a:ext cx="94255" cy="1"/>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3538588" y="4803191"/>
                    <a:ext cx="184157" cy="1877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92" name="Straight Connector 91"/>
                  <p:cNvCxnSpPr/>
                  <p:nvPr/>
                </p:nvCxnSpPr>
                <p:spPr>
                  <a:xfrm>
                    <a:off x="3630668" y="4803191"/>
                    <a:ext cx="0" cy="1877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538588" y="4897046"/>
                    <a:ext cx="184157"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Rounded Rectangle 93"/>
                      <p:cNvSpPr/>
                      <p:nvPr/>
                    </p:nvSpPr>
                    <p:spPr>
                      <a:xfrm>
                        <a:off x="3884016" y="4671622"/>
                        <a:ext cx="671198" cy="44123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charset="0"/>
                                </a:rPr>
                                <m:t>E</m:t>
                              </m:r>
                            </m:oMath>
                          </m:oMathPara>
                        </a14:m>
                        <a:endParaRPr lang="en-US" dirty="0">
                          <a:solidFill>
                            <a:schemeClr val="tx1"/>
                          </a:solidFill>
                        </a:endParaRPr>
                      </a:p>
                    </p:txBody>
                  </p:sp>
                </mc:Choice>
                <mc:Fallback xmlns="">
                  <p:sp>
                    <p:nvSpPr>
                      <p:cNvPr id="297" name="Rounded Rectangle 296"/>
                      <p:cNvSpPr>
                        <a:spLocks noRot="1" noChangeAspect="1" noMove="1" noResize="1" noEditPoints="1" noAdjustHandles="1" noChangeArrowheads="1" noChangeShapeType="1" noTextEdit="1"/>
                      </p:cNvSpPr>
                      <p:nvPr/>
                    </p:nvSpPr>
                    <p:spPr>
                      <a:xfrm>
                        <a:off x="3884016" y="4671622"/>
                        <a:ext cx="671198" cy="441233"/>
                      </a:xfrm>
                      <a:prstGeom prst="roundRect">
                        <a:avLst/>
                      </a:prstGeom>
                      <a:blipFill rotWithShape="0">
                        <a:blip r:embed="rId35"/>
                        <a:stretch>
                          <a:fillRect/>
                        </a:stretch>
                      </a:blipFill>
                      <a:ln>
                        <a:noFill/>
                      </a:ln>
                    </p:spPr>
                    <p:txBody>
                      <a:bodyPr/>
                      <a:lstStyle/>
                      <a:p>
                        <a:r>
                          <a:rPr lang="en-US">
                            <a:noFill/>
                          </a:rPr>
                          <a:t> </a:t>
                        </a:r>
                      </a:p>
                    </p:txBody>
                  </p:sp>
                </mc:Fallback>
              </mc:AlternateContent>
            </p:grpSp>
            <p:cxnSp>
              <p:nvCxnSpPr>
                <p:cNvPr id="65" name="Straight Arrow Connector 64"/>
                <p:cNvCxnSpPr/>
                <p:nvPr/>
              </p:nvCxnSpPr>
              <p:spPr>
                <a:xfrm flipH="1" flipV="1">
                  <a:off x="5886561" y="4663624"/>
                  <a:ext cx="3911" cy="278196"/>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Box 65"/>
                    <p:cNvSpPr txBox="1"/>
                    <p:nvPr/>
                  </p:nvSpPr>
                  <p:spPr>
                    <a:xfrm>
                      <a:off x="5859366" y="4807507"/>
                      <a:ext cx="280846" cy="2477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010" i="0" dirty="0" smtClean="0">
                                <a:latin typeface="Cambria Math" charset="0"/>
                              </a:rPr>
                              <m:t>k</m:t>
                            </m:r>
                          </m:oMath>
                        </m:oMathPara>
                      </a14:m>
                      <a:endParaRPr lang="en-US" sz="1010" dirty="0"/>
                    </a:p>
                  </p:txBody>
                </p:sp>
              </mc:Choice>
              <mc:Fallback xmlns="">
                <p:sp>
                  <p:nvSpPr>
                    <p:cNvPr id="273" name="TextBox 272"/>
                    <p:cNvSpPr txBox="1">
                      <a:spLocks noRot="1" noChangeAspect="1" noMove="1" noResize="1" noEditPoints="1" noAdjustHandles="1" noChangeArrowheads="1" noChangeShapeType="1" noTextEdit="1"/>
                    </p:cNvSpPr>
                    <p:nvPr/>
                  </p:nvSpPr>
                  <p:spPr>
                    <a:xfrm>
                      <a:off x="5859366" y="4807507"/>
                      <a:ext cx="280846" cy="247760"/>
                    </a:xfrm>
                    <a:prstGeom prst="rect">
                      <a:avLst/>
                    </a:prstGeom>
                    <a:blipFill rotWithShape="0">
                      <a:blip r:embed="rId36"/>
                      <a:stretch>
                        <a:fillRect/>
                      </a:stretch>
                    </a:blipFill>
                  </p:spPr>
                  <p:txBody>
                    <a:bodyPr/>
                    <a:lstStyle/>
                    <a:p>
                      <a:r>
                        <a:rPr lang="en-US">
                          <a:noFill/>
                        </a:rPr>
                        <a:t> </a:t>
                      </a:r>
                    </a:p>
                  </p:txBody>
                </p:sp>
              </mc:Fallback>
            </mc:AlternateContent>
            <p:cxnSp>
              <p:nvCxnSpPr>
                <p:cNvPr id="68" name="Straight Arrow Connector 67"/>
                <p:cNvCxnSpPr/>
                <p:nvPr/>
              </p:nvCxnSpPr>
              <p:spPr>
                <a:xfrm flipH="1" flipV="1">
                  <a:off x="8014065" y="4650522"/>
                  <a:ext cx="3911" cy="278196"/>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7986870" y="4794405"/>
                      <a:ext cx="280846" cy="2477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1010" i="0" dirty="0" smtClean="0">
                                <a:latin typeface="Cambria Math" charset="0"/>
                              </a:rPr>
                              <m:t>k</m:t>
                            </m:r>
                          </m:oMath>
                        </m:oMathPara>
                      </a14:m>
                      <a:endParaRPr lang="en-US" sz="1010" dirty="0"/>
                    </a:p>
                  </p:txBody>
                </p:sp>
              </mc:Choice>
              <mc:Fallback xmlns="">
                <p:sp>
                  <p:nvSpPr>
                    <p:cNvPr id="275" name="TextBox 274"/>
                    <p:cNvSpPr txBox="1">
                      <a:spLocks noRot="1" noChangeAspect="1" noMove="1" noResize="1" noEditPoints="1" noAdjustHandles="1" noChangeArrowheads="1" noChangeShapeType="1" noTextEdit="1"/>
                    </p:cNvSpPr>
                    <p:nvPr/>
                  </p:nvSpPr>
                  <p:spPr>
                    <a:xfrm>
                      <a:off x="7986870" y="4794405"/>
                      <a:ext cx="280846" cy="247760"/>
                    </a:xfrm>
                    <a:prstGeom prst="rect">
                      <a:avLst/>
                    </a:prstGeom>
                    <a:blipFill rotWithShape="0">
                      <a:blip r:embed="rId37"/>
                      <a:stretch>
                        <a:fillRect/>
                      </a:stretch>
                    </a:blipFill>
                  </p:spPr>
                  <p:txBody>
                    <a:bodyPr/>
                    <a:lstStyle/>
                    <a:p>
                      <a:r>
                        <a:rPr lang="en-US">
                          <a:noFill/>
                        </a:rPr>
                        <a:t> </a:t>
                      </a:r>
                    </a:p>
                  </p:txBody>
                </p:sp>
              </mc:Fallback>
            </mc:AlternateContent>
            <p:sp>
              <p:nvSpPr>
                <p:cNvPr id="70" name="TextBox 69"/>
                <p:cNvSpPr txBox="1"/>
                <p:nvPr/>
              </p:nvSpPr>
              <p:spPr>
                <a:xfrm>
                  <a:off x="6712578" y="4196355"/>
                  <a:ext cx="415498" cy="461665"/>
                </a:xfrm>
                <a:prstGeom prst="rect">
                  <a:avLst/>
                </a:prstGeom>
                <a:noFill/>
              </p:spPr>
              <p:txBody>
                <a:bodyPr wrap="none" rtlCol="0">
                  <a:spAutoFit/>
                </a:bodyPr>
                <a:lstStyle/>
                <a:p>
                  <a:r>
                    <a:rPr lang="en-US" sz="2400" dirty="0" smtClean="0">
                      <a:solidFill>
                        <a:schemeClr val="accent1"/>
                      </a:solidFill>
                    </a:rPr>
                    <a:t>...</a:t>
                  </a:r>
                  <a:endParaRPr lang="en-US" sz="2400" dirty="0">
                    <a:solidFill>
                      <a:schemeClr val="accent1"/>
                    </a:solidFill>
                  </a:endParaRPr>
                </a:p>
              </p:txBody>
            </p:sp>
          </p:grpSp>
          <p:sp>
            <p:nvSpPr>
              <p:cNvPr id="62" name="TextBox 61"/>
              <p:cNvSpPr txBox="1"/>
              <p:nvPr/>
            </p:nvSpPr>
            <p:spPr>
              <a:xfrm>
                <a:off x="3730477" y="5265817"/>
                <a:ext cx="1532792" cy="461665"/>
              </a:xfrm>
              <a:prstGeom prst="rect">
                <a:avLst/>
              </a:prstGeom>
              <a:noFill/>
            </p:spPr>
            <p:txBody>
              <a:bodyPr wrap="none" rtlCol="0">
                <a:spAutoFit/>
              </a:bodyPr>
              <a:lstStyle/>
              <a:p>
                <a:pPr algn="ctr"/>
                <a:r>
                  <a:rPr lang="en-US" sz="2400" dirty="0" smtClean="0">
                    <a:solidFill>
                      <a:srgbClr val="0432FF"/>
                    </a:solidFill>
                  </a:rPr>
                  <a:t>Encryption</a:t>
                </a:r>
                <a:endParaRPr lang="en-US" sz="2400" dirty="0">
                  <a:solidFill>
                    <a:srgbClr val="0432FF"/>
                  </a:solidFill>
                </a:endParaRPr>
              </a:p>
            </p:txBody>
          </p:sp>
        </p:grpSp>
        <p:cxnSp>
          <p:nvCxnSpPr>
            <p:cNvPr id="53" name="Straight Arrow Connector 52"/>
            <p:cNvCxnSpPr/>
            <p:nvPr/>
          </p:nvCxnSpPr>
          <p:spPr>
            <a:xfrm>
              <a:off x="2225244" y="2198778"/>
              <a:ext cx="3933" cy="348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2184326" y="2603257"/>
                  <a:ext cx="159467" cy="155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13" b="0" i="1" smtClean="0">
                                <a:latin typeface="Cambria Math" charset="0"/>
                              </a:rPr>
                            </m:ctrlPr>
                          </m:sSubPr>
                          <m:e>
                            <m:r>
                              <m:rPr>
                                <m:sty m:val="p"/>
                              </m:rPr>
                              <a:rPr lang="en-US" sz="1013" i="0" smtClean="0">
                                <a:latin typeface="Cambria Math" charset="0"/>
                              </a:rPr>
                              <m:t>C</m:t>
                            </m:r>
                          </m:e>
                          <m:sub>
                            <m:r>
                              <a:rPr lang="en-US" sz="1013" b="0" i="0" smtClean="0">
                                <a:latin typeface="Cambria Math" charset="0"/>
                              </a:rPr>
                              <m:t>1</m:t>
                            </m:r>
                          </m:sub>
                        </m:sSub>
                      </m:oMath>
                    </m:oMathPara>
                  </a14:m>
                  <a:endParaRPr lang="en-US" sz="1013" dirty="0"/>
                </a:p>
              </p:txBody>
            </p:sp>
          </mc:Choice>
          <mc:Fallback xmlns="">
            <p:sp>
              <p:nvSpPr>
                <p:cNvPr id="54" name="TextBox 53"/>
                <p:cNvSpPr txBox="1">
                  <a:spLocks noRot="1" noChangeAspect="1" noMove="1" noResize="1" noEditPoints="1" noAdjustHandles="1" noChangeArrowheads="1" noChangeShapeType="1" noTextEdit="1"/>
                </p:cNvSpPr>
                <p:nvPr/>
              </p:nvSpPr>
              <p:spPr>
                <a:xfrm>
                  <a:off x="2184326" y="2603257"/>
                  <a:ext cx="159467" cy="155877"/>
                </a:xfrm>
                <a:prstGeom prst="rect">
                  <a:avLst/>
                </a:prstGeom>
                <a:blipFill rotWithShape="0">
                  <a:blip r:embed="rId50"/>
                  <a:stretch>
                    <a:fillRect l="-23077" r="-7692" b="-16000"/>
                  </a:stretch>
                </a:blipFill>
              </p:spPr>
              <p:txBody>
                <a:bodyPr/>
                <a:lstStyle/>
                <a:p>
                  <a:r>
                    <a:rPr lang="en-US">
                      <a:noFill/>
                    </a:rPr>
                    <a:t> </a:t>
                  </a:r>
                </a:p>
              </p:txBody>
            </p:sp>
          </mc:Fallback>
        </mc:AlternateContent>
        <p:cxnSp>
          <p:nvCxnSpPr>
            <p:cNvPr id="55" name="Straight Arrow Connector 54"/>
            <p:cNvCxnSpPr/>
            <p:nvPr/>
          </p:nvCxnSpPr>
          <p:spPr>
            <a:xfrm>
              <a:off x="3077676" y="2198335"/>
              <a:ext cx="3933" cy="348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3036758" y="2602814"/>
                  <a:ext cx="268342" cy="155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13" b="0" i="1" smtClean="0">
                                <a:latin typeface="Cambria Math" charset="0"/>
                              </a:rPr>
                            </m:ctrlPr>
                          </m:sSubPr>
                          <m:e>
                            <m:r>
                              <m:rPr>
                                <m:sty m:val="p"/>
                              </m:rPr>
                              <a:rPr lang="en-US" sz="1013" i="0" smtClean="0">
                                <a:latin typeface="Cambria Math" charset="0"/>
                              </a:rPr>
                              <m:t>C</m:t>
                            </m:r>
                          </m:e>
                          <m:sub>
                            <m:r>
                              <a:rPr lang="en-US" sz="1013" b="0" i="1" smtClean="0">
                                <a:latin typeface="Cambria Math" charset="0"/>
                              </a:rPr>
                              <m:t>𝑙</m:t>
                            </m:r>
                            <m:r>
                              <a:rPr lang="en-US" sz="1013" b="0" i="1" smtClean="0">
                                <a:latin typeface="Cambria Math" charset="0"/>
                              </a:rPr>
                              <m:t>−1</m:t>
                            </m:r>
                          </m:sub>
                        </m:sSub>
                      </m:oMath>
                    </m:oMathPara>
                  </a14:m>
                  <a:endParaRPr lang="en-US" sz="1013" i="1" dirty="0"/>
                </a:p>
              </p:txBody>
            </p:sp>
          </mc:Choice>
          <mc:Fallback xmlns="">
            <p:sp>
              <p:nvSpPr>
                <p:cNvPr id="56" name="TextBox 55"/>
                <p:cNvSpPr txBox="1">
                  <a:spLocks noRot="1" noChangeAspect="1" noMove="1" noResize="1" noEditPoints="1" noAdjustHandles="1" noChangeArrowheads="1" noChangeShapeType="1" noTextEdit="1"/>
                </p:cNvSpPr>
                <p:nvPr/>
              </p:nvSpPr>
              <p:spPr>
                <a:xfrm>
                  <a:off x="3036758" y="2602814"/>
                  <a:ext cx="268342" cy="155877"/>
                </a:xfrm>
                <a:prstGeom prst="rect">
                  <a:avLst/>
                </a:prstGeom>
                <a:blipFill rotWithShape="0">
                  <a:blip r:embed="rId51"/>
                  <a:stretch>
                    <a:fillRect l="-11364" r="-4545" b="-16000"/>
                  </a:stretch>
                </a:blipFill>
              </p:spPr>
              <p:txBody>
                <a:bodyPr/>
                <a:lstStyle/>
                <a:p>
                  <a:r>
                    <a:rPr lang="en-US">
                      <a:noFill/>
                    </a:rPr>
                    <a:t> </a:t>
                  </a:r>
                </a:p>
              </p:txBody>
            </p:sp>
          </mc:Fallback>
        </mc:AlternateContent>
        <p:cxnSp>
          <p:nvCxnSpPr>
            <p:cNvPr id="57" name="Straight Arrow Connector 56"/>
            <p:cNvCxnSpPr/>
            <p:nvPr/>
          </p:nvCxnSpPr>
          <p:spPr>
            <a:xfrm>
              <a:off x="4328415" y="2179171"/>
              <a:ext cx="3933" cy="348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4239037" y="2583651"/>
                  <a:ext cx="144911" cy="155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13" b="0" i="1" smtClean="0">
                                <a:latin typeface="Cambria Math" charset="0"/>
                              </a:rPr>
                            </m:ctrlPr>
                          </m:sSubPr>
                          <m:e>
                            <m:r>
                              <m:rPr>
                                <m:sty m:val="p"/>
                              </m:rPr>
                              <a:rPr lang="en-US" sz="1013" b="0" i="0" smtClean="0">
                                <a:latin typeface="Cambria Math" charset="0"/>
                              </a:rPr>
                              <m:t>C</m:t>
                            </m:r>
                          </m:e>
                          <m:sub>
                            <m:r>
                              <a:rPr lang="en-US" sz="1013" b="0" i="1" smtClean="0">
                                <a:latin typeface="Cambria Math" charset="0"/>
                              </a:rPr>
                              <m:t>𝑙</m:t>
                            </m:r>
                          </m:sub>
                        </m:sSub>
                      </m:oMath>
                    </m:oMathPara>
                  </a14:m>
                  <a:endParaRPr lang="en-US" sz="1013" i="1" dirty="0"/>
                </a:p>
              </p:txBody>
            </p:sp>
          </mc:Choice>
          <mc:Fallback xmlns="">
            <p:sp>
              <p:nvSpPr>
                <p:cNvPr id="58" name="TextBox 57"/>
                <p:cNvSpPr txBox="1">
                  <a:spLocks noRot="1" noChangeAspect="1" noMove="1" noResize="1" noEditPoints="1" noAdjustHandles="1" noChangeArrowheads="1" noChangeShapeType="1" noTextEdit="1"/>
                </p:cNvSpPr>
                <p:nvPr/>
              </p:nvSpPr>
              <p:spPr>
                <a:xfrm>
                  <a:off x="4239037" y="2583651"/>
                  <a:ext cx="144911" cy="155877"/>
                </a:xfrm>
                <a:prstGeom prst="rect">
                  <a:avLst/>
                </a:prstGeom>
                <a:blipFill rotWithShape="0">
                  <a:blip r:embed="rId52"/>
                  <a:stretch>
                    <a:fillRect l="-25000" b="-16000"/>
                  </a:stretch>
                </a:blipFill>
              </p:spPr>
              <p:txBody>
                <a:bodyPr/>
                <a:lstStyle/>
                <a:p>
                  <a:r>
                    <a:rPr lang="en-US">
                      <a:noFill/>
                    </a:rPr>
                    <a:t> </a:t>
                  </a:r>
                </a:p>
              </p:txBody>
            </p:sp>
          </mc:Fallback>
        </mc:AlternateContent>
      </p:grpSp>
      <p:pic>
        <p:nvPicPr>
          <p:cNvPr id="11" name="Picture 10"/>
          <p:cNvPicPr>
            <a:picLocks noChangeAspect="1"/>
          </p:cNvPicPr>
          <p:nvPr/>
        </p:nvPicPr>
        <p:blipFill rotWithShape="1">
          <a:blip r:embed="rId53">
            <a:extLst>
              <a:ext uri="{28A0092B-C50C-407E-A947-70E740481C1C}">
                <a14:useLocalDpi xmlns:a14="http://schemas.microsoft.com/office/drawing/2010/main" val="0"/>
              </a:ext>
            </a:extLst>
          </a:blip>
          <a:srcRect l="6120" b="5997"/>
          <a:stretch/>
        </p:blipFill>
        <p:spPr>
          <a:xfrm>
            <a:off x="2775980" y="3231178"/>
            <a:ext cx="3634067" cy="1988459"/>
          </a:xfrm>
          <a:prstGeom prst="rect">
            <a:avLst/>
          </a:prstGeom>
        </p:spPr>
      </p:pic>
    </p:spTree>
    <p:custDataLst>
      <p:tags r:id="rId1"/>
    </p:custDataLst>
    <p:extLst>
      <p:ext uri="{BB962C8B-B14F-4D97-AF65-F5344CB8AC3E}">
        <p14:creationId xmlns:p14="http://schemas.microsoft.com/office/powerpoint/2010/main" val="1568372291"/>
      </p:ext>
    </p:extLst>
  </p:cSld>
  <p:clrMapOvr>
    <a:masterClrMapping/>
  </p:clrMapOvr>
  <mc:AlternateContent xmlns:mc="http://schemas.openxmlformats.org/markup-compatibility/2006" xmlns:p14="http://schemas.microsoft.com/office/powerpoint/2010/main">
    <mc:Choice Requires="p14">
      <p:transition spd="slow" p14:dur="2000" advTm="35715"/>
    </mc:Choice>
    <mc:Fallback xmlns="">
      <p:transition spd="slow" advTm="357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0" y="1"/>
            <a:ext cx="9143999" cy="6858000"/>
          </a:xfrm>
          <a:prstGeom prst="rect">
            <a:avLst/>
          </a:prstGeom>
        </p:spPr>
      </p:pic>
      <p:sp>
        <p:nvSpPr>
          <p:cNvPr id="2" name="Title 1"/>
          <p:cNvSpPr>
            <a:spLocks noGrp="1"/>
          </p:cNvSpPr>
          <p:nvPr>
            <p:ph type="title"/>
          </p:nvPr>
        </p:nvSpPr>
        <p:spPr/>
        <p:txBody>
          <a:bodyPr>
            <a:noAutofit/>
          </a:bodyPr>
          <a:lstStyle/>
          <a:p>
            <a:r>
              <a:rPr lang="en-US" sz="4800" dirty="0" smtClean="0"/>
              <a:t>Coming up next...</a:t>
            </a:r>
            <a:endParaRPr lang="en-US" sz="4800" dirty="0"/>
          </a:p>
        </p:txBody>
      </p:sp>
      <p:sp>
        <p:nvSpPr>
          <p:cNvPr id="3" name="Title 1"/>
          <p:cNvSpPr txBox="1">
            <a:spLocks/>
          </p:cNvSpPr>
          <p:nvPr/>
        </p:nvSpPr>
        <p:spPr>
          <a:xfrm>
            <a:off x="2063265" y="1757726"/>
            <a:ext cx="5017469" cy="5794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0432FF"/>
                </a:solidFill>
                <a:latin typeface="+mn-lt"/>
                <a:ea typeface="+mj-ea"/>
                <a:cs typeface="+mj-cs"/>
              </a:defRPr>
            </a:lvl1pPr>
          </a:lstStyle>
          <a:p>
            <a:pPr algn="ctr"/>
            <a:r>
              <a:rPr lang="en-US" sz="3500" b="1" dirty="0" smtClean="0"/>
              <a:t>NR is correlation intractable</a:t>
            </a:r>
            <a:endParaRPr lang="en-US" sz="3500" b="1" dirty="0"/>
          </a:p>
        </p:txBody>
      </p:sp>
      <p:sp>
        <p:nvSpPr>
          <p:cNvPr id="4" name="Title 1"/>
          <p:cNvSpPr txBox="1">
            <a:spLocks/>
          </p:cNvSpPr>
          <p:nvPr/>
        </p:nvSpPr>
        <p:spPr>
          <a:xfrm>
            <a:off x="628649" y="2930457"/>
            <a:ext cx="7886700" cy="1501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0432FF"/>
                </a:solidFill>
                <a:latin typeface="+mn-lt"/>
                <a:ea typeface="+mj-ea"/>
                <a:cs typeface="+mj-cs"/>
              </a:defRPr>
            </a:lvl1pPr>
          </a:lstStyle>
          <a:p>
            <a:pPr algn="ctr"/>
            <a:r>
              <a:rPr lang="en-US" sz="3500" b="1" dirty="0" smtClean="0"/>
              <a:t>NR is public-seed </a:t>
            </a:r>
          </a:p>
          <a:p>
            <a:pPr algn="ctr"/>
            <a:r>
              <a:rPr lang="en-US" sz="3500" b="1" dirty="0" smtClean="0"/>
              <a:t>pseudorandom permutation</a:t>
            </a:r>
            <a:endParaRPr lang="en-US" sz="3500" b="1" dirty="0"/>
          </a:p>
        </p:txBody>
      </p:sp>
      <p:sp>
        <p:nvSpPr>
          <p:cNvPr id="5" name="Title 1"/>
          <p:cNvSpPr txBox="1">
            <a:spLocks/>
          </p:cNvSpPr>
          <p:nvPr/>
        </p:nvSpPr>
        <p:spPr>
          <a:xfrm>
            <a:off x="2812982" y="4988684"/>
            <a:ext cx="3543433" cy="15184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0432FF"/>
                </a:solidFill>
                <a:latin typeface="+mn-lt"/>
                <a:ea typeface="+mj-ea"/>
                <a:cs typeface="+mj-cs"/>
              </a:defRPr>
            </a:lvl1pPr>
          </a:lstStyle>
          <a:p>
            <a:pPr algn="ctr"/>
            <a:r>
              <a:rPr lang="en-US" sz="3500" b="1" dirty="0" smtClean="0"/>
              <a:t>Conclusion</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8673" r="38165" b="9835"/>
          <a:stretch/>
        </p:blipFill>
        <p:spPr>
          <a:xfrm rot="21362075">
            <a:off x="7714283" y="2955151"/>
            <a:ext cx="758097" cy="1268956"/>
          </a:xfrm>
          <a:prstGeom prst="rect">
            <a:avLst/>
          </a:prstGeom>
        </p:spPr>
      </p:pic>
    </p:spTree>
    <p:extLst>
      <p:ext uri="{BB962C8B-B14F-4D97-AF65-F5344CB8AC3E}">
        <p14:creationId xmlns:p14="http://schemas.microsoft.com/office/powerpoint/2010/main" val="1549984302"/>
      </p:ext>
    </p:extLst>
  </p:cSld>
  <p:clrMapOvr>
    <a:masterClrMapping/>
  </p:clrMapOvr>
  <mc:AlternateContent xmlns:mc="http://schemas.openxmlformats.org/markup-compatibility/2006" xmlns:p14="http://schemas.microsoft.com/office/powerpoint/2010/main">
    <mc:Choice Requires="p14">
      <p:transition spd="slow" p14:dur="2000" advTm="2786"/>
    </mc:Choice>
    <mc:Fallback xmlns="">
      <p:transition spd="slow" advTm="27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gtEl>
                                        <p:attrNameLst>
                                          <p:attrName>style.opacity</p:attrName>
                                        </p:attrNameLst>
                                      </p:cBhvr>
                                      <p:to>
                                        <p:strVal val="0.2"/>
                                      </p:to>
                                    </p:set>
                                    <p:animEffect filter="image" prLst="opacity: 0.2">
                                      <p:cBhvr rctx="IE">
                                        <p:cTn id="7" dur="indefinite"/>
                                        <p:tgtEl>
                                          <p:spTgt spid="3"/>
                                        </p:tgtEl>
                                      </p:cBhvr>
                                    </p:animEffect>
                                  </p:childTnLst>
                                </p:cTn>
                              </p:par>
                              <p:par>
                                <p:cTn id="8" presetID="9" presetClass="emph" presetSubtype="0" grpId="0" nodeType="withEffect">
                                  <p:stCondLst>
                                    <p:cond delay="0"/>
                                  </p:stCondLst>
                                  <p:childTnLst>
                                    <p:set>
                                      <p:cBhvr rctx="PPT">
                                        <p:cTn id="9" dur="indefinite"/>
                                        <p:tgtEl>
                                          <p:spTgt spid="5"/>
                                        </p:tgtEl>
                                        <p:attrNameLst>
                                          <p:attrName>style.opacity</p:attrName>
                                        </p:attrNameLst>
                                      </p:cBhvr>
                                      <p:to>
                                        <p:strVal val="0.2"/>
                                      </p:to>
                                    </p:set>
                                    <p:animEffect filter="image" prLst="opacity: 0.2">
                                      <p:cBhvr rctx="IE">
                                        <p:cTn id="1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8" name="TextBox 77"/>
              <p:cNvSpPr txBox="1"/>
              <p:nvPr/>
            </p:nvSpPr>
            <p:spPr>
              <a:xfrm>
                <a:off x="1" y="5519287"/>
                <a:ext cx="9143998" cy="979435"/>
              </a:xfrm>
              <a:prstGeom prst="rect">
                <a:avLst/>
              </a:prstGeom>
              <a:solidFill>
                <a:schemeClr val="accent6">
                  <a:lumMod val="20000"/>
                  <a:lumOff val="80000"/>
                </a:schemeClr>
              </a:solidFill>
              <a:ln w="31750">
                <a:noFill/>
              </a:ln>
            </p:spPr>
            <p:txBody>
              <a:bodyPr wrap="square" rtlCol="0">
                <a:spAutoFit/>
              </a:bodyPr>
              <a:lstStyle/>
              <a:p>
                <a:pPr algn="ctr"/>
                <a14:m>
                  <m:oMath xmlns:m="http://schemas.openxmlformats.org/officeDocument/2006/math">
                    <m:r>
                      <a:rPr lang="en-US" sz="2800" b="1" i="0" smtClean="0">
                        <a:latin typeface="Cambria Math" charset="0"/>
                        <a:ea typeface="Arial" charset="0"/>
                        <a:cs typeface="Arial" charset="0"/>
                      </a:rPr>
                      <m:t>𝐄</m:t>
                    </m:r>
                  </m:oMath>
                </a14:m>
                <a:r>
                  <a:rPr lang="en-US" sz="2800" b="1" dirty="0" smtClean="0"/>
                  <a:t> </a:t>
                </a:r>
                <a:r>
                  <a:rPr lang="en-US" sz="2800" b="1" dirty="0" smtClean="0">
                    <a:ea typeface="Arial" charset="0"/>
                    <a:cs typeface="Arial" charset="0"/>
                  </a:rPr>
                  <a:t>is</a:t>
                </a:r>
                <a:r>
                  <a:rPr lang="en-US" sz="2800" b="1" dirty="0" smtClean="0"/>
                  <a:t> a </a:t>
                </a:r>
                <a:r>
                  <a:rPr lang="en-US" sz="2800" b="1" dirty="0" smtClean="0">
                    <a:solidFill>
                      <a:srgbClr val="FF0000"/>
                    </a:solidFill>
                  </a:rPr>
                  <a:t>psPRP</a:t>
                </a:r>
                <a14:m>
                  <m:oMath xmlns:m="http://schemas.openxmlformats.org/officeDocument/2006/math">
                    <m:r>
                      <a:rPr lang="en-US" sz="2800" b="1" i="0" smtClean="0">
                        <a:solidFill>
                          <a:srgbClr val="FF0000"/>
                        </a:solidFill>
                        <a:latin typeface="Cambria Math" charset="0"/>
                      </a:rPr>
                      <m:t>[</m:t>
                    </m:r>
                    <m:r>
                      <a:rPr lang="en-US" sz="2800" b="1" i="0" dirty="0" smtClean="0">
                        <a:solidFill>
                          <a:srgbClr val="053BFF"/>
                        </a:solidFill>
                        <a:latin typeface="Cambria Math" charset="0"/>
                        <a:ea typeface="Cambria Math" charset="0"/>
                        <a:cs typeface="Cambria Math" charset="0"/>
                      </a:rPr>
                      <m:t>𝓢</m:t>
                    </m:r>
                    <m:r>
                      <a:rPr lang="en-US" sz="2800" b="1" i="0" smtClean="0">
                        <a:solidFill>
                          <a:srgbClr val="FF0000"/>
                        </a:solidFill>
                        <a:latin typeface="Cambria Math" charset="0"/>
                      </a:rPr>
                      <m:t>]</m:t>
                    </m:r>
                  </m:oMath>
                </a14:m>
                <a:r>
                  <a:rPr lang="en-US" sz="2800" b="1" dirty="0" smtClean="0">
                    <a:latin typeface="Arial" charset="0"/>
                    <a:ea typeface="Arial" charset="0"/>
                    <a:cs typeface="Arial" charset="0"/>
                  </a:rPr>
                  <a:t> </a:t>
                </a:r>
              </a:p>
              <a:p>
                <a:pPr algn="ctr"/>
                <a:r>
                  <a:rPr lang="en-US" sz="2800" dirty="0" smtClean="0">
                    <a:ea typeface="Arial" charset="0"/>
                    <a:cs typeface="Arial" charset="0"/>
                  </a:rPr>
                  <a:t>if</a:t>
                </a:r>
                <a:r>
                  <a:rPr lang="en-US" sz="2800" dirty="0" smtClean="0"/>
                  <a:t> </a:t>
                </a:r>
                <a14:m>
                  <m:oMath xmlns:m="http://schemas.openxmlformats.org/officeDocument/2006/math">
                    <m:r>
                      <a:rPr lang="en-US" sz="2800" b="0" i="0" smtClean="0">
                        <a:solidFill>
                          <a:srgbClr val="053BFF"/>
                        </a:solidFill>
                        <a:latin typeface="Cambria Math" charset="0"/>
                        <a:ea typeface="Cambria Math" charset="0"/>
                        <a:cs typeface="Cambria Math" charset="0"/>
                      </a:rPr>
                      <m:t>∀</m:t>
                    </m:r>
                  </m:oMath>
                </a14:m>
                <a:r>
                  <a:rPr lang="en-US" sz="2800" dirty="0" smtClean="0">
                    <a:solidFill>
                      <a:srgbClr val="053BFF"/>
                    </a:solidFill>
                  </a:rPr>
                  <a:t> </a:t>
                </a:r>
                <a14:m>
                  <m:oMath xmlns:m="http://schemas.openxmlformats.org/officeDocument/2006/math">
                    <m:r>
                      <m:rPr>
                        <m:sty m:val="p"/>
                      </m:rPr>
                      <a:rPr lang="en-US" sz="2800" b="0" i="0" smtClean="0">
                        <a:solidFill>
                          <a:srgbClr val="053BFF"/>
                        </a:solidFill>
                        <a:latin typeface="Cambria Math" charset="0"/>
                      </a:rPr>
                      <m:t>S</m:t>
                    </m:r>
                    <m:r>
                      <a:rPr lang="en-US" sz="2800" b="0" i="0" smtClean="0">
                        <a:solidFill>
                          <a:srgbClr val="053BFF"/>
                        </a:solidFill>
                        <a:latin typeface="Cambria Math" charset="0"/>
                      </a:rPr>
                      <m:t>∈</m:t>
                    </m:r>
                    <m:r>
                      <a:rPr lang="en-US" sz="2800" b="0" i="0" dirty="0" smtClean="0">
                        <a:solidFill>
                          <a:srgbClr val="053BFF"/>
                        </a:solidFill>
                        <a:latin typeface="Cambria Math" charset="0"/>
                        <a:ea typeface="Cambria Math" charset="0"/>
                        <a:cs typeface="Cambria Math" charset="0"/>
                      </a:rPr>
                      <m:t>𝒮</m:t>
                    </m:r>
                  </m:oMath>
                </a14:m>
                <a:r>
                  <a:rPr lang="en-US" sz="2800" dirty="0" smtClean="0">
                    <a:solidFill>
                      <a:srgbClr val="053BFF"/>
                    </a:solidFill>
                  </a:rPr>
                  <a:t> </a:t>
                </a:r>
                <a:r>
                  <a:rPr lang="en-US" sz="2800" b="0" dirty="0" smtClean="0">
                    <a:solidFill>
                      <a:schemeClr val="tx1"/>
                    </a:solidFill>
                  </a:rPr>
                  <a:t>and </a:t>
                </a:r>
                <a14:m>
                  <m:oMath xmlns:m="http://schemas.openxmlformats.org/officeDocument/2006/math">
                    <m:r>
                      <a:rPr lang="en-US" sz="2800" b="1" i="0">
                        <a:solidFill>
                          <a:schemeClr val="tx1"/>
                        </a:solidFill>
                        <a:latin typeface="Cambria Math" charset="0"/>
                        <a:ea typeface="Cambria Math" charset="0"/>
                        <a:cs typeface="Cambria Math" charset="0"/>
                      </a:rPr>
                      <m:t>∀</m:t>
                    </m:r>
                  </m:oMath>
                </a14:m>
                <a:r>
                  <a:rPr lang="en-US" sz="2800" dirty="0">
                    <a:solidFill>
                      <a:schemeClr val="tx1"/>
                    </a:solidFill>
                  </a:rPr>
                  <a:t> </a:t>
                </a:r>
                <a:r>
                  <a:rPr lang="en-US" sz="2800" dirty="0" smtClean="0">
                    <a:ea typeface="Arial" charset="0"/>
                    <a:cs typeface="Arial" charset="0"/>
                  </a:rPr>
                  <a:t>PPT </a:t>
                </a:r>
                <a14:m>
                  <m:oMath xmlns:m="http://schemas.openxmlformats.org/officeDocument/2006/math">
                    <m:r>
                      <m:rPr>
                        <m:sty m:val="p"/>
                      </m:rPr>
                      <a:rPr lang="en-US" sz="2800" b="0" i="0" smtClean="0">
                        <a:latin typeface="Cambria Math" charset="0"/>
                        <a:ea typeface="Arial" charset="0"/>
                        <a:cs typeface="Arial" charset="0"/>
                      </a:rPr>
                      <m:t>D</m:t>
                    </m:r>
                    <m:r>
                      <a:rPr lang="en-US" sz="2800" b="0" i="0" smtClean="0">
                        <a:latin typeface="Cambria Math" charset="0"/>
                        <a:ea typeface="Arial" charset="0"/>
                        <a:cs typeface="Arial" charset="0"/>
                      </a:rPr>
                      <m:t>, </m:t>
                    </m:r>
                    <m:sSub>
                      <m:sSubPr>
                        <m:ctrlPr>
                          <a:rPr lang="en-US" sz="2800" i="1">
                            <a:latin typeface="Cambria Math" charset="0"/>
                            <a:ea typeface="Cambria Math" charset="0"/>
                            <a:cs typeface="Cambria Math" charset="0"/>
                          </a:rPr>
                        </m:ctrlPr>
                      </m:sSubPr>
                      <m:e>
                        <m:r>
                          <m:rPr>
                            <m:sty m:val="p"/>
                          </m:rPr>
                          <a:rPr lang="en-US" sz="2800" b="0" i="0" smtClean="0">
                            <a:latin typeface="Cambria Math" charset="0"/>
                            <a:ea typeface="Cambria Math" charset="0"/>
                            <a:cs typeface="Cambria Math" charset="0"/>
                          </a:rPr>
                          <m:t>E</m:t>
                        </m:r>
                      </m:e>
                      <m:sub>
                        <m:r>
                          <m:rPr>
                            <m:sty m:val="p"/>
                          </m:rPr>
                          <a:rPr lang="en-US" sz="2800" b="0" i="0" smtClean="0">
                            <a:latin typeface="Cambria Math" charset="0"/>
                            <a:ea typeface="Cambria Math" charset="0"/>
                            <a:cs typeface="Cambria Math" charset="0"/>
                          </a:rPr>
                          <m:t>k</m:t>
                        </m:r>
                      </m:sub>
                    </m:sSub>
                    <m:r>
                      <m:rPr>
                        <m:nor/>
                      </m:rPr>
                      <a:rPr lang="en-US" sz="2800">
                        <a:latin typeface="Cambria Math" charset="0"/>
                        <a:ea typeface="Cambria Math" charset="0"/>
                        <a:cs typeface="Cambria Math" charset="0"/>
                      </a:rPr>
                      <m:t>/</m:t>
                    </m:r>
                    <m:sSubSup>
                      <m:sSubSupPr>
                        <m:ctrlPr>
                          <a:rPr lang="en-US" sz="2800" i="1">
                            <a:latin typeface="Cambria Math" charset="0"/>
                            <a:ea typeface="Cambria Math" charset="0"/>
                            <a:cs typeface="Cambria Math" charset="0"/>
                          </a:rPr>
                        </m:ctrlPr>
                      </m:sSubSupPr>
                      <m:e>
                        <m:r>
                          <m:rPr>
                            <m:sty m:val="p"/>
                          </m:rPr>
                          <a:rPr lang="en-US" sz="2800" b="0" i="0" smtClean="0">
                            <a:latin typeface="Cambria Math" charset="0"/>
                            <a:ea typeface="Cambria Math" charset="0"/>
                            <a:cs typeface="Cambria Math" charset="0"/>
                          </a:rPr>
                          <m:t>E</m:t>
                        </m:r>
                      </m:e>
                      <m:sub>
                        <m:r>
                          <m:rPr>
                            <m:sty m:val="p"/>
                          </m:rPr>
                          <a:rPr lang="en-US" sz="2800" b="0" i="0" smtClean="0">
                            <a:latin typeface="Cambria Math" charset="0"/>
                            <a:ea typeface="Cambria Math" charset="0"/>
                            <a:cs typeface="Cambria Math" charset="0"/>
                          </a:rPr>
                          <m:t>k</m:t>
                        </m:r>
                      </m:sub>
                      <m:sup>
                        <m:r>
                          <a:rPr lang="en-US" sz="2800" i="0">
                            <a:latin typeface="Cambria Math" charset="0"/>
                            <a:ea typeface="Cambria Math" charset="0"/>
                            <a:cs typeface="Cambria Math" charset="0"/>
                          </a:rPr>
                          <m:t>−1</m:t>
                        </m:r>
                      </m:sup>
                    </m:sSubSup>
                    <m:r>
                      <a:rPr lang="en-US" sz="2800" i="0">
                        <a:latin typeface="Cambria Math" charset="0"/>
                        <a:ea typeface="Cambria Math" charset="0"/>
                        <a:cs typeface="Cambria Math" charset="0"/>
                      </a:rPr>
                      <m:t>≈</m:t>
                    </m:r>
                    <m:r>
                      <m:rPr>
                        <m:sty m:val="p"/>
                      </m:rPr>
                      <a:rPr lang="en-US" sz="2800" i="0">
                        <a:latin typeface="Cambria Math" charset="0"/>
                        <a:ea typeface="Cambria Math" charset="0"/>
                        <a:cs typeface="Cambria Math" charset="0"/>
                      </a:rPr>
                      <m:t>ρ</m:t>
                    </m:r>
                    <m:r>
                      <m:rPr>
                        <m:nor/>
                      </m:rPr>
                      <a:rPr lang="en-US" sz="2800">
                        <a:latin typeface="Cambria Math" charset="0"/>
                        <a:ea typeface="Cambria Math" charset="0"/>
                        <a:cs typeface="Cambria Math" charset="0"/>
                      </a:rPr>
                      <m:t>/</m:t>
                    </m:r>
                    <m:sSup>
                      <m:sSupPr>
                        <m:ctrlPr>
                          <a:rPr lang="en-US" sz="2800" i="1">
                            <a:latin typeface="Cambria Math" charset="0"/>
                            <a:ea typeface="Cambria Math" charset="0"/>
                            <a:cs typeface="Cambria Math" charset="0"/>
                          </a:rPr>
                        </m:ctrlPr>
                      </m:sSupPr>
                      <m:e>
                        <m:r>
                          <m:rPr>
                            <m:sty m:val="p"/>
                          </m:rPr>
                          <a:rPr lang="en-US" sz="2800" i="0">
                            <a:latin typeface="Cambria Math" charset="0"/>
                            <a:ea typeface="Cambria Math" charset="0"/>
                            <a:cs typeface="Cambria Math" charset="0"/>
                          </a:rPr>
                          <m:t>ρ</m:t>
                        </m:r>
                      </m:e>
                      <m:sup>
                        <m:r>
                          <a:rPr lang="en-US" sz="2800" i="0">
                            <a:latin typeface="Cambria Math" charset="0"/>
                            <a:ea typeface="Cambria Math" charset="0"/>
                            <a:cs typeface="Cambria Math" charset="0"/>
                          </a:rPr>
                          <m:t>−1</m:t>
                        </m:r>
                      </m:sup>
                    </m:sSup>
                  </m:oMath>
                </a14:m>
                <a:endParaRPr lang="en-US" sz="2800" dirty="0">
                  <a:solidFill>
                    <a:srgbClr val="FF0000"/>
                  </a:solidFill>
                  <a:ea typeface="Arial" charset="0"/>
                  <a:cs typeface="Arial" charset="0"/>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1" y="5519287"/>
                <a:ext cx="9143998" cy="979435"/>
              </a:xfrm>
              <a:prstGeom prst="rect">
                <a:avLst/>
              </a:prstGeom>
              <a:blipFill rotWithShape="0">
                <a:blip r:embed="rId3"/>
                <a:stretch>
                  <a:fillRect t="-5590" b="-16770"/>
                </a:stretch>
              </a:blipFill>
              <a:ln w="31750">
                <a:noFill/>
              </a:ln>
            </p:spPr>
            <p:txBody>
              <a:bodyPr/>
              <a:lstStyle/>
              <a:p>
                <a:r>
                  <a:rPr lang="en-US">
                    <a:noFill/>
                  </a:rPr>
                  <a:t> </a:t>
                </a:r>
              </a:p>
            </p:txBody>
          </p:sp>
        </mc:Fallback>
      </mc:AlternateContent>
      <p:sp>
        <p:nvSpPr>
          <p:cNvPr id="2" name="Title 1"/>
          <p:cNvSpPr>
            <a:spLocks noGrp="1"/>
          </p:cNvSpPr>
          <p:nvPr>
            <p:ph type="title"/>
          </p:nvPr>
        </p:nvSpPr>
        <p:spPr>
          <a:xfrm>
            <a:off x="358775" y="365126"/>
            <a:ext cx="8542338" cy="579437"/>
          </a:xfrm>
        </p:spPr>
        <p:txBody>
          <a:bodyPr>
            <a:noAutofit/>
          </a:bodyPr>
          <a:lstStyle/>
          <a:p>
            <a:r>
              <a:rPr lang="en-US" sz="3000" dirty="0" smtClean="0"/>
              <a:t>Public-seed Pseudorandom Permutation (</a:t>
            </a:r>
            <a:r>
              <a:rPr lang="en-US" sz="3000" dirty="0" err="1" smtClean="0"/>
              <a:t>psPRP</a:t>
            </a:r>
            <a:r>
              <a:rPr lang="en-US" sz="3000" dirty="0" smtClean="0"/>
              <a:t>) </a:t>
            </a:r>
            <a:r>
              <a:rPr lang="en-US" sz="2000" b="1" dirty="0" smtClean="0">
                <a:solidFill>
                  <a:schemeClr val="tx1"/>
                </a:solidFill>
              </a:rPr>
              <a:t>[ST17]</a:t>
            </a:r>
            <a:endParaRPr lang="en-US" sz="2000" b="1" dirty="0">
              <a:solidFill>
                <a:schemeClr val="tx1"/>
              </a:solidFill>
            </a:endParaRPr>
          </a:p>
        </p:txBody>
      </p:sp>
      <p:grpSp>
        <p:nvGrpSpPr>
          <p:cNvPr id="3" name="Group 2"/>
          <p:cNvGrpSpPr/>
          <p:nvPr/>
        </p:nvGrpSpPr>
        <p:grpSpPr>
          <a:xfrm>
            <a:off x="3081562" y="2424494"/>
            <a:ext cx="928664" cy="476418"/>
            <a:chOff x="2754812" y="2795925"/>
            <a:chExt cx="928664" cy="476418"/>
          </a:xfrm>
        </p:grpSpPr>
        <p:cxnSp>
          <p:nvCxnSpPr>
            <p:cNvPr id="4" name="Straight Arrow Connector 3"/>
            <p:cNvCxnSpPr/>
            <p:nvPr/>
          </p:nvCxnSpPr>
          <p:spPr>
            <a:xfrm flipH="1" flipV="1">
              <a:off x="2754812" y="2795925"/>
              <a:ext cx="654495" cy="476418"/>
            </a:xfrm>
            <a:prstGeom prst="straightConnector1">
              <a:avLst/>
            </a:prstGeom>
            <a:ln w="15875">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8494914">
              <a:off x="3246730" y="2532629"/>
              <a:ext cx="47149" cy="826343"/>
            </a:xfrm>
            <a:prstGeom prst="straightConnector1">
              <a:avLst/>
            </a:prstGeom>
            <a:ln w="15875">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flipH="1">
            <a:off x="5094167" y="2444814"/>
            <a:ext cx="928664" cy="476418"/>
            <a:chOff x="2754812" y="2795925"/>
            <a:chExt cx="928664" cy="476418"/>
          </a:xfrm>
        </p:grpSpPr>
        <p:cxnSp>
          <p:nvCxnSpPr>
            <p:cNvPr id="7" name="Straight Arrow Connector 6"/>
            <p:cNvCxnSpPr/>
            <p:nvPr/>
          </p:nvCxnSpPr>
          <p:spPr>
            <a:xfrm flipH="1" flipV="1">
              <a:off x="2754812" y="2795925"/>
              <a:ext cx="654495" cy="476418"/>
            </a:xfrm>
            <a:prstGeom prst="straightConnector1">
              <a:avLst/>
            </a:prstGeom>
            <a:ln w="15875">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8494914">
              <a:off x="3246730" y="2532629"/>
              <a:ext cx="47149" cy="826343"/>
            </a:xfrm>
            <a:prstGeom prst="straightConnector1">
              <a:avLst/>
            </a:prstGeom>
            <a:ln w="15875">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V="1">
            <a:off x="3678573" y="3793173"/>
            <a:ext cx="1821032" cy="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302857" y="1156727"/>
                <a:ext cx="71154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charset="0"/>
                        </a:rPr>
                        <m:t>k</m:t>
                      </m:r>
                      <m:r>
                        <a:rPr lang="en-US" sz="2000" b="0" i="0" smtClean="0">
                          <a:latin typeface="Cambria Math" charset="0"/>
                        </a:rPr>
                        <m:t>→</m:t>
                      </m:r>
                      <m:r>
                        <m:rPr>
                          <m:sty m:val="p"/>
                        </m:rPr>
                        <a:rPr lang="en-US" sz="2000" b="0" i="0" smtClean="0">
                          <a:latin typeface="Cambria Math" charset="0"/>
                        </a:rPr>
                        <m:t>K</m:t>
                      </m:r>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302857" y="1156727"/>
                <a:ext cx="711540" cy="307777"/>
              </a:xfrm>
              <a:prstGeom prst="rect">
                <a:avLst/>
              </a:prstGeom>
              <a:blipFill rotWithShape="0">
                <a:blip r:embed="rId4"/>
                <a:stretch>
                  <a:fillRect l="-8621" r="-7759"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719083" y="1151708"/>
                <a:ext cx="160601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charset="0"/>
                        </a:rPr>
                        <m:t>ρ</m:t>
                      </m:r>
                      <m:r>
                        <a:rPr lang="en-US" sz="2000" b="0" i="0" smtClean="0">
                          <a:latin typeface="Cambria Math" charset="0"/>
                        </a:rPr>
                        <m:t>←</m:t>
                      </m:r>
                      <m:r>
                        <m:rPr>
                          <m:sty m:val="p"/>
                        </m:rPr>
                        <a:rPr lang="en-US" sz="2000" b="0" i="0" smtClean="0">
                          <a:latin typeface="Cambria Math" charset="0"/>
                        </a:rPr>
                        <m:t>Perms</m:t>
                      </m:r>
                      <m:r>
                        <a:rPr lang="en-US" sz="2000" b="0" i="0" smtClean="0">
                          <a:latin typeface="Cambria Math" charset="0"/>
                        </a:rPr>
                        <m:t>(</m:t>
                      </m:r>
                      <m:r>
                        <m:rPr>
                          <m:sty m:val="p"/>
                        </m:rPr>
                        <a:rPr lang="en-US" sz="2000" b="0" i="0" smtClean="0">
                          <a:latin typeface="Cambria Math" charset="0"/>
                        </a:rPr>
                        <m:t>n</m:t>
                      </m:r>
                      <m:r>
                        <a:rPr lang="en-US" sz="2000" b="0" i="0" smtClean="0">
                          <a:latin typeface="Cambria Math" charset="0"/>
                        </a:rPr>
                        <m:t>)</m:t>
                      </m:r>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719083" y="1151708"/>
                <a:ext cx="1606016" cy="307777"/>
              </a:xfrm>
              <a:prstGeom prst="rect">
                <a:avLst/>
              </a:prstGeom>
              <a:blipFill rotWithShape="0">
                <a:blip r:embed="rId6"/>
                <a:stretch>
                  <a:fillRect l="-3409" t="-2000" r="-4924"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22"/>
              <p:cNvSpPr/>
              <p:nvPr/>
            </p:nvSpPr>
            <p:spPr>
              <a:xfrm>
                <a:off x="1952051" y="1470739"/>
                <a:ext cx="1453638" cy="7457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200" i="1">
                            <a:solidFill>
                              <a:schemeClr val="tx1"/>
                            </a:solidFill>
                            <a:latin typeface="Cambria Math" charset="0"/>
                            <a:ea typeface="Cambria Math" charset="0"/>
                            <a:cs typeface="Cambria Math" charset="0"/>
                          </a:rPr>
                        </m:ctrlPr>
                      </m:sSubPr>
                      <m:e>
                        <m:r>
                          <m:rPr>
                            <m:sty m:val="p"/>
                          </m:rPr>
                          <a:rPr lang="en-US" sz="2200">
                            <a:solidFill>
                              <a:schemeClr val="tx1"/>
                            </a:solidFill>
                            <a:latin typeface="Cambria Math" charset="0"/>
                            <a:ea typeface="Cambria Math" charset="0"/>
                            <a:cs typeface="Cambria Math" charset="0"/>
                          </a:rPr>
                          <m:t>E</m:t>
                        </m:r>
                      </m:e>
                      <m:sub>
                        <m:r>
                          <m:rPr>
                            <m:sty m:val="p"/>
                          </m:rPr>
                          <a:rPr lang="en-US" sz="2200">
                            <a:solidFill>
                              <a:schemeClr val="tx1"/>
                            </a:solidFill>
                            <a:latin typeface="Cambria Math" charset="0"/>
                            <a:ea typeface="Cambria Math" charset="0"/>
                            <a:cs typeface="Cambria Math" charset="0"/>
                          </a:rPr>
                          <m:t>k</m:t>
                        </m:r>
                      </m:sub>
                    </m:sSub>
                  </m:oMath>
                </a14:m>
                <a:r>
                  <a:rPr lang="en-US" sz="2200" dirty="0">
                    <a:solidFill>
                      <a:schemeClr val="tx1"/>
                    </a:solidFill>
                    <a:latin typeface="Cambria Math" charset="0"/>
                    <a:ea typeface="Cambria Math" charset="0"/>
                    <a:cs typeface="Cambria Math" charset="0"/>
                  </a:rPr>
                  <a:t> / </a:t>
                </a:r>
                <a14:m>
                  <m:oMath xmlns:m="http://schemas.openxmlformats.org/officeDocument/2006/math">
                    <m:sSubSup>
                      <m:sSubSupPr>
                        <m:ctrlPr>
                          <a:rPr lang="en-US" sz="2200" i="1">
                            <a:solidFill>
                              <a:schemeClr val="tx1"/>
                            </a:solidFill>
                            <a:latin typeface="Cambria Math" charset="0"/>
                            <a:ea typeface="Cambria Math" charset="0"/>
                            <a:cs typeface="Cambria Math" charset="0"/>
                          </a:rPr>
                        </m:ctrlPr>
                      </m:sSubSupPr>
                      <m:e>
                        <m:r>
                          <m:rPr>
                            <m:sty m:val="p"/>
                          </m:rPr>
                          <a:rPr lang="en-US" sz="2200">
                            <a:solidFill>
                              <a:schemeClr val="tx1"/>
                            </a:solidFill>
                            <a:latin typeface="Cambria Math" charset="0"/>
                            <a:ea typeface="Cambria Math" charset="0"/>
                            <a:cs typeface="Cambria Math" charset="0"/>
                          </a:rPr>
                          <m:t>E</m:t>
                        </m:r>
                      </m:e>
                      <m:sub>
                        <m:r>
                          <m:rPr>
                            <m:sty m:val="p"/>
                          </m:rPr>
                          <a:rPr lang="en-US" sz="2200">
                            <a:solidFill>
                              <a:schemeClr val="tx1"/>
                            </a:solidFill>
                            <a:latin typeface="Cambria Math" charset="0"/>
                            <a:ea typeface="Cambria Math" charset="0"/>
                            <a:cs typeface="Cambria Math" charset="0"/>
                          </a:rPr>
                          <m:t>k</m:t>
                        </m:r>
                      </m:sub>
                      <m:sup>
                        <m:r>
                          <a:rPr lang="en-US" sz="2200">
                            <a:solidFill>
                              <a:schemeClr val="tx1"/>
                            </a:solidFill>
                            <a:latin typeface="Cambria Math" charset="0"/>
                            <a:ea typeface="Cambria Math" charset="0"/>
                            <a:cs typeface="Cambria Math" charset="0"/>
                          </a:rPr>
                          <m:t>−1</m:t>
                        </m:r>
                      </m:sup>
                    </m:sSubSup>
                  </m:oMath>
                </a14:m>
                <a:endParaRPr lang="en-US" sz="2200" dirty="0">
                  <a:solidFill>
                    <a:schemeClr val="tx1"/>
                  </a:solidFill>
                  <a:latin typeface="Cambria Math" charset="0"/>
                  <a:ea typeface="Cambria Math" charset="0"/>
                  <a:cs typeface="Cambria Math" charset="0"/>
                </a:endParaRPr>
              </a:p>
            </p:txBody>
          </p:sp>
        </mc:Choice>
        <mc:Fallback xmlns="">
          <p:sp>
            <p:nvSpPr>
              <p:cNvPr id="23" name="Rounded Rectangle 22"/>
              <p:cNvSpPr>
                <a:spLocks noRot="1" noChangeAspect="1" noMove="1" noResize="1" noEditPoints="1" noAdjustHandles="1" noChangeArrowheads="1" noChangeShapeType="1" noTextEdit="1"/>
              </p:cNvSpPr>
              <p:nvPr/>
            </p:nvSpPr>
            <p:spPr>
              <a:xfrm>
                <a:off x="1952051" y="1470739"/>
                <a:ext cx="1453638" cy="745775"/>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ounded Rectangle 23"/>
              <p:cNvSpPr/>
              <p:nvPr/>
            </p:nvSpPr>
            <p:spPr>
              <a:xfrm>
                <a:off x="5802993" y="1488669"/>
                <a:ext cx="1453638" cy="73229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200">
                          <a:solidFill>
                            <a:schemeClr val="tx1"/>
                          </a:solidFill>
                          <a:latin typeface="Cambria Math" charset="0"/>
                          <a:ea typeface="Cambria Math" charset="0"/>
                          <a:cs typeface="Cambria Math" charset="0"/>
                        </a:rPr>
                        <m:t>ρ</m:t>
                      </m:r>
                      <m:r>
                        <a:rPr lang="en-US" sz="2200">
                          <a:solidFill>
                            <a:schemeClr val="tx1"/>
                          </a:solidFill>
                          <a:latin typeface="Cambria Math" charset="0"/>
                          <a:ea typeface="Cambria Math" charset="0"/>
                          <a:cs typeface="Cambria Math" charset="0"/>
                        </a:rPr>
                        <m:t>/</m:t>
                      </m:r>
                      <m:sSup>
                        <m:sSupPr>
                          <m:ctrlPr>
                            <a:rPr lang="en-US" sz="2200" i="1">
                              <a:solidFill>
                                <a:schemeClr val="tx1"/>
                              </a:solidFill>
                              <a:latin typeface="Cambria Math" charset="0"/>
                              <a:ea typeface="Cambria Math" charset="0"/>
                              <a:cs typeface="Cambria Math" charset="0"/>
                            </a:rPr>
                          </m:ctrlPr>
                        </m:sSupPr>
                        <m:e>
                          <m:r>
                            <m:rPr>
                              <m:sty m:val="p"/>
                            </m:rPr>
                            <a:rPr lang="en-US" sz="2200">
                              <a:solidFill>
                                <a:schemeClr val="tx1"/>
                              </a:solidFill>
                              <a:latin typeface="Cambria Math" charset="0"/>
                              <a:ea typeface="Cambria Math" charset="0"/>
                              <a:cs typeface="Cambria Math" charset="0"/>
                            </a:rPr>
                            <m:t>ρ</m:t>
                          </m:r>
                        </m:e>
                        <m:sup>
                          <m:r>
                            <a:rPr lang="en-US" sz="2200">
                              <a:solidFill>
                                <a:schemeClr val="tx1"/>
                              </a:solidFill>
                              <a:latin typeface="Cambria Math" charset="0"/>
                              <a:ea typeface="Cambria Math" charset="0"/>
                              <a:cs typeface="Cambria Math" charset="0"/>
                            </a:rPr>
                            <m:t>−1</m:t>
                          </m:r>
                        </m:sup>
                      </m:sSup>
                    </m:oMath>
                  </m:oMathPara>
                </a14:m>
                <a:endParaRPr lang="en-US" sz="2200" dirty="0">
                  <a:solidFill>
                    <a:schemeClr val="tx1"/>
                  </a:solidFill>
                  <a:latin typeface="Cambria Math" charset="0"/>
                  <a:ea typeface="Cambria Math" charset="0"/>
                  <a:cs typeface="Cambria Math" charset="0"/>
                </a:endParaRPr>
              </a:p>
            </p:txBody>
          </p:sp>
        </mc:Choice>
        <mc:Fallback xmlns="">
          <p:sp>
            <p:nvSpPr>
              <p:cNvPr id="24" name="Rounded Rectangle 23"/>
              <p:cNvSpPr>
                <a:spLocks noRot="1" noChangeAspect="1" noMove="1" noResize="1" noEditPoints="1" noAdjustHandles="1" noChangeArrowheads="1" noChangeShapeType="1" noTextEdit="1"/>
              </p:cNvSpPr>
              <p:nvPr/>
            </p:nvSpPr>
            <p:spPr>
              <a:xfrm>
                <a:off x="5802993" y="1488669"/>
                <a:ext cx="1453638" cy="732291"/>
              </a:xfrm>
              <a:prstGeom prst="roundRect">
                <a:avLst/>
              </a:prstGeom>
              <a:blipFill rotWithShape="0">
                <a:blip r:embed="rId8"/>
                <a:stretch>
                  <a:fillRect/>
                </a:stretch>
              </a:blipFill>
              <a:ln>
                <a:noFill/>
              </a:ln>
            </p:spPr>
            <p:txBody>
              <a:bodyPr/>
              <a:lstStyle/>
              <a:p>
                <a:r>
                  <a:rPr lang="en-US">
                    <a:noFill/>
                  </a:rPr>
                  <a:t> </a:t>
                </a:r>
              </a:p>
            </p:txBody>
          </p:sp>
        </mc:Fallback>
      </mc:AlternateContent>
      <p:sp>
        <p:nvSpPr>
          <p:cNvPr id="16" name="Rectangle 15"/>
          <p:cNvSpPr/>
          <p:nvPr/>
        </p:nvSpPr>
        <p:spPr>
          <a:xfrm>
            <a:off x="358775" y="365126"/>
            <a:ext cx="1877798" cy="579437"/>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654923" y="344367"/>
            <a:ext cx="2025275" cy="584775"/>
          </a:xfrm>
          <a:prstGeom prst="rect">
            <a:avLst/>
          </a:prstGeom>
          <a:solidFill>
            <a:schemeClr val="bg1"/>
          </a:solidFill>
        </p:spPr>
        <p:txBody>
          <a:bodyPr wrap="square" rtlCol="0">
            <a:spAutoFit/>
          </a:bodyPr>
          <a:lstStyle/>
          <a:p>
            <a:r>
              <a:rPr lang="en-US" sz="3200" dirty="0" smtClean="0">
                <a:solidFill>
                  <a:srgbClr val="0432FF"/>
                </a:solidFill>
              </a:rPr>
              <a:t>(PRP)</a:t>
            </a:r>
            <a:endParaRPr lang="en-US" sz="3200" dirty="0">
              <a:solidFill>
                <a:srgbClr val="0432FF"/>
              </a:solidFill>
            </a:endParaRPr>
          </a:p>
        </p:txBody>
      </p:sp>
      <p:cxnSp>
        <p:nvCxnSpPr>
          <p:cNvPr id="58" name="Straight Connector 57"/>
          <p:cNvCxnSpPr/>
          <p:nvPr/>
        </p:nvCxnSpPr>
        <p:spPr>
          <a:xfrm flipH="1">
            <a:off x="4579762" y="1001865"/>
            <a:ext cx="4179" cy="1757096"/>
          </a:xfrm>
          <a:prstGeom prst="line">
            <a:avLst/>
          </a:prstGeom>
          <a:ln w="28575">
            <a:solidFill>
              <a:srgbClr val="0432FF"/>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4338752" y="1448707"/>
                <a:ext cx="467898" cy="677108"/>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0432FF"/>
                          </a:solidFill>
                          <a:latin typeface="Cambria Math" charset="0"/>
                        </a:rPr>
                        <m:t>≈</m:t>
                      </m:r>
                    </m:oMath>
                  </m:oMathPara>
                </a14:m>
                <a:endParaRPr lang="en-US" sz="4400" dirty="0">
                  <a:solidFill>
                    <a:srgbClr val="0432FF"/>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338752" y="1448707"/>
                <a:ext cx="467898" cy="677108"/>
              </a:xfrm>
              <a:prstGeom prst="rect">
                <a:avLst/>
              </a:prstGeom>
              <a:blipFill rotWithShape="0">
                <a:blip r:embed="rId13"/>
                <a:stretch>
                  <a:fillRect/>
                </a:stretch>
              </a:blipFill>
            </p:spPr>
            <p:txBody>
              <a:bodyPr/>
              <a:lstStyle/>
              <a:p>
                <a:r>
                  <a:rPr lang="en-US">
                    <a:noFill/>
                  </a:rPr>
                  <a:t> </a:t>
                </a:r>
              </a:p>
            </p:txBody>
          </p:sp>
        </mc:Fallback>
      </mc:AlternateContent>
      <p:cxnSp>
        <p:nvCxnSpPr>
          <p:cNvPr id="39" name="Straight Connector 38"/>
          <p:cNvCxnSpPr/>
          <p:nvPr/>
        </p:nvCxnSpPr>
        <p:spPr>
          <a:xfrm>
            <a:off x="4180723" y="1575288"/>
            <a:ext cx="757416" cy="4226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494513" y="3540176"/>
            <a:ext cx="3521364" cy="937296"/>
            <a:chOff x="1464055" y="3314212"/>
            <a:chExt cx="3521364" cy="937296"/>
          </a:xfrm>
        </p:grpSpPr>
        <p:grpSp>
          <p:nvGrpSpPr>
            <p:cNvPr id="10" name="Group 9"/>
            <p:cNvGrpSpPr/>
            <p:nvPr/>
          </p:nvGrpSpPr>
          <p:grpSpPr>
            <a:xfrm>
              <a:off x="4541067" y="3504399"/>
              <a:ext cx="444352" cy="747109"/>
              <a:chOff x="4302693" y="4028172"/>
              <a:chExt cx="444352" cy="747109"/>
            </a:xfrm>
          </p:grpSpPr>
          <p:cxnSp>
            <p:nvCxnSpPr>
              <p:cNvPr id="11" name="Straight Arrow Connector 10"/>
              <p:cNvCxnSpPr/>
              <p:nvPr/>
            </p:nvCxnSpPr>
            <p:spPr>
              <a:xfrm flipH="1">
                <a:off x="4321057" y="4028172"/>
                <a:ext cx="642" cy="747109"/>
              </a:xfrm>
              <a:prstGeom prst="straightConnector1">
                <a:avLst/>
              </a:prstGeom>
              <a:ln w="15875">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302693" y="4313616"/>
                    <a:ext cx="44435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0432FF"/>
                              </a:solidFill>
                              <a:latin typeface="Cambria Math" charset="0"/>
                              <a:ea typeface="Arial" charset="0"/>
                              <a:cs typeface="Arial" charset="0"/>
                            </a:rPr>
                            <m:t>𝐋</m:t>
                          </m:r>
                        </m:oMath>
                      </m:oMathPara>
                    </a14:m>
                    <a:endParaRPr lang="en-US" sz="2400" b="1" dirty="0">
                      <a:solidFill>
                        <a:srgbClr val="0432FF"/>
                      </a:solidFill>
                      <a:latin typeface="Arial" charset="0"/>
                      <a:ea typeface="Arial" charset="0"/>
                      <a:cs typeface="Arial"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302693" y="4313616"/>
                    <a:ext cx="444352" cy="461665"/>
                  </a:xfrm>
                  <a:prstGeom prst="rect">
                    <a:avLst/>
                  </a:prstGeom>
                  <a:blipFill rotWithShape="0">
                    <a:blip r:embed="rId14"/>
                    <a:stretch>
                      <a:fillRect/>
                    </a:stretch>
                  </a:blipFill>
                </p:spPr>
                <p:txBody>
                  <a:bodyPr/>
                  <a:lstStyle/>
                  <a:p>
                    <a:r>
                      <a:rPr lang="en-US">
                        <a:noFill/>
                      </a:rPr>
                      <a:t> </a:t>
                    </a:r>
                  </a:p>
                </p:txBody>
              </p:sp>
            </mc:Fallback>
          </mc:AlternateContent>
        </p:grpSp>
        <p:grpSp>
          <p:nvGrpSpPr>
            <p:cNvPr id="48" name="Group 47"/>
            <p:cNvGrpSpPr/>
            <p:nvPr/>
          </p:nvGrpSpPr>
          <p:grpSpPr>
            <a:xfrm>
              <a:off x="1464055" y="3314212"/>
              <a:ext cx="2883078" cy="649502"/>
              <a:chOff x="1464055" y="3314212"/>
              <a:chExt cx="2883078" cy="649502"/>
            </a:xfrm>
          </p:grpSpPr>
          <p:sp>
            <p:nvSpPr>
              <p:cNvPr id="82" name="TextBox 81"/>
              <p:cNvSpPr txBox="1"/>
              <p:nvPr/>
            </p:nvSpPr>
            <p:spPr>
              <a:xfrm>
                <a:off x="1464055" y="3314212"/>
                <a:ext cx="1238133" cy="461665"/>
              </a:xfrm>
              <a:prstGeom prst="rect">
                <a:avLst/>
              </a:prstGeom>
              <a:noFill/>
              <a:ln>
                <a:noFill/>
              </a:ln>
            </p:spPr>
            <p:txBody>
              <a:bodyPr wrap="square" rtlCol="0">
                <a:spAutoFit/>
              </a:bodyPr>
              <a:lstStyle/>
              <a:p>
                <a:r>
                  <a:rPr lang="en-US" sz="2400" b="1" dirty="0" smtClean="0"/>
                  <a:t>leakage</a:t>
                </a:r>
                <a:endParaRPr lang="en-US" sz="2400" b="1" dirty="0" smtClean="0">
                  <a:solidFill>
                    <a:srgbClr val="FF0000"/>
                  </a:solidFill>
                </a:endParaRPr>
              </a:p>
            </p:txBody>
          </p:sp>
          <p:cxnSp>
            <p:nvCxnSpPr>
              <p:cNvPr id="81" name="Straight Arrow Connector 80"/>
              <p:cNvCxnSpPr/>
              <p:nvPr/>
            </p:nvCxnSpPr>
            <p:spPr>
              <a:xfrm>
                <a:off x="2616170" y="3605993"/>
                <a:ext cx="1730963" cy="357721"/>
              </a:xfrm>
              <a:prstGeom prst="straightConnector1">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96" name="Straight Connector 95"/>
          <p:cNvCxnSpPr/>
          <p:nvPr/>
        </p:nvCxnSpPr>
        <p:spPr>
          <a:xfrm flipV="1">
            <a:off x="430025" y="852616"/>
            <a:ext cx="1763299" cy="57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3530735" y="3142461"/>
            <a:ext cx="470659" cy="407941"/>
            <a:chOff x="3489663" y="2999862"/>
            <a:chExt cx="470659" cy="407941"/>
          </a:xfrm>
        </p:grpSpPr>
        <mc:AlternateContent xmlns:mc="http://schemas.openxmlformats.org/markup-compatibility/2006" xmlns:a14="http://schemas.microsoft.com/office/drawing/2010/main">
          <mc:Choice Requires="a14">
            <p:sp>
              <p:nvSpPr>
                <p:cNvPr id="101" name="TextBox 100"/>
                <p:cNvSpPr txBox="1"/>
                <p:nvPr/>
              </p:nvSpPr>
              <p:spPr>
                <a:xfrm>
                  <a:off x="3568925" y="2999862"/>
                  <a:ext cx="2564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00"/>
                            </a:solidFill>
                            <a:latin typeface="Cambria Math" charset="0"/>
                          </a:rPr>
                          <m:t>𝐤</m:t>
                        </m:r>
                      </m:oMath>
                    </m:oMathPara>
                  </a14:m>
                  <a:endParaRPr lang="en-US" sz="2400" b="1" dirty="0">
                    <a:solidFill>
                      <a:srgbClr val="FF0000"/>
                    </a:solidFill>
                  </a:endParaRPr>
                </a:p>
              </p:txBody>
            </p:sp>
          </mc:Choice>
          <mc:Fallback xmlns="">
            <p:sp>
              <p:nvSpPr>
                <p:cNvPr id="101" name="TextBox 100"/>
                <p:cNvSpPr txBox="1">
                  <a:spLocks noRot="1" noChangeAspect="1" noMove="1" noResize="1" noEditPoints="1" noAdjustHandles="1" noChangeArrowheads="1" noChangeShapeType="1" noTextEdit="1"/>
                </p:cNvSpPr>
                <p:nvPr/>
              </p:nvSpPr>
              <p:spPr>
                <a:xfrm>
                  <a:off x="3568925" y="2999862"/>
                  <a:ext cx="256480" cy="369332"/>
                </a:xfrm>
                <a:prstGeom prst="rect">
                  <a:avLst/>
                </a:prstGeom>
                <a:blipFill rotWithShape="0">
                  <a:blip r:embed="rId16"/>
                  <a:stretch>
                    <a:fillRect l="-27907" r="-25581" b="-6557"/>
                  </a:stretch>
                </a:blipFill>
              </p:spPr>
              <p:txBody>
                <a:bodyPr/>
                <a:lstStyle/>
                <a:p>
                  <a:r>
                    <a:rPr lang="en-US">
                      <a:noFill/>
                    </a:rPr>
                    <a:t> </a:t>
                  </a:r>
                </a:p>
              </p:txBody>
            </p:sp>
          </mc:Fallback>
        </mc:AlternateContent>
        <p:cxnSp>
          <p:nvCxnSpPr>
            <p:cNvPr id="105" name="Straight Arrow Connector 104"/>
            <p:cNvCxnSpPr/>
            <p:nvPr/>
          </p:nvCxnSpPr>
          <p:spPr>
            <a:xfrm flipV="1">
              <a:off x="3489663" y="3403712"/>
              <a:ext cx="470659" cy="4091"/>
            </a:xfrm>
            <a:prstGeom prst="straightConnector1">
              <a:avLst/>
            </a:prstGeom>
            <a:ln w="2857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010304" y="2967283"/>
            <a:ext cx="3806506" cy="814218"/>
            <a:chOff x="4664106" y="2946166"/>
            <a:chExt cx="3806506" cy="814218"/>
          </a:xfrm>
        </p:grpSpPr>
        <mc:AlternateContent xmlns:mc="http://schemas.openxmlformats.org/markup-compatibility/2006" xmlns:a14="http://schemas.microsoft.com/office/drawing/2010/main">
          <mc:Choice Requires="a14">
            <p:sp>
              <p:nvSpPr>
                <p:cNvPr id="14" name="Rounded Rectangle 13"/>
                <p:cNvSpPr/>
                <p:nvPr/>
              </p:nvSpPr>
              <p:spPr>
                <a:xfrm>
                  <a:off x="4664106" y="2946166"/>
                  <a:ext cx="1124901"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D</m:t>
                        </m:r>
                      </m:oMath>
                    </m:oMathPara>
                  </a14:m>
                  <a:endParaRPr lang="en-US" sz="2400" dirty="0">
                    <a:solidFill>
                      <a:schemeClr val="tx1"/>
                    </a:solidFill>
                    <a:latin typeface="Arial" charset="0"/>
                    <a:ea typeface="Arial" charset="0"/>
                    <a:cs typeface="Arial" charset="0"/>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4664106" y="2946166"/>
                  <a:ext cx="1124901" cy="735247"/>
                </a:xfrm>
                <a:prstGeom prst="roundRect">
                  <a:avLst/>
                </a:prstGeom>
                <a:blipFill rotWithShape="0">
                  <a:blip r:embed="rId18"/>
                  <a:stretch>
                    <a:fillRect/>
                  </a:stretch>
                </a:blipFill>
                <a:ln>
                  <a:noFill/>
                </a:ln>
              </p:spPr>
              <p:txBody>
                <a:bodyPr/>
                <a:lstStyle/>
                <a:p>
                  <a:r>
                    <a:rPr lang="en-US">
                      <a:noFill/>
                    </a:rPr>
                    <a:t> </a:t>
                  </a:r>
                </a:p>
              </p:txBody>
            </p:sp>
          </mc:Fallback>
        </mc:AlternateContent>
        <p:grpSp>
          <p:nvGrpSpPr>
            <p:cNvPr id="27" name="Group 26"/>
            <p:cNvGrpSpPr/>
            <p:nvPr/>
          </p:nvGrpSpPr>
          <p:grpSpPr>
            <a:xfrm>
              <a:off x="5693426" y="3329497"/>
              <a:ext cx="2777186" cy="430887"/>
              <a:chOff x="5693426" y="3329497"/>
              <a:chExt cx="2777186" cy="430887"/>
            </a:xfrm>
          </p:grpSpPr>
          <p:sp>
            <p:nvSpPr>
              <p:cNvPr id="37" name="TextBox 36"/>
              <p:cNvSpPr txBox="1"/>
              <p:nvPr/>
            </p:nvSpPr>
            <p:spPr>
              <a:xfrm>
                <a:off x="6743690" y="3329497"/>
                <a:ext cx="1726922" cy="430887"/>
              </a:xfrm>
              <a:prstGeom prst="rect">
                <a:avLst/>
              </a:prstGeom>
              <a:noFill/>
              <a:ln>
                <a:noFill/>
              </a:ln>
            </p:spPr>
            <p:txBody>
              <a:bodyPr wrap="square" rtlCol="0">
                <a:spAutoFit/>
              </a:bodyPr>
              <a:lstStyle/>
              <a:p>
                <a:r>
                  <a:rPr lang="en-US" sz="2200" b="1" dirty="0" smtClean="0"/>
                  <a:t>distinguisher</a:t>
                </a:r>
                <a:endParaRPr lang="en-US" sz="2200" b="1" dirty="0"/>
              </a:p>
            </p:txBody>
          </p:sp>
          <p:cxnSp>
            <p:nvCxnSpPr>
              <p:cNvPr id="38" name="Straight Arrow Connector 37"/>
              <p:cNvCxnSpPr/>
              <p:nvPr/>
            </p:nvCxnSpPr>
            <p:spPr>
              <a:xfrm flipV="1">
                <a:off x="5693426" y="3520127"/>
                <a:ext cx="927712" cy="5350"/>
              </a:xfrm>
              <a:prstGeom prst="straightConnector1">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64" name="Rounded Rectangle 63"/>
              <p:cNvSpPr/>
              <p:nvPr/>
            </p:nvSpPr>
            <p:spPr>
              <a:xfrm>
                <a:off x="4020153" y="2970214"/>
                <a:ext cx="1124901"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S</m:t>
                      </m:r>
                    </m:oMath>
                  </m:oMathPara>
                </a14:m>
                <a:endParaRPr lang="en-US" sz="2400" dirty="0">
                  <a:solidFill>
                    <a:schemeClr val="tx1"/>
                  </a:solidFill>
                  <a:latin typeface="Arial" charset="0"/>
                  <a:ea typeface="Arial" charset="0"/>
                  <a:cs typeface="Arial" charset="0"/>
                </a:endParaRPr>
              </a:p>
            </p:txBody>
          </p:sp>
        </mc:Choice>
        <mc:Fallback xmlns="">
          <p:sp>
            <p:nvSpPr>
              <p:cNvPr id="64" name="Rounded Rectangle 63"/>
              <p:cNvSpPr>
                <a:spLocks noRot="1" noChangeAspect="1" noMove="1" noResize="1" noEditPoints="1" noAdjustHandles="1" noChangeArrowheads="1" noChangeShapeType="1" noTextEdit="1"/>
              </p:cNvSpPr>
              <p:nvPr/>
            </p:nvSpPr>
            <p:spPr>
              <a:xfrm>
                <a:off x="4020153" y="2970214"/>
                <a:ext cx="1124901" cy="735247"/>
              </a:xfrm>
              <a:prstGeom prst="roundRect">
                <a:avLst/>
              </a:prstGeom>
              <a:blipFill rotWithShape="0">
                <a:blip r:embed="rId19"/>
                <a:stretch>
                  <a:fillRect/>
                </a:stretch>
              </a:blipFill>
              <a:ln>
                <a:noFill/>
              </a:ln>
            </p:spPr>
            <p:txBody>
              <a:bodyPr/>
              <a:lstStyle/>
              <a:p>
                <a:r>
                  <a:rPr lang="en-US">
                    <a:noFill/>
                  </a:rPr>
                  <a:t> </a:t>
                </a:r>
              </a:p>
            </p:txBody>
          </p:sp>
        </mc:Fallback>
      </mc:AlternateContent>
      <p:grpSp>
        <p:nvGrpSpPr>
          <p:cNvPr id="44" name="Group 43"/>
          <p:cNvGrpSpPr/>
          <p:nvPr/>
        </p:nvGrpSpPr>
        <p:grpSpPr>
          <a:xfrm>
            <a:off x="5013822" y="2885475"/>
            <a:ext cx="2273505" cy="461665"/>
            <a:chOff x="4827883" y="3400363"/>
            <a:chExt cx="2273505" cy="461665"/>
          </a:xfrm>
        </p:grpSpPr>
        <p:sp>
          <p:nvSpPr>
            <p:cNvPr id="36" name="TextBox 35"/>
            <p:cNvSpPr txBox="1"/>
            <p:nvPr/>
          </p:nvSpPr>
          <p:spPr>
            <a:xfrm>
              <a:off x="6052233" y="3400363"/>
              <a:ext cx="1049155" cy="461665"/>
            </a:xfrm>
            <a:prstGeom prst="rect">
              <a:avLst/>
            </a:prstGeom>
            <a:noFill/>
            <a:ln>
              <a:noFill/>
            </a:ln>
          </p:spPr>
          <p:txBody>
            <a:bodyPr wrap="square" rtlCol="0">
              <a:spAutoFit/>
            </a:bodyPr>
            <a:lstStyle/>
            <a:p>
              <a:r>
                <a:rPr lang="en-US" sz="2400" b="1" dirty="0" smtClean="0"/>
                <a:t>source</a:t>
              </a:r>
              <a:endParaRPr lang="en-US" sz="2400" b="1" dirty="0"/>
            </a:p>
          </p:txBody>
        </p:sp>
        <p:cxnSp>
          <p:nvCxnSpPr>
            <p:cNvPr id="34" name="Straight Arrow Connector 33"/>
            <p:cNvCxnSpPr/>
            <p:nvPr/>
          </p:nvCxnSpPr>
          <p:spPr>
            <a:xfrm flipH="1" flipV="1">
              <a:off x="4827883" y="3648104"/>
              <a:ext cx="1122639" cy="7316"/>
            </a:xfrm>
            <a:prstGeom prst="straightConnector1">
              <a:avLst/>
            </a:prstGeom>
            <a:ln w="95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5039786" y="3159856"/>
            <a:ext cx="844905" cy="307777"/>
            <a:chOff x="5035244" y="4675748"/>
            <a:chExt cx="844905" cy="307777"/>
          </a:xfrm>
        </p:grpSpPr>
        <p:cxnSp>
          <p:nvCxnSpPr>
            <p:cNvPr id="30" name="Straight Arrow Connector 29"/>
            <p:cNvCxnSpPr/>
            <p:nvPr/>
          </p:nvCxnSpPr>
          <p:spPr>
            <a:xfrm flipV="1">
              <a:off x="5035244" y="4850789"/>
              <a:ext cx="380775" cy="2"/>
            </a:xfrm>
            <a:prstGeom prst="straightConnector1">
              <a:avLst/>
            </a:prstGeom>
            <a:ln w="15875">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5412072" y="4675748"/>
                  <a:ext cx="46807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0/1</m:t>
                        </m:r>
                      </m:oMath>
                    </m:oMathPara>
                  </a14:m>
                  <a:endParaRPr lang="en-US" sz="2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412072" y="4675748"/>
                  <a:ext cx="468077" cy="307777"/>
                </a:xfrm>
                <a:prstGeom prst="rect">
                  <a:avLst/>
                </a:prstGeom>
                <a:blipFill rotWithShape="0">
                  <a:blip r:embed="rId20"/>
                  <a:stretch>
                    <a:fillRect l="-13158" r="-13158" b="-33333"/>
                  </a:stretch>
                </a:blipFill>
              </p:spPr>
              <p:txBody>
                <a:bodyPr/>
                <a:lstStyle/>
                <a:p>
                  <a:r>
                    <a:rPr lang="en-US">
                      <a:noFill/>
                    </a:rPr>
                    <a:t> </a:t>
                  </a:r>
                </a:p>
              </p:txBody>
            </p:sp>
          </mc:Fallback>
        </mc:AlternateContent>
      </p:grpSp>
      <p:grpSp>
        <p:nvGrpSpPr>
          <p:cNvPr id="73" name="Group 72"/>
          <p:cNvGrpSpPr/>
          <p:nvPr/>
        </p:nvGrpSpPr>
        <p:grpSpPr>
          <a:xfrm>
            <a:off x="2083401" y="1026468"/>
            <a:ext cx="1936752" cy="2527674"/>
            <a:chOff x="2083402" y="1014820"/>
            <a:chExt cx="1877610" cy="2383433"/>
          </a:xfrm>
        </p:grpSpPr>
        <p:sp>
          <p:nvSpPr>
            <p:cNvPr id="40" name="Oval 39"/>
            <p:cNvSpPr/>
            <p:nvPr/>
          </p:nvSpPr>
          <p:spPr>
            <a:xfrm>
              <a:off x="2083402" y="1014820"/>
              <a:ext cx="548640" cy="5486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Curved Connector 40"/>
            <p:cNvCxnSpPr/>
            <p:nvPr/>
          </p:nvCxnSpPr>
          <p:spPr>
            <a:xfrm rot="10800000" flipH="1" flipV="1">
              <a:off x="2083402" y="1300694"/>
              <a:ext cx="1877610" cy="2097559"/>
            </a:xfrm>
            <a:prstGeom prst="curvedConnector4">
              <a:avLst>
                <a:gd name="adj1" fmla="val -23945"/>
                <a:gd name="adj2" fmla="val 9998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2821021" y="116732"/>
            <a:ext cx="184731" cy="369332"/>
          </a:xfrm>
          <a:prstGeom prst="rect">
            <a:avLst/>
          </a:prstGeom>
          <a:noFill/>
        </p:spPr>
        <p:txBody>
          <a:bodyPr wrap="none" rtlCol="0">
            <a:spAutoFit/>
          </a:bodyPr>
          <a:lstStyle/>
          <a:p>
            <a:endParaRPr lang="en-US" dirty="0"/>
          </a:p>
        </p:txBody>
      </p:sp>
      <p:sp>
        <p:nvSpPr>
          <p:cNvPr id="9" name="TextBox 8"/>
          <p:cNvSpPr txBox="1"/>
          <p:nvPr/>
        </p:nvSpPr>
        <p:spPr>
          <a:xfrm>
            <a:off x="5168267" y="3855112"/>
            <a:ext cx="2432327" cy="707886"/>
          </a:xfrm>
          <a:prstGeom prst="rect">
            <a:avLst/>
          </a:prstGeom>
          <a:solidFill>
            <a:schemeClr val="accent4">
              <a:lumMod val="20000"/>
              <a:lumOff val="80000"/>
            </a:schemeClr>
          </a:solidFill>
        </p:spPr>
        <p:txBody>
          <a:bodyPr wrap="square" rtlCol="0">
            <a:spAutoFit/>
          </a:bodyPr>
          <a:lstStyle/>
          <a:p>
            <a:pPr algn="ctr"/>
            <a:r>
              <a:rPr lang="en-US" sz="2000" dirty="0" smtClean="0"/>
              <a:t>restrict to avoid </a:t>
            </a:r>
          </a:p>
          <a:p>
            <a:pPr algn="ctr"/>
            <a:r>
              <a:rPr lang="en-US" sz="2000" dirty="0" smtClean="0"/>
              <a:t>trivial impossibilities</a:t>
            </a:r>
            <a:endParaRPr lang="en-US" sz="2000" dirty="0"/>
          </a:p>
        </p:txBody>
      </p:sp>
      <mc:AlternateContent xmlns:mc="http://schemas.openxmlformats.org/markup-compatibility/2006" xmlns:a14="http://schemas.microsoft.com/office/drawing/2010/main">
        <mc:Choice Requires="a14">
          <p:sp>
            <p:nvSpPr>
              <p:cNvPr id="15" name="TextBox 14"/>
              <p:cNvSpPr txBox="1"/>
              <p:nvPr/>
            </p:nvSpPr>
            <p:spPr>
              <a:xfrm>
                <a:off x="7209801" y="2906627"/>
                <a:ext cx="62074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charset="0"/>
                        </a:rPr>
                        <m:t>∈</m:t>
                      </m:r>
                      <m:r>
                        <a:rPr lang="en-US" sz="2800" b="1" dirty="0">
                          <a:solidFill>
                            <a:srgbClr val="053BFF"/>
                          </a:solidFill>
                          <a:latin typeface="Cambria Math" charset="0"/>
                          <a:ea typeface="Cambria Math" charset="0"/>
                          <a:cs typeface="Cambria Math" charset="0"/>
                        </a:rPr>
                        <m:t>𝓢</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209801" y="2906627"/>
                <a:ext cx="620747" cy="430887"/>
              </a:xfrm>
              <a:prstGeom prst="rect">
                <a:avLst/>
              </a:prstGeom>
              <a:blipFill rotWithShape="0">
                <a:blip r:embed="rId21"/>
                <a:stretch>
                  <a:fillRect/>
                </a:stretch>
              </a:blipFill>
            </p:spPr>
            <p:txBody>
              <a:bodyPr/>
              <a:lstStyle/>
              <a:p>
                <a:r>
                  <a:rPr lang="en-US">
                    <a:noFill/>
                  </a:rPr>
                  <a:t> </a:t>
                </a:r>
              </a:p>
            </p:txBody>
          </p:sp>
        </mc:Fallback>
      </mc:AlternateContent>
      <p:sp>
        <p:nvSpPr>
          <p:cNvPr id="18" name="Oval 17"/>
          <p:cNvSpPr/>
          <p:nvPr/>
        </p:nvSpPr>
        <p:spPr>
          <a:xfrm>
            <a:off x="6004888" y="2789094"/>
            <a:ext cx="2097122" cy="7226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931920" y="588264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957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3"/>
                                        </p:tgtEl>
                                        <p:attrNameLst>
                                          <p:attrName>style.visibility</p:attrName>
                                        </p:attrNameLst>
                                      </p:cBhvr>
                                      <p:to>
                                        <p:strVal val="hidden"/>
                                      </p:to>
                                    </p:set>
                                  </p:childTnLst>
                                </p:cTn>
                              </p:par>
                              <p:par>
                                <p:cTn id="23" presetID="42" presetClass="path" presetSubtype="0" accel="50000" decel="50000" fill="hold" nodeType="withEffect">
                                  <p:stCondLst>
                                    <p:cond delay="0"/>
                                  </p:stCondLst>
                                  <p:childTnLst>
                                    <p:animMotion origin="layout" path="M -1.38889E-6 1.85185E-6 L 0.00122 0.22176 " pathEditMode="relative" rAng="0" ptsTypes="AA">
                                      <p:cBhvr>
                                        <p:cTn id="24" dur="2000" fill="hold"/>
                                        <p:tgtEl>
                                          <p:spTgt spid="46"/>
                                        </p:tgtEl>
                                        <p:attrNameLst>
                                          <p:attrName>ppt_x</p:attrName>
                                          <p:attrName>ppt_y</p:attrName>
                                        </p:attrNameLst>
                                      </p:cBhvr>
                                      <p:rCtr x="52" y="11088"/>
                                    </p:animMotion>
                                  </p:childTnLst>
                                </p:cTn>
                              </p:par>
                              <p:par>
                                <p:cTn id="25" presetID="1" presetClass="exit" presetSubtype="0" fill="hold" nodeType="withEffect">
                                  <p:stCondLst>
                                    <p:cond delay="0"/>
                                  </p:stCondLst>
                                  <p:childTnLst>
                                    <p:set>
                                      <p:cBhvr>
                                        <p:cTn id="26" dur="1" fill="hold">
                                          <p:stCondLst>
                                            <p:cond delay="0"/>
                                          </p:stCondLst>
                                        </p:cTn>
                                        <p:tgtEl>
                                          <p:spTgt spid="39"/>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42" presetClass="path" presetSubtype="0" accel="50000" decel="50000" fill="hold" nodeType="withEffect">
                                  <p:stCondLst>
                                    <p:cond delay="0"/>
                                  </p:stCondLst>
                                  <p:childTnLst>
                                    <p:animMotion origin="layout" path="M 4.44444E-6 -2.96296E-6 L 0.00138 0.21852 " pathEditMode="relative" rAng="0" ptsTypes="AA">
                                      <p:cBhvr>
                                        <p:cTn id="30" dur="2000" fill="hold"/>
                                        <p:tgtEl>
                                          <p:spTgt spid="108"/>
                                        </p:tgtEl>
                                        <p:attrNameLst>
                                          <p:attrName>ppt_x</p:attrName>
                                          <p:attrName>ppt_y</p:attrName>
                                        </p:attrNameLst>
                                      </p:cBhvr>
                                      <p:rCtr x="69" y="10926"/>
                                    </p:animMotion>
                                  </p:childTnLst>
                                </p:cTn>
                              </p:par>
                              <p:par>
                                <p:cTn id="31" presetID="42" presetClass="path" presetSubtype="0" accel="50000" decel="50000" fill="hold" nodeType="withEffect">
                                  <p:stCondLst>
                                    <p:cond delay="0"/>
                                  </p:stCondLst>
                                  <p:childTnLst>
                                    <p:animMotion origin="layout" path="M 4.16667E-6 -1.85185E-6 L 0.00052 0.22292 " pathEditMode="relative" rAng="0" ptsTypes="AA">
                                      <p:cBhvr>
                                        <p:cTn id="32" dur="2000" fill="hold"/>
                                        <p:tgtEl>
                                          <p:spTgt spid="66"/>
                                        </p:tgtEl>
                                        <p:attrNameLst>
                                          <p:attrName>ppt_x</p:attrName>
                                          <p:attrName>ppt_y</p:attrName>
                                        </p:attrNameLst>
                                      </p:cBhvr>
                                      <p:rCtr x="17" y="11134"/>
                                    </p:animMotion>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9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6" grpId="0" animBg="1"/>
      <p:bldP spid="17" grpId="0" animBg="1"/>
      <p:bldP spid="20" grpId="0" animBg="1"/>
      <p:bldP spid="20" grpId="1" animBg="1"/>
      <p:bldP spid="64" grpId="0" animBg="1"/>
      <p:bldP spid="9" grpId="0" animBg="1"/>
      <p:bldP spid="15"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14:m>
                  <m:oMath xmlns:m="http://schemas.openxmlformats.org/officeDocument/2006/math">
                    <m:sSup>
                      <m:sSupPr>
                        <m:ctrlPr>
                          <a:rPr lang="en-US" b="1" i="1" dirty="0" smtClean="0">
                            <a:solidFill>
                              <a:srgbClr val="053BFF"/>
                            </a:solidFill>
                            <a:latin typeface="Cambria Math" charset="0"/>
                            <a:ea typeface="Cambria Math" charset="0"/>
                            <a:cs typeface="Cambria Math" charset="0"/>
                          </a:rPr>
                        </m:ctrlPr>
                      </m:sSupPr>
                      <m:e>
                        <m:r>
                          <a:rPr lang="en-US" b="1" dirty="0" smtClean="0">
                            <a:solidFill>
                              <a:srgbClr val="053BFF"/>
                            </a:solidFill>
                            <a:latin typeface="Cambria Math" charset="0"/>
                            <a:ea typeface="Cambria Math" charset="0"/>
                            <a:cs typeface="Cambria Math" charset="0"/>
                          </a:rPr>
                          <m:t>𝓢</m:t>
                        </m:r>
                      </m:e>
                      <m:sup>
                        <m:r>
                          <a:rPr lang="en-US" b="1" i="0" dirty="0" smtClean="0">
                            <a:solidFill>
                              <a:srgbClr val="053BFF"/>
                            </a:solidFill>
                            <a:latin typeface="Cambria Math" charset="0"/>
                            <a:ea typeface="Cambria Math" charset="0"/>
                            <a:cs typeface="Cambria Math" charset="0"/>
                          </a:rPr>
                          <m:t>𝐮𝐩</m:t>
                        </m:r>
                      </m:sup>
                    </m:sSup>
                  </m:oMath>
                </a14:m>
                <a:r>
                  <a:rPr lang="en-US" dirty="0" smtClean="0"/>
                  <a:t> = Unpredictable Sources</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t="-16842" b="-31579"/>
                </a:stretch>
              </a:blipFill>
            </p:spPr>
            <p:txBody>
              <a:bodyPr/>
              <a:lstStyle/>
              <a:p>
                <a:r>
                  <a:rPr lang="en-US">
                    <a:noFill/>
                  </a:rPr>
                  <a:t> </a:t>
                </a:r>
              </a:p>
            </p:txBody>
          </p:sp>
        </mc:Fallback>
      </mc:AlternateContent>
      <p:cxnSp>
        <p:nvCxnSpPr>
          <p:cNvPr id="4" name="Straight Arrow Connector 3"/>
          <p:cNvCxnSpPr/>
          <p:nvPr/>
        </p:nvCxnSpPr>
        <p:spPr>
          <a:xfrm>
            <a:off x="2084069" y="2002081"/>
            <a:ext cx="1482185" cy="17394"/>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2077054" y="2226353"/>
            <a:ext cx="1489200" cy="1893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3700002" y="1404300"/>
                <a:ext cx="160601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charset="0"/>
                        </a:rPr>
                        <m:t>ρ</m:t>
                      </m:r>
                      <m:r>
                        <a:rPr lang="en-US" sz="2000" b="0" i="0" smtClean="0">
                          <a:latin typeface="Cambria Math" charset="0"/>
                        </a:rPr>
                        <m:t>←</m:t>
                      </m:r>
                      <m:r>
                        <m:rPr>
                          <m:sty m:val="p"/>
                        </m:rPr>
                        <a:rPr lang="en-US" sz="2000" b="0" i="0" smtClean="0">
                          <a:latin typeface="Cambria Math" charset="0"/>
                        </a:rPr>
                        <m:t>Perms</m:t>
                      </m:r>
                      <m:r>
                        <a:rPr lang="en-US" sz="2000" b="0" i="0" smtClean="0">
                          <a:latin typeface="Cambria Math" charset="0"/>
                        </a:rPr>
                        <m:t>(</m:t>
                      </m:r>
                      <m:r>
                        <m:rPr>
                          <m:sty m:val="p"/>
                        </m:rPr>
                        <a:rPr lang="en-US" sz="2000" b="0" i="0" smtClean="0">
                          <a:latin typeface="Cambria Math" charset="0"/>
                        </a:rPr>
                        <m:t>n</m:t>
                      </m:r>
                      <m:r>
                        <a:rPr lang="en-US" sz="2000" b="0" i="0" smtClean="0">
                          <a:latin typeface="Cambria Math" charset="0"/>
                        </a:rPr>
                        <m:t>)</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700002" y="1404300"/>
                <a:ext cx="1606016" cy="307777"/>
              </a:xfrm>
              <a:prstGeom prst="rect">
                <a:avLst/>
              </a:prstGeom>
              <a:blipFill rotWithShape="0">
                <a:blip r:embed="rId4"/>
                <a:stretch>
                  <a:fillRect l="-3422" t="-1961" r="-532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3752946" y="1748181"/>
                <a:ext cx="1453638" cy="73229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200">
                          <a:solidFill>
                            <a:schemeClr val="tx1"/>
                          </a:solidFill>
                          <a:latin typeface="Cambria Math" charset="0"/>
                          <a:ea typeface="Cambria Math" charset="0"/>
                          <a:cs typeface="Cambria Math" charset="0"/>
                        </a:rPr>
                        <m:t>ρ</m:t>
                      </m:r>
                      <m:r>
                        <a:rPr lang="en-US" sz="2200">
                          <a:solidFill>
                            <a:schemeClr val="tx1"/>
                          </a:solidFill>
                          <a:latin typeface="Cambria Math" charset="0"/>
                          <a:ea typeface="Cambria Math" charset="0"/>
                          <a:cs typeface="Cambria Math" charset="0"/>
                        </a:rPr>
                        <m:t>/</m:t>
                      </m:r>
                      <m:sSup>
                        <m:sSupPr>
                          <m:ctrlPr>
                            <a:rPr lang="en-US" sz="2200" i="1">
                              <a:solidFill>
                                <a:schemeClr val="tx1"/>
                              </a:solidFill>
                              <a:latin typeface="Cambria Math" charset="0"/>
                              <a:ea typeface="Cambria Math" charset="0"/>
                              <a:cs typeface="Cambria Math" charset="0"/>
                            </a:rPr>
                          </m:ctrlPr>
                        </m:sSupPr>
                        <m:e>
                          <m:r>
                            <m:rPr>
                              <m:sty m:val="p"/>
                            </m:rPr>
                            <a:rPr lang="en-US" sz="2200">
                              <a:solidFill>
                                <a:schemeClr val="tx1"/>
                              </a:solidFill>
                              <a:latin typeface="Cambria Math" charset="0"/>
                              <a:ea typeface="Cambria Math" charset="0"/>
                              <a:cs typeface="Cambria Math" charset="0"/>
                            </a:rPr>
                            <m:t>ρ</m:t>
                          </m:r>
                        </m:e>
                        <m:sup>
                          <m:r>
                            <a:rPr lang="en-US" sz="2200">
                              <a:solidFill>
                                <a:schemeClr val="tx1"/>
                              </a:solidFill>
                              <a:latin typeface="Cambria Math" charset="0"/>
                              <a:ea typeface="Cambria Math" charset="0"/>
                              <a:cs typeface="Cambria Math" charset="0"/>
                            </a:rPr>
                            <m:t>−1</m:t>
                          </m:r>
                        </m:sup>
                      </m:sSup>
                    </m:oMath>
                  </m:oMathPara>
                </a14:m>
                <a:endParaRPr lang="en-US" sz="2200" dirty="0">
                  <a:solidFill>
                    <a:schemeClr val="tx1"/>
                  </a:solidFill>
                  <a:latin typeface="Cambria Math" charset="0"/>
                  <a:ea typeface="Cambria Math" charset="0"/>
                  <a:cs typeface="Cambria Math"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3752946" y="1748181"/>
                <a:ext cx="1453638" cy="732291"/>
              </a:xfrm>
              <a:prstGeom prst="roundRect">
                <a:avLst/>
              </a:prstGeom>
              <a:blipFill rotWithShape="0">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p:cNvSpPr/>
              <p:nvPr/>
            </p:nvSpPr>
            <p:spPr>
              <a:xfrm>
                <a:off x="644077" y="1719574"/>
                <a:ext cx="1124901"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14:m>
                  <m:oMathPara xmlns:m="http://schemas.openxmlformats.org/officeDocument/2006/math">
                    <m:oMathParaPr>
                      <m:jc m:val="center"/>
                    </m:oMathParaPr>
                    <m:oMath xmlns:m="http://schemas.openxmlformats.org/officeDocument/2006/math">
                      <m:r>
                        <m:rPr>
                          <m:sty m:val="p"/>
                        </m:rPr>
                        <a:rPr lang="en-US" sz="3200" b="0" i="0" smtClean="0">
                          <a:solidFill>
                            <a:schemeClr val="tx1"/>
                          </a:solidFill>
                          <a:latin typeface="Cambria Math" charset="0"/>
                          <a:ea typeface="Arial" charset="0"/>
                          <a:cs typeface="Arial" charset="0"/>
                        </a:rPr>
                        <m:t>S</m:t>
                      </m:r>
                    </m:oMath>
                  </m:oMathPara>
                </a14:m>
                <a:endParaRPr lang="en-US" sz="3200" dirty="0">
                  <a:solidFill>
                    <a:schemeClr val="tx1"/>
                  </a:solidFill>
                  <a:latin typeface="Arial" charset="0"/>
                  <a:ea typeface="Arial" charset="0"/>
                  <a:cs typeface="Arial" charset="0"/>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644077" y="1719574"/>
                <a:ext cx="1124901" cy="735247"/>
              </a:xfrm>
              <a:prstGeom prst="roundRect">
                <a:avLst/>
              </a:prstGeom>
              <a:blipFill rotWithShape="0">
                <a:blip r:embed="rId6"/>
                <a:stretch>
                  <a:fillRect/>
                </a:stretch>
              </a:blipFill>
              <a:ln>
                <a:noFill/>
              </a:ln>
            </p:spPr>
            <p:txBody>
              <a:bodyPr/>
              <a:lstStyle/>
              <a:p>
                <a:r>
                  <a:rPr lang="en-US">
                    <a:noFill/>
                  </a:rPr>
                  <a:t> </a:t>
                </a:r>
              </a:p>
            </p:txBody>
          </p:sp>
        </mc:Fallback>
      </mc:AlternateContent>
      <p:grpSp>
        <p:nvGrpSpPr>
          <p:cNvPr id="11" name="Group 10"/>
          <p:cNvGrpSpPr/>
          <p:nvPr/>
        </p:nvGrpSpPr>
        <p:grpSpPr>
          <a:xfrm>
            <a:off x="498831" y="3252400"/>
            <a:ext cx="1516180" cy="1357600"/>
            <a:chOff x="4446196" y="3124111"/>
            <a:chExt cx="1932632" cy="1591084"/>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6965" y="3124111"/>
              <a:ext cx="1094542" cy="1051525"/>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4446196" y="4210203"/>
                  <a:ext cx="1932632" cy="504992"/>
                </a:xfrm>
                <a:prstGeom prst="rect">
                  <a:avLst/>
                </a:prstGeom>
                <a:noFill/>
              </p:spPr>
              <p:txBody>
                <a:bodyPr wrap="square" rtlCol="0">
                  <a:spAutoFit/>
                </a:bodyPr>
                <a:lstStyle/>
                <a:p>
                  <a:r>
                    <a:rPr lang="en-US" sz="2200" b="1" dirty="0" smtClean="0"/>
                    <a:t>predictor</a:t>
                  </a:r>
                  <a:r>
                    <a:rPr lang="en-US" sz="2200" dirty="0" smtClean="0"/>
                    <a:t> </a:t>
                  </a:r>
                  <a14:m>
                    <m:oMath xmlns:m="http://schemas.openxmlformats.org/officeDocument/2006/math">
                      <m:r>
                        <m:rPr>
                          <m:sty m:val="p"/>
                        </m:rPr>
                        <a:rPr lang="en-US" sz="2200" b="0" i="0" smtClean="0">
                          <a:latin typeface="Cambria Math" charset="0"/>
                        </a:rPr>
                        <m:t>B</m:t>
                      </m:r>
                    </m:oMath>
                  </a14:m>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446196" y="4210203"/>
                  <a:ext cx="1932632" cy="504992"/>
                </a:xfrm>
                <a:prstGeom prst="rect">
                  <a:avLst/>
                </a:prstGeom>
                <a:blipFill rotWithShape="0">
                  <a:blip r:embed="rId8"/>
                  <a:stretch>
                    <a:fillRect l="-5221" t="-9859" b="-26761"/>
                  </a:stretch>
                </a:blipFill>
              </p:spPr>
              <p:txBody>
                <a:bodyPr/>
                <a:lstStyle/>
                <a:p>
                  <a:r>
                    <a:rPr lang="en-US">
                      <a:noFill/>
                    </a:rPr>
                    <a:t> </a:t>
                  </a:r>
                </a:p>
              </p:txBody>
            </p:sp>
          </mc:Fallback>
        </mc:AlternateContent>
      </p:grpSp>
      <p:cxnSp>
        <p:nvCxnSpPr>
          <p:cNvPr id="12" name="Straight Arrow Connector 11"/>
          <p:cNvCxnSpPr>
            <a:stCxn id="9" idx="2"/>
          </p:cNvCxnSpPr>
          <p:nvPr/>
        </p:nvCxnSpPr>
        <p:spPr>
          <a:xfrm flipH="1">
            <a:off x="1206527" y="2454821"/>
            <a:ext cx="1" cy="69859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337498" y="2606203"/>
                <a:ext cx="41870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i="0" dirty="0" smtClean="0">
                          <a:latin typeface="Cambria Math" charset="0"/>
                        </a:rPr>
                        <m:t>L</m:t>
                      </m:r>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337498" y="2606203"/>
                <a:ext cx="418704"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754359" y="1878232"/>
                <a:ext cx="3373679" cy="461665"/>
              </a:xfrm>
              <a:prstGeom prst="rect">
                <a:avLst/>
              </a:prstGeom>
              <a:noFill/>
              <a:ln>
                <a:solidFill>
                  <a:schemeClr val="accent1">
                    <a:shade val="5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i="0" smtClean="0">
                          <a:latin typeface="Cambria Math" charset="0"/>
                          <a:ea typeface="Cambria Math" charset="0"/>
                          <a:cs typeface="Cambria Math" charset="0"/>
                        </a:rPr>
                        <m:t>Q</m:t>
                      </m:r>
                      <m:r>
                        <a:rPr lang="en-US" sz="2400" i="0" smtClean="0">
                          <a:latin typeface="Cambria Math" charset="0"/>
                          <a:ea typeface="Cambria Math" charset="0"/>
                          <a:cs typeface="Cambria Math" charset="0"/>
                        </a:rPr>
                        <m:t>←</m:t>
                      </m:r>
                      <m:r>
                        <m:rPr>
                          <m:sty m:val="p"/>
                        </m:rPr>
                        <a:rPr lang="en-US" sz="2400" i="0" smtClean="0">
                          <a:latin typeface="Cambria Math" charset="0"/>
                          <a:ea typeface="Cambria Math" charset="0"/>
                          <a:cs typeface="Cambria Math" charset="0"/>
                        </a:rPr>
                        <m:t>Q</m:t>
                      </m:r>
                      <m:r>
                        <a:rPr lang="en-US" sz="2400" i="0" smtClean="0">
                          <a:latin typeface="Cambria Math" charset="0"/>
                          <a:ea typeface="Cambria Math" charset="0"/>
                          <a:cs typeface="Cambria Math" charset="0"/>
                        </a:rPr>
                        <m:t>∪</m:t>
                      </m:r>
                      <m:r>
                        <m:rPr>
                          <m:lit/>
                        </m:rPr>
                        <a:rPr lang="en-US" sz="2400" i="0">
                          <a:latin typeface="Cambria Math" charset="0"/>
                          <a:ea typeface="Cambria Math" charset="0"/>
                          <a:cs typeface="Cambria Math" charset="0"/>
                        </a:rPr>
                        <m:t>{</m:t>
                      </m:r>
                      <m:d>
                        <m:dPr>
                          <m:ctrlPr>
                            <a:rPr lang="en-US" sz="2400" i="1">
                              <a:latin typeface="Cambria Math" charset="0"/>
                              <a:ea typeface="Cambria Math" charset="0"/>
                              <a:cs typeface="Cambria Math" charset="0"/>
                            </a:rPr>
                          </m:ctrlPr>
                        </m:dPr>
                        <m:e>
                          <m:r>
                            <a:rPr lang="en-US" sz="2400" b="0" i="1" smtClean="0">
                              <a:latin typeface="Cambria Math" charset="0"/>
                              <a:ea typeface="Cambria Math" charset="0"/>
                              <a:cs typeface="Cambria Math" charset="0"/>
                            </a:rPr>
                            <m:t>𝜎</m:t>
                          </m:r>
                          <m:r>
                            <a:rPr lang="en-US" sz="2400" i="0">
                              <a:latin typeface="Cambria Math" charset="0"/>
                              <a:ea typeface="Cambria Math" charset="0"/>
                              <a:cs typeface="Cambria Math" charset="0"/>
                            </a:rPr>
                            <m:t>, </m:t>
                          </m:r>
                          <m:sSub>
                            <m:sSubPr>
                              <m:ctrlPr>
                                <a:rPr lang="en-US" sz="2400" i="1">
                                  <a:latin typeface="Cambria Math" charset="0"/>
                                  <a:ea typeface="Cambria Math" charset="0"/>
                                  <a:cs typeface="Cambria Math" charset="0"/>
                                </a:rPr>
                              </m:ctrlPr>
                            </m:sSubPr>
                            <m:e>
                              <m:r>
                                <m:rPr>
                                  <m:sty m:val="p"/>
                                </m:rPr>
                                <a:rPr lang="en-US" sz="2400" i="0">
                                  <a:latin typeface="Cambria Math" charset="0"/>
                                  <a:ea typeface="Cambria Math" charset="0"/>
                                  <a:cs typeface="Cambria Math" charset="0"/>
                                </a:rPr>
                                <m:t>x</m:t>
                              </m:r>
                            </m:e>
                            <m:sub>
                              <m:r>
                                <m:rPr>
                                  <m:sty m:val="p"/>
                                </m:rPr>
                                <a:rPr lang="en-US" sz="2400" i="0">
                                  <a:latin typeface="Cambria Math" charset="0"/>
                                  <a:ea typeface="Cambria Math" charset="0"/>
                                  <a:cs typeface="Cambria Math" charset="0"/>
                                </a:rPr>
                                <m:t>i</m:t>
                              </m:r>
                            </m:sub>
                          </m:sSub>
                        </m:e>
                      </m:d>
                      <m:r>
                        <a:rPr lang="en-US" sz="2400" i="0">
                          <a:latin typeface="Cambria Math" charset="0"/>
                          <a:ea typeface="Cambria Math" charset="0"/>
                          <a:cs typeface="Cambria Math" charset="0"/>
                        </a:rPr>
                        <m:t>, (</m:t>
                      </m:r>
                      <m:acc>
                        <m:accPr>
                          <m:chr m:val="̅"/>
                          <m:ctrlPr>
                            <a:rPr lang="en-US" sz="2400" i="1">
                              <a:latin typeface="Cambria Math" charset="0"/>
                              <a:ea typeface="Cambria Math" charset="0"/>
                              <a:cs typeface="Cambria Math" charset="0"/>
                            </a:rPr>
                          </m:ctrlPr>
                        </m:accPr>
                        <m:e>
                          <m:r>
                            <a:rPr lang="en-US" sz="2400" b="0" i="1" smtClean="0">
                              <a:latin typeface="Cambria Math" charset="0"/>
                              <a:ea typeface="Cambria Math" charset="0"/>
                              <a:cs typeface="Cambria Math" charset="0"/>
                            </a:rPr>
                            <m:t>𝜎</m:t>
                          </m:r>
                        </m:e>
                      </m:acc>
                      <m:r>
                        <a:rPr lang="en-US" sz="2400" i="0">
                          <a:latin typeface="Cambria Math" charset="0"/>
                          <a:ea typeface="Cambria Math" charset="0"/>
                          <a:cs typeface="Cambria Math" charset="0"/>
                        </a:rPr>
                        <m:t>, </m:t>
                      </m:r>
                      <m:sSub>
                        <m:sSubPr>
                          <m:ctrlPr>
                            <a:rPr lang="en-US" sz="2400" i="1">
                              <a:latin typeface="Cambria Math" charset="0"/>
                              <a:ea typeface="Cambria Math" charset="0"/>
                              <a:cs typeface="Cambria Math" charset="0"/>
                            </a:rPr>
                          </m:ctrlPr>
                        </m:sSubPr>
                        <m:e>
                          <m:r>
                            <m:rPr>
                              <m:sty m:val="p"/>
                            </m:rPr>
                            <a:rPr lang="en-US" sz="2400" i="0">
                              <a:latin typeface="Cambria Math" charset="0"/>
                              <a:ea typeface="Cambria Math" charset="0"/>
                              <a:cs typeface="Cambria Math" charset="0"/>
                            </a:rPr>
                            <m:t>y</m:t>
                          </m:r>
                        </m:e>
                        <m:sub>
                          <m:r>
                            <m:rPr>
                              <m:sty m:val="p"/>
                            </m:rPr>
                            <a:rPr lang="en-US" sz="2400" i="0">
                              <a:latin typeface="Cambria Math" charset="0"/>
                              <a:ea typeface="Cambria Math" charset="0"/>
                              <a:cs typeface="Cambria Math" charset="0"/>
                            </a:rPr>
                            <m:t>i</m:t>
                          </m:r>
                        </m:sub>
                      </m:sSub>
                      <m:r>
                        <a:rPr lang="en-US" sz="2400" i="0">
                          <a:latin typeface="Cambria Math" charset="0"/>
                          <a:ea typeface="Cambria Math" charset="0"/>
                          <a:cs typeface="Cambria Math" charset="0"/>
                        </a:rPr>
                        <m:t>)</m:t>
                      </m:r>
                      <m:r>
                        <m:rPr>
                          <m:lit/>
                        </m:rPr>
                        <a:rPr lang="en-US" sz="2400" i="0">
                          <a:latin typeface="Cambria Math" charset="0"/>
                          <a:ea typeface="Cambria Math" charset="0"/>
                          <a:cs typeface="Cambria Math" charset="0"/>
                        </a:rPr>
                        <m:t>}</m:t>
                      </m:r>
                    </m:oMath>
                  </m:oMathPara>
                </a14:m>
                <a:endParaRPr lang="en-US" sz="2400" dirty="0">
                  <a:latin typeface="Cambria Math" charset="0"/>
                  <a:ea typeface="Cambria Math" charset="0"/>
                  <a:cs typeface="Cambria Math"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754359" y="1878232"/>
                <a:ext cx="3373679" cy="461665"/>
              </a:xfrm>
              <a:prstGeom prst="rect">
                <a:avLst/>
              </a:prstGeom>
              <a:blipFill rotWithShape="0">
                <a:blip r:embed="rId10"/>
                <a:stretch>
                  <a:fillRect b="-20513"/>
                </a:stretch>
              </a:blipFill>
              <a:ln>
                <a:solidFill>
                  <a:schemeClr val="accent1">
                    <a:shade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769974" y="1501065"/>
                <a:ext cx="10692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charset="0"/>
                        </a:rPr>
                        <m:t>σ</m:t>
                      </m:r>
                      <m:r>
                        <a:rPr lang="en-US" b="0" i="0" smtClean="0">
                          <a:latin typeface="Cambria Math" charset="0"/>
                        </a:rPr>
                        <m:t>∈</m:t>
                      </m:r>
                      <m:r>
                        <m:rPr>
                          <m:lit/>
                        </m:rPr>
                        <a:rPr lang="en-US" b="0" i="0" smtClean="0">
                          <a:latin typeface="Cambria Math" charset="0"/>
                        </a:rPr>
                        <m:t>{</m:t>
                      </m:r>
                      <m:r>
                        <a:rPr lang="en-US" b="0" i="0" smtClean="0">
                          <a:latin typeface="Cambria Math" charset="0"/>
                        </a:rPr>
                        <m:t>+,−</m:t>
                      </m:r>
                      <m:r>
                        <m:rPr>
                          <m:lit/>
                        </m:rPr>
                        <a:rPr lang="en-US" b="0" i="0" smtClean="0">
                          <a:latin typeface="Cambria Math" charset="0"/>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769974" y="1501065"/>
                <a:ext cx="1069203" cy="276999"/>
              </a:xfrm>
              <a:prstGeom prst="rect">
                <a:avLst/>
              </a:prstGeom>
              <a:blipFill rotWithShape="0">
                <a:blip r:embed="rId11"/>
                <a:stretch>
                  <a:fillRect l="-2857" t="-2174" r="-8000" b="-32609"/>
                </a:stretch>
              </a:blipFill>
            </p:spPr>
            <p:txBody>
              <a:bodyPr/>
              <a:lstStyle/>
              <a:p>
                <a:r>
                  <a:rPr lang="en-US">
                    <a:noFill/>
                  </a:rPr>
                  <a:t> </a:t>
                </a:r>
              </a:p>
            </p:txBody>
          </p:sp>
        </mc:Fallback>
      </mc:AlternateContent>
      <p:cxnSp>
        <p:nvCxnSpPr>
          <p:cNvPr id="21" name="Straight Arrow Connector 20"/>
          <p:cNvCxnSpPr/>
          <p:nvPr/>
        </p:nvCxnSpPr>
        <p:spPr>
          <a:xfrm>
            <a:off x="1691590" y="3757816"/>
            <a:ext cx="646841" cy="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2251818" y="3448931"/>
                <a:ext cx="669158"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600" b="0" i="1" smtClean="0">
                              <a:latin typeface="Cambria Math" charset="0"/>
                            </a:rPr>
                          </m:ctrlPr>
                        </m:sSubPr>
                        <m:e>
                          <m:r>
                            <m:rPr>
                              <m:sty m:val="p"/>
                            </m:rPr>
                            <a:rPr lang="en-US" sz="2600" b="0" i="0" smtClean="0">
                              <a:latin typeface="Cambria Math" charset="0"/>
                            </a:rPr>
                            <m:t>Q</m:t>
                          </m:r>
                        </m:e>
                        <m:sub>
                          <m:r>
                            <m:rPr>
                              <m:sty m:val="p"/>
                            </m:rPr>
                            <a:rPr lang="en-US" sz="2600" b="0" i="0" smtClean="0">
                              <a:latin typeface="Cambria Math" charset="0"/>
                            </a:rPr>
                            <m:t>B</m:t>
                          </m:r>
                        </m:sub>
                      </m:sSub>
                    </m:oMath>
                  </m:oMathPara>
                </a14:m>
                <a:endParaRPr lang="en-US" sz="2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251818" y="3448931"/>
                <a:ext cx="669158" cy="492443"/>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0" y="5301276"/>
                <a:ext cx="9144000" cy="954107"/>
              </a:xfrm>
              <a:prstGeom prst="rect">
                <a:avLst/>
              </a:prstGeom>
              <a:solidFill>
                <a:schemeClr val="accent6">
                  <a:lumMod val="20000"/>
                  <a:lumOff val="80000"/>
                </a:schemeClr>
              </a:solidFill>
            </p:spPr>
            <p:txBody>
              <a:bodyPr wrap="square" rtlCol="0">
                <a:spAutoFit/>
              </a:bodyPr>
              <a:lstStyle/>
              <a:p>
                <a:pPr algn="ctr"/>
                <a14:m>
                  <m:oMath xmlns:m="http://schemas.openxmlformats.org/officeDocument/2006/math">
                    <m:r>
                      <a:rPr lang="en-US" sz="2800" b="1" i="0" smtClean="0">
                        <a:latin typeface="Cambria Math" charset="0"/>
                      </a:rPr>
                      <m:t>𝐒</m:t>
                    </m:r>
                  </m:oMath>
                </a14:m>
                <a:r>
                  <a:rPr lang="en-US" sz="2800" b="1" dirty="0" smtClean="0"/>
                  <a:t> is </a:t>
                </a:r>
                <a:r>
                  <a:rPr lang="en-US" sz="2800" b="1" dirty="0" smtClean="0">
                    <a:solidFill>
                      <a:srgbClr val="FF0000"/>
                    </a:solidFill>
                  </a:rPr>
                  <a:t>unpredictable</a:t>
                </a:r>
              </a:p>
              <a:p>
                <a:pPr algn="ctr"/>
                <a:r>
                  <a:rPr lang="en-US" sz="2800" dirty="0" smtClean="0"/>
                  <a:t>if </a:t>
                </a:r>
                <a14:m>
                  <m:oMath xmlns:m="http://schemas.openxmlformats.org/officeDocument/2006/math">
                    <m:r>
                      <a:rPr lang="en-US" sz="2800" b="0" i="0" smtClean="0">
                        <a:latin typeface="Cambria Math" charset="0"/>
                      </a:rPr>
                      <m:t>∀ </m:t>
                    </m:r>
                    <m:r>
                      <m:rPr>
                        <m:sty m:val="p"/>
                      </m:rPr>
                      <a:rPr lang="en-US" sz="2800" b="0" i="0" smtClean="0">
                        <a:latin typeface="Cambria Math" charset="0"/>
                      </a:rPr>
                      <m:t>B</m:t>
                    </m:r>
                  </m:oMath>
                </a14:m>
                <a:r>
                  <a:rPr lang="en-US" sz="2800" dirty="0" smtClean="0"/>
                  <a:t>, </a:t>
                </a:r>
                <a14:m>
                  <m:oMath xmlns:m="http://schemas.openxmlformats.org/officeDocument/2006/math">
                    <m:func>
                      <m:funcPr>
                        <m:ctrlPr>
                          <a:rPr lang="en-US" sz="2800" b="0" i="1" smtClean="0">
                            <a:latin typeface="Cambria Math" charset="0"/>
                          </a:rPr>
                        </m:ctrlPr>
                      </m:funcPr>
                      <m:fName>
                        <m:r>
                          <m:rPr>
                            <m:sty m:val="p"/>
                          </m:rPr>
                          <a:rPr lang="en-US" sz="2800" b="0" i="0" smtClean="0">
                            <a:latin typeface="Cambria Math" charset="0"/>
                          </a:rPr>
                          <m:t>Pr</m:t>
                        </m:r>
                      </m:fName>
                      <m:e>
                        <m:d>
                          <m:dPr>
                            <m:begChr m:val="["/>
                            <m:endChr m:val="]"/>
                            <m:ctrlPr>
                              <a:rPr lang="en-US" sz="2800" b="0" i="1" smtClean="0">
                                <a:latin typeface="Cambria Math" charset="0"/>
                              </a:rPr>
                            </m:ctrlPr>
                          </m:dPr>
                          <m:e>
                            <m:sSub>
                              <m:sSubPr>
                                <m:ctrlPr>
                                  <a:rPr lang="en-US" sz="2800" b="0" i="1" smtClean="0">
                                    <a:latin typeface="Cambria Math" charset="0"/>
                                  </a:rPr>
                                </m:ctrlPr>
                              </m:sSubPr>
                              <m:e>
                                <m:r>
                                  <m:rPr>
                                    <m:sty m:val="p"/>
                                  </m:rPr>
                                  <a:rPr lang="en-US" sz="2800" b="0" i="0" smtClean="0">
                                    <a:latin typeface="Cambria Math" charset="0"/>
                                  </a:rPr>
                                  <m:t>Q</m:t>
                                </m:r>
                              </m:e>
                              <m:sub>
                                <m:r>
                                  <m:rPr>
                                    <m:sty m:val="p"/>
                                  </m:rPr>
                                  <a:rPr lang="en-US" sz="2800" b="0" i="0" smtClean="0">
                                    <a:latin typeface="Cambria Math" charset="0"/>
                                  </a:rPr>
                                  <m:t>B</m:t>
                                </m:r>
                              </m:sub>
                            </m:sSub>
                            <m:r>
                              <a:rPr lang="en-US" sz="2800" b="0" i="0" smtClean="0">
                                <a:latin typeface="Cambria Math" charset="0"/>
                              </a:rPr>
                              <m:t>∩</m:t>
                            </m:r>
                            <m:r>
                              <m:rPr>
                                <m:sty m:val="p"/>
                              </m:rPr>
                              <a:rPr lang="en-US" sz="2800" b="0" i="0" smtClean="0">
                                <a:latin typeface="Cambria Math" charset="0"/>
                              </a:rPr>
                              <m:t>Q</m:t>
                            </m:r>
                            <m:r>
                              <a:rPr lang="en-US" sz="2800" b="0" i="0" smtClean="0">
                                <a:latin typeface="Cambria Math" charset="0"/>
                              </a:rPr>
                              <m:t>≠</m:t>
                            </m:r>
                            <m:r>
                              <m:rPr>
                                <m:sty m:val="p"/>
                              </m:rPr>
                              <a:rPr lang="en-US" sz="2800" b="0" i="0" smtClean="0">
                                <a:latin typeface="Cambria Math" charset="0"/>
                              </a:rPr>
                              <m:t>ϕ</m:t>
                            </m:r>
                          </m:e>
                        </m:d>
                      </m:e>
                    </m:func>
                    <m:r>
                      <a:rPr lang="en-US" sz="2800" b="0" i="0" smtClean="0">
                        <a:latin typeface="Cambria Math" charset="0"/>
                      </a:rPr>
                      <m:t>=</m:t>
                    </m:r>
                    <m:r>
                      <m:rPr>
                        <m:sty m:val="p"/>
                      </m:rPr>
                      <a:rPr lang="en-US" sz="2800" b="0" i="0" smtClean="0">
                        <a:latin typeface="Cambria Math" charset="0"/>
                      </a:rPr>
                      <m:t>negl</m:t>
                    </m:r>
                    <m:r>
                      <a:rPr lang="en-US" sz="2800" b="0" i="0" smtClean="0">
                        <a:latin typeface="Cambria Math" charset="0"/>
                      </a:rPr>
                      <m:t>.</m:t>
                    </m:r>
                  </m:oMath>
                </a14:m>
                <a:endParaRPr lang="en-US" sz="2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0" y="5301276"/>
                <a:ext cx="9144000" cy="954107"/>
              </a:xfrm>
              <a:prstGeom prst="rect">
                <a:avLst/>
              </a:prstGeom>
              <a:blipFill rotWithShape="0">
                <a:blip r:embed="rId13"/>
                <a:stretch>
                  <a:fillRect t="-6410" b="-17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2321944" y="1530410"/>
                <a:ext cx="970266"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0" smtClean="0">
                          <a:latin typeface="Cambria Math" charset="0"/>
                        </a:rPr>
                        <m:t>(</m:t>
                      </m:r>
                      <m:r>
                        <m:rPr>
                          <m:sty m:val="p"/>
                        </m:rPr>
                        <a:rPr lang="en-US" sz="2200" b="0" i="0" smtClean="0">
                          <a:latin typeface="Cambria Math" charset="0"/>
                        </a:rPr>
                        <m:t>σ</m:t>
                      </m:r>
                      <m:r>
                        <a:rPr lang="en-US" sz="2200" b="0" i="0" smtClean="0">
                          <a:latin typeface="Cambria Math" charset="0"/>
                        </a:rPr>
                        <m:t>, </m:t>
                      </m:r>
                      <m:sSub>
                        <m:sSubPr>
                          <m:ctrlPr>
                            <a:rPr lang="en-US" sz="2200" b="0" i="1" smtClean="0">
                              <a:latin typeface="Cambria Math" charset="0"/>
                            </a:rPr>
                          </m:ctrlPr>
                        </m:sSubPr>
                        <m:e>
                          <m:r>
                            <m:rPr>
                              <m:sty m:val="p"/>
                            </m:rPr>
                            <a:rPr lang="en-US" sz="2200" b="0" i="0" smtClean="0">
                              <a:latin typeface="Cambria Math" charset="0"/>
                            </a:rPr>
                            <m:t>x</m:t>
                          </m:r>
                        </m:e>
                        <m:sub>
                          <m:r>
                            <m:rPr>
                              <m:sty m:val="p"/>
                            </m:rPr>
                            <a:rPr lang="en-US" sz="2200" b="0" i="0" smtClean="0">
                              <a:latin typeface="Cambria Math" charset="0"/>
                            </a:rPr>
                            <m:t>i</m:t>
                          </m:r>
                        </m:sub>
                      </m:sSub>
                      <m:r>
                        <a:rPr lang="en-US" sz="2200" b="0" i="0" smtClean="0">
                          <a:latin typeface="Cambria Math" charset="0"/>
                        </a:rPr>
                        <m:t>)</m:t>
                      </m:r>
                    </m:oMath>
                  </m:oMathPara>
                </a14:m>
                <a:endParaRPr lang="en-US" sz="2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2321944" y="1530410"/>
                <a:ext cx="970266" cy="430887"/>
              </a:xfrm>
              <a:prstGeom prst="rect">
                <a:avLst/>
              </a:prstGeom>
              <a:blipFill rotWithShape="0">
                <a:blip r:embed="rId14"/>
                <a:stretch>
                  <a:fillRect l="-629" r="-629" b="-18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2586397" y="2243180"/>
                <a:ext cx="470513"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charset="0"/>
                            </a:rPr>
                          </m:ctrlPr>
                        </m:sSubPr>
                        <m:e>
                          <m:r>
                            <m:rPr>
                              <m:sty m:val="p"/>
                            </m:rPr>
                            <a:rPr lang="en-US" sz="2200" b="0" i="0" smtClean="0">
                              <a:latin typeface="Cambria Math" charset="0"/>
                            </a:rPr>
                            <m:t>y</m:t>
                          </m:r>
                        </m:e>
                        <m:sub>
                          <m:r>
                            <m:rPr>
                              <m:sty m:val="p"/>
                            </m:rPr>
                            <a:rPr lang="en-US" sz="2200" b="0" i="0" smtClean="0">
                              <a:latin typeface="Cambria Math" charset="0"/>
                            </a:rPr>
                            <m:t>i</m:t>
                          </m:r>
                        </m:sub>
                      </m:sSub>
                    </m:oMath>
                  </m:oMathPara>
                </a14:m>
                <a:endParaRPr lang="en-US" sz="2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2586397" y="2243180"/>
                <a:ext cx="470513" cy="430887"/>
              </a:xfrm>
              <a:prstGeom prst="rect">
                <a:avLst/>
              </a:prstGeom>
              <a:blipFill rotWithShape="0">
                <a:blip r:embed="rId15"/>
                <a:stretch>
                  <a:fillRect b="-7042"/>
                </a:stretch>
              </a:blipFill>
            </p:spPr>
            <p:txBody>
              <a:bodyPr/>
              <a:lstStyle/>
              <a:p>
                <a:r>
                  <a:rPr lang="en-US">
                    <a:noFill/>
                  </a:rPr>
                  <a:t> </a:t>
                </a:r>
              </a:p>
            </p:txBody>
          </p:sp>
        </mc:Fallback>
      </mc:AlternateContent>
      <p:cxnSp>
        <p:nvCxnSpPr>
          <p:cNvPr id="50" name="Straight Connector 49"/>
          <p:cNvCxnSpPr>
            <a:stCxn id="7" idx="3"/>
            <a:endCxn id="24" idx="1"/>
          </p:cNvCxnSpPr>
          <p:nvPr/>
        </p:nvCxnSpPr>
        <p:spPr>
          <a:xfrm flipV="1">
            <a:off x="5206584" y="2109065"/>
            <a:ext cx="547775" cy="5262"/>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86729" y="4175507"/>
            <a:ext cx="1677062" cy="430887"/>
          </a:xfrm>
          <a:prstGeom prst="rect">
            <a:avLst/>
          </a:prstGeom>
          <a:noFill/>
        </p:spPr>
        <p:txBody>
          <a:bodyPr wrap="none" rtlCol="0">
            <a:spAutoFit/>
          </a:bodyPr>
          <a:lstStyle/>
          <a:p>
            <a:r>
              <a:rPr lang="en-US" sz="2200" dirty="0" smtClean="0">
                <a:solidFill>
                  <a:srgbClr val="053BFF"/>
                </a:solidFill>
              </a:rPr>
              <a:t>(unbounded)</a:t>
            </a:r>
            <a:endParaRPr lang="en-US" sz="2200" dirty="0">
              <a:solidFill>
                <a:srgbClr val="053BFF"/>
              </a:solidFill>
            </a:endParaRPr>
          </a:p>
        </p:txBody>
      </p:sp>
      <p:sp>
        <p:nvSpPr>
          <p:cNvPr id="54" name="TextBox 53"/>
          <p:cNvSpPr txBox="1"/>
          <p:nvPr/>
        </p:nvSpPr>
        <p:spPr>
          <a:xfrm>
            <a:off x="6970816" y="187595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503010" y="3615007"/>
                <a:ext cx="3839641" cy="892552"/>
              </a:xfrm>
              <a:prstGeom prst="rect">
                <a:avLst/>
              </a:prstGeom>
              <a:solidFill>
                <a:schemeClr val="accent4">
                  <a:lumMod val="20000"/>
                  <a:lumOff val="80000"/>
                </a:schemeClr>
              </a:solidFill>
            </p:spPr>
            <p:txBody>
              <a:bodyPr wrap="none" rtlCol="0">
                <a:spAutoFit/>
              </a:bodyPr>
              <a:lstStyle/>
              <a:p>
                <a:pPr algn="ctr"/>
                <a:r>
                  <a:rPr lang="en-US" sz="2600" dirty="0" smtClean="0"/>
                  <a:t>Hard to predict </a:t>
                </a:r>
                <a14:m>
                  <m:oMath xmlns:m="http://schemas.openxmlformats.org/officeDocument/2006/math">
                    <m:r>
                      <m:rPr>
                        <m:sty m:val="p"/>
                      </m:rPr>
                      <a:rPr lang="en-US" sz="2600" b="0" i="0" smtClean="0">
                        <a:latin typeface="Cambria Math" charset="0"/>
                      </a:rPr>
                      <m:t>S</m:t>
                    </m:r>
                  </m:oMath>
                </a14:m>
                <a:r>
                  <a:rPr lang="en-US" sz="2600" dirty="0" smtClean="0"/>
                  <a:t>’s queries </a:t>
                </a:r>
              </a:p>
              <a:p>
                <a:pPr algn="ctr"/>
                <a:r>
                  <a:rPr lang="en-US" sz="2600" dirty="0" smtClean="0"/>
                  <a:t>or its inverse</a:t>
                </a:r>
                <a:endParaRPr lang="en-US" sz="2600" dirty="0"/>
              </a:p>
            </p:txBody>
          </p:sp>
        </mc:Choice>
        <mc:Fallback xmlns="">
          <p:sp>
            <p:nvSpPr>
              <p:cNvPr id="8" name="TextBox 7"/>
              <p:cNvSpPr txBox="1">
                <a:spLocks noRot="1" noChangeAspect="1" noMove="1" noResize="1" noEditPoints="1" noAdjustHandles="1" noChangeArrowheads="1" noChangeShapeType="1" noTextEdit="1"/>
              </p:cNvSpPr>
              <p:nvPr/>
            </p:nvSpPr>
            <p:spPr>
              <a:xfrm>
                <a:off x="4503010" y="3615007"/>
                <a:ext cx="3839641" cy="892552"/>
              </a:xfrm>
              <a:prstGeom prst="rect">
                <a:avLst/>
              </a:prstGeom>
              <a:blipFill rotWithShape="0">
                <a:blip r:embed="rId18"/>
                <a:stretch>
                  <a:fillRect l="-2222" t="-5479" r="-2063" b="-17808"/>
                </a:stretch>
              </a:blipFill>
            </p:spPr>
            <p:txBody>
              <a:bodyPr/>
              <a:lstStyle/>
              <a:p>
                <a:r>
                  <a:rPr lang="en-US">
                    <a:noFill/>
                  </a:rPr>
                  <a:t> </a:t>
                </a:r>
              </a:p>
            </p:txBody>
          </p:sp>
        </mc:Fallback>
      </mc:AlternateContent>
    </p:spTree>
    <p:extLst>
      <p:ext uri="{BB962C8B-B14F-4D97-AF65-F5344CB8AC3E}">
        <p14:creationId xmlns:p14="http://schemas.microsoft.com/office/powerpoint/2010/main" val="403104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3" grpId="0"/>
      <p:bldP spid="24" grpId="0" animBg="1"/>
      <p:bldP spid="25" grpId="0"/>
      <p:bldP spid="26" grpId="0"/>
      <p:bldP spid="28" grpId="0" animBg="1"/>
      <p:bldP spid="47" grpId="0"/>
      <p:bldP spid="48" grpId="0"/>
      <p:bldP spid="2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639035" y="4461577"/>
            <a:ext cx="884617" cy="32519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985259" y="2302482"/>
            <a:ext cx="3510155" cy="1947380"/>
          </a:xfrm>
          <a:custGeom>
            <a:avLst/>
            <a:gdLst>
              <a:gd name="connsiteX0" fmla="*/ 803190 w 2384930"/>
              <a:gd name="connsiteY0" fmla="*/ 111211 h 1791730"/>
              <a:gd name="connsiteX1" fmla="*/ 617838 w 2384930"/>
              <a:gd name="connsiteY1" fmla="*/ 148281 h 1791730"/>
              <a:gd name="connsiteX2" fmla="*/ 531341 w 2384930"/>
              <a:gd name="connsiteY2" fmla="*/ 185352 h 1791730"/>
              <a:gd name="connsiteX3" fmla="*/ 432487 w 2384930"/>
              <a:gd name="connsiteY3" fmla="*/ 222422 h 1791730"/>
              <a:gd name="connsiteX4" fmla="*/ 345990 w 2384930"/>
              <a:gd name="connsiteY4" fmla="*/ 284206 h 1791730"/>
              <a:gd name="connsiteX5" fmla="*/ 37071 w 2384930"/>
              <a:gd name="connsiteY5" fmla="*/ 617838 h 1791730"/>
              <a:gd name="connsiteX6" fmla="*/ 0 w 2384930"/>
              <a:gd name="connsiteY6" fmla="*/ 704335 h 1791730"/>
              <a:gd name="connsiteX7" fmla="*/ 24714 w 2384930"/>
              <a:gd name="connsiteY7" fmla="*/ 877330 h 1791730"/>
              <a:gd name="connsiteX8" fmla="*/ 74141 w 2384930"/>
              <a:gd name="connsiteY8" fmla="*/ 939114 h 1791730"/>
              <a:gd name="connsiteX9" fmla="*/ 247135 w 2384930"/>
              <a:gd name="connsiteY9" fmla="*/ 1050324 h 1791730"/>
              <a:gd name="connsiteX10" fmla="*/ 358346 w 2384930"/>
              <a:gd name="connsiteY10" fmla="*/ 1124465 h 1791730"/>
              <a:gd name="connsiteX11" fmla="*/ 457200 w 2384930"/>
              <a:gd name="connsiteY11" fmla="*/ 1198606 h 1791730"/>
              <a:gd name="connsiteX12" fmla="*/ 481914 w 2384930"/>
              <a:gd name="connsiteY12" fmla="*/ 1248033 h 1791730"/>
              <a:gd name="connsiteX13" fmla="*/ 457200 w 2384930"/>
              <a:gd name="connsiteY13" fmla="*/ 1482811 h 1791730"/>
              <a:gd name="connsiteX14" fmla="*/ 469557 w 2384930"/>
              <a:gd name="connsiteY14" fmla="*/ 1581665 h 1791730"/>
              <a:gd name="connsiteX15" fmla="*/ 506627 w 2384930"/>
              <a:gd name="connsiteY15" fmla="*/ 1618735 h 1791730"/>
              <a:gd name="connsiteX16" fmla="*/ 803190 w 2384930"/>
              <a:gd name="connsiteY16" fmla="*/ 1779373 h 1791730"/>
              <a:gd name="connsiteX17" fmla="*/ 1000898 w 2384930"/>
              <a:gd name="connsiteY17" fmla="*/ 1791730 h 1791730"/>
              <a:gd name="connsiteX18" fmla="*/ 1322173 w 2384930"/>
              <a:gd name="connsiteY18" fmla="*/ 1779373 h 1791730"/>
              <a:gd name="connsiteX19" fmla="*/ 1445741 w 2384930"/>
              <a:gd name="connsiteY19" fmla="*/ 1729946 h 1791730"/>
              <a:gd name="connsiteX20" fmla="*/ 1495168 w 2384930"/>
              <a:gd name="connsiteY20" fmla="*/ 1717589 h 1791730"/>
              <a:gd name="connsiteX21" fmla="*/ 1631092 w 2384930"/>
              <a:gd name="connsiteY21" fmla="*/ 1742303 h 1791730"/>
              <a:gd name="connsiteX22" fmla="*/ 1841157 w 2384930"/>
              <a:gd name="connsiteY22" fmla="*/ 1767016 h 1791730"/>
              <a:gd name="connsiteX23" fmla="*/ 2137719 w 2384930"/>
              <a:gd name="connsiteY23" fmla="*/ 1742303 h 1791730"/>
              <a:gd name="connsiteX24" fmla="*/ 2323071 w 2384930"/>
              <a:gd name="connsiteY24" fmla="*/ 1569308 h 1791730"/>
              <a:gd name="connsiteX25" fmla="*/ 2384854 w 2384930"/>
              <a:gd name="connsiteY25" fmla="*/ 1346887 h 1791730"/>
              <a:gd name="connsiteX26" fmla="*/ 2310714 w 2384930"/>
              <a:gd name="connsiteY26" fmla="*/ 963827 h 1791730"/>
              <a:gd name="connsiteX27" fmla="*/ 2286000 w 2384930"/>
              <a:gd name="connsiteY27" fmla="*/ 914400 h 1791730"/>
              <a:gd name="connsiteX28" fmla="*/ 2273644 w 2384930"/>
              <a:gd name="connsiteY28" fmla="*/ 630195 h 1791730"/>
              <a:gd name="connsiteX29" fmla="*/ 2224217 w 2384930"/>
              <a:gd name="connsiteY29" fmla="*/ 580768 h 1791730"/>
              <a:gd name="connsiteX30" fmla="*/ 2187146 w 2384930"/>
              <a:gd name="connsiteY30" fmla="*/ 556054 h 1791730"/>
              <a:gd name="connsiteX31" fmla="*/ 2113006 w 2384930"/>
              <a:gd name="connsiteY31" fmla="*/ 543697 h 1791730"/>
              <a:gd name="connsiteX32" fmla="*/ 2051222 w 2384930"/>
              <a:gd name="connsiteY32" fmla="*/ 531341 h 1791730"/>
              <a:gd name="connsiteX33" fmla="*/ 1779373 w 2384930"/>
              <a:gd name="connsiteY33" fmla="*/ 420130 h 1791730"/>
              <a:gd name="connsiteX34" fmla="*/ 1680519 w 2384930"/>
              <a:gd name="connsiteY34" fmla="*/ 383060 h 1791730"/>
              <a:gd name="connsiteX35" fmla="*/ 1544595 w 2384930"/>
              <a:gd name="connsiteY35" fmla="*/ 321276 h 1791730"/>
              <a:gd name="connsiteX36" fmla="*/ 1507525 w 2384930"/>
              <a:gd name="connsiteY36" fmla="*/ 296562 h 1791730"/>
              <a:gd name="connsiteX37" fmla="*/ 1495168 w 2384930"/>
              <a:gd name="connsiteY37" fmla="*/ 185352 h 1791730"/>
              <a:gd name="connsiteX38" fmla="*/ 1482811 w 2384930"/>
              <a:gd name="connsiteY38" fmla="*/ 148281 h 1791730"/>
              <a:gd name="connsiteX39" fmla="*/ 1433384 w 2384930"/>
              <a:gd name="connsiteY39" fmla="*/ 111211 h 1791730"/>
              <a:gd name="connsiteX40" fmla="*/ 1359244 w 2384930"/>
              <a:gd name="connsiteY40" fmla="*/ 49427 h 1791730"/>
              <a:gd name="connsiteX41" fmla="*/ 1235676 w 2384930"/>
              <a:gd name="connsiteY41" fmla="*/ 12357 h 1791730"/>
              <a:gd name="connsiteX42" fmla="*/ 1186249 w 2384930"/>
              <a:gd name="connsiteY42" fmla="*/ 0 h 1791730"/>
              <a:gd name="connsiteX43" fmla="*/ 1087395 w 2384930"/>
              <a:gd name="connsiteY43" fmla="*/ 12357 h 1791730"/>
              <a:gd name="connsiteX44" fmla="*/ 1050325 w 2384930"/>
              <a:gd name="connsiteY44" fmla="*/ 37070 h 1791730"/>
              <a:gd name="connsiteX45" fmla="*/ 1000898 w 2384930"/>
              <a:gd name="connsiteY45" fmla="*/ 49427 h 1791730"/>
              <a:gd name="connsiteX46" fmla="*/ 963827 w 2384930"/>
              <a:gd name="connsiteY46" fmla="*/ 74141 h 1791730"/>
              <a:gd name="connsiteX47" fmla="*/ 864973 w 2384930"/>
              <a:gd name="connsiteY47" fmla="*/ 98854 h 1791730"/>
              <a:gd name="connsiteX48" fmla="*/ 729049 w 2384930"/>
              <a:gd name="connsiteY48" fmla="*/ 123568 h 17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384930" h="1791730">
                <a:moveTo>
                  <a:pt x="803190" y="111211"/>
                </a:moveTo>
                <a:cubicBezTo>
                  <a:pt x="730758" y="121559"/>
                  <a:pt x="689333" y="124449"/>
                  <a:pt x="617838" y="148281"/>
                </a:cubicBezTo>
                <a:cubicBezTo>
                  <a:pt x="588079" y="158201"/>
                  <a:pt x="560466" y="173702"/>
                  <a:pt x="531341" y="185352"/>
                </a:cubicBezTo>
                <a:cubicBezTo>
                  <a:pt x="498666" y="198422"/>
                  <a:pt x="463539" y="205861"/>
                  <a:pt x="432487" y="222422"/>
                </a:cubicBezTo>
                <a:cubicBezTo>
                  <a:pt x="401223" y="239096"/>
                  <a:pt x="372066" y="260216"/>
                  <a:pt x="345990" y="284206"/>
                </a:cubicBezTo>
                <a:cubicBezTo>
                  <a:pt x="276107" y="348498"/>
                  <a:pt x="104743" y="509563"/>
                  <a:pt x="37071" y="617838"/>
                </a:cubicBezTo>
                <a:cubicBezTo>
                  <a:pt x="20446" y="644439"/>
                  <a:pt x="12357" y="675503"/>
                  <a:pt x="0" y="704335"/>
                </a:cubicBezTo>
                <a:cubicBezTo>
                  <a:pt x="8238" y="762000"/>
                  <a:pt x="7173" y="821783"/>
                  <a:pt x="24714" y="877330"/>
                </a:cubicBezTo>
                <a:cubicBezTo>
                  <a:pt x="32656" y="902480"/>
                  <a:pt x="55492" y="920465"/>
                  <a:pt x="74141" y="939114"/>
                </a:cubicBezTo>
                <a:cubicBezTo>
                  <a:pt x="158999" y="1023972"/>
                  <a:pt x="139645" y="987095"/>
                  <a:pt x="247135" y="1050324"/>
                </a:cubicBezTo>
                <a:cubicBezTo>
                  <a:pt x="285537" y="1072913"/>
                  <a:pt x="322704" y="1097733"/>
                  <a:pt x="358346" y="1124465"/>
                </a:cubicBezTo>
                <a:lnTo>
                  <a:pt x="457200" y="1198606"/>
                </a:lnTo>
                <a:cubicBezTo>
                  <a:pt x="465438" y="1215082"/>
                  <a:pt x="480765" y="1229648"/>
                  <a:pt x="481914" y="1248033"/>
                </a:cubicBezTo>
                <a:cubicBezTo>
                  <a:pt x="485126" y="1299426"/>
                  <a:pt x="466009" y="1421152"/>
                  <a:pt x="457200" y="1482811"/>
                </a:cubicBezTo>
                <a:cubicBezTo>
                  <a:pt x="461319" y="1515762"/>
                  <a:pt x="458208" y="1550457"/>
                  <a:pt x="469557" y="1581665"/>
                </a:cubicBezTo>
                <a:cubicBezTo>
                  <a:pt x="475529" y="1598088"/>
                  <a:pt x="493359" y="1607362"/>
                  <a:pt x="506627" y="1618735"/>
                </a:cubicBezTo>
                <a:cubicBezTo>
                  <a:pt x="630997" y="1725337"/>
                  <a:pt x="639153" y="1751091"/>
                  <a:pt x="803190" y="1779373"/>
                </a:cubicBezTo>
                <a:cubicBezTo>
                  <a:pt x="868261" y="1790592"/>
                  <a:pt x="934995" y="1787611"/>
                  <a:pt x="1000898" y="1791730"/>
                </a:cubicBezTo>
                <a:cubicBezTo>
                  <a:pt x="1107990" y="1787611"/>
                  <a:pt x="1216021" y="1794116"/>
                  <a:pt x="1322173" y="1779373"/>
                </a:cubicBezTo>
                <a:cubicBezTo>
                  <a:pt x="1366113" y="1773270"/>
                  <a:pt x="1402703" y="1740706"/>
                  <a:pt x="1445741" y="1729946"/>
                </a:cubicBezTo>
                <a:lnTo>
                  <a:pt x="1495168" y="1717589"/>
                </a:lnTo>
                <a:cubicBezTo>
                  <a:pt x="1540476" y="1725827"/>
                  <a:pt x="1585605" y="1735121"/>
                  <a:pt x="1631092" y="1742303"/>
                </a:cubicBezTo>
                <a:cubicBezTo>
                  <a:pt x="1671445" y="1748675"/>
                  <a:pt x="1804218" y="1762912"/>
                  <a:pt x="1841157" y="1767016"/>
                </a:cubicBezTo>
                <a:cubicBezTo>
                  <a:pt x="1940011" y="1758778"/>
                  <a:pt x="2042018" y="1768403"/>
                  <a:pt x="2137719" y="1742303"/>
                </a:cubicBezTo>
                <a:cubicBezTo>
                  <a:pt x="2199140" y="1725552"/>
                  <a:pt x="2282867" y="1616213"/>
                  <a:pt x="2323071" y="1569308"/>
                </a:cubicBezTo>
                <a:cubicBezTo>
                  <a:pt x="2346670" y="1506378"/>
                  <a:pt x="2386922" y="1415141"/>
                  <a:pt x="2384854" y="1346887"/>
                </a:cubicBezTo>
                <a:cubicBezTo>
                  <a:pt x="2379361" y="1165619"/>
                  <a:pt x="2368021" y="1101364"/>
                  <a:pt x="2310714" y="963827"/>
                </a:cubicBezTo>
                <a:cubicBezTo>
                  <a:pt x="2303629" y="946824"/>
                  <a:pt x="2294238" y="930876"/>
                  <a:pt x="2286000" y="914400"/>
                </a:cubicBezTo>
                <a:cubicBezTo>
                  <a:pt x="2281881" y="819665"/>
                  <a:pt x="2290910" y="723434"/>
                  <a:pt x="2273644" y="630195"/>
                </a:cubicBezTo>
                <a:cubicBezTo>
                  <a:pt x="2269401" y="607284"/>
                  <a:pt x="2241908" y="595931"/>
                  <a:pt x="2224217" y="580768"/>
                </a:cubicBezTo>
                <a:cubicBezTo>
                  <a:pt x="2212941" y="571103"/>
                  <a:pt x="2201235" y="560750"/>
                  <a:pt x="2187146" y="556054"/>
                </a:cubicBezTo>
                <a:cubicBezTo>
                  <a:pt x="2163378" y="548131"/>
                  <a:pt x="2137656" y="548179"/>
                  <a:pt x="2113006" y="543697"/>
                </a:cubicBezTo>
                <a:cubicBezTo>
                  <a:pt x="2092342" y="539940"/>
                  <a:pt x="2071597" y="536435"/>
                  <a:pt x="2051222" y="531341"/>
                </a:cubicBezTo>
                <a:cubicBezTo>
                  <a:pt x="1832659" y="476700"/>
                  <a:pt x="1992624" y="521143"/>
                  <a:pt x="1779373" y="420130"/>
                </a:cubicBezTo>
                <a:cubicBezTo>
                  <a:pt x="1747569" y="405065"/>
                  <a:pt x="1713194" y="396130"/>
                  <a:pt x="1680519" y="383060"/>
                </a:cubicBezTo>
                <a:cubicBezTo>
                  <a:pt x="1649323" y="370581"/>
                  <a:pt x="1579664" y="341315"/>
                  <a:pt x="1544595" y="321276"/>
                </a:cubicBezTo>
                <a:cubicBezTo>
                  <a:pt x="1531701" y="313908"/>
                  <a:pt x="1519882" y="304800"/>
                  <a:pt x="1507525" y="296562"/>
                </a:cubicBezTo>
                <a:cubicBezTo>
                  <a:pt x="1503406" y="259492"/>
                  <a:pt x="1501300" y="222143"/>
                  <a:pt x="1495168" y="185352"/>
                </a:cubicBezTo>
                <a:cubicBezTo>
                  <a:pt x="1493027" y="172504"/>
                  <a:pt x="1491150" y="158287"/>
                  <a:pt x="1482811" y="148281"/>
                </a:cubicBezTo>
                <a:cubicBezTo>
                  <a:pt x="1469627" y="132460"/>
                  <a:pt x="1449466" y="124076"/>
                  <a:pt x="1433384" y="111211"/>
                </a:cubicBezTo>
                <a:cubicBezTo>
                  <a:pt x="1408264" y="91115"/>
                  <a:pt x="1386384" y="66698"/>
                  <a:pt x="1359244" y="49427"/>
                </a:cubicBezTo>
                <a:cubicBezTo>
                  <a:pt x="1319619" y="24211"/>
                  <a:pt x="1279764" y="22154"/>
                  <a:pt x="1235676" y="12357"/>
                </a:cubicBezTo>
                <a:cubicBezTo>
                  <a:pt x="1219098" y="8673"/>
                  <a:pt x="1202725" y="4119"/>
                  <a:pt x="1186249" y="0"/>
                </a:cubicBezTo>
                <a:cubicBezTo>
                  <a:pt x="1153298" y="4119"/>
                  <a:pt x="1119433" y="3619"/>
                  <a:pt x="1087395" y="12357"/>
                </a:cubicBezTo>
                <a:cubicBezTo>
                  <a:pt x="1073067" y="16264"/>
                  <a:pt x="1063975" y="31220"/>
                  <a:pt x="1050325" y="37070"/>
                </a:cubicBezTo>
                <a:cubicBezTo>
                  <a:pt x="1034715" y="43760"/>
                  <a:pt x="1017374" y="45308"/>
                  <a:pt x="1000898" y="49427"/>
                </a:cubicBezTo>
                <a:cubicBezTo>
                  <a:pt x="988541" y="57665"/>
                  <a:pt x="977110" y="67499"/>
                  <a:pt x="963827" y="74141"/>
                </a:cubicBezTo>
                <a:cubicBezTo>
                  <a:pt x="938499" y="86805"/>
                  <a:pt x="888467" y="94155"/>
                  <a:pt x="864973" y="98854"/>
                </a:cubicBezTo>
                <a:cubicBezTo>
                  <a:pt x="780244" y="132747"/>
                  <a:pt x="825371" y="123568"/>
                  <a:pt x="729049" y="123568"/>
                </a:cubicBezTo>
              </a:path>
            </a:pathLst>
          </a:custGeom>
          <a:gradFill>
            <a:gsLst>
              <a:gs pos="0">
                <a:schemeClr val="accent1">
                  <a:lumMod val="67000"/>
                </a:schemeClr>
              </a:gs>
              <a:gs pos="0">
                <a:schemeClr val="accent1">
                  <a:lumMod val="60000"/>
                  <a:lumOff val="4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4447244" y="2960519"/>
            <a:ext cx="1967033" cy="1004341"/>
          </a:xfrm>
          <a:custGeom>
            <a:avLst/>
            <a:gdLst>
              <a:gd name="connsiteX0" fmla="*/ 602902 w 1967033"/>
              <a:gd name="connsiteY0" fmla="*/ 989350 h 1004341"/>
              <a:gd name="connsiteX1" fmla="*/ 662862 w 1967033"/>
              <a:gd name="connsiteY1" fmla="*/ 1004341 h 1004341"/>
              <a:gd name="connsiteX2" fmla="*/ 887715 w 1967033"/>
              <a:gd name="connsiteY2" fmla="*/ 974360 h 1004341"/>
              <a:gd name="connsiteX3" fmla="*/ 932685 w 1967033"/>
              <a:gd name="connsiteY3" fmla="*/ 944380 h 1004341"/>
              <a:gd name="connsiteX4" fmla="*/ 1187518 w 1967033"/>
              <a:gd name="connsiteY4" fmla="*/ 899409 h 1004341"/>
              <a:gd name="connsiteX5" fmla="*/ 1922036 w 1967033"/>
              <a:gd name="connsiteY5" fmla="*/ 854439 h 1004341"/>
              <a:gd name="connsiteX6" fmla="*/ 1967007 w 1967033"/>
              <a:gd name="connsiteY6" fmla="*/ 749508 h 1004341"/>
              <a:gd name="connsiteX7" fmla="*/ 1877066 w 1967033"/>
              <a:gd name="connsiteY7" fmla="*/ 464695 h 1004341"/>
              <a:gd name="connsiteX8" fmla="*/ 1817105 w 1967033"/>
              <a:gd name="connsiteY8" fmla="*/ 434714 h 1004341"/>
              <a:gd name="connsiteX9" fmla="*/ 1772134 w 1967033"/>
              <a:gd name="connsiteY9" fmla="*/ 404734 h 1004341"/>
              <a:gd name="connsiteX10" fmla="*/ 1727164 w 1967033"/>
              <a:gd name="connsiteY10" fmla="*/ 389744 h 1004341"/>
              <a:gd name="connsiteX11" fmla="*/ 1667203 w 1967033"/>
              <a:gd name="connsiteY11" fmla="*/ 359764 h 1004341"/>
              <a:gd name="connsiteX12" fmla="*/ 1622233 w 1967033"/>
              <a:gd name="connsiteY12" fmla="*/ 344773 h 1004341"/>
              <a:gd name="connsiteX13" fmla="*/ 1562272 w 1967033"/>
              <a:gd name="connsiteY13" fmla="*/ 314793 h 1004341"/>
              <a:gd name="connsiteX14" fmla="*/ 1442351 w 1967033"/>
              <a:gd name="connsiteY14" fmla="*/ 284813 h 1004341"/>
              <a:gd name="connsiteX15" fmla="*/ 1337420 w 1967033"/>
              <a:gd name="connsiteY15" fmla="*/ 239842 h 1004341"/>
              <a:gd name="connsiteX16" fmla="*/ 1292449 w 1967033"/>
              <a:gd name="connsiteY16" fmla="*/ 224852 h 1004341"/>
              <a:gd name="connsiteX17" fmla="*/ 1262469 w 1967033"/>
              <a:gd name="connsiteY17" fmla="*/ 179882 h 1004341"/>
              <a:gd name="connsiteX18" fmla="*/ 1217498 w 1967033"/>
              <a:gd name="connsiteY18" fmla="*/ 164891 h 1004341"/>
              <a:gd name="connsiteX19" fmla="*/ 1157538 w 1967033"/>
              <a:gd name="connsiteY19" fmla="*/ 134911 h 1004341"/>
              <a:gd name="connsiteX20" fmla="*/ 1067597 w 1967033"/>
              <a:gd name="connsiteY20" fmla="*/ 74950 h 1004341"/>
              <a:gd name="connsiteX21" fmla="*/ 872725 w 1967033"/>
              <a:gd name="connsiteY21" fmla="*/ 29980 h 1004341"/>
              <a:gd name="connsiteX22" fmla="*/ 812764 w 1967033"/>
              <a:gd name="connsiteY22" fmla="*/ 14990 h 1004341"/>
              <a:gd name="connsiteX23" fmla="*/ 572921 w 1967033"/>
              <a:gd name="connsiteY23" fmla="*/ 0 h 1004341"/>
              <a:gd name="connsiteX24" fmla="*/ 78246 w 1967033"/>
              <a:gd name="connsiteY24" fmla="*/ 14990 h 1004341"/>
              <a:gd name="connsiteX25" fmla="*/ 48266 w 1967033"/>
              <a:gd name="connsiteY25" fmla="*/ 74950 h 1004341"/>
              <a:gd name="connsiteX26" fmla="*/ 18285 w 1967033"/>
              <a:gd name="connsiteY26" fmla="*/ 164891 h 1004341"/>
              <a:gd name="connsiteX27" fmla="*/ 18285 w 1967033"/>
              <a:gd name="connsiteY27" fmla="*/ 404734 h 1004341"/>
              <a:gd name="connsiteX28" fmla="*/ 78246 w 1967033"/>
              <a:gd name="connsiteY28" fmla="*/ 464695 h 1004341"/>
              <a:gd name="connsiteX29" fmla="*/ 153197 w 1967033"/>
              <a:gd name="connsiteY29" fmla="*/ 539646 h 1004341"/>
              <a:gd name="connsiteX30" fmla="*/ 243138 w 1967033"/>
              <a:gd name="connsiteY30" fmla="*/ 659567 h 1004341"/>
              <a:gd name="connsiteX31" fmla="*/ 288108 w 1967033"/>
              <a:gd name="connsiteY31" fmla="*/ 704537 h 1004341"/>
              <a:gd name="connsiteX32" fmla="*/ 348069 w 1967033"/>
              <a:gd name="connsiteY32" fmla="*/ 809469 h 1004341"/>
              <a:gd name="connsiteX33" fmla="*/ 363059 w 1967033"/>
              <a:gd name="connsiteY33" fmla="*/ 974360 h 1004341"/>
              <a:gd name="connsiteX34" fmla="*/ 408030 w 1967033"/>
              <a:gd name="connsiteY34" fmla="*/ 989350 h 1004341"/>
              <a:gd name="connsiteX35" fmla="*/ 602902 w 1967033"/>
              <a:gd name="connsiteY35" fmla="*/ 989350 h 100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67033" h="1004341">
                <a:moveTo>
                  <a:pt x="602902" y="989350"/>
                </a:moveTo>
                <a:cubicBezTo>
                  <a:pt x="645374" y="991848"/>
                  <a:pt x="642260" y="1004341"/>
                  <a:pt x="662862" y="1004341"/>
                </a:cubicBezTo>
                <a:cubicBezTo>
                  <a:pt x="780845" y="1004341"/>
                  <a:pt x="799381" y="996443"/>
                  <a:pt x="887715" y="974360"/>
                </a:cubicBezTo>
                <a:cubicBezTo>
                  <a:pt x="902705" y="964367"/>
                  <a:pt x="915466" y="949678"/>
                  <a:pt x="932685" y="944380"/>
                </a:cubicBezTo>
                <a:cubicBezTo>
                  <a:pt x="965357" y="934327"/>
                  <a:pt x="1137449" y="902985"/>
                  <a:pt x="1187518" y="899409"/>
                </a:cubicBezTo>
                <a:cubicBezTo>
                  <a:pt x="1432192" y="881932"/>
                  <a:pt x="1677197" y="869429"/>
                  <a:pt x="1922036" y="854439"/>
                </a:cubicBezTo>
                <a:cubicBezTo>
                  <a:pt x="1926155" y="846201"/>
                  <a:pt x="1968232" y="769110"/>
                  <a:pt x="1967007" y="749508"/>
                </a:cubicBezTo>
                <a:cubicBezTo>
                  <a:pt x="1964627" y="711426"/>
                  <a:pt x="1955346" y="503835"/>
                  <a:pt x="1877066" y="464695"/>
                </a:cubicBezTo>
                <a:cubicBezTo>
                  <a:pt x="1857079" y="454701"/>
                  <a:pt x="1836507" y="445801"/>
                  <a:pt x="1817105" y="434714"/>
                </a:cubicBezTo>
                <a:cubicBezTo>
                  <a:pt x="1801463" y="425776"/>
                  <a:pt x="1788248" y="412791"/>
                  <a:pt x="1772134" y="404734"/>
                </a:cubicBezTo>
                <a:cubicBezTo>
                  <a:pt x="1758001" y="397668"/>
                  <a:pt x="1741687" y="395968"/>
                  <a:pt x="1727164" y="389744"/>
                </a:cubicBezTo>
                <a:cubicBezTo>
                  <a:pt x="1706625" y="380942"/>
                  <a:pt x="1687742" y="368567"/>
                  <a:pt x="1667203" y="359764"/>
                </a:cubicBezTo>
                <a:cubicBezTo>
                  <a:pt x="1652680" y="353540"/>
                  <a:pt x="1636756" y="350997"/>
                  <a:pt x="1622233" y="344773"/>
                </a:cubicBezTo>
                <a:cubicBezTo>
                  <a:pt x="1601694" y="335970"/>
                  <a:pt x="1582811" y="323595"/>
                  <a:pt x="1562272" y="314793"/>
                </a:cubicBezTo>
                <a:cubicBezTo>
                  <a:pt x="1514300" y="294234"/>
                  <a:pt x="1498662" y="298891"/>
                  <a:pt x="1442351" y="284813"/>
                </a:cubicBezTo>
                <a:cubicBezTo>
                  <a:pt x="1386098" y="270750"/>
                  <a:pt x="1397488" y="265586"/>
                  <a:pt x="1337420" y="239842"/>
                </a:cubicBezTo>
                <a:cubicBezTo>
                  <a:pt x="1322896" y="233618"/>
                  <a:pt x="1307439" y="229849"/>
                  <a:pt x="1292449" y="224852"/>
                </a:cubicBezTo>
                <a:cubicBezTo>
                  <a:pt x="1282456" y="209862"/>
                  <a:pt x="1276537" y="191136"/>
                  <a:pt x="1262469" y="179882"/>
                </a:cubicBezTo>
                <a:cubicBezTo>
                  <a:pt x="1250130" y="170011"/>
                  <a:pt x="1232022" y="171115"/>
                  <a:pt x="1217498" y="164891"/>
                </a:cubicBezTo>
                <a:cubicBezTo>
                  <a:pt x="1196959" y="156088"/>
                  <a:pt x="1176699" y="146408"/>
                  <a:pt x="1157538" y="134911"/>
                </a:cubicBezTo>
                <a:cubicBezTo>
                  <a:pt x="1126641" y="116373"/>
                  <a:pt x="1101780" y="86344"/>
                  <a:pt x="1067597" y="74950"/>
                </a:cubicBezTo>
                <a:cubicBezTo>
                  <a:pt x="912808" y="23354"/>
                  <a:pt x="1043967" y="61114"/>
                  <a:pt x="872725" y="29980"/>
                </a:cubicBezTo>
                <a:cubicBezTo>
                  <a:pt x="852455" y="26295"/>
                  <a:pt x="833264" y="17040"/>
                  <a:pt x="812764" y="14990"/>
                </a:cubicBezTo>
                <a:cubicBezTo>
                  <a:pt x="733058" y="7019"/>
                  <a:pt x="652869" y="4997"/>
                  <a:pt x="572921" y="0"/>
                </a:cubicBezTo>
                <a:lnTo>
                  <a:pt x="78246" y="14990"/>
                </a:lnTo>
                <a:cubicBezTo>
                  <a:pt x="56125" y="18150"/>
                  <a:pt x="56565" y="54202"/>
                  <a:pt x="48266" y="74950"/>
                </a:cubicBezTo>
                <a:cubicBezTo>
                  <a:pt x="36529" y="104292"/>
                  <a:pt x="18285" y="164891"/>
                  <a:pt x="18285" y="164891"/>
                </a:cubicBezTo>
                <a:cubicBezTo>
                  <a:pt x="3960" y="250839"/>
                  <a:pt x="-14468" y="313025"/>
                  <a:pt x="18285" y="404734"/>
                </a:cubicBezTo>
                <a:cubicBezTo>
                  <a:pt x="27792" y="431353"/>
                  <a:pt x="58259" y="444708"/>
                  <a:pt x="78246" y="464695"/>
                </a:cubicBezTo>
                <a:lnTo>
                  <a:pt x="153197" y="539646"/>
                </a:lnTo>
                <a:cubicBezTo>
                  <a:pt x="259425" y="645874"/>
                  <a:pt x="131383" y="510561"/>
                  <a:pt x="243138" y="659567"/>
                </a:cubicBezTo>
                <a:cubicBezTo>
                  <a:pt x="255857" y="676526"/>
                  <a:pt x="274537" y="688251"/>
                  <a:pt x="288108" y="704537"/>
                </a:cubicBezTo>
                <a:cubicBezTo>
                  <a:pt x="314595" y="736321"/>
                  <a:pt x="329741" y="772811"/>
                  <a:pt x="348069" y="809469"/>
                </a:cubicBezTo>
                <a:cubicBezTo>
                  <a:pt x="353066" y="864433"/>
                  <a:pt x="345606" y="922002"/>
                  <a:pt x="363059" y="974360"/>
                </a:cubicBezTo>
                <a:cubicBezTo>
                  <a:pt x="368056" y="989350"/>
                  <a:pt x="392260" y="988364"/>
                  <a:pt x="408030" y="989350"/>
                </a:cubicBezTo>
                <a:cubicBezTo>
                  <a:pt x="472861" y="993402"/>
                  <a:pt x="560430" y="986852"/>
                  <a:pt x="602902" y="989350"/>
                </a:cubicBezTo>
                <a:close/>
              </a:path>
            </a:pathLst>
          </a:cu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3402824" y="2649905"/>
                <a:ext cx="93653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4400" b="0" i="1" smtClean="0">
                              <a:latin typeface="Cambria Math" charset="0"/>
                              <a:ea typeface="Cambria Math" charset="0"/>
                              <a:cs typeface="Cambria Math" charset="0"/>
                            </a:rPr>
                          </m:ctrlPr>
                        </m:sSupPr>
                        <m:e>
                          <m:r>
                            <a:rPr lang="en-US" sz="4400" b="0" i="0" smtClean="0">
                              <a:latin typeface="Cambria Math" charset="0"/>
                              <a:ea typeface="Cambria Math" charset="0"/>
                              <a:cs typeface="Cambria Math" charset="0"/>
                            </a:rPr>
                            <m:t>𝒮</m:t>
                          </m:r>
                        </m:e>
                        <m:sup>
                          <m:r>
                            <m:rPr>
                              <m:sty m:val="p"/>
                            </m:rPr>
                            <a:rPr lang="en-US" sz="4400" b="0" i="0" smtClean="0">
                              <a:latin typeface="Cambria Math" charset="0"/>
                              <a:ea typeface="Cambria Math" charset="0"/>
                              <a:cs typeface="Cambria Math" charset="0"/>
                            </a:rPr>
                            <m:t>rs</m:t>
                          </m:r>
                        </m:sup>
                      </m:sSup>
                    </m:oMath>
                  </m:oMathPara>
                </a14:m>
                <a:endParaRPr lang="en-US" sz="4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02824" y="2649905"/>
                <a:ext cx="936538" cy="67710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96462" y="3124135"/>
                <a:ext cx="104368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4400" b="0" i="1" smtClean="0">
                              <a:latin typeface="Cambria Math" charset="0"/>
                              <a:ea typeface="Cambria Math" charset="0"/>
                              <a:cs typeface="Cambria Math" charset="0"/>
                            </a:rPr>
                          </m:ctrlPr>
                        </m:sSupPr>
                        <m:e>
                          <m:r>
                            <a:rPr lang="en-US" sz="4400" b="0" i="0" smtClean="0">
                              <a:latin typeface="Cambria Math" charset="0"/>
                              <a:ea typeface="Cambria Math" charset="0"/>
                              <a:cs typeface="Cambria Math" charset="0"/>
                            </a:rPr>
                            <m:t>𝒮</m:t>
                          </m:r>
                        </m:e>
                        <m:sup>
                          <m:r>
                            <m:rPr>
                              <m:sty m:val="p"/>
                            </m:rPr>
                            <a:rPr lang="en-US" sz="4400" b="0" i="0" smtClean="0">
                              <a:latin typeface="Cambria Math" charset="0"/>
                              <a:ea typeface="Cambria Math" charset="0"/>
                              <a:cs typeface="Cambria Math" charset="0"/>
                            </a:rPr>
                            <m:t>up</m:t>
                          </m:r>
                        </m:sup>
                      </m:sSup>
                    </m:oMath>
                  </m:oMathPara>
                </a14:m>
                <a:endParaRPr lang="en-US" sz="4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796462" y="3124135"/>
                <a:ext cx="1043684" cy="677108"/>
              </a:xfrm>
              <a:prstGeom prst="rect">
                <a:avLst/>
              </a:prstGeom>
              <a:blipFill rotWithShape="0">
                <a:blip r:embed="rId4"/>
                <a:stretch>
                  <a:fillRect/>
                </a:stretch>
              </a:blipFill>
            </p:spPr>
            <p:txBody>
              <a:bodyPr/>
              <a:lstStyle/>
              <a:p>
                <a:r>
                  <a:rPr lang="en-US">
                    <a:noFill/>
                  </a:rPr>
                  <a:t> </a:t>
                </a:r>
              </a:p>
            </p:txBody>
          </p:sp>
        </mc:Fallback>
      </mc:AlternateContent>
      <p:sp>
        <p:nvSpPr>
          <p:cNvPr id="13" name="TextBox 12"/>
          <p:cNvSpPr txBox="1"/>
          <p:nvPr/>
        </p:nvSpPr>
        <p:spPr>
          <a:xfrm>
            <a:off x="6578230" y="3268283"/>
            <a:ext cx="1166538" cy="461665"/>
          </a:xfrm>
          <a:prstGeom prst="rect">
            <a:avLst/>
          </a:prstGeom>
          <a:noFill/>
        </p:spPr>
        <p:txBody>
          <a:bodyPr wrap="none" rtlCol="0">
            <a:spAutoFit/>
          </a:bodyPr>
          <a:lstStyle/>
          <a:p>
            <a:r>
              <a:rPr lang="en-US" sz="2400" dirty="0" err="1">
                <a:ea typeface="Arial" charset="0"/>
                <a:cs typeface="Arial" charset="0"/>
              </a:rPr>
              <a:t>u</a:t>
            </a:r>
            <a:r>
              <a:rPr lang="en-US" sz="2400" smtClean="0">
                <a:ea typeface="Arial" charset="0"/>
                <a:cs typeface="Arial" charset="0"/>
              </a:rPr>
              <a:t>npred</a:t>
            </a:r>
            <a:r>
              <a:rPr lang="en-US" sz="2400" dirty="0" smtClean="0">
                <a:ea typeface="Arial" charset="0"/>
                <a:cs typeface="Arial" charset="0"/>
              </a:rPr>
              <a:t>.</a:t>
            </a:r>
            <a:endParaRPr lang="en-US" sz="2400" dirty="0">
              <a:ea typeface="Arial" charset="0"/>
              <a:cs typeface="Arial" charset="0"/>
            </a:endParaRPr>
          </a:p>
        </p:txBody>
      </p:sp>
      <p:sp>
        <p:nvSpPr>
          <p:cNvPr id="14" name="TextBox 13"/>
          <p:cNvSpPr txBox="1"/>
          <p:nvPr/>
        </p:nvSpPr>
        <p:spPr>
          <a:xfrm>
            <a:off x="1302088" y="2526794"/>
            <a:ext cx="1725665" cy="461665"/>
          </a:xfrm>
          <a:prstGeom prst="rect">
            <a:avLst/>
          </a:prstGeom>
          <a:noFill/>
        </p:spPr>
        <p:txBody>
          <a:bodyPr wrap="none" rtlCol="0">
            <a:spAutoFit/>
          </a:bodyPr>
          <a:lstStyle/>
          <a:p>
            <a:r>
              <a:rPr lang="en-US" sz="2400" dirty="0">
                <a:latin typeface="Calibri" charset="0"/>
                <a:ea typeface="Calibri" charset="0"/>
                <a:cs typeface="Calibri" charset="0"/>
              </a:rPr>
              <a:t>r</a:t>
            </a:r>
            <a:r>
              <a:rPr lang="en-US" sz="2400" dirty="0" smtClean="0">
                <a:latin typeface="Calibri" charset="0"/>
                <a:ea typeface="Calibri" charset="0"/>
                <a:cs typeface="Calibri" charset="0"/>
              </a:rPr>
              <a:t>eset-secure</a:t>
            </a:r>
            <a:endParaRPr lang="en-US" sz="2400" dirty="0">
              <a:latin typeface="Calibri" charset="0"/>
              <a:ea typeface="Calibri" charset="0"/>
              <a:cs typeface="Calibri" charset="0"/>
            </a:endParaRPr>
          </a:p>
        </p:txBody>
      </p:sp>
      <mc:AlternateContent xmlns:mc="http://schemas.openxmlformats.org/markup-compatibility/2006" xmlns:a14="http://schemas.microsoft.com/office/drawing/2010/main">
        <mc:Choice Requires="a14">
          <p:sp>
            <p:nvSpPr>
              <p:cNvPr id="20" name="TextBox 19"/>
              <p:cNvSpPr txBox="1"/>
              <p:nvPr/>
            </p:nvSpPr>
            <p:spPr>
              <a:xfrm>
                <a:off x="5555093" y="365293"/>
                <a:ext cx="2822952" cy="584775"/>
              </a:xfrm>
              <a:prstGeom prst="rect">
                <a:avLst/>
              </a:prstGeom>
              <a:noFill/>
            </p:spPr>
            <p:txBody>
              <a:bodyPr wrap="none" rtlCol="0">
                <a:spAutoFit/>
              </a:bodyPr>
              <a:lstStyle/>
              <a:p>
                <a14:m>
                  <m:oMath xmlns:m="http://schemas.openxmlformats.org/officeDocument/2006/math">
                    <m:r>
                      <m:rPr>
                        <m:sty m:val="p"/>
                      </m:rPr>
                      <a:rPr lang="en-US" sz="3200">
                        <a:solidFill>
                          <a:srgbClr val="0432FF"/>
                        </a:solidFill>
                        <a:latin typeface="Cambria Math" charset="0"/>
                      </a:rPr>
                      <m:t>E</m:t>
                    </m:r>
                  </m:oMath>
                </a14:m>
                <a:r>
                  <a:rPr lang="en-US" sz="3200" dirty="0">
                    <a:solidFill>
                      <a:srgbClr val="0432FF"/>
                    </a:solidFill>
                  </a:rPr>
                  <a:t> </a:t>
                </a:r>
                <a:r>
                  <a:rPr lang="en-US" sz="3200" dirty="0" smtClean="0">
                    <a:solidFill>
                      <a:srgbClr val="0432FF"/>
                    </a:solidFill>
                  </a:rPr>
                  <a:t>is psPRP</a:t>
                </a:r>
                <a14:m>
                  <m:oMath xmlns:m="http://schemas.openxmlformats.org/officeDocument/2006/math">
                    <m:r>
                      <a:rPr lang="en-US" sz="3200" b="0" i="0" dirty="0" smtClean="0">
                        <a:solidFill>
                          <a:srgbClr val="0432FF"/>
                        </a:solidFill>
                        <a:latin typeface="Cambria Math" charset="0"/>
                      </a:rPr>
                      <m:t>[</m:t>
                    </m:r>
                    <m:sSup>
                      <m:sSupPr>
                        <m:ctrlPr>
                          <a:rPr lang="en-US" sz="3200" i="1">
                            <a:solidFill>
                              <a:srgbClr val="0432FF"/>
                            </a:solidFill>
                            <a:latin typeface="Cambria Math" charset="0"/>
                            <a:ea typeface="Cambria Math" charset="0"/>
                            <a:cs typeface="Cambria Math" charset="0"/>
                          </a:rPr>
                        </m:ctrlPr>
                      </m:sSupPr>
                      <m:e>
                        <m:r>
                          <a:rPr lang="en-US" sz="3200" b="0" i="0">
                            <a:solidFill>
                              <a:srgbClr val="0432FF"/>
                            </a:solidFill>
                            <a:latin typeface="Cambria Math" charset="0"/>
                            <a:ea typeface="Cambria Math" charset="0"/>
                            <a:cs typeface="Cambria Math" charset="0"/>
                          </a:rPr>
                          <m:t>𝒮</m:t>
                        </m:r>
                      </m:e>
                      <m:sup>
                        <m:r>
                          <m:rPr>
                            <m:sty m:val="p"/>
                          </m:rPr>
                          <a:rPr lang="en-US" sz="3200" b="0" i="0">
                            <a:solidFill>
                              <a:srgbClr val="0432FF"/>
                            </a:solidFill>
                            <a:latin typeface="Cambria Math" charset="0"/>
                            <a:ea typeface="Cambria Math" charset="0"/>
                            <a:cs typeface="Cambria Math" charset="0"/>
                          </a:rPr>
                          <m:t>up</m:t>
                        </m:r>
                      </m:sup>
                    </m:sSup>
                    <m:r>
                      <a:rPr lang="en-US" sz="3200" b="0" i="0" dirty="0" smtClean="0">
                        <a:solidFill>
                          <a:srgbClr val="0432FF"/>
                        </a:solidFill>
                        <a:latin typeface="Cambria Math" charset="0"/>
                      </a:rPr>
                      <m:t>]</m:t>
                    </m:r>
                  </m:oMath>
                </a14:m>
                <a:endParaRPr lang="en-US" sz="3200" dirty="0">
                  <a:solidFill>
                    <a:srgbClr val="0432FF"/>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555093" y="365293"/>
                <a:ext cx="2822952" cy="584775"/>
              </a:xfrm>
              <a:prstGeom prst="rect">
                <a:avLst/>
              </a:prstGeom>
              <a:blipFill rotWithShape="0">
                <a:blip r:embed="rId5"/>
                <a:stretch>
                  <a:fillRect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090099" y="370034"/>
                <a:ext cx="2736390" cy="584775"/>
              </a:xfrm>
              <a:prstGeom prst="rect">
                <a:avLst/>
              </a:prstGeom>
              <a:noFill/>
            </p:spPr>
            <p:txBody>
              <a:bodyPr wrap="none" rtlCol="0">
                <a:spAutoFit/>
              </a:bodyPr>
              <a:lstStyle/>
              <a:p>
                <a14:m>
                  <m:oMath xmlns:m="http://schemas.openxmlformats.org/officeDocument/2006/math">
                    <m:r>
                      <m:rPr>
                        <m:sty m:val="p"/>
                      </m:rPr>
                      <a:rPr lang="en-US" sz="3200">
                        <a:solidFill>
                          <a:srgbClr val="0432FF"/>
                        </a:solidFill>
                        <a:latin typeface="Cambria Math" charset="0"/>
                      </a:rPr>
                      <m:t>E</m:t>
                    </m:r>
                  </m:oMath>
                </a14:m>
                <a:r>
                  <a:rPr lang="en-US" sz="3200" dirty="0" smtClean="0">
                    <a:solidFill>
                      <a:srgbClr val="0432FF"/>
                    </a:solidFill>
                  </a:rPr>
                  <a:t> is </a:t>
                </a:r>
                <a:r>
                  <a:rPr lang="en-US" sz="3200" dirty="0" err="1" smtClean="0">
                    <a:solidFill>
                      <a:srgbClr val="0432FF"/>
                    </a:solidFill>
                  </a:rPr>
                  <a:t>psPRP</a:t>
                </a:r>
                <a14:m>
                  <m:oMath xmlns:m="http://schemas.openxmlformats.org/officeDocument/2006/math">
                    <m:r>
                      <a:rPr lang="en-US" sz="3200" b="0" i="0" dirty="0" smtClean="0">
                        <a:solidFill>
                          <a:srgbClr val="0432FF"/>
                        </a:solidFill>
                        <a:latin typeface="Cambria Math" charset="0"/>
                      </a:rPr>
                      <m:t>[</m:t>
                    </m:r>
                    <m:sSup>
                      <m:sSupPr>
                        <m:ctrlPr>
                          <a:rPr lang="en-US" sz="3200" i="1">
                            <a:solidFill>
                              <a:srgbClr val="0432FF"/>
                            </a:solidFill>
                            <a:latin typeface="Cambria Math" charset="0"/>
                            <a:ea typeface="Cambria Math" charset="0"/>
                            <a:cs typeface="Cambria Math" charset="0"/>
                          </a:rPr>
                        </m:ctrlPr>
                      </m:sSupPr>
                      <m:e>
                        <m:r>
                          <a:rPr lang="en-US" sz="3200" b="0" i="0">
                            <a:solidFill>
                              <a:srgbClr val="0432FF"/>
                            </a:solidFill>
                            <a:latin typeface="Cambria Math" charset="0"/>
                            <a:ea typeface="Cambria Math" charset="0"/>
                            <a:cs typeface="Cambria Math" charset="0"/>
                          </a:rPr>
                          <m:t>𝒮</m:t>
                        </m:r>
                      </m:e>
                      <m:sup>
                        <m:r>
                          <m:rPr>
                            <m:sty m:val="p"/>
                          </m:rPr>
                          <a:rPr lang="en-US" sz="3200" b="0" i="0" smtClean="0">
                            <a:solidFill>
                              <a:srgbClr val="0432FF"/>
                            </a:solidFill>
                            <a:latin typeface="Cambria Math" charset="0"/>
                            <a:ea typeface="Cambria Math" charset="0"/>
                            <a:cs typeface="Cambria Math" charset="0"/>
                          </a:rPr>
                          <m:t>rs</m:t>
                        </m:r>
                      </m:sup>
                    </m:sSup>
                    <m:r>
                      <a:rPr lang="en-US" sz="3200" b="0" i="0" dirty="0" smtClean="0">
                        <a:solidFill>
                          <a:srgbClr val="0432FF"/>
                        </a:solidFill>
                        <a:latin typeface="Cambria Math" charset="0"/>
                      </a:rPr>
                      <m:t>]</m:t>
                    </m:r>
                  </m:oMath>
                </a14:m>
                <a:endParaRPr lang="en-US" sz="3200" dirty="0">
                  <a:solidFill>
                    <a:srgbClr val="0432FF"/>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090099" y="370034"/>
                <a:ext cx="2736390" cy="584775"/>
              </a:xfrm>
              <a:prstGeom prst="rect">
                <a:avLst/>
              </a:prstGeom>
              <a:blipFill rotWithShape="0">
                <a:blip r:embed="rId6"/>
                <a:stretch>
                  <a:fillRect t="-12500" b="-34375"/>
                </a:stretch>
              </a:blipFill>
            </p:spPr>
            <p:txBody>
              <a:bodyPr/>
              <a:lstStyle/>
              <a:p>
                <a:r>
                  <a:rPr lang="en-US">
                    <a:noFill/>
                  </a:rPr>
                  <a:t> </a:t>
                </a:r>
              </a:p>
            </p:txBody>
          </p:sp>
        </mc:Fallback>
      </mc:AlternateContent>
      <p:cxnSp>
        <p:nvCxnSpPr>
          <p:cNvPr id="25" name="Straight Connector 24"/>
          <p:cNvCxnSpPr>
            <a:stCxn id="20" idx="2"/>
            <a:endCxn id="10" idx="20"/>
          </p:cNvCxnSpPr>
          <p:nvPr/>
        </p:nvCxnSpPr>
        <p:spPr>
          <a:xfrm flipH="1">
            <a:off x="5514841" y="950068"/>
            <a:ext cx="1451728" cy="2085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4"/>
            <a:endCxn id="21" idx="2"/>
          </p:cNvCxnSpPr>
          <p:nvPr/>
        </p:nvCxnSpPr>
        <p:spPr>
          <a:xfrm flipH="1" flipV="1">
            <a:off x="2458294" y="954809"/>
            <a:ext cx="1036195" cy="1656568"/>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509451" y="1736375"/>
            <a:ext cx="8370981" cy="3461657"/>
            <a:chOff x="509451" y="2399315"/>
            <a:chExt cx="8370981" cy="3461657"/>
          </a:xfrm>
        </p:grpSpPr>
        <p:sp>
          <p:nvSpPr>
            <p:cNvPr id="5" name="TextBox 4"/>
            <p:cNvSpPr txBox="1"/>
            <p:nvPr/>
          </p:nvSpPr>
          <p:spPr>
            <a:xfrm>
              <a:off x="7397594" y="5023377"/>
              <a:ext cx="1482838" cy="830997"/>
            </a:xfrm>
            <a:prstGeom prst="rect">
              <a:avLst/>
            </a:prstGeom>
            <a:noFill/>
          </p:spPr>
          <p:txBody>
            <a:bodyPr wrap="square" rtlCol="0">
              <a:spAutoFit/>
            </a:bodyPr>
            <a:lstStyle/>
            <a:p>
              <a:r>
                <a:rPr lang="en-US" sz="2400" dirty="0">
                  <a:latin typeface="Arial" charset="0"/>
                  <a:ea typeface="Arial" charset="0"/>
                  <a:cs typeface="Arial" charset="0"/>
                </a:rPr>
                <a:t>a</a:t>
              </a:r>
              <a:r>
                <a:rPr lang="en-US" sz="2400" dirty="0" smtClean="0">
                  <a:latin typeface="Arial" charset="0"/>
                  <a:ea typeface="Arial" charset="0"/>
                  <a:cs typeface="Arial" charset="0"/>
                </a:rPr>
                <a:t>ll (PPT) sources</a:t>
              </a:r>
              <a:endParaRPr lang="en-US" sz="2400" dirty="0">
                <a:latin typeface="Arial" charset="0"/>
                <a:ea typeface="Arial" charset="0"/>
                <a:cs typeface="Arial" charset="0"/>
              </a:endParaRPr>
            </a:p>
          </p:txBody>
        </p:sp>
        <p:cxnSp>
          <p:nvCxnSpPr>
            <p:cNvPr id="8" name="Straight Connector 7"/>
            <p:cNvCxnSpPr/>
            <p:nvPr/>
          </p:nvCxnSpPr>
          <p:spPr>
            <a:xfrm>
              <a:off x="7523652" y="5096521"/>
              <a:ext cx="1175623" cy="6924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73494" y="5081818"/>
              <a:ext cx="1225781" cy="7072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509451" y="2399315"/>
              <a:ext cx="7903028" cy="3461657"/>
            </a:xfrm>
            <a:custGeom>
              <a:avLst/>
              <a:gdLst>
                <a:gd name="connsiteX0" fmla="*/ 927462 w 7903028"/>
                <a:gd name="connsiteY0" fmla="*/ 535577 h 3461657"/>
                <a:gd name="connsiteX1" fmla="*/ 953588 w 7903028"/>
                <a:gd name="connsiteY1" fmla="*/ 404948 h 3461657"/>
                <a:gd name="connsiteX2" fmla="*/ 1789611 w 7903028"/>
                <a:gd name="connsiteY2" fmla="*/ 39188 h 3461657"/>
                <a:gd name="connsiteX3" fmla="*/ 1894114 w 7903028"/>
                <a:gd name="connsiteY3" fmla="*/ 13063 h 3461657"/>
                <a:gd name="connsiteX4" fmla="*/ 2090057 w 7903028"/>
                <a:gd name="connsiteY4" fmla="*/ 0 h 3461657"/>
                <a:gd name="connsiteX5" fmla="*/ 2403565 w 7903028"/>
                <a:gd name="connsiteY5" fmla="*/ 13063 h 3461657"/>
                <a:gd name="connsiteX6" fmla="*/ 2481942 w 7903028"/>
                <a:gd name="connsiteY6" fmla="*/ 26125 h 3461657"/>
                <a:gd name="connsiteX7" fmla="*/ 2743200 w 7903028"/>
                <a:gd name="connsiteY7" fmla="*/ 52251 h 3461657"/>
                <a:gd name="connsiteX8" fmla="*/ 2913017 w 7903028"/>
                <a:gd name="connsiteY8" fmla="*/ 78377 h 3461657"/>
                <a:gd name="connsiteX9" fmla="*/ 3108960 w 7903028"/>
                <a:gd name="connsiteY9" fmla="*/ 91440 h 3461657"/>
                <a:gd name="connsiteX10" fmla="*/ 3213462 w 7903028"/>
                <a:gd name="connsiteY10" fmla="*/ 130628 h 3461657"/>
                <a:gd name="connsiteX11" fmla="*/ 3291840 w 7903028"/>
                <a:gd name="connsiteY11" fmla="*/ 156754 h 3461657"/>
                <a:gd name="connsiteX12" fmla="*/ 3331028 w 7903028"/>
                <a:gd name="connsiteY12" fmla="*/ 182880 h 3461657"/>
                <a:gd name="connsiteX13" fmla="*/ 3422468 w 7903028"/>
                <a:gd name="connsiteY13" fmla="*/ 195943 h 3461657"/>
                <a:gd name="connsiteX14" fmla="*/ 3788228 w 7903028"/>
                <a:gd name="connsiteY14" fmla="*/ 209005 h 3461657"/>
                <a:gd name="connsiteX15" fmla="*/ 3958045 w 7903028"/>
                <a:gd name="connsiteY15" fmla="*/ 222068 h 3461657"/>
                <a:gd name="connsiteX16" fmla="*/ 4010297 w 7903028"/>
                <a:gd name="connsiteY16" fmla="*/ 235131 h 3461657"/>
                <a:gd name="connsiteX17" fmla="*/ 4114800 w 7903028"/>
                <a:gd name="connsiteY17" fmla="*/ 261257 h 3461657"/>
                <a:gd name="connsiteX18" fmla="*/ 4167051 w 7903028"/>
                <a:gd name="connsiteY18" fmla="*/ 274320 h 3461657"/>
                <a:gd name="connsiteX19" fmla="*/ 4284617 w 7903028"/>
                <a:gd name="connsiteY19" fmla="*/ 326571 h 3461657"/>
                <a:gd name="connsiteX20" fmla="*/ 4389120 w 7903028"/>
                <a:gd name="connsiteY20" fmla="*/ 339634 h 3461657"/>
                <a:gd name="connsiteX21" fmla="*/ 4467497 w 7903028"/>
                <a:gd name="connsiteY21" fmla="*/ 352697 h 3461657"/>
                <a:gd name="connsiteX22" fmla="*/ 4532811 w 7903028"/>
                <a:gd name="connsiteY22" fmla="*/ 365760 h 3461657"/>
                <a:gd name="connsiteX23" fmla="*/ 4585062 w 7903028"/>
                <a:gd name="connsiteY23" fmla="*/ 378823 h 3461657"/>
                <a:gd name="connsiteX24" fmla="*/ 4715691 w 7903028"/>
                <a:gd name="connsiteY24" fmla="*/ 391885 h 3461657"/>
                <a:gd name="connsiteX25" fmla="*/ 4846320 w 7903028"/>
                <a:gd name="connsiteY25" fmla="*/ 418011 h 3461657"/>
                <a:gd name="connsiteX26" fmla="*/ 4924697 w 7903028"/>
                <a:gd name="connsiteY26" fmla="*/ 444137 h 3461657"/>
                <a:gd name="connsiteX27" fmla="*/ 4963885 w 7903028"/>
                <a:gd name="connsiteY27" fmla="*/ 457200 h 3461657"/>
                <a:gd name="connsiteX28" fmla="*/ 5185954 w 7903028"/>
                <a:gd name="connsiteY28" fmla="*/ 483325 h 3461657"/>
                <a:gd name="connsiteX29" fmla="*/ 5225142 w 7903028"/>
                <a:gd name="connsiteY29" fmla="*/ 509451 h 3461657"/>
                <a:gd name="connsiteX30" fmla="*/ 5342708 w 7903028"/>
                <a:gd name="connsiteY30" fmla="*/ 535577 h 3461657"/>
                <a:gd name="connsiteX31" fmla="*/ 5394960 w 7903028"/>
                <a:gd name="connsiteY31" fmla="*/ 561703 h 3461657"/>
                <a:gd name="connsiteX32" fmla="*/ 5499462 w 7903028"/>
                <a:gd name="connsiteY32" fmla="*/ 574765 h 3461657"/>
                <a:gd name="connsiteX33" fmla="*/ 6230982 w 7903028"/>
                <a:gd name="connsiteY33" fmla="*/ 587828 h 3461657"/>
                <a:gd name="connsiteX34" fmla="*/ 6466114 w 7903028"/>
                <a:gd name="connsiteY34" fmla="*/ 613954 h 3461657"/>
                <a:gd name="connsiteX35" fmla="*/ 6505302 w 7903028"/>
                <a:gd name="connsiteY35" fmla="*/ 627017 h 3461657"/>
                <a:gd name="connsiteX36" fmla="*/ 6635931 w 7903028"/>
                <a:gd name="connsiteY36" fmla="*/ 613954 h 3461657"/>
                <a:gd name="connsiteX37" fmla="*/ 6701245 w 7903028"/>
                <a:gd name="connsiteY37" fmla="*/ 561703 h 3461657"/>
                <a:gd name="connsiteX38" fmla="*/ 6779622 w 7903028"/>
                <a:gd name="connsiteY38" fmla="*/ 522514 h 3461657"/>
                <a:gd name="connsiteX39" fmla="*/ 6949440 w 7903028"/>
                <a:gd name="connsiteY39" fmla="*/ 509451 h 3461657"/>
                <a:gd name="connsiteX40" fmla="*/ 7171508 w 7903028"/>
                <a:gd name="connsiteY40" fmla="*/ 522514 h 3461657"/>
                <a:gd name="connsiteX41" fmla="*/ 7210697 w 7903028"/>
                <a:gd name="connsiteY41" fmla="*/ 535577 h 3461657"/>
                <a:gd name="connsiteX42" fmla="*/ 7341325 w 7903028"/>
                <a:gd name="connsiteY42" fmla="*/ 587828 h 3461657"/>
                <a:gd name="connsiteX43" fmla="*/ 7406640 w 7903028"/>
                <a:gd name="connsiteY43" fmla="*/ 613954 h 3461657"/>
                <a:gd name="connsiteX44" fmla="*/ 7471954 w 7903028"/>
                <a:gd name="connsiteY44" fmla="*/ 640080 h 3461657"/>
                <a:gd name="connsiteX45" fmla="*/ 7615645 w 7903028"/>
                <a:gd name="connsiteY45" fmla="*/ 692331 h 3461657"/>
                <a:gd name="connsiteX46" fmla="*/ 7694022 w 7903028"/>
                <a:gd name="connsiteY46" fmla="*/ 731520 h 3461657"/>
                <a:gd name="connsiteX47" fmla="*/ 7733211 w 7903028"/>
                <a:gd name="connsiteY47" fmla="*/ 809897 h 3461657"/>
                <a:gd name="connsiteX48" fmla="*/ 7824651 w 7903028"/>
                <a:gd name="connsiteY48" fmla="*/ 888274 h 3461657"/>
                <a:gd name="connsiteX49" fmla="*/ 7850777 w 7903028"/>
                <a:gd name="connsiteY49" fmla="*/ 940525 h 3461657"/>
                <a:gd name="connsiteX50" fmla="*/ 7863840 w 7903028"/>
                <a:gd name="connsiteY50" fmla="*/ 979714 h 3461657"/>
                <a:gd name="connsiteX51" fmla="*/ 7889965 w 7903028"/>
                <a:gd name="connsiteY51" fmla="*/ 1018903 h 3461657"/>
                <a:gd name="connsiteX52" fmla="*/ 7903028 w 7903028"/>
                <a:gd name="connsiteY52" fmla="*/ 1084217 h 3461657"/>
                <a:gd name="connsiteX53" fmla="*/ 7889965 w 7903028"/>
                <a:gd name="connsiteY53" fmla="*/ 1489165 h 3461657"/>
                <a:gd name="connsiteX54" fmla="*/ 7863840 w 7903028"/>
                <a:gd name="connsiteY54" fmla="*/ 1567543 h 3461657"/>
                <a:gd name="connsiteX55" fmla="*/ 7850777 w 7903028"/>
                <a:gd name="connsiteY55" fmla="*/ 1606731 h 3461657"/>
                <a:gd name="connsiteX56" fmla="*/ 7837714 w 7903028"/>
                <a:gd name="connsiteY56" fmla="*/ 1658983 h 3461657"/>
                <a:gd name="connsiteX57" fmla="*/ 7798525 w 7903028"/>
                <a:gd name="connsiteY57" fmla="*/ 1737360 h 3461657"/>
                <a:gd name="connsiteX58" fmla="*/ 7759337 w 7903028"/>
                <a:gd name="connsiteY58" fmla="*/ 1763485 h 3461657"/>
                <a:gd name="connsiteX59" fmla="*/ 7720148 w 7903028"/>
                <a:gd name="connsiteY59" fmla="*/ 1828800 h 3461657"/>
                <a:gd name="connsiteX60" fmla="*/ 7667897 w 7903028"/>
                <a:gd name="connsiteY60" fmla="*/ 1854925 h 3461657"/>
                <a:gd name="connsiteX61" fmla="*/ 7615645 w 7903028"/>
                <a:gd name="connsiteY61" fmla="*/ 1933303 h 3461657"/>
                <a:gd name="connsiteX62" fmla="*/ 7563394 w 7903028"/>
                <a:gd name="connsiteY62" fmla="*/ 1985554 h 3461657"/>
                <a:gd name="connsiteX63" fmla="*/ 7511142 w 7903028"/>
                <a:gd name="connsiteY63" fmla="*/ 2050868 h 3461657"/>
                <a:gd name="connsiteX64" fmla="*/ 7419702 w 7903028"/>
                <a:gd name="connsiteY64" fmla="*/ 2129245 h 3461657"/>
                <a:gd name="connsiteX65" fmla="*/ 7380514 w 7903028"/>
                <a:gd name="connsiteY65" fmla="*/ 2142308 h 3461657"/>
                <a:gd name="connsiteX66" fmla="*/ 7328262 w 7903028"/>
                <a:gd name="connsiteY66" fmla="*/ 2181497 h 3461657"/>
                <a:gd name="connsiteX67" fmla="*/ 7289074 w 7903028"/>
                <a:gd name="connsiteY67" fmla="*/ 2194560 h 3461657"/>
                <a:gd name="connsiteX68" fmla="*/ 7223760 w 7903028"/>
                <a:gd name="connsiteY68" fmla="*/ 2246811 h 3461657"/>
                <a:gd name="connsiteX69" fmla="*/ 7158445 w 7903028"/>
                <a:gd name="connsiteY69" fmla="*/ 2272937 h 3461657"/>
                <a:gd name="connsiteX70" fmla="*/ 7014754 w 7903028"/>
                <a:gd name="connsiteY70" fmla="*/ 2325188 h 3461657"/>
                <a:gd name="connsiteX71" fmla="*/ 6923314 w 7903028"/>
                <a:gd name="connsiteY71" fmla="*/ 2377440 h 3461657"/>
                <a:gd name="connsiteX72" fmla="*/ 6871062 w 7903028"/>
                <a:gd name="connsiteY72" fmla="*/ 2390503 h 3461657"/>
                <a:gd name="connsiteX73" fmla="*/ 6831874 w 7903028"/>
                <a:gd name="connsiteY73" fmla="*/ 2403565 h 3461657"/>
                <a:gd name="connsiteX74" fmla="*/ 6766560 w 7903028"/>
                <a:gd name="connsiteY74" fmla="*/ 2416628 h 3461657"/>
                <a:gd name="connsiteX75" fmla="*/ 6701245 w 7903028"/>
                <a:gd name="connsiteY75" fmla="*/ 2442754 h 3461657"/>
                <a:gd name="connsiteX76" fmla="*/ 6426925 w 7903028"/>
                <a:gd name="connsiteY76" fmla="*/ 2468880 h 3461657"/>
                <a:gd name="connsiteX77" fmla="*/ 6322422 w 7903028"/>
                <a:gd name="connsiteY77" fmla="*/ 2495005 h 3461657"/>
                <a:gd name="connsiteX78" fmla="*/ 6244045 w 7903028"/>
                <a:gd name="connsiteY78" fmla="*/ 2560320 h 3461657"/>
                <a:gd name="connsiteX79" fmla="*/ 6204857 w 7903028"/>
                <a:gd name="connsiteY79" fmla="*/ 2586445 h 3461657"/>
                <a:gd name="connsiteX80" fmla="*/ 6126480 w 7903028"/>
                <a:gd name="connsiteY80" fmla="*/ 2651760 h 3461657"/>
                <a:gd name="connsiteX81" fmla="*/ 6100354 w 7903028"/>
                <a:gd name="connsiteY81" fmla="*/ 2690948 h 3461657"/>
                <a:gd name="connsiteX82" fmla="*/ 6061165 w 7903028"/>
                <a:gd name="connsiteY82" fmla="*/ 2717074 h 3461657"/>
                <a:gd name="connsiteX83" fmla="*/ 6048102 w 7903028"/>
                <a:gd name="connsiteY83" fmla="*/ 2756263 h 3461657"/>
                <a:gd name="connsiteX84" fmla="*/ 6008914 w 7903028"/>
                <a:gd name="connsiteY84" fmla="*/ 2795451 h 3461657"/>
                <a:gd name="connsiteX85" fmla="*/ 5943600 w 7903028"/>
                <a:gd name="connsiteY85" fmla="*/ 2886891 h 3461657"/>
                <a:gd name="connsiteX86" fmla="*/ 5904411 w 7903028"/>
                <a:gd name="connsiteY86" fmla="*/ 2913017 h 3461657"/>
                <a:gd name="connsiteX87" fmla="*/ 5773782 w 7903028"/>
                <a:gd name="connsiteY87" fmla="*/ 3004457 h 3461657"/>
                <a:gd name="connsiteX88" fmla="*/ 5721531 w 7903028"/>
                <a:gd name="connsiteY88" fmla="*/ 3030583 h 3461657"/>
                <a:gd name="connsiteX89" fmla="*/ 5669280 w 7903028"/>
                <a:gd name="connsiteY89" fmla="*/ 3069771 h 3461657"/>
                <a:gd name="connsiteX90" fmla="*/ 5551714 w 7903028"/>
                <a:gd name="connsiteY90" fmla="*/ 3135085 h 3461657"/>
                <a:gd name="connsiteX91" fmla="*/ 5512525 w 7903028"/>
                <a:gd name="connsiteY91" fmla="*/ 3174274 h 3461657"/>
                <a:gd name="connsiteX92" fmla="*/ 5342708 w 7903028"/>
                <a:gd name="connsiteY92" fmla="*/ 3226525 h 3461657"/>
                <a:gd name="connsiteX93" fmla="*/ 5277394 w 7903028"/>
                <a:gd name="connsiteY93" fmla="*/ 3252651 h 3461657"/>
                <a:gd name="connsiteX94" fmla="*/ 5094514 w 7903028"/>
                <a:gd name="connsiteY94" fmla="*/ 3304903 h 3461657"/>
                <a:gd name="connsiteX95" fmla="*/ 5003074 w 7903028"/>
                <a:gd name="connsiteY95" fmla="*/ 3331028 h 3461657"/>
                <a:gd name="connsiteX96" fmla="*/ 4924697 w 7903028"/>
                <a:gd name="connsiteY96" fmla="*/ 3344091 h 3461657"/>
                <a:gd name="connsiteX97" fmla="*/ 4872445 w 7903028"/>
                <a:gd name="connsiteY97" fmla="*/ 3370217 h 3461657"/>
                <a:gd name="connsiteX98" fmla="*/ 4702628 w 7903028"/>
                <a:gd name="connsiteY98" fmla="*/ 3396343 h 3461657"/>
                <a:gd name="connsiteX99" fmla="*/ 4572000 w 7903028"/>
                <a:gd name="connsiteY99" fmla="*/ 3448594 h 3461657"/>
                <a:gd name="connsiteX100" fmla="*/ 4480560 w 7903028"/>
                <a:gd name="connsiteY100" fmla="*/ 3461657 h 3461657"/>
                <a:gd name="connsiteX101" fmla="*/ 3879668 w 7903028"/>
                <a:gd name="connsiteY101" fmla="*/ 3448594 h 3461657"/>
                <a:gd name="connsiteX102" fmla="*/ 3762102 w 7903028"/>
                <a:gd name="connsiteY102" fmla="*/ 3396343 h 3461657"/>
                <a:gd name="connsiteX103" fmla="*/ 3605348 w 7903028"/>
                <a:gd name="connsiteY103" fmla="*/ 3383280 h 3461657"/>
                <a:gd name="connsiteX104" fmla="*/ 3448594 w 7903028"/>
                <a:gd name="connsiteY104" fmla="*/ 3344091 h 3461657"/>
                <a:gd name="connsiteX105" fmla="*/ 3304902 w 7903028"/>
                <a:gd name="connsiteY105" fmla="*/ 3304903 h 3461657"/>
                <a:gd name="connsiteX106" fmla="*/ 3252651 w 7903028"/>
                <a:gd name="connsiteY106" fmla="*/ 3278777 h 3461657"/>
                <a:gd name="connsiteX107" fmla="*/ 3200400 w 7903028"/>
                <a:gd name="connsiteY107" fmla="*/ 3265714 h 3461657"/>
                <a:gd name="connsiteX108" fmla="*/ 3082834 w 7903028"/>
                <a:gd name="connsiteY108" fmla="*/ 3161211 h 3461657"/>
                <a:gd name="connsiteX109" fmla="*/ 3043645 w 7903028"/>
                <a:gd name="connsiteY109" fmla="*/ 3148148 h 3461657"/>
                <a:gd name="connsiteX110" fmla="*/ 2939142 w 7903028"/>
                <a:gd name="connsiteY110" fmla="*/ 3122023 h 3461657"/>
                <a:gd name="connsiteX111" fmla="*/ 2508068 w 7903028"/>
                <a:gd name="connsiteY111" fmla="*/ 3135085 h 3461657"/>
                <a:gd name="connsiteX112" fmla="*/ 2442754 w 7903028"/>
                <a:gd name="connsiteY112" fmla="*/ 3148148 h 3461657"/>
                <a:gd name="connsiteX113" fmla="*/ 2364377 w 7903028"/>
                <a:gd name="connsiteY113" fmla="*/ 3161211 h 3461657"/>
                <a:gd name="connsiteX114" fmla="*/ 1854925 w 7903028"/>
                <a:gd name="connsiteY114" fmla="*/ 3148148 h 3461657"/>
                <a:gd name="connsiteX115" fmla="*/ 1789611 w 7903028"/>
                <a:gd name="connsiteY115" fmla="*/ 3122023 h 3461657"/>
                <a:gd name="connsiteX116" fmla="*/ 1711234 w 7903028"/>
                <a:gd name="connsiteY116" fmla="*/ 3017520 h 3461657"/>
                <a:gd name="connsiteX117" fmla="*/ 1632857 w 7903028"/>
                <a:gd name="connsiteY117" fmla="*/ 2913017 h 3461657"/>
                <a:gd name="connsiteX118" fmla="*/ 1580605 w 7903028"/>
                <a:gd name="connsiteY118" fmla="*/ 2808514 h 3461657"/>
                <a:gd name="connsiteX119" fmla="*/ 1489165 w 7903028"/>
                <a:gd name="connsiteY119" fmla="*/ 2690948 h 3461657"/>
                <a:gd name="connsiteX120" fmla="*/ 1476102 w 7903028"/>
                <a:gd name="connsiteY120" fmla="*/ 2651760 h 3461657"/>
                <a:gd name="connsiteX121" fmla="*/ 1018902 w 7903028"/>
                <a:gd name="connsiteY121" fmla="*/ 2638697 h 3461657"/>
                <a:gd name="connsiteX122" fmla="*/ 888274 w 7903028"/>
                <a:gd name="connsiteY122" fmla="*/ 2612571 h 3461657"/>
                <a:gd name="connsiteX123" fmla="*/ 783771 w 7903028"/>
                <a:gd name="connsiteY123" fmla="*/ 2599508 h 3461657"/>
                <a:gd name="connsiteX124" fmla="*/ 692331 w 7903028"/>
                <a:gd name="connsiteY124" fmla="*/ 2586445 h 3461657"/>
                <a:gd name="connsiteX125" fmla="*/ 339634 w 7903028"/>
                <a:gd name="connsiteY125" fmla="*/ 2599508 h 3461657"/>
                <a:gd name="connsiteX126" fmla="*/ 300445 w 7903028"/>
                <a:gd name="connsiteY126" fmla="*/ 2612571 h 3461657"/>
                <a:gd name="connsiteX127" fmla="*/ 78377 w 7903028"/>
                <a:gd name="connsiteY127" fmla="*/ 2599508 h 3461657"/>
                <a:gd name="connsiteX128" fmla="*/ 39188 w 7903028"/>
                <a:gd name="connsiteY128" fmla="*/ 2534194 h 3461657"/>
                <a:gd name="connsiteX129" fmla="*/ 13062 w 7903028"/>
                <a:gd name="connsiteY129" fmla="*/ 2416628 h 3461657"/>
                <a:gd name="connsiteX130" fmla="*/ 0 w 7903028"/>
                <a:gd name="connsiteY130" fmla="*/ 2272937 h 3461657"/>
                <a:gd name="connsiteX131" fmla="*/ 13062 w 7903028"/>
                <a:gd name="connsiteY131" fmla="*/ 1998617 h 3461657"/>
                <a:gd name="connsiteX132" fmla="*/ 39188 w 7903028"/>
                <a:gd name="connsiteY132" fmla="*/ 1959428 h 3461657"/>
                <a:gd name="connsiteX133" fmla="*/ 91440 w 7903028"/>
                <a:gd name="connsiteY133" fmla="*/ 1867988 h 3461657"/>
                <a:gd name="connsiteX134" fmla="*/ 117565 w 7903028"/>
                <a:gd name="connsiteY134" fmla="*/ 1828800 h 3461657"/>
                <a:gd name="connsiteX135" fmla="*/ 209005 w 7903028"/>
                <a:gd name="connsiteY135" fmla="*/ 1737360 h 3461657"/>
                <a:gd name="connsiteX136" fmla="*/ 261257 w 7903028"/>
                <a:gd name="connsiteY136" fmla="*/ 1672045 h 3461657"/>
                <a:gd name="connsiteX137" fmla="*/ 326571 w 7903028"/>
                <a:gd name="connsiteY137" fmla="*/ 1632857 h 3461657"/>
                <a:gd name="connsiteX138" fmla="*/ 457200 w 7903028"/>
                <a:gd name="connsiteY138" fmla="*/ 1502228 h 3461657"/>
                <a:gd name="connsiteX139" fmla="*/ 509451 w 7903028"/>
                <a:gd name="connsiteY139" fmla="*/ 1449977 h 3461657"/>
                <a:gd name="connsiteX140" fmla="*/ 561702 w 7903028"/>
                <a:gd name="connsiteY140" fmla="*/ 1345474 h 3461657"/>
                <a:gd name="connsiteX141" fmla="*/ 574765 w 7903028"/>
                <a:gd name="connsiteY141" fmla="*/ 1280160 h 3461657"/>
                <a:gd name="connsiteX142" fmla="*/ 587828 w 7903028"/>
                <a:gd name="connsiteY142" fmla="*/ 1031965 h 3461657"/>
                <a:gd name="connsiteX143" fmla="*/ 640080 w 7903028"/>
                <a:gd name="connsiteY143" fmla="*/ 953588 h 3461657"/>
                <a:gd name="connsiteX144" fmla="*/ 666205 w 7903028"/>
                <a:gd name="connsiteY144" fmla="*/ 914400 h 3461657"/>
                <a:gd name="connsiteX145" fmla="*/ 744582 w 7903028"/>
                <a:gd name="connsiteY145" fmla="*/ 836023 h 3461657"/>
                <a:gd name="connsiteX146" fmla="*/ 809897 w 7903028"/>
                <a:gd name="connsiteY146" fmla="*/ 770708 h 3461657"/>
                <a:gd name="connsiteX147" fmla="*/ 822960 w 7903028"/>
                <a:gd name="connsiteY147" fmla="*/ 731520 h 3461657"/>
                <a:gd name="connsiteX148" fmla="*/ 862148 w 7903028"/>
                <a:gd name="connsiteY148" fmla="*/ 692331 h 3461657"/>
                <a:gd name="connsiteX149" fmla="*/ 888274 w 7903028"/>
                <a:gd name="connsiteY149" fmla="*/ 587828 h 3461657"/>
                <a:gd name="connsiteX150" fmla="*/ 927462 w 7903028"/>
                <a:gd name="connsiteY150" fmla="*/ 561703 h 3461657"/>
                <a:gd name="connsiteX151" fmla="*/ 927462 w 7903028"/>
                <a:gd name="connsiteY151" fmla="*/ 535577 h 346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7903028" h="3461657">
                  <a:moveTo>
                    <a:pt x="927462" y="535577"/>
                  </a:moveTo>
                  <a:cubicBezTo>
                    <a:pt x="936171" y="492034"/>
                    <a:pt x="915105" y="427105"/>
                    <a:pt x="953588" y="404948"/>
                  </a:cubicBezTo>
                  <a:cubicBezTo>
                    <a:pt x="1217195" y="253174"/>
                    <a:pt x="1508832" y="156179"/>
                    <a:pt x="1789611" y="39188"/>
                  </a:cubicBezTo>
                  <a:cubicBezTo>
                    <a:pt x="1822755" y="25378"/>
                    <a:pt x="1858509" y="17707"/>
                    <a:pt x="1894114" y="13063"/>
                  </a:cubicBezTo>
                  <a:cubicBezTo>
                    <a:pt x="1959024" y="4597"/>
                    <a:pt x="2024743" y="4354"/>
                    <a:pt x="2090057" y="0"/>
                  </a:cubicBezTo>
                  <a:cubicBezTo>
                    <a:pt x="2194560" y="4354"/>
                    <a:pt x="2299203" y="6106"/>
                    <a:pt x="2403565" y="13063"/>
                  </a:cubicBezTo>
                  <a:cubicBezTo>
                    <a:pt x="2429992" y="14825"/>
                    <a:pt x="2455688" y="22625"/>
                    <a:pt x="2481942" y="26125"/>
                  </a:cubicBezTo>
                  <a:cubicBezTo>
                    <a:pt x="2560697" y="36625"/>
                    <a:pt x="2665885" y="45222"/>
                    <a:pt x="2743200" y="52251"/>
                  </a:cubicBezTo>
                  <a:cubicBezTo>
                    <a:pt x="2820317" y="77957"/>
                    <a:pt x="2780081" y="67742"/>
                    <a:pt x="2913017" y="78377"/>
                  </a:cubicBezTo>
                  <a:cubicBezTo>
                    <a:pt x="2978268" y="83597"/>
                    <a:pt x="3043646" y="87086"/>
                    <a:pt x="3108960" y="91440"/>
                  </a:cubicBezTo>
                  <a:cubicBezTo>
                    <a:pt x="3263803" y="122409"/>
                    <a:pt x="3103380" y="81703"/>
                    <a:pt x="3213462" y="130628"/>
                  </a:cubicBezTo>
                  <a:cubicBezTo>
                    <a:pt x="3238628" y="141813"/>
                    <a:pt x="3291840" y="156754"/>
                    <a:pt x="3291840" y="156754"/>
                  </a:cubicBezTo>
                  <a:cubicBezTo>
                    <a:pt x="3304903" y="165463"/>
                    <a:pt x="3315991" y="178369"/>
                    <a:pt x="3331028" y="182880"/>
                  </a:cubicBezTo>
                  <a:cubicBezTo>
                    <a:pt x="3360519" y="191727"/>
                    <a:pt x="3391729" y="194187"/>
                    <a:pt x="3422468" y="195943"/>
                  </a:cubicBezTo>
                  <a:cubicBezTo>
                    <a:pt x="3544267" y="202903"/>
                    <a:pt x="3666308" y="204651"/>
                    <a:pt x="3788228" y="209005"/>
                  </a:cubicBezTo>
                  <a:cubicBezTo>
                    <a:pt x="3844834" y="213359"/>
                    <a:pt x="3901661" y="215435"/>
                    <a:pt x="3958045" y="222068"/>
                  </a:cubicBezTo>
                  <a:cubicBezTo>
                    <a:pt x="3975875" y="224166"/>
                    <a:pt x="3992771" y="231236"/>
                    <a:pt x="4010297" y="235131"/>
                  </a:cubicBezTo>
                  <a:cubicBezTo>
                    <a:pt x="4189555" y="274966"/>
                    <a:pt x="3992256" y="226244"/>
                    <a:pt x="4114800" y="261257"/>
                  </a:cubicBezTo>
                  <a:cubicBezTo>
                    <a:pt x="4132062" y="266189"/>
                    <a:pt x="4150241" y="268016"/>
                    <a:pt x="4167051" y="274320"/>
                  </a:cubicBezTo>
                  <a:cubicBezTo>
                    <a:pt x="4222475" y="295104"/>
                    <a:pt x="4222657" y="312273"/>
                    <a:pt x="4284617" y="326571"/>
                  </a:cubicBezTo>
                  <a:cubicBezTo>
                    <a:pt x="4318823" y="334465"/>
                    <a:pt x="4354367" y="334669"/>
                    <a:pt x="4389120" y="339634"/>
                  </a:cubicBezTo>
                  <a:cubicBezTo>
                    <a:pt x="4415340" y="343380"/>
                    <a:pt x="4441438" y="347959"/>
                    <a:pt x="4467497" y="352697"/>
                  </a:cubicBezTo>
                  <a:cubicBezTo>
                    <a:pt x="4489341" y="356669"/>
                    <a:pt x="4511137" y="360944"/>
                    <a:pt x="4532811" y="365760"/>
                  </a:cubicBezTo>
                  <a:cubicBezTo>
                    <a:pt x="4550337" y="369655"/>
                    <a:pt x="4567289" y="376284"/>
                    <a:pt x="4585062" y="378823"/>
                  </a:cubicBezTo>
                  <a:cubicBezTo>
                    <a:pt x="4628382" y="385011"/>
                    <a:pt x="4672148" y="387531"/>
                    <a:pt x="4715691" y="391885"/>
                  </a:cubicBezTo>
                  <a:cubicBezTo>
                    <a:pt x="4759234" y="400594"/>
                    <a:pt x="4804193" y="403969"/>
                    <a:pt x="4846320" y="418011"/>
                  </a:cubicBezTo>
                  <a:lnTo>
                    <a:pt x="4924697" y="444137"/>
                  </a:lnTo>
                  <a:cubicBezTo>
                    <a:pt x="4937760" y="448491"/>
                    <a:pt x="4950383" y="454500"/>
                    <a:pt x="4963885" y="457200"/>
                  </a:cubicBezTo>
                  <a:cubicBezTo>
                    <a:pt x="5080614" y="480546"/>
                    <a:pt x="5007074" y="468419"/>
                    <a:pt x="5185954" y="483325"/>
                  </a:cubicBezTo>
                  <a:cubicBezTo>
                    <a:pt x="5199017" y="492034"/>
                    <a:pt x="5211100" y="502430"/>
                    <a:pt x="5225142" y="509451"/>
                  </a:cubicBezTo>
                  <a:cubicBezTo>
                    <a:pt x="5257299" y="525530"/>
                    <a:pt x="5312607" y="530560"/>
                    <a:pt x="5342708" y="535577"/>
                  </a:cubicBezTo>
                  <a:cubicBezTo>
                    <a:pt x="5360125" y="544286"/>
                    <a:pt x="5376068" y="556980"/>
                    <a:pt x="5394960" y="561703"/>
                  </a:cubicBezTo>
                  <a:cubicBezTo>
                    <a:pt x="5429017" y="570217"/>
                    <a:pt x="5464374" y="573669"/>
                    <a:pt x="5499462" y="574765"/>
                  </a:cubicBezTo>
                  <a:cubicBezTo>
                    <a:pt x="5743222" y="582382"/>
                    <a:pt x="5987142" y="583474"/>
                    <a:pt x="6230982" y="587828"/>
                  </a:cubicBezTo>
                  <a:cubicBezTo>
                    <a:pt x="6268490" y="591579"/>
                    <a:pt x="6420915" y="605736"/>
                    <a:pt x="6466114" y="613954"/>
                  </a:cubicBezTo>
                  <a:cubicBezTo>
                    <a:pt x="6479661" y="616417"/>
                    <a:pt x="6492239" y="622663"/>
                    <a:pt x="6505302" y="627017"/>
                  </a:cubicBezTo>
                  <a:cubicBezTo>
                    <a:pt x="6548845" y="622663"/>
                    <a:pt x="6594416" y="627792"/>
                    <a:pt x="6635931" y="613954"/>
                  </a:cubicBezTo>
                  <a:cubicBezTo>
                    <a:pt x="6662381" y="605137"/>
                    <a:pt x="6678940" y="578431"/>
                    <a:pt x="6701245" y="561703"/>
                  </a:cubicBezTo>
                  <a:cubicBezTo>
                    <a:pt x="6724582" y="544200"/>
                    <a:pt x="6749490" y="526280"/>
                    <a:pt x="6779622" y="522514"/>
                  </a:cubicBezTo>
                  <a:cubicBezTo>
                    <a:pt x="6835957" y="515472"/>
                    <a:pt x="6892834" y="513805"/>
                    <a:pt x="6949440" y="509451"/>
                  </a:cubicBezTo>
                  <a:cubicBezTo>
                    <a:pt x="7023463" y="513805"/>
                    <a:pt x="7097725" y="515136"/>
                    <a:pt x="7171508" y="522514"/>
                  </a:cubicBezTo>
                  <a:cubicBezTo>
                    <a:pt x="7185209" y="523884"/>
                    <a:pt x="7197845" y="530634"/>
                    <a:pt x="7210697" y="535577"/>
                  </a:cubicBezTo>
                  <a:cubicBezTo>
                    <a:pt x="7254468" y="552412"/>
                    <a:pt x="7297782" y="570411"/>
                    <a:pt x="7341325" y="587828"/>
                  </a:cubicBezTo>
                  <a:lnTo>
                    <a:pt x="7406640" y="613954"/>
                  </a:lnTo>
                  <a:cubicBezTo>
                    <a:pt x="7428411" y="622663"/>
                    <a:pt x="7449709" y="632665"/>
                    <a:pt x="7471954" y="640080"/>
                  </a:cubicBezTo>
                  <a:cubicBezTo>
                    <a:pt x="7508540" y="652275"/>
                    <a:pt x="7579287" y="674152"/>
                    <a:pt x="7615645" y="692331"/>
                  </a:cubicBezTo>
                  <a:cubicBezTo>
                    <a:pt x="7716936" y="742977"/>
                    <a:pt x="7595522" y="698686"/>
                    <a:pt x="7694022" y="731520"/>
                  </a:cubicBezTo>
                  <a:cubicBezTo>
                    <a:pt x="7707085" y="757646"/>
                    <a:pt x="7716460" y="785968"/>
                    <a:pt x="7733211" y="809897"/>
                  </a:cubicBezTo>
                  <a:cubicBezTo>
                    <a:pt x="7760928" y="849492"/>
                    <a:pt x="7787681" y="863627"/>
                    <a:pt x="7824651" y="888274"/>
                  </a:cubicBezTo>
                  <a:cubicBezTo>
                    <a:pt x="7833360" y="905691"/>
                    <a:pt x="7843106" y="922627"/>
                    <a:pt x="7850777" y="940525"/>
                  </a:cubicBezTo>
                  <a:cubicBezTo>
                    <a:pt x="7856201" y="953181"/>
                    <a:pt x="7857682" y="967398"/>
                    <a:pt x="7863840" y="979714"/>
                  </a:cubicBezTo>
                  <a:cubicBezTo>
                    <a:pt x="7870861" y="993756"/>
                    <a:pt x="7881257" y="1005840"/>
                    <a:pt x="7889965" y="1018903"/>
                  </a:cubicBezTo>
                  <a:cubicBezTo>
                    <a:pt x="7894319" y="1040674"/>
                    <a:pt x="7903028" y="1062014"/>
                    <a:pt x="7903028" y="1084217"/>
                  </a:cubicBezTo>
                  <a:cubicBezTo>
                    <a:pt x="7903028" y="1219270"/>
                    <a:pt x="7900879" y="1354554"/>
                    <a:pt x="7889965" y="1489165"/>
                  </a:cubicBezTo>
                  <a:cubicBezTo>
                    <a:pt x="7887739" y="1516614"/>
                    <a:pt x="7872548" y="1541417"/>
                    <a:pt x="7863840" y="1567543"/>
                  </a:cubicBezTo>
                  <a:cubicBezTo>
                    <a:pt x="7859486" y="1580606"/>
                    <a:pt x="7854117" y="1593373"/>
                    <a:pt x="7850777" y="1606731"/>
                  </a:cubicBezTo>
                  <a:cubicBezTo>
                    <a:pt x="7846423" y="1624148"/>
                    <a:pt x="7842646" y="1641720"/>
                    <a:pt x="7837714" y="1658983"/>
                  </a:cubicBezTo>
                  <a:cubicBezTo>
                    <a:pt x="7829215" y="1688731"/>
                    <a:pt x="7821425" y="1714460"/>
                    <a:pt x="7798525" y="1737360"/>
                  </a:cubicBezTo>
                  <a:cubicBezTo>
                    <a:pt x="7787424" y="1748461"/>
                    <a:pt x="7772400" y="1754777"/>
                    <a:pt x="7759337" y="1763485"/>
                  </a:cubicBezTo>
                  <a:cubicBezTo>
                    <a:pt x="7746274" y="1785257"/>
                    <a:pt x="7738101" y="1810847"/>
                    <a:pt x="7720148" y="1828800"/>
                  </a:cubicBezTo>
                  <a:cubicBezTo>
                    <a:pt x="7706379" y="1842569"/>
                    <a:pt x="7681666" y="1841156"/>
                    <a:pt x="7667897" y="1854925"/>
                  </a:cubicBezTo>
                  <a:cubicBezTo>
                    <a:pt x="7645694" y="1877128"/>
                    <a:pt x="7637848" y="1911100"/>
                    <a:pt x="7615645" y="1933303"/>
                  </a:cubicBezTo>
                  <a:cubicBezTo>
                    <a:pt x="7598228" y="1950720"/>
                    <a:pt x="7579758" y="1967144"/>
                    <a:pt x="7563394" y="1985554"/>
                  </a:cubicBezTo>
                  <a:cubicBezTo>
                    <a:pt x="7544871" y="2006393"/>
                    <a:pt x="7529502" y="2029885"/>
                    <a:pt x="7511142" y="2050868"/>
                  </a:cubicBezTo>
                  <a:cubicBezTo>
                    <a:pt x="7487975" y="2077344"/>
                    <a:pt x="7449709" y="2112098"/>
                    <a:pt x="7419702" y="2129245"/>
                  </a:cubicBezTo>
                  <a:cubicBezTo>
                    <a:pt x="7407747" y="2136076"/>
                    <a:pt x="7393577" y="2137954"/>
                    <a:pt x="7380514" y="2142308"/>
                  </a:cubicBezTo>
                  <a:cubicBezTo>
                    <a:pt x="7363097" y="2155371"/>
                    <a:pt x="7347165" y="2170695"/>
                    <a:pt x="7328262" y="2181497"/>
                  </a:cubicBezTo>
                  <a:cubicBezTo>
                    <a:pt x="7316307" y="2188329"/>
                    <a:pt x="7300750" y="2187262"/>
                    <a:pt x="7289074" y="2194560"/>
                  </a:cubicBezTo>
                  <a:cubicBezTo>
                    <a:pt x="7265431" y="2209337"/>
                    <a:pt x="7247668" y="2232466"/>
                    <a:pt x="7223760" y="2246811"/>
                  </a:cubicBezTo>
                  <a:cubicBezTo>
                    <a:pt x="7203653" y="2258875"/>
                    <a:pt x="7180482" y="2264923"/>
                    <a:pt x="7158445" y="2272937"/>
                  </a:cubicBezTo>
                  <a:cubicBezTo>
                    <a:pt x="7113745" y="2289192"/>
                    <a:pt x="7058022" y="2303554"/>
                    <a:pt x="7014754" y="2325188"/>
                  </a:cubicBezTo>
                  <a:cubicBezTo>
                    <a:pt x="6938955" y="2363087"/>
                    <a:pt x="7014920" y="2343087"/>
                    <a:pt x="6923314" y="2377440"/>
                  </a:cubicBezTo>
                  <a:cubicBezTo>
                    <a:pt x="6906504" y="2383744"/>
                    <a:pt x="6888325" y="2385571"/>
                    <a:pt x="6871062" y="2390503"/>
                  </a:cubicBezTo>
                  <a:cubicBezTo>
                    <a:pt x="6857823" y="2394286"/>
                    <a:pt x="6845232" y="2400226"/>
                    <a:pt x="6831874" y="2403565"/>
                  </a:cubicBezTo>
                  <a:cubicBezTo>
                    <a:pt x="6810334" y="2408950"/>
                    <a:pt x="6787826" y="2410248"/>
                    <a:pt x="6766560" y="2416628"/>
                  </a:cubicBezTo>
                  <a:cubicBezTo>
                    <a:pt x="6744100" y="2423366"/>
                    <a:pt x="6724421" y="2439188"/>
                    <a:pt x="6701245" y="2442754"/>
                  </a:cubicBezTo>
                  <a:cubicBezTo>
                    <a:pt x="6610459" y="2456721"/>
                    <a:pt x="6426925" y="2468880"/>
                    <a:pt x="6426925" y="2468880"/>
                  </a:cubicBezTo>
                  <a:cubicBezTo>
                    <a:pt x="6392091" y="2477588"/>
                    <a:pt x="6352298" y="2475087"/>
                    <a:pt x="6322422" y="2495005"/>
                  </a:cubicBezTo>
                  <a:cubicBezTo>
                    <a:pt x="6225120" y="2559875"/>
                    <a:pt x="6344632" y="2476498"/>
                    <a:pt x="6244045" y="2560320"/>
                  </a:cubicBezTo>
                  <a:cubicBezTo>
                    <a:pt x="6231984" y="2570370"/>
                    <a:pt x="6216918" y="2576395"/>
                    <a:pt x="6204857" y="2586445"/>
                  </a:cubicBezTo>
                  <a:cubicBezTo>
                    <a:pt x="6104270" y="2670267"/>
                    <a:pt x="6223782" y="2586890"/>
                    <a:pt x="6126480" y="2651760"/>
                  </a:cubicBezTo>
                  <a:cubicBezTo>
                    <a:pt x="6117771" y="2664823"/>
                    <a:pt x="6111455" y="2679847"/>
                    <a:pt x="6100354" y="2690948"/>
                  </a:cubicBezTo>
                  <a:cubicBezTo>
                    <a:pt x="6089252" y="2702049"/>
                    <a:pt x="6070973" y="2704815"/>
                    <a:pt x="6061165" y="2717074"/>
                  </a:cubicBezTo>
                  <a:cubicBezTo>
                    <a:pt x="6052563" y="2727826"/>
                    <a:pt x="6055740" y="2744806"/>
                    <a:pt x="6048102" y="2756263"/>
                  </a:cubicBezTo>
                  <a:cubicBezTo>
                    <a:pt x="6037855" y="2771634"/>
                    <a:pt x="6020740" y="2781259"/>
                    <a:pt x="6008914" y="2795451"/>
                  </a:cubicBezTo>
                  <a:cubicBezTo>
                    <a:pt x="5971830" y="2839951"/>
                    <a:pt x="5990656" y="2839835"/>
                    <a:pt x="5943600" y="2886891"/>
                  </a:cubicBezTo>
                  <a:cubicBezTo>
                    <a:pt x="5932499" y="2897992"/>
                    <a:pt x="5917186" y="2903892"/>
                    <a:pt x="5904411" y="2913017"/>
                  </a:cubicBezTo>
                  <a:cubicBezTo>
                    <a:pt x="5841889" y="2957675"/>
                    <a:pt x="5848859" y="2959410"/>
                    <a:pt x="5773782" y="3004457"/>
                  </a:cubicBezTo>
                  <a:cubicBezTo>
                    <a:pt x="5757084" y="3014476"/>
                    <a:pt x="5738044" y="3020262"/>
                    <a:pt x="5721531" y="3030583"/>
                  </a:cubicBezTo>
                  <a:cubicBezTo>
                    <a:pt x="5703069" y="3042122"/>
                    <a:pt x="5687395" y="3057695"/>
                    <a:pt x="5669280" y="3069771"/>
                  </a:cubicBezTo>
                  <a:cubicBezTo>
                    <a:pt x="5620070" y="3102578"/>
                    <a:pt x="5601517" y="3110184"/>
                    <a:pt x="5551714" y="3135085"/>
                  </a:cubicBezTo>
                  <a:cubicBezTo>
                    <a:pt x="5538651" y="3148148"/>
                    <a:pt x="5529048" y="3166012"/>
                    <a:pt x="5512525" y="3174274"/>
                  </a:cubicBezTo>
                  <a:cubicBezTo>
                    <a:pt x="5406290" y="3227392"/>
                    <a:pt x="5422708" y="3199859"/>
                    <a:pt x="5342708" y="3226525"/>
                  </a:cubicBezTo>
                  <a:cubicBezTo>
                    <a:pt x="5320463" y="3233940"/>
                    <a:pt x="5299754" y="3245590"/>
                    <a:pt x="5277394" y="3252651"/>
                  </a:cubicBezTo>
                  <a:cubicBezTo>
                    <a:pt x="5216937" y="3271743"/>
                    <a:pt x="5155474" y="3287486"/>
                    <a:pt x="5094514" y="3304903"/>
                  </a:cubicBezTo>
                  <a:cubicBezTo>
                    <a:pt x="5064034" y="3313612"/>
                    <a:pt x="5034342" y="3325817"/>
                    <a:pt x="5003074" y="3331028"/>
                  </a:cubicBezTo>
                  <a:lnTo>
                    <a:pt x="4924697" y="3344091"/>
                  </a:lnTo>
                  <a:cubicBezTo>
                    <a:pt x="4907280" y="3352800"/>
                    <a:pt x="4890919" y="3364059"/>
                    <a:pt x="4872445" y="3370217"/>
                  </a:cubicBezTo>
                  <a:cubicBezTo>
                    <a:pt x="4836539" y="3382186"/>
                    <a:pt x="4728235" y="3393142"/>
                    <a:pt x="4702628" y="3396343"/>
                  </a:cubicBezTo>
                  <a:cubicBezTo>
                    <a:pt x="4662271" y="3416521"/>
                    <a:pt x="4617195" y="3442138"/>
                    <a:pt x="4572000" y="3448594"/>
                  </a:cubicBezTo>
                  <a:lnTo>
                    <a:pt x="4480560" y="3461657"/>
                  </a:lnTo>
                  <a:cubicBezTo>
                    <a:pt x="4280263" y="3457303"/>
                    <a:pt x="4079680" y="3460133"/>
                    <a:pt x="3879668" y="3448594"/>
                  </a:cubicBezTo>
                  <a:cubicBezTo>
                    <a:pt x="3609841" y="3433027"/>
                    <a:pt x="3924858" y="3428894"/>
                    <a:pt x="3762102" y="3396343"/>
                  </a:cubicBezTo>
                  <a:cubicBezTo>
                    <a:pt x="3710688" y="3386060"/>
                    <a:pt x="3657599" y="3387634"/>
                    <a:pt x="3605348" y="3383280"/>
                  </a:cubicBezTo>
                  <a:cubicBezTo>
                    <a:pt x="3392108" y="3312199"/>
                    <a:pt x="3659676" y="3396862"/>
                    <a:pt x="3448594" y="3344091"/>
                  </a:cubicBezTo>
                  <a:cubicBezTo>
                    <a:pt x="3183479" y="3277811"/>
                    <a:pt x="3530794" y="3350078"/>
                    <a:pt x="3304902" y="3304903"/>
                  </a:cubicBezTo>
                  <a:cubicBezTo>
                    <a:pt x="3287485" y="3296194"/>
                    <a:pt x="3270884" y="3285614"/>
                    <a:pt x="3252651" y="3278777"/>
                  </a:cubicBezTo>
                  <a:cubicBezTo>
                    <a:pt x="3235841" y="3272473"/>
                    <a:pt x="3215009" y="3276149"/>
                    <a:pt x="3200400" y="3265714"/>
                  </a:cubicBezTo>
                  <a:cubicBezTo>
                    <a:pt x="3106621" y="3198729"/>
                    <a:pt x="3230886" y="3210562"/>
                    <a:pt x="3082834" y="3161211"/>
                  </a:cubicBezTo>
                  <a:cubicBezTo>
                    <a:pt x="3069771" y="3156857"/>
                    <a:pt x="3056929" y="3151771"/>
                    <a:pt x="3043645" y="3148148"/>
                  </a:cubicBezTo>
                  <a:cubicBezTo>
                    <a:pt x="3009004" y="3138701"/>
                    <a:pt x="2939142" y="3122023"/>
                    <a:pt x="2939142" y="3122023"/>
                  </a:cubicBezTo>
                  <a:cubicBezTo>
                    <a:pt x="2795451" y="3126377"/>
                    <a:pt x="2651627" y="3127529"/>
                    <a:pt x="2508068" y="3135085"/>
                  </a:cubicBezTo>
                  <a:cubicBezTo>
                    <a:pt x="2485896" y="3136252"/>
                    <a:pt x="2464598" y="3144176"/>
                    <a:pt x="2442754" y="3148148"/>
                  </a:cubicBezTo>
                  <a:cubicBezTo>
                    <a:pt x="2416695" y="3152886"/>
                    <a:pt x="2390503" y="3156857"/>
                    <a:pt x="2364377" y="3161211"/>
                  </a:cubicBezTo>
                  <a:cubicBezTo>
                    <a:pt x="2194560" y="3156857"/>
                    <a:pt x="2024405" y="3159703"/>
                    <a:pt x="1854925" y="3148148"/>
                  </a:cubicBezTo>
                  <a:cubicBezTo>
                    <a:pt x="1831531" y="3146553"/>
                    <a:pt x="1809495" y="3134451"/>
                    <a:pt x="1789611" y="3122023"/>
                  </a:cubicBezTo>
                  <a:cubicBezTo>
                    <a:pt x="1749010" y="3096648"/>
                    <a:pt x="1737193" y="3055017"/>
                    <a:pt x="1711234" y="3017520"/>
                  </a:cubicBezTo>
                  <a:cubicBezTo>
                    <a:pt x="1686449" y="2981719"/>
                    <a:pt x="1652330" y="2951963"/>
                    <a:pt x="1632857" y="2913017"/>
                  </a:cubicBezTo>
                  <a:cubicBezTo>
                    <a:pt x="1615440" y="2878183"/>
                    <a:pt x="1604516" y="2839256"/>
                    <a:pt x="1580605" y="2808514"/>
                  </a:cubicBezTo>
                  <a:lnTo>
                    <a:pt x="1489165" y="2690948"/>
                  </a:lnTo>
                  <a:cubicBezTo>
                    <a:pt x="1484811" y="2677885"/>
                    <a:pt x="1489787" y="2653281"/>
                    <a:pt x="1476102" y="2651760"/>
                  </a:cubicBezTo>
                  <a:cubicBezTo>
                    <a:pt x="1324572" y="2634924"/>
                    <a:pt x="1171027" y="2648839"/>
                    <a:pt x="1018902" y="2638697"/>
                  </a:cubicBezTo>
                  <a:cubicBezTo>
                    <a:pt x="974595" y="2635743"/>
                    <a:pt x="932075" y="2619871"/>
                    <a:pt x="888274" y="2612571"/>
                  </a:cubicBezTo>
                  <a:cubicBezTo>
                    <a:pt x="853646" y="2606800"/>
                    <a:pt x="818568" y="2604148"/>
                    <a:pt x="783771" y="2599508"/>
                  </a:cubicBezTo>
                  <a:lnTo>
                    <a:pt x="692331" y="2586445"/>
                  </a:lnTo>
                  <a:cubicBezTo>
                    <a:pt x="574765" y="2590799"/>
                    <a:pt x="457020" y="2591682"/>
                    <a:pt x="339634" y="2599508"/>
                  </a:cubicBezTo>
                  <a:cubicBezTo>
                    <a:pt x="325895" y="2600424"/>
                    <a:pt x="314215" y="2612571"/>
                    <a:pt x="300445" y="2612571"/>
                  </a:cubicBezTo>
                  <a:cubicBezTo>
                    <a:pt x="226294" y="2612571"/>
                    <a:pt x="152400" y="2603862"/>
                    <a:pt x="78377" y="2599508"/>
                  </a:cubicBezTo>
                  <a:cubicBezTo>
                    <a:pt x="65314" y="2577737"/>
                    <a:pt x="50543" y="2556903"/>
                    <a:pt x="39188" y="2534194"/>
                  </a:cubicBezTo>
                  <a:cubicBezTo>
                    <a:pt x="24112" y="2504043"/>
                    <a:pt x="16149" y="2442870"/>
                    <a:pt x="13062" y="2416628"/>
                  </a:cubicBezTo>
                  <a:cubicBezTo>
                    <a:pt x="7443" y="2368863"/>
                    <a:pt x="4354" y="2320834"/>
                    <a:pt x="0" y="2272937"/>
                  </a:cubicBezTo>
                  <a:cubicBezTo>
                    <a:pt x="4354" y="2181497"/>
                    <a:pt x="1708" y="2089454"/>
                    <a:pt x="13062" y="1998617"/>
                  </a:cubicBezTo>
                  <a:cubicBezTo>
                    <a:pt x="15009" y="1983038"/>
                    <a:pt x="32167" y="1973470"/>
                    <a:pt x="39188" y="1959428"/>
                  </a:cubicBezTo>
                  <a:cubicBezTo>
                    <a:pt x="95718" y="1846370"/>
                    <a:pt x="-13852" y="2015398"/>
                    <a:pt x="91440" y="1867988"/>
                  </a:cubicBezTo>
                  <a:cubicBezTo>
                    <a:pt x="100565" y="1855213"/>
                    <a:pt x="107063" y="1840469"/>
                    <a:pt x="117565" y="1828800"/>
                  </a:cubicBezTo>
                  <a:cubicBezTo>
                    <a:pt x="146401" y="1796760"/>
                    <a:pt x="182077" y="1771020"/>
                    <a:pt x="209005" y="1737360"/>
                  </a:cubicBezTo>
                  <a:cubicBezTo>
                    <a:pt x="226422" y="1715588"/>
                    <a:pt x="240418" y="1690568"/>
                    <a:pt x="261257" y="1672045"/>
                  </a:cubicBezTo>
                  <a:cubicBezTo>
                    <a:pt x="280233" y="1655177"/>
                    <a:pt x="306921" y="1648935"/>
                    <a:pt x="326571" y="1632857"/>
                  </a:cubicBezTo>
                  <a:lnTo>
                    <a:pt x="457200" y="1502228"/>
                  </a:lnTo>
                  <a:cubicBezTo>
                    <a:pt x="474617" y="1484811"/>
                    <a:pt x="498436" y="1472008"/>
                    <a:pt x="509451" y="1449977"/>
                  </a:cubicBezTo>
                  <a:lnTo>
                    <a:pt x="561702" y="1345474"/>
                  </a:lnTo>
                  <a:cubicBezTo>
                    <a:pt x="566056" y="1323703"/>
                    <a:pt x="572921" y="1302286"/>
                    <a:pt x="574765" y="1280160"/>
                  </a:cubicBezTo>
                  <a:cubicBezTo>
                    <a:pt x="581645" y="1197600"/>
                    <a:pt x="571580" y="1113202"/>
                    <a:pt x="587828" y="1031965"/>
                  </a:cubicBezTo>
                  <a:cubicBezTo>
                    <a:pt x="593986" y="1001175"/>
                    <a:pt x="622663" y="979714"/>
                    <a:pt x="640080" y="953588"/>
                  </a:cubicBezTo>
                  <a:cubicBezTo>
                    <a:pt x="648788" y="940525"/>
                    <a:pt x="655104" y="925501"/>
                    <a:pt x="666205" y="914400"/>
                  </a:cubicBezTo>
                  <a:cubicBezTo>
                    <a:pt x="692331" y="888274"/>
                    <a:pt x="724087" y="866765"/>
                    <a:pt x="744582" y="836023"/>
                  </a:cubicBezTo>
                  <a:cubicBezTo>
                    <a:pt x="779417" y="783771"/>
                    <a:pt x="757645" y="805543"/>
                    <a:pt x="809897" y="770708"/>
                  </a:cubicBezTo>
                  <a:cubicBezTo>
                    <a:pt x="814251" y="757645"/>
                    <a:pt x="815322" y="742977"/>
                    <a:pt x="822960" y="731520"/>
                  </a:cubicBezTo>
                  <a:cubicBezTo>
                    <a:pt x="833207" y="716149"/>
                    <a:pt x="853886" y="708854"/>
                    <a:pt x="862148" y="692331"/>
                  </a:cubicBezTo>
                  <a:cubicBezTo>
                    <a:pt x="865401" y="685825"/>
                    <a:pt x="875949" y="603235"/>
                    <a:pt x="888274" y="587828"/>
                  </a:cubicBezTo>
                  <a:cubicBezTo>
                    <a:pt x="898081" y="575569"/>
                    <a:pt x="914399" y="570411"/>
                    <a:pt x="927462" y="561703"/>
                  </a:cubicBezTo>
                  <a:lnTo>
                    <a:pt x="927462" y="535577"/>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ight Arrow 27"/>
          <p:cNvSpPr/>
          <p:nvPr/>
        </p:nvSpPr>
        <p:spPr>
          <a:xfrm>
            <a:off x="4229001" y="464237"/>
            <a:ext cx="649536" cy="393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5820444" y="2960405"/>
            <a:ext cx="1173719" cy="400110"/>
          </a:xfrm>
          <a:prstGeom prst="rect">
            <a:avLst/>
          </a:prstGeom>
          <a:noFill/>
        </p:spPr>
        <p:txBody>
          <a:bodyPr wrap="none" rtlCol="0">
            <a:spAutoFit/>
          </a:bodyPr>
          <a:lstStyle/>
          <a:p>
            <a:r>
              <a:rPr lang="en-US" sz="2000" dirty="0" smtClean="0"/>
              <a:t>[BHKR13]</a:t>
            </a:r>
            <a:endParaRPr lang="en-US" sz="2000" dirty="0"/>
          </a:p>
        </p:txBody>
      </p:sp>
      <p:cxnSp>
        <p:nvCxnSpPr>
          <p:cNvPr id="69" name="Straight Arrow Connector 68"/>
          <p:cNvCxnSpPr>
            <a:endCxn id="63" idx="1"/>
          </p:cNvCxnSpPr>
          <p:nvPr/>
        </p:nvCxnSpPr>
        <p:spPr>
          <a:xfrm>
            <a:off x="5760681" y="2819944"/>
            <a:ext cx="59763" cy="340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572000" y="967797"/>
            <a:ext cx="0" cy="5876555"/>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61685" y="1663409"/>
            <a:ext cx="2940366" cy="461665"/>
          </a:xfrm>
          <a:prstGeom prst="rect">
            <a:avLst/>
          </a:prstGeom>
          <a:noFill/>
        </p:spPr>
        <p:txBody>
          <a:bodyPr wrap="square" rtlCol="0">
            <a:spAutoFit/>
          </a:bodyPr>
          <a:lstStyle/>
          <a:p>
            <a:r>
              <a:rPr lang="en-US" sz="2400" b="1" dirty="0" smtClean="0"/>
              <a:t>Instantiating Sponges</a:t>
            </a:r>
            <a:endParaRPr lang="en-US" sz="2400" b="1" dirty="0"/>
          </a:p>
        </p:txBody>
      </p:sp>
      <p:sp>
        <p:nvSpPr>
          <p:cNvPr id="81" name="TextBox 80"/>
          <p:cNvSpPr txBox="1"/>
          <p:nvPr/>
        </p:nvSpPr>
        <p:spPr>
          <a:xfrm>
            <a:off x="652349" y="4844318"/>
            <a:ext cx="3598047" cy="1306786"/>
          </a:xfrm>
          <a:prstGeom prst="rect">
            <a:avLst/>
          </a:prstGeom>
          <a:noFill/>
        </p:spPr>
        <p:txBody>
          <a:bodyPr wrap="square" rtlCol="0">
            <a:spAutoFit/>
          </a:bodyPr>
          <a:lstStyle/>
          <a:p>
            <a:pPr algn="ctr"/>
            <a:r>
              <a:rPr lang="en-US" sz="3200" dirty="0" smtClean="0"/>
              <a:t>5-rnd </a:t>
            </a:r>
            <a:r>
              <a:rPr lang="en-US" sz="3200" dirty="0" err="1" smtClean="0"/>
              <a:t>Feistel</a:t>
            </a:r>
            <a:r>
              <a:rPr lang="en-US" sz="3200" dirty="0" smtClean="0"/>
              <a:t> </a:t>
            </a:r>
          </a:p>
          <a:p>
            <a:pPr algn="ctr"/>
            <a:r>
              <a:rPr lang="en-US" sz="2000" b="1" dirty="0" smtClean="0"/>
              <a:t>[ST17]</a:t>
            </a:r>
            <a:endParaRPr lang="en-US" sz="2000" b="1" dirty="0"/>
          </a:p>
        </p:txBody>
      </p:sp>
      <p:sp>
        <p:nvSpPr>
          <p:cNvPr id="82" name="TextBox 81"/>
          <p:cNvSpPr txBox="1"/>
          <p:nvPr/>
        </p:nvSpPr>
        <p:spPr>
          <a:xfrm>
            <a:off x="6452628" y="1972317"/>
            <a:ext cx="2848581" cy="461665"/>
          </a:xfrm>
          <a:prstGeom prst="rect">
            <a:avLst/>
          </a:prstGeom>
          <a:noFill/>
        </p:spPr>
        <p:txBody>
          <a:bodyPr wrap="square" rtlCol="0">
            <a:spAutoFit/>
          </a:bodyPr>
          <a:lstStyle/>
          <a:p>
            <a:r>
              <a:rPr lang="en-US" sz="2400" b="1" dirty="0" smtClean="0"/>
              <a:t>Efficient Garbling</a:t>
            </a:r>
            <a:endParaRPr lang="en-US" sz="2400" b="1" dirty="0"/>
          </a:p>
        </p:txBody>
      </p:sp>
      <mc:AlternateContent xmlns:mc="http://schemas.openxmlformats.org/markup-compatibility/2006" xmlns:a14="http://schemas.microsoft.com/office/drawing/2010/main">
        <mc:Choice Requires="a14">
          <p:sp>
            <p:nvSpPr>
              <p:cNvPr id="83" name="TextBox 82"/>
              <p:cNvSpPr txBox="1"/>
              <p:nvPr/>
            </p:nvSpPr>
            <p:spPr>
              <a:xfrm>
                <a:off x="666660" y="2104621"/>
                <a:ext cx="3510129" cy="430887"/>
              </a:xfrm>
              <a:prstGeom prst="rect">
                <a:avLst/>
              </a:prstGeom>
              <a:noFill/>
            </p:spPr>
            <p:txBody>
              <a:bodyPr wrap="square" rtlCol="0">
                <a:spAutoFit/>
              </a:bodyPr>
              <a:lstStyle/>
              <a:p>
                <a:pPr algn="ctr"/>
                <a:r>
                  <a:rPr lang="en-US" sz="2200" dirty="0" smtClean="0">
                    <a:solidFill>
                      <a:srgbClr val="053BFF"/>
                    </a:solidFill>
                  </a:rPr>
                  <a:t>SHA-3[</a:t>
                </a:r>
                <a14:m>
                  <m:oMath xmlns:m="http://schemas.openxmlformats.org/officeDocument/2006/math">
                    <m:r>
                      <m:rPr>
                        <m:sty m:val="p"/>
                      </m:rPr>
                      <a:rPr lang="en-US" sz="2200" b="0" i="0" dirty="0" smtClean="0">
                        <a:solidFill>
                          <a:srgbClr val="053BFF"/>
                        </a:solidFill>
                        <a:latin typeface="Cambria Math" charset="0"/>
                      </a:rPr>
                      <m:t>E</m:t>
                    </m:r>
                  </m:oMath>
                </a14:m>
                <a:r>
                  <a:rPr lang="en-US" sz="2200" dirty="0" smtClean="0">
                    <a:solidFill>
                      <a:srgbClr val="053BFF"/>
                    </a:solidFill>
                  </a:rPr>
                  <a:t>]</a:t>
                </a:r>
                <a14:m>
                  <m:oMath xmlns:m="http://schemas.openxmlformats.org/officeDocument/2006/math">
                    <m:r>
                      <a:rPr lang="en-US" sz="2200" b="0" i="0" dirty="0" smtClean="0">
                        <a:solidFill>
                          <a:srgbClr val="053BFF"/>
                        </a:solidFill>
                        <a:latin typeface="Cambria Math" charset="0"/>
                      </a:rPr>
                      <m:t> =</m:t>
                    </m:r>
                  </m:oMath>
                </a14:m>
                <a:r>
                  <a:rPr lang="en-US" sz="2200" dirty="0" smtClean="0">
                    <a:solidFill>
                      <a:srgbClr val="053BFF"/>
                    </a:solidFill>
                  </a:rPr>
                  <a:t> UCE[</a:t>
                </a:r>
                <a14:m>
                  <m:oMath xmlns:m="http://schemas.openxmlformats.org/officeDocument/2006/math">
                    <m:sSup>
                      <m:sSupPr>
                        <m:ctrlPr>
                          <a:rPr lang="en-US" sz="2200" i="1">
                            <a:solidFill>
                              <a:srgbClr val="053BFF"/>
                            </a:solidFill>
                            <a:latin typeface="Cambria Math" charset="0"/>
                            <a:ea typeface="Cambria Math" charset="0"/>
                            <a:cs typeface="Cambria Math" charset="0"/>
                          </a:rPr>
                        </m:ctrlPr>
                      </m:sSupPr>
                      <m:e>
                        <m:r>
                          <a:rPr lang="en-US" sz="2200" b="0" i="0">
                            <a:solidFill>
                              <a:srgbClr val="053BFF"/>
                            </a:solidFill>
                            <a:latin typeface="Cambria Math" charset="0"/>
                            <a:ea typeface="Cambria Math" charset="0"/>
                            <a:cs typeface="Cambria Math" charset="0"/>
                          </a:rPr>
                          <m:t>𝒮</m:t>
                        </m:r>
                      </m:e>
                      <m:sup>
                        <m:r>
                          <m:rPr>
                            <m:sty m:val="p"/>
                          </m:rPr>
                          <a:rPr lang="en-US" sz="2200" b="0" i="0">
                            <a:solidFill>
                              <a:srgbClr val="053BFF"/>
                            </a:solidFill>
                            <a:latin typeface="Cambria Math" charset="0"/>
                            <a:ea typeface="Cambria Math" charset="0"/>
                            <a:cs typeface="Cambria Math" charset="0"/>
                          </a:rPr>
                          <m:t>rs</m:t>
                        </m:r>
                      </m:sup>
                    </m:sSup>
                  </m:oMath>
                </a14:m>
                <a:r>
                  <a:rPr lang="en-US" sz="2200" dirty="0" smtClean="0">
                    <a:solidFill>
                      <a:srgbClr val="053BFF"/>
                    </a:solidFill>
                  </a:rPr>
                  <a:t>] </a:t>
                </a:r>
                <a:r>
                  <a:rPr lang="en-US" sz="2000" b="1" dirty="0" smtClean="0"/>
                  <a:t>[ST17] </a:t>
                </a:r>
                <a:endParaRPr lang="en-US" sz="2000" b="1" dirty="0"/>
              </a:p>
            </p:txBody>
          </p:sp>
        </mc:Choice>
        <mc:Fallback xmlns="">
          <p:sp>
            <p:nvSpPr>
              <p:cNvPr id="83" name="TextBox 82"/>
              <p:cNvSpPr txBox="1">
                <a:spLocks noRot="1" noChangeAspect="1" noMove="1" noResize="1" noEditPoints="1" noAdjustHandles="1" noChangeArrowheads="1" noChangeShapeType="1" noTextEdit="1"/>
              </p:cNvSpPr>
              <p:nvPr/>
            </p:nvSpPr>
            <p:spPr>
              <a:xfrm>
                <a:off x="666660" y="2104621"/>
                <a:ext cx="3510129" cy="430887"/>
              </a:xfrm>
              <a:prstGeom prst="rect">
                <a:avLst/>
              </a:prstGeom>
              <a:blipFill rotWithShape="0">
                <a:blip r:embed="rId7"/>
                <a:stretch>
                  <a:fillRect t="-101408" b="-1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5298059" y="2418859"/>
                <a:ext cx="3821584" cy="430887"/>
              </a:xfrm>
              <a:prstGeom prst="rect">
                <a:avLst/>
              </a:prstGeom>
              <a:noFill/>
            </p:spPr>
            <p:txBody>
              <a:bodyPr wrap="square" rtlCol="0">
                <a:spAutoFit/>
              </a:bodyPr>
              <a:lstStyle/>
              <a:p>
                <a:pPr algn="ctr"/>
                <a:r>
                  <a:rPr lang="en-US" sz="2200" dirty="0" smtClean="0">
                    <a:solidFill>
                      <a:srgbClr val="053BFF"/>
                    </a:solidFill>
                  </a:rPr>
                  <a:t>Ga[</a:t>
                </a:r>
                <a14:m>
                  <m:oMath xmlns:m="http://schemas.openxmlformats.org/officeDocument/2006/math">
                    <m:r>
                      <m:rPr>
                        <m:sty m:val="p"/>
                      </m:rPr>
                      <a:rPr lang="en-US" sz="2200" i="0" dirty="0" smtClean="0">
                        <a:solidFill>
                          <a:srgbClr val="053BFF"/>
                        </a:solidFill>
                        <a:latin typeface="Cambria Math" charset="0"/>
                      </a:rPr>
                      <m:t>E</m:t>
                    </m:r>
                  </m:oMath>
                </a14:m>
                <a:r>
                  <a:rPr lang="en-US" sz="2200" dirty="0" smtClean="0">
                    <a:solidFill>
                      <a:srgbClr val="053BFF"/>
                    </a:solidFill>
                  </a:rPr>
                  <a:t>] </a:t>
                </a:r>
                <a14:m>
                  <m:oMath xmlns:m="http://schemas.openxmlformats.org/officeDocument/2006/math">
                    <m:r>
                      <a:rPr lang="en-US" sz="2200" b="0" i="0" dirty="0" smtClean="0">
                        <a:solidFill>
                          <a:srgbClr val="053BFF"/>
                        </a:solidFill>
                        <a:latin typeface="Cambria Math" charset="0"/>
                      </a:rPr>
                      <m:t>=</m:t>
                    </m:r>
                  </m:oMath>
                </a14:m>
                <a:r>
                  <a:rPr lang="en-US" sz="2200" dirty="0" smtClean="0">
                    <a:solidFill>
                      <a:srgbClr val="053BFF"/>
                    </a:solidFill>
                  </a:rPr>
                  <a:t> prvind-secure </a:t>
                </a:r>
                <a:r>
                  <a:rPr lang="en-US" sz="2000" b="1" dirty="0" smtClean="0"/>
                  <a:t>[ST17]</a:t>
                </a:r>
                <a:endParaRPr lang="en-US" sz="2000" b="1" dirty="0"/>
              </a:p>
            </p:txBody>
          </p:sp>
        </mc:Choice>
        <mc:Fallback xmlns="">
          <p:sp>
            <p:nvSpPr>
              <p:cNvPr id="84" name="TextBox 83"/>
              <p:cNvSpPr txBox="1">
                <a:spLocks noRot="1" noChangeAspect="1" noMove="1" noResize="1" noEditPoints="1" noAdjustHandles="1" noChangeArrowheads="1" noChangeShapeType="1" noTextEdit="1"/>
              </p:cNvSpPr>
              <p:nvPr/>
            </p:nvSpPr>
            <p:spPr>
              <a:xfrm>
                <a:off x="5298059" y="2418859"/>
                <a:ext cx="3821584" cy="430887"/>
              </a:xfrm>
              <a:prstGeom prst="rect">
                <a:avLst/>
              </a:prstGeom>
              <a:blipFill rotWithShape="0">
                <a:blip r:embed="rId8"/>
                <a:stretch>
                  <a:fillRect t="-10000" b="-28571"/>
                </a:stretch>
              </a:blipFill>
            </p:spPr>
            <p:txBody>
              <a:bodyPr/>
              <a:lstStyle/>
              <a:p>
                <a:r>
                  <a:rPr lang="en-US">
                    <a:noFill/>
                  </a:rPr>
                  <a:t> </a:t>
                </a:r>
              </a:p>
            </p:txBody>
          </p:sp>
        </mc:Fallback>
      </mc:AlternateContent>
      <p:sp>
        <p:nvSpPr>
          <p:cNvPr id="85" name="TextBox 84"/>
          <p:cNvSpPr txBox="1"/>
          <p:nvPr/>
        </p:nvSpPr>
        <p:spPr>
          <a:xfrm>
            <a:off x="2100663" y="1059174"/>
            <a:ext cx="4967257" cy="523220"/>
          </a:xfrm>
          <a:prstGeom prst="rect">
            <a:avLst/>
          </a:prstGeom>
          <a:solidFill>
            <a:schemeClr val="bg1"/>
          </a:solidFill>
        </p:spPr>
        <p:txBody>
          <a:bodyPr wrap="none" rtlCol="0">
            <a:spAutoFit/>
          </a:bodyPr>
          <a:lstStyle/>
          <a:p>
            <a:r>
              <a:rPr lang="en-US" sz="2800" b="1" dirty="0" smtClean="0">
                <a:solidFill>
                  <a:srgbClr val="FF0000"/>
                </a:solidFill>
              </a:rPr>
              <a:t>Sufficient for lot of applications:</a:t>
            </a:r>
          </a:p>
        </p:txBody>
      </p:sp>
      <p:sp>
        <p:nvSpPr>
          <p:cNvPr id="86" name="TextBox 85"/>
          <p:cNvSpPr txBox="1"/>
          <p:nvPr/>
        </p:nvSpPr>
        <p:spPr>
          <a:xfrm>
            <a:off x="3469366" y="3986495"/>
            <a:ext cx="2235740" cy="523220"/>
          </a:xfrm>
          <a:prstGeom prst="rect">
            <a:avLst/>
          </a:prstGeom>
          <a:solidFill>
            <a:schemeClr val="bg1"/>
          </a:solidFill>
        </p:spPr>
        <p:txBody>
          <a:bodyPr wrap="none" rtlCol="0">
            <a:spAutoFit/>
          </a:bodyPr>
          <a:lstStyle/>
          <a:p>
            <a:r>
              <a:rPr lang="en-US" sz="2800" b="1" dirty="0" smtClean="0">
                <a:solidFill>
                  <a:srgbClr val="FF0000"/>
                </a:solidFill>
              </a:rPr>
              <a:t>Constructions</a:t>
            </a:r>
          </a:p>
        </p:txBody>
      </p:sp>
      <p:sp>
        <p:nvSpPr>
          <p:cNvPr id="3" name="TextBox 2"/>
          <p:cNvSpPr txBox="1"/>
          <p:nvPr/>
        </p:nvSpPr>
        <p:spPr>
          <a:xfrm>
            <a:off x="6306295" y="4427890"/>
            <a:ext cx="790601" cy="2433323"/>
          </a:xfrm>
          <a:prstGeom prst="rect">
            <a:avLst/>
          </a:prstGeom>
          <a:noFill/>
        </p:spPr>
        <p:txBody>
          <a:bodyPr wrap="none" rtlCol="0">
            <a:spAutoFit/>
          </a:bodyPr>
          <a:lstStyle/>
          <a:p>
            <a:r>
              <a:rPr lang="en-US" sz="10200" b="1" dirty="0" smtClean="0">
                <a:solidFill>
                  <a:srgbClr val="FF0000"/>
                </a:solidFill>
              </a:rPr>
              <a:t>?</a:t>
            </a:r>
            <a:endParaRPr lang="en-US" sz="10200" b="1" dirty="0">
              <a:solidFill>
                <a:srgbClr val="FF0000"/>
              </a:solidFill>
            </a:endParaRPr>
          </a:p>
        </p:txBody>
      </p:sp>
      <p:grpSp>
        <p:nvGrpSpPr>
          <p:cNvPr id="35" name="Group 34"/>
          <p:cNvGrpSpPr/>
          <p:nvPr/>
        </p:nvGrpSpPr>
        <p:grpSpPr>
          <a:xfrm>
            <a:off x="617087" y="2690771"/>
            <a:ext cx="3591636" cy="2211546"/>
            <a:chOff x="617087" y="2690771"/>
            <a:chExt cx="3591636" cy="2211546"/>
          </a:xfrm>
        </p:grpSpPr>
        <p:grpSp>
          <p:nvGrpSpPr>
            <p:cNvPr id="36" name="Group 35"/>
            <p:cNvGrpSpPr/>
            <p:nvPr/>
          </p:nvGrpSpPr>
          <p:grpSpPr>
            <a:xfrm>
              <a:off x="617087" y="2690771"/>
              <a:ext cx="3591636" cy="2211546"/>
              <a:chOff x="5203861" y="1292067"/>
              <a:chExt cx="3591636" cy="2211546"/>
            </a:xfrm>
          </p:grpSpPr>
          <p:sp>
            <p:nvSpPr>
              <p:cNvPr id="38" name="Rectangle 37"/>
              <p:cNvSpPr/>
              <p:nvPr/>
            </p:nvSpPr>
            <p:spPr>
              <a:xfrm>
                <a:off x="5203861" y="1292067"/>
                <a:ext cx="3591636" cy="22115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39" name="TextBox 38"/>
                  <p:cNvSpPr txBox="1"/>
                  <p:nvPr/>
                </p:nvSpPr>
                <p:spPr>
                  <a:xfrm>
                    <a:off x="6254542" y="3001369"/>
                    <a:ext cx="1500732" cy="461665"/>
                  </a:xfrm>
                  <a:prstGeom prst="rect">
                    <a:avLst/>
                  </a:prstGeom>
                  <a:noFill/>
                </p:spPr>
                <p:txBody>
                  <a:bodyPr wrap="none" rtlCol="0">
                    <a:spAutoFit/>
                  </a:bodyPr>
                  <a:lstStyle/>
                  <a:p>
                    <a:pPr algn="ctr"/>
                    <a:r>
                      <a:rPr lang="en-US" sz="2400" dirty="0" smtClean="0">
                        <a:solidFill>
                          <a:srgbClr val="0432FF"/>
                        </a:solidFill>
                      </a:rPr>
                      <a:t>Sponge[</a:t>
                    </a:r>
                    <a14:m>
                      <m:oMath xmlns:m="http://schemas.openxmlformats.org/officeDocument/2006/math">
                        <m:r>
                          <m:rPr>
                            <m:sty m:val="p"/>
                          </m:rPr>
                          <a:rPr lang="en-US" sz="2400" i="0" dirty="0" smtClean="0">
                            <a:solidFill>
                              <a:srgbClr val="0432FF"/>
                            </a:solidFill>
                            <a:latin typeface="Cambria Math" charset="0"/>
                          </a:rPr>
                          <m:t>E</m:t>
                        </m:r>
                      </m:oMath>
                    </a14:m>
                    <a:r>
                      <a:rPr lang="en-US" sz="2400" dirty="0" smtClean="0">
                        <a:solidFill>
                          <a:srgbClr val="0432FF"/>
                        </a:solidFill>
                      </a:rPr>
                      <a:t>]</a:t>
                    </a:r>
                    <a:endParaRPr lang="en-US" sz="2400" dirty="0">
                      <a:solidFill>
                        <a:srgbClr val="0432FF"/>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6254542" y="3001369"/>
                    <a:ext cx="1500732" cy="461665"/>
                  </a:xfrm>
                  <a:prstGeom prst="rect">
                    <a:avLst/>
                  </a:prstGeom>
                  <a:blipFill rotWithShape="0">
                    <a:blip r:embed="rId11"/>
                    <a:stretch>
                      <a:fillRect l="-5285" t="-10526" r="-4472" b="-28947"/>
                    </a:stretch>
                  </a:blipFill>
                </p:spPr>
                <p:txBody>
                  <a:bodyPr/>
                  <a:lstStyle/>
                  <a:p>
                    <a:r>
                      <a:rPr lang="en-US">
                        <a:noFill/>
                      </a:rPr>
                      <a:t> </a:t>
                    </a:r>
                  </a:p>
                </p:txBody>
              </p:sp>
            </mc:Fallback>
          </mc:AlternateContent>
        </p:grpSp>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349" y="2757542"/>
              <a:ext cx="3533119" cy="1808097"/>
            </a:xfrm>
            <a:prstGeom prst="rect">
              <a:avLst/>
            </a:prstGeom>
          </p:spPr>
        </p:pic>
      </p:grpSp>
    </p:spTree>
    <p:extLst>
      <p:ext uri="{BB962C8B-B14F-4D97-AF65-F5344CB8AC3E}">
        <p14:creationId xmlns:p14="http://schemas.microsoft.com/office/powerpoint/2010/main" val="98521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3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1" grpId="0"/>
      <p:bldP spid="11" grpId="1"/>
      <p:bldP spid="12" grpId="0"/>
      <p:bldP spid="13" grpId="0"/>
      <p:bldP spid="14" grpId="0"/>
      <p:bldP spid="14" grpId="1"/>
      <p:bldP spid="21" grpId="0"/>
      <p:bldP spid="28" grpId="0" animBg="1"/>
      <p:bldP spid="63" grpId="0"/>
      <p:bldP spid="80" grpId="0"/>
      <p:bldP spid="81" grpId="0"/>
      <p:bldP spid="82" grpId="0"/>
      <p:bldP spid="83" grpId="0"/>
      <p:bldP spid="84" grpId="0"/>
      <p:bldP spid="85" grpId="0" animBg="1"/>
      <p:bldP spid="86"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Our results: NR is a </a:t>
            </a:r>
            <a:r>
              <a:rPr lang="en-US" dirty="0" err="1" smtClean="0"/>
              <a:t>psPRP</a:t>
            </a:r>
            <a:endParaRPr lang="en-US" dirty="0"/>
          </a:p>
        </p:txBody>
      </p:sp>
      <p:sp>
        <p:nvSpPr>
          <p:cNvPr id="21" name="Rectangle 20"/>
          <p:cNvSpPr/>
          <p:nvPr/>
        </p:nvSpPr>
        <p:spPr>
          <a:xfrm>
            <a:off x="-88311" y="2861798"/>
            <a:ext cx="9328262" cy="110012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3" name="TextBox 22"/>
              <p:cNvSpPr txBox="1"/>
              <p:nvPr/>
            </p:nvSpPr>
            <p:spPr>
              <a:xfrm>
                <a:off x="6326576" y="3317440"/>
                <a:ext cx="2789353" cy="523220"/>
              </a:xfrm>
              <a:prstGeom prst="rect">
                <a:avLst/>
              </a:prstGeom>
              <a:noFill/>
            </p:spPr>
            <p:txBody>
              <a:bodyPr wrap="none" rtlCol="0">
                <a:spAutoFit/>
              </a:bodyPr>
              <a:lstStyle/>
              <a:p>
                <a14:m>
                  <m:oMath xmlns:m="http://schemas.openxmlformats.org/officeDocument/2006/math">
                    <m:r>
                      <m:rPr>
                        <m:sty m:val="p"/>
                      </m:rPr>
                      <a:rPr lang="en-US" sz="2800" i="0" dirty="0" smtClean="0">
                        <a:latin typeface="Cambria Math" charset="0"/>
                      </a:rPr>
                      <m:t>NR</m:t>
                    </m:r>
                    <m:r>
                      <a:rPr lang="en-US" sz="2800" b="0" i="0" dirty="0" smtClean="0">
                        <a:latin typeface="Cambria Math" charset="0"/>
                      </a:rPr>
                      <m:t>=</m:t>
                    </m:r>
                  </m:oMath>
                </a14:m>
                <a:r>
                  <a:rPr lang="en-US" sz="2800" dirty="0" smtClean="0"/>
                  <a:t> </a:t>
                </a:r>
                <a:r>
                  <a:rPr lang="en-US" sz="2800" dirty="0" err="1" smtClean="0"/>
                  <a:t>psPRP</a:t>
                </a:r>
                <a:r>
                  <a:rPr lang="en-US" sz="2800" dirty="0" smtClean="0"/>
                  <a:t>[</a:t>
                </a:r>
                <a14:m>
                  <m:oMath xmlns:m="http://schemas.openxmlformats.org/officeDocument/2006/math">
                    <m:sSup>
                      <m:sSupPr>
                        <m:ctrlPr>
                          <a:rPr lang="en-US" sz="2800" i="1">
                            <a:solidFill>
                              <a:srgbClr val="0432FF"/>
                            </a:solidFill>
                            <a:latin typeface="Cambria Math" charset="0"/>
                          </a:rPr>
                        </m:ctrlPr>
                      </m:sSupPr>
                      <m:e>
                        <m:r>
                          <a:rPr lang="en-US" sz="2800">
                            <a:solidFill>
                              <a:srgbClr val="0432FF"/>
                            </a:solidFill>
                            <a:latin typeface="Cambria Math" charset="0"/>
                            <a:ea typeface="Cambria Math" charset="0"/>
                            <a:cs typeface="Cambria Math" charset="0"/>
                          </a:rPr>
                          <m:t>𝒮</m:t>
                        </m:r>
                      </m:e>
                      <m:sup>
                        <m:r>
                          <m:rPr>
                            <m:sty m:val="p"/>
                          </m:rPr>
                          <a:rPr lang="en-US" sz="2800">
                            <a:solidFill>
                              <a:srgbClr val="0432FF"/>
                            </a:solidFill>
                            <a:latin typeface="Cambria Math" charset="0"/>
                          </a:rPr>
                          <m:t>up</m:t>
                        </m:r>
                      </m:sup>
                    </m:sSup>
                  </m:oMath>
                </a14:m>
                <a:r>
                  <a:rPr lang="en-US" sz="2800" dirty="0" smtClean="0"/>
                  <a:t>]</a:t>
                </a:r>
                <a:endParaRPr lang="en-US"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6326576" y="3317440"/>
                <a:ext cx="2789353" cy="523220"/>
              </a:xfrm>
              <a:prstGeom prst="rect">
                <a:avLst/>
              </a:prstGeom>
              <a:blipFill rotWithShape="0">
                <a:blip r:embed="rId4"/>
                <a:stretch>
                  <a:fillRect t="-10465" r="-3063" b="-32558"/>
                </a:stretch>
              </a:blipFill>
            </p:spPr>
            <p:txBody>
              <a:bodyPr/>
              <a:lstStyle/>
              <a:p>
                <a:r>
                  <a:rPr lang="en-US">
                    <a:noFill/>
                  </a:rPr>
                  <a:t> </a:t>
                </a:r>
              </a:p>
            </p:txBody>
          </p:sp>
        </mc:Fallback>
      </mc:AlternateContent>
      <p:sp>
        <p:nvSpPr>
          <p:cNvPr id="24" name="Right Arrow 23"/>
          <p:cNvSpPr/>
          <p:nvPr/>
        </p:nvSpPr>
        <p:spPr>
          <a:xfrm>
            <a:off x="5702227" y="3387544"/>
            <a:ext cx="529760" cy="434197"/>
          </a:xfrm>
          <a:prstGeom prst="right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TextBox 24"/>
          <p:cNvSpPr txBox="1"/>
          <p:nvPr/>
        </p:nvSpPr>
        <p:spPr>
          <a:xfrm>
            <a:off x="368685" y="2867483"/>
            <a:ext cx="1795492" cy="461665"/>
          </a:xfrm>
          <a:prstGeom prst="rect">
            <a:avLst/>
          </a:prstGeom>
          <a:noFill/>
        </p:spPr>
        <p:txBody>
          <a:bodyPr wrap="none" rtlCol="0">
            <a:spAutoFit/>
          </a:bodyPr>
          <a:lstStyle/>
          <a:p>
            <a:r>
              <a:rPr lang="en-US" sz="2400" b="1" dirty="0" smtClean="0">
                <a:solidFill>
                  <a:srgbClr val="FF0000"/>
                </a:solidFill>
              </a:rPr>
              <a:t>Theorem 1a:</a:t>
            </a:r>
          </a:p>
        </p:txBody>
      </p:sp>
      <mc:AlternateContent xmlns:mc="http://schemas.openxmlformats.org/markup-compatibility/2006" xmlns:a14="http://schemas.microsoft.com/office/drawing/2010/main">
        <mc:Choice Requires="a14">
          <p:sp>
            <p:nvSpPr>
              <p:cNvPr id="26" name="TextBox 25"/>
              <p:cNvSpPr txBox="1"/>
              <p:nvPr/>
            </p:nvSpPr>
            <p:spPr>
              <a:xfrm>
                <a:off x="381173" y="3366939"/>
                <a:ext cx="2336345" cy="461665"/>
              </a:xfrm>
              <a:prstGeom prst="rect">
                <a:avLst/>
              </a:prstGeom>
              <a:noFill/>
            </p:spPr>
            <p:txBody>
              <a:bodyPr wrap="none" rtlCol="0">
                <a:spAutoFit/>
              </a:bodyPr>
              <a:lstStyle/>
              <a:p>
                <a:pPr algn="ctr"/>
                <a14:m>
                  <m:oMath xmlns:m="http://schemas.openxmlformats.org/officeDocument/2006/math">
                    <m:r>
                      <m:rPr>
                        <m:sty m:val="p"/>
                      </m:rPr>
                      <a:rPr lang="en-US" sz="2400" dirty="0">
                        <a:latin typeface="Cambria Math" charset="0"/>
                      </a:rPr>
                      <m:t>P</m:t>
                    </m:r>
                    <m:r>
                      <a:rPr lang="en-US" sz="2400" dirty="0">
                        <a:latin typeface="Cambria Math" charset="0"/>
                      </a:rPr>
                      <m:t>=</m:t>
                    </m:r>
                  </m:oMath>
                </a14:m>
                <a:r>
                  <a:rPr lang="en-US" sz="2400" dirty="0" smtClean="0"/>
                  <a:t> pairwise </a:t>
                </a:r>
                <a:r>
                  <a:rPr lang="en-US" sz="2400" dirty="0" err="1" smtClean="0"/>
                  <a:t>ind.</a:t>
                </a:r>
                <a:endParaRPr lang="en-US"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381173" y="3366939"/>
                <a:ext cx="2336345" cy="461665"/>
              </a:xfrm>
              <a:prstGeom prst="rect">
                <a:avLst/>
              </a:prstGeom>
              <a:blipFill rotWithShape="0">
                <a:blip r:embed="rId5"/>
                <a:stretch>
                  <a:fillRect t="-10526" r="-339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113509" y="3329917"/>
                <a:ext cx="2269789" cy="523220"/>
              </a:xfrm>
              <a:prstGeom prst="rect">
                <a:avLst/>
              </a:prstGeom>
              <a:noFill/>
            </p:spPr>
            <p:txBody>
              <a:bodyPr wrap="none" rtlCol="0">
                <a:spAutoFit/>
              </a:bodyPr>
              <a:lstStyle/>
              <a:p>
                <a14:m>
                  <m:oMath xmlns:m="http://schemas.openxmlformats.org/officeDocument/2006/math">
                    <m:r>
                      <m:rPr>
                        <m:sty m:val="p"/>
                      </m:rPr>
                      <a:rPr lang="en-US" sz="2800" b="0" i="0" dirty="0" smtClean="0">
                        <a:latin typeface="Cambria Math" charset="0"/>
                      </a:rPr>
                      <m:t>H</m:t>
                    </m:r>
                    <m:r>
                      <a:rPr lang="en-US" sz="2800" b="0" i="0" dirty="0" smtClean="0">
                        <a:latin typeface="Cambria Math" charset="0"/>
                      </a:rPr>
                      <m:t>=</m:t>
                    </m:r>
                  </m:oMath>
                </a14:m>
                <a:r>
                  <a:rPr lang="en-US" sz="2800" dirty="0"/>
                  <a:t> </a:t>
                </a:r>
                <a:r>
                  <a:rPr lang="en-US" sz="2800" dirty="0" smtClean="0"/>
                  <a:t>UCE[</a:t>
                </a:r>
                <a14:m>
                  <m:oMath xmlns:m="http://schemas.openxmlformats.org/officeDocument/2006/math">
                    <m:sSup>
                      <m:sSupPr>
                        <m:ctrlPr>
                          <a:rPr lang="en-US" sz="2800" i="1">
                            <a:solidFill>
                              <a:srgbClr val="0432FF"/>
                            </a:solidFill>
                            <a:latin typeface="Cambria Math" charset="0"/>
                          </a:rPr>
                        </m:ctrlPr>
                      </m:sSupPr>
                      <m:e>
                        <m:r>
                          <a:rPr lang="en-US" sz="2800" b="0" i="0">
                            <a:solidFill>
                              <a:srgbClr val="0432FF"/>
                            </a:solidFill>
                            <a:latin typeface="Cambria Math" charset="0"/>
                            <a:ea typeface="Cambria Math" charset="0"/>
                            <a:cs typeface="Cambria Math" charset="0"/>
                          </a:rPr>
                          <m:t>𝒮</m:t>
                        </m:r>
                      </m:e>
                      <m:sup>
                        <m:r>
                          <m:rPr>
                            <m:sty m:val="p"/>
                          </m:rPr>
                          <a:rPr lang="en-US" sz="2800" b="0" i="0">
                            <a:solidFill>
                              <a:srgbClr val="0432FF"/>
                            </a:solidFill>
                            <a:latin typeface="Cambria Math" charset="0"/>
                          </a:rPr>
                          <m:t>up</m:t>
                        </m:r>
                      </m:sup>
                    </m:sSup>
                  </m:oMath>
                </a14:m>
                <a:r>
                  <a:rPr lang="en-US" sz="2800" dirty="0" smtClean="0"/>
                  <a:t>]</a:t>
                </a:r>
                <a:endParaRPr lang="en-US"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113509" y="3329917"/>
                <a:ext cx="2269789" cy="523220"/>
              </a:xfrm>
              <a:prstGeom prst="rect">
                <a:avLst/>
              </a:prstGeom>
              <a:blipFill rotWithShape="0">
                <a:blip r:embed="rId6"/>
                <a:stretch>
                  <a:fillRect t="-10465" r="-4301" b="-32558"/>
                </a:stretch>
              </a:blipFill>
            </p:spPr>
            <p:txBody>
              <a:bodyPr/>
              <a:lstStyle/>
              <a:p>
                <a:r>
                  <a:rPr lang="en-US">
                    <a:noFill/>
                  </a:rPr>
                  <a:t> </a:t>
                </a:r>
              </a:p>
            </p:txBody>
          </p:sp>
        </mc:Fallback>
      </mc:AlternateContent>
      <p:sp>
        <p:nvSpPr>
          <p:cNvPr id="20" name="TextBox 19"/>
          <p:cNvSpPr txBox="1"/>
          <p:nvPr/>
        </p:nvSpPr>
        <p:spPr>
          <a:xfrm>
            <a:off x="2654133" y="3224623"/>
            <a:ext cx="439544" cy="707886"/>
          </a:xfrm>
          <a:prstGeom prst="rect">
            <a:avLst/>
          </a:prstGeom>
          <a:noFill/>
        </p:spPr>
        <p:txBody>
          <a:bodyPr wrap="none" rtlCol="0">
            <a:spAutoFit/>
          </a:bodyPr>
          <a:lstStyle/>
          <a:p>
            <a:r>
              <a:rPr lang="en-US" sz="4000" dirty="0" smtClean="0">
                <a:solidFill>
                  <a:srgbClr val="053BFF"/>
                </a:solidFill>
              </a:rPr>
              <a:t>+</a:t>
            </a:r>
            <a:endParaRPr lang="en-US" sz="4000" dirty="0">
              <a:solidFill>
                <a:srgbClr val="053BFF"/>
              </a:solidFill>
            </a:endParaRPr>
          </a:p>
        </p:txBody>
      </p:sp>
      <p:sp>
        <p:nvSpPr>
          <p:cNvPr id="39" name="Rectangle 38"/>
          <p:cNvSpPr/>
          <p:nvPr/>
        </p:nvSpPr>
        <p:spPr>
          <a:xfrm>
            <a:off x="-93562" y="4757481"/>
            <a:ext cx="9328262" cy="110012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40" name="TextBox 39"/>
              <p:cNvSpPr txBox="1"/>
              <p:nvPr/>
            </p:nvSpPr>
            <p:spPr>
              <a:xfrm>
                <a:off x="6321325" y="5196794"/>
                <a:ext cx="2714013" cy="523220"/>
              </a:xfrm>
              <a:prstGeom prst="rect">
                <a:avLst/>
              </a:prstGeom>
              <a:noFill/>
            </p:spPr>
            <p:txBody>
              <a:bodyPr wrap="none" rtlCol="0">
                <a:spAutoFit/>
              </a:bodyPr>
              <a:lstStyle/>
              <a:p>
                <a14:m>
                  <m:oMath xmlns:m="http://schemas.openxmlformats.org/officeDocument/2006/math">
                    <m:r>
                      <m:rPr>
                        <m:sty m:val="p"/>
                      </m:rPr>
                      <a:rPr lang="en-US" sz="2800" i="0" dirty="0" smtClean="0">
                        <a:latin typeface="Cambria Math" charset="0"/>
                      </a:rPr>
                      <m:t>NR</m:t>
                    </m:r>
                    <m:r>
                      <a:rPr lang="en-US" sz="2800" b="0" i="0" dirty="0" smtClean="0">
                        <a:latin typeface="Cambria Math" charset="0"/>
                      </a:rPr>
                      <m:t>=</m:t>
                    </m:r>
                  </m:oMath>
                </a14:m>
                <a:r>
                  <a:rPr lang="en-US" sz="2800" dirty="0" smtClean="0"/>
                  <a:t> </a:t>
                </a:r>
                <a:r>
                  <a:rPr lang="en-US" sz="2800" dirty="0" err="1" smtClean="0"/>
                  <a:t>psPRP</a:t>
                </a:r>
                <a:r>
                  <a:rPr lang="en-US" sz="2800" dirty="0" smtClean="0"/>
                  <a:t>[</a:t>
                </a:r>
                <a14:m>
                  <m:oMath xmlns:m="http://schemas.openxmlformats.org/officeDocument/2006/math">
                    <m:sSup>
                      <m:sSupPr>
                        <m:ctrlPr>
                          <a:rPr lang="en-US" sz="2800" i="1" smtClean="0">
                            <a:solidFill>
                              <a:srgbClr val="FF0000"/>
                            </a:solidFill>
                            <a:latin typeface="Cambria Math" charset="0"/>
                          </a:rPr>
                        </m:ctrlPr>
                      </m:sSupPr>
                      <m:e>
                        <m:r>
                          <a:rPr lang="en-US" sz="2800">
                            <a:solidFill>
                              <a:srgbClr val="FF0000"/>
                            </a:solidFill>
                            <a:latin typeface="Cambria Math" charset="0"/>
                            <a:ea typeface="Cambria Math" charset="0"/>
                            <a:cs typeface="Cambria Math" charset="0"/>
                          </a:rPr>
                          <m:t>𝒮</m:t>
                        </m:r>
                      </m:e>
                      <m:sup>
                        <m:r>
                          <m:rPr>
                            <m:sty m:val="p"/>
                          </m:rPr>
                          <a:rPr lang="en-US" sz="2800" b="0" i="0" smtClean="0">
                            <a:solidFill>
                              <a:srgbClr val="FF0000"/>
                            </a:solidFill>
                            <a:latin typeface="Cambria Math" charset="0"/>
                            <a:ea typeface="Cambria Math" charset="0"/>
                            <a:cs typeface="Cambria Math" charset="0"/>
                          </a:rPr>
                          <m:t>rs</m:t>
                        </m:r>
                      </m:sup>
                    </m:sSup>
                  </m:oMath>
                </a14:m>
                <a:r>
                  <a:rPr lang="en-US" sz="2800" dirty="0" smtClean="0"/>
                  <a:t>]</a:t>
                </a:r>
                <a:endParaRPr lang="en-US" sz="28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321325" y="5196794"/>
                <a:ext cx="2714013" cy="523220"/>
              </a:xfrm>
              <a:prstGeom prst="rect">
                <a:avLst/>
              </a:prstGeom>
              <a:blipFill rotWithShape="0">
                <a:blip r:embed="rId7"/>
                <a:stretch>
                  <a:fillRect t="-10465" r="-3146" b="-32558"/>
                </a:stretch>
              </a:blipFill>
            </p:spPr>
            <p:txBody>
              <a:bodyPr/>
              <a:lstStyle/>
              <a:p>
                <a:r>
                  <a:rPr lang="en-US">
                    <a:noFill/>
                  </a:rPr>
                  <a:t> </a:t>
                </a:r>
              </a:p>
            </p:txBody>
          </p:sp>
        </mc:Fallback>
      </mc:AlternateContent>
      <p:sp>
        <p:nvSpPr>
          <p:cNvPr id="41" name="Right Arrow 40"/>
          <p:cNvSpPr/>
          <p:nvPr/>
        </p:nvSpPr>
        <p:spPr>
          <a:xfrm>
            <a:off x="5696976" y="5266898"/>
            <a:ext cx="529760" cy="434197"/>
          </a:xfrm>
          <a:prstGeom prst="right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TextBox 41"/>
          <p:cNvSpPr txBox="1"/>
          <p:nvPr/>
        </p:nvSpPr>
        <p:spPr>
          <a:xfrm>
            <a:off x="363434" y="4746837"/>
            <a:ext cx="1808316" cy="461665"/>
          </a:xfrm>
          <a:prstGeom prst="rect">
            <a:avLst/>
          </a:prstGeom>
          <a:noFill/>
        </p:spPr>
        <p:txBody>
          <a:bodyPr wrap="none" rtlCol="0">
            <a:spAutoFit/>
          </a:bodyPr>
          <a:lstStyle/>
          <a:p>
            <a:r>
              <a:rPr lang="en-US" sz="2400" b="1" dirty="0" smtClean="0">
                <a:solidFill>
                  <a:srgbClr val="FF0000"/>
                </a:solidFill>
              </a:rPr>
              <a:t>Theorem 1b:</a:t>
            </a:r>
          </a:p>
        </p:txBody>
      </p:sp>
      <mc:AlternateContent xmlns:mc="http://schemas.openxmlformats.org/markup-compatibility/2006" xmlns:a14="http://schemas.microsoft.com/office/drawing/2010/main">
        <mc:Choice Requires="a14">
          <p:sp>
            <p:nvSpPr>
              <p:cNvPr id="43" name="TextBox 42"/>
              <p:cNvSpPr txBox="1"/>
              <p:nvPr/>
            </p:nvSpPr>
            <p:spPr>
              <a:xfrm>
                <a:off x="375922" y="5246293"/>
                <a:ext cx="2336345" cy="461665"/>
              </a:xfrm>
              <a:prstGeom prst="rect">
                <a:avLst/>
              </a:prstGeom>
              <a:noFill/>
            </p:spPr>
            <p:txBody>
              <a:bodyPr wrap="none" rtlCol="0">
                <a:spAutoFit/>
              </a:bodyPr>
              <a:lstStyle/>
              <a:p>
                <a:pPr algn="ctr"/>
                <a14:m>
                  <m:oMath xmlns:m="http://schemas.openxmlformats.org/officeDocument/2006/math">
                    <m:r>
                      <m:rPr>
                        <m:sty m:val="p"/>
                      </m:rPr>
                      <a:rPr lang="en-US" sz="2400" dirty="0">
                        <a:latin typeface="Cambria Math" charset="0"/>
                      </a:rPr>
                      <m:t>P</m:t>
                    </m:r>
                    <m:r>
                      <a:rPr lang="en-US" sz="2400" dirty="0">
                        <a:latin typeface="Cambria Math" charset="0"/>
                      </a:rPr>
                      <m:t>=</m:t>
                    </m:r>
                  </m:oMath>
                </a14:m>
                <a:r>
                  <a:rPr lang="en-US" sz="2400" dirty="0" smtClean="0"/>
                  <a:t> pairwise </a:t>
                </a:r>
                <a:r>
                  <a:rPr lang="en-US" sz="2400" dirty="0" err="1" smtClean="0"/>
                  <a:t>ind.</a:t>
                </a:r>
                <a:endParaRPr lang="en-US"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75922" y="5246293"/>
                <a:ext cx="2336345" cy="461665"/>
              </a:xfrm>
              <a:prstGeom prst="rect">
                <a:avLst/>
              </a:prstGeom>
              <a:blipFill rotWithShape="0">
                <a:blip r:embed="rId5"/>
                <a:stretch>
                  <a:fillRect t="-10667" r="-3394"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108258" y="5209271"/>
                <a:ext cx="2194447" cy="523220"/>
              </a:xfrm>
              <a:prstGeom prst="rect">
                <a:avLst/>
              </a:prstGeom>
              <a:noFill/>
            </p:spPr>
            <p:txBody>
              <a:bodyPr wrap="none" rtlCol="0">
                <a:spAutoFit/>
              </a:bodyPr>
              <a:lstStyle/>
              <a:p>
                <a14:m>
                  <m:oMath xmlns:m="http://schemas.openxmlformats.org/officeDocument/2006/math">
                    <m:r>
                      <m:rPr>
                        <m:sty m:val="p"/>
                      </m:rPr>
                      <a:rPr lang="en-US" sz="2800" b="0" i="0" dirty="0" smtClean="0">
                        <a:latin typeface="Cambria Math" charset="0"/>
                      </a:rPr>
                      <m:t>H</m:t>
                    </m:r>
                    <m:r>
                      <a:rPr lang="en-US" sz="2800" b="0" i="0" dirty="0" smtClean="0">
                        <a:latin typeface="Cambria Math" charset="0"/>
                      </a:rPr>
                      <m:t>=</m:t>
                    </m:r>
                  </m:oMath>
                </a14:m>
                <a:r>
                  <a:rPr lang="en-US" sz="2800" dirty="0"/>
                  <a:t> </a:t>
                </a:r>
                <a:r>
                  <a:rPr lang="en-US" sz="2800" dirty="0" smtClean="0"/>
                  <a:t>UCE[</a:t>
                </a:r>
                <a14:m>
                  <m:oMath xmlns:m="http://schemas.openxmlformats.org/officeDocument/2006/math">
                    <m:sSup>
                      <m:sSupPr>
                        <m:ctrlPr>
                          <a:rPr lang="en-US" sz="2800" i="1" smtClean="0">
                            <a:solidFill>
                              <a:srgbClr val="FF0000"/>
                            </a:solidFill>
                            <a:latin typeface="Cambria Math" charset="0"/>
                          </a:rPr>
                        </m:ctrlPr>
                      </m:sSupPr>
                      <m:e>
                        <m:r>
                          <a:rPr lang="en-US" sz="2800" b="0" i="0">
                            <a:solidFill>
                              <a:srgbClr val="FF0000"/>
                            </a:solidFill>
                            <a:latin typeface="Cambria Math" charset="0"/>
                            <a:ea typeface="Cambria Math" charset="0"/>
                            <a:cs typeface="Cambria Math" charset="0"/>
                          </a:rPr>
                          <m:t>𝒮</m:t>
                        </m:r>
                      </m:e>
                      <m:sup>
                        <m:r>
                          <m:rPr>
                            <m:sty m:val="p"/>
                          </m:rPr>
                          <a:rPr lang="en-US" sz="2800" b="0" i="0" smtClean="0">
                            <a:solidFill>
                              <a:srgbClr val="FF0000"/>
                            </a:solidFill>
                            <a:latin typeface="Cambria Math" charset="0"/>
                          </a:rPr>
                          <m:t>rs</m:t>
                        </m:r>
                      </m:sup>
                    </m:sSup>
                  </m:oMath>
                </a14:m>
                <a:r>
                  <a:rPr lang="en-US" sz="2800" dirty="0" smtClean="0"/>
                  <a:t>]</a:t>
                </a:r>
                <a:endParaRPr lang="en-US" sz="2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3108258" y="5209271"/>
                <a:ext cx="2194447" cy="523220"/>
              </a:xfrm>
              <a:prstGeom prst="rect">
                <a:avLst/>
              </a:prstGeom>
              <a:blipFill rotWithShape="0">
                <a:blip r:embed="rId8"/>
                <a:stretch>
                  <a:fillRect t="-11765" r="-4444" b="-34118"/>
                </a:stretch>
              </a:blipFill>
            </p:spPr>
            <p:txBody>
              <a:bodyPr/>
              <a:lstStyle/>
              <a:p>
                <a:r>
                  <a:rPr lang="en-US">
                    <a:noFill/>
                  </a:rPr>
                  <a:t> </a:t>
                </a:r>
              </a:p>
            </p:txBody>
          </p:sp>
        </mc:Fallback>
      </mc:AlternateContent>
      <p:sp>
        <p:nvSpPr>
          <p:cNvPr id="38" name="TextBox 37"/>
          <p:cNvSpPr txBox="1"/>
          <p:nvPr/>
        </p:nvSpPr>
        <p:spPr>
          <a:xfrm>
            <a:off x="2648882" y="5103977"/>
            <a:ext cx="439544" cy="707886"/>
          </a:xfrm>
          <a:prstGeom prst="rect">
            <a:avLst/>
          </a:prstGeom>
          <a:noFill/>
        </p:spPr>
        <p:txBody>
          <a:bodyPr wrap="none" rtlCol="0">
            <a:spAutoFit/>
          </a:bodyPr>
          <a:lstStyle/>
          <a:p>
            <a:r>
              <a:rPr lang="en-US" sz="4000" dirty="0" smtClean="0">
                <a:solidFill>
                  <a:srgbClr val="053BFF"/>
                </a:solidFill>
              </a:rPr>
              <a:t>+</a:t>
            </a:r>
            <a:endParaRPr lang="en-US" sz="4000" dirty="0">
              <a:solidFill>
                <a:srgbClr val="053BFF"/>
              </a:solidFill>
            </a:endParaRPr>
          </a:p>
        </p:txBody>
      </p:sp>
      <p:sp>
        <p:nvSpPr>
          <p:cNvPr id="3" name="TextBox 2"/>
          <p:cNvSpPr txBox="1"/>
          <p:nvPr/>
        </p:nvSpPr>
        <p:spPr>
          <a:xfrm>
            <a:off x="9914965" y="4237814"/>
            <a:ext cx="184731" cy="369332"/>
          </a:xfrm>
          <a:prstGeom prst="rect">
            <a:avLst/>
          </a:prstGeom>
          <a:noFill/>
        </p:spPr>
        <p:txBody>
          <a:bodyPr wrap="none" rtlCol="0">
            <a:spAutoFit/>
          </a:bodyPr>
          <a:lstStyle/>
          <a:p>
            <a:endParaRPr lang="en-US" dirty="0"/>
          </a:p>
        </p:txBody>
      </p:sp>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2652" y="970582"/>
            <a:ext cx="6391507" cy="1748661"/>
          </a:xfrm>
          <a:prstGeom prst="rect">
            <a:avLst/>
          </a:prstGeom>
        </p:spPr>
      </p:pic>
    </p:spTree>
    <p:extLst>
      <p:ext uri="{BB962C8B-B14F-4D97-AF65-F5344CB8AC3E}">
        <p14:creationId xmlns:p14="http://schemas.microsoft.com/office/powerpoint/2010/main" val="137700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rctx="PPT">
                                        <p:cTn id="22" dur="indefinite"/>
                                        <p:tgtEl>
                                          <p:spTgt spid="39"/>
                                        </p:tgtEl>
                                        <p:attrNameLst>
                                          <p:attrName>style.opacity</p:attrName>
                                        </p:attrNameLst>
                                      </p:cBhvr>
                                      <p:to>
                                        <p:strVal val="0.16"/>
                                      </p:to>
                                    </p:set>
                                    <p:animEffect filter="image" prLst="opacity: 0.16">
                                      <p:cBhvr rctx="IE">
                                        <p:cTn id="23" dur="indefinite"/>
                                        <p:tgtEl>
                                          <p:spTgt spid="39"/>
                                        </p:tgtEl>
                                      </p:cBhvr>
                                    </p:animEffect>
                                  </p:childTnLst>
                                </p:cTn>
                              </p:par>
                              <p:par>
                                <p:cTn id="24" presetID="9" presetClass="emph" presetSubtype="0" grpId="0" nodeType="withEffect">
                                  <p:stCondLst>
                                    <p:cond delay="0"/>
                                  </p:stCondLst>
                                  <p:childTnLst>
                                    <p:set>
                                      <p:cBhvr rctx="PPT">
                                        <p:cTn id="25" dur="indefinite"/>
                                        <p:tgtEl>
                                          <p:spTgt spid="40"/>
                                        </p:tgtEl>
                                        <p:attrNameLst>
                                          <p:attrName>style.opacity</p:attrName>
                                        </p:attrNameLst>
                                      </p:cBhvr>
                                      <p:to>
                                        <p:strVal val="0.16"/>
                                      </p:to>
                                    </p:set>
                                    <p:animEffect filter="image" prLst="opacity: 0.16">
                                      <p:cBhvr rctx="IE">
                                        <p:cTn id="26" dur="indefinite"/>
                                        <p:tgtEl>
                                          <p:spTgt spid="40"/>
                                        </p:tgtEl>
                                      </p:cBhvr>
                                    </p:animEffect>
                                  </p:childTnLst>
                                </p:cTn>
                              </p:par>
                              <p:par>
                                <p:cTn id="27" presetID="9" presetClass="emph" presetSubtype="0" grpId="0" nodeType="withEffect">
                                  <p:stCondLst>
                                    <p:cond delay="0"/>
                                  </p:stCondLst>
                                  <p:childTnLst>
                                    <p:set>
                                      <p:cBhvr rctx="PPT">
                                        <p:cTn id="28" dur="indefinite"/>
                                        <p:tgtEl>
                                          <p:spTgt spid="41"/>
                                        </p:tgtEl>
                                        <p:attrNameLst>
                                          <p:attrName>style.opacity</p:attrName>
                                        </p:attrNameLst>
                                      </p:cBhvr>
                                      <p:to>
                                        <p:strVal val="0.16"/>
                                      </p:to>
                                    </p:set>
                                    <p:animEffect filter="image" prLst="opacity: 0.16">
                                      <p:cBhvr rctx="IE">
                                        <p:cTn id="29" dur="indefinite"/>
                                        <p:tgtEl>
                                          <p:spTgt spid="41"/>
                                        </p:tgtEl>
                                      </p:cBhvr>
                                    </p:animEffect>
                                  </p:childTnLst>
                                </p:cTn>
                              </p:par>
                              <p:par>
                                <p:cTn id="30" presetID="9" presetClass="emph" presetSubtype="0" grpId="0" nodeType="withEffect">
                                  <p:stCondLst>
                                    <p:cond delay="0"/>
                                  </p:stCondLst>
                                  <p:childTnLst>
                                    <p:set>
                                      <p:cBhvr rctx="PPT">
                                        <p:cTn id="31" dur="indefinite"/>
                                        <p:tgtEl>
                                          <p:spTgt spid="42"/>
                                        </p:tgtEl>
                                        <p:attrNameLst>
                                          <p:attrName>style.opacity</p:attrName>
                                        </p:attrNameLst>
                                      </p:cBhvr>
                                      <p:to>
                                        <p:strVal val="0.16"/>
                                      </p:to>
                                    </p:set>
                                    <p:animEffect filter="image" prLst="opacity: 0.16">
                                      <p:cBhvr rctx="IE">
                                        <p:cTn id="32" dur="indefinite"/>
                                        <p:tgtEl>
                                          <p:spTgt spid="42"/>
                                        </p:tgtEl>
                                      </p:cBhvr>
                                    </p:animEffect>
                                  </p:childTnLst>
                                </p:cTn>
                              </p:par>
                              <p:par>
                                <p:cTn id="33" presetID="9" presetClass="emph" presetSubtype="0" grpId="1" nodeType="withEffect">
                                  <p:stCondLst>
                                    <p:cond delay="0"/>
                                  </p:stCondLst>
                                  <p:childTnLst>
                                    <p:set>
                                      <p:cBhvr rctx="PPT">
                                        <p:cTn id="34" dur="indefinite"/>
                                        <p:tgtEl>
                                          <p:spTgt spid="43"/>
                                        </p:tgtEl>
                                        <p:attrNameLst>
                                          <p:attrName>style.opacity</p:attrName>
                                        </p:attrNameLst>
                                      </p:cBhvr>
                                      <p:to>
                                        <p:strVal val="0.16"/>
                                      </p:to>
                                    </p:set>
                                    <p:animEffect filter="image" prLst="opacity: 0.16">
                                      <p:cBhvr rctx="IE">
                                        <p:cTn id="35" dur="indefinite"/>
                                        <p:tgtEl>
                                          <p:spTgt spid="43"/>
                                        </p:tgtEl>
                                      </p:cBhvr>
                                    </p:animEffect>
                                  </p:childTnLst>
                                </p:cTn>
                              </p:par>
                              <p:par>
                                <p:cTn id="36" presetID="9" presetClass="emph" presetSubtype="0" grpId="1" nodeType="withEffect">
                                  <p:stCondLst>
                                    <p:cond delay="0"/>
                                  </p:stCondLst>
                                  <p:childTnLst>
                                    <p:set>
                                      <p:cBhvr rctx="PPT">
                                        <p:cTn id="37" dur="indefinite"/>
                                        <p:tgtEl>
                                          <p:spTgt spid="44"/>
                                        </p:tgtEl>
                                        <p:attrNameLst>
                                          <p:attrName>style.opacity</p:attrName>
                                        </p:attrNameLst>
                                      </p:cBhvr>
                                      <p:to>
                                        <p:strVal val="0.16"/>
                                      </p:to>
                                    </p:set>
                                    <p:animEffect filter="image" prLst="opacity: 0.16">
                                      <p:cBhvr rctx="IE">
                                        <p:cTn id="38" dur="indefinite"/>
                                        <p:tgtEl>
                                          <p:spTgt spid="44"/>
                                        </p:tgtEl>
                                      </p:cBhvr>
                                    </p:animEffect>
                                  </p:childTnLst>
                                </p:cTn>
                              </p:par>
                              <p:par>
                                <p:cTn id="39" presetID="9" presetClass="emph" presetSubtype="0" grpId="1" nodeType="withEffect">
                                  <p:stCondLst>
                                    <p:cond delay="0"/>
                                  </p:stCondLst>
                                  <p:childTnLst>
                                    <p:set>
                                      <p:cBhvr rctx="PPT">
                                        <p:cTn id="40" dur="indefinite"/>
                                        <p:tgtEl>
                                          <p:spTgt spid="38"/>
                                        </p:tgtEl>
                                        <p:attrNameLst>
                                          <p:attrName>style.opacity</p:attrName>
                                        </p:attrNameLst>
                                      </p:cBhvr>
                                      <p:to>
                                        <p:strVal val="0.16"/>
                                      </p:to>
                                    </p:set>
                                    <p:animEffect filter="image" prLst="opacity: 0.16">
                                      <p:cBhvr rctx="IE">
                                        <p:cTn id="41" dur="indefinite"/>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2" grpId="0"/>
      <p:bldP spid="20" grpId="0"/>
      <p:bldP spid="39" grpId="0" animBg="1"/>
      <p:bldP spid="40" grpId="0"/>
      <p:bldP spid="41" grpId="0" animBg="1"/>
      <p:bldP spid="42" grpId="0"/>
      <p:bldP spid="43" grpId="0"/>
      <p:bldP spid="43" grpId="1"/>
      <p:bldP spid="44" grpId="0"/>
      <p:bldP spid="44" grpId="1"/>
      <p:bldP spid="38" grpId="0"/>
      <p:bldP spid="3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5" name="TextBox 154"/>
              <p:cNvSpPr txBox="1"/>
              <p:nvPr/>
            </p:nvSpPr>
            <p:spPr>
              <a:xfrm>
                <a:off x="7355320" y="4683596"/>
                <a:ext cx="101399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sz="2000" b="0" i="1" smtClean="0">
                              <a:solidFill>
                                <a:srgbClr val="FF0000"/>
                              </a:solidFill>
                              <a:latin typeface="Cambria Math" charset="0"/>
                            </a:rPr>
                          </m:ctrlPr>
                        </m:dPr>
                        <m:e>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1</m:t>
                              </m:r>
                            </m:sub>
                          </m:sSub>
                          <m:r>
                            <a:rPr lang="en-US" sz="2000" b="0" i="0" smtClean="0">
                              <a:solidFill>
                                <a:srgbClr val="FF0000"/>
                              </a:solidFill>
                              <a:latin typeface="Cambria Math" charset="0"/>
                            </a:rPr>
                            <m:t>,</m:t>
                          </m:r>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2</m:t>
                              </m:r>
                            </m:sub>
                          </m:sSub>
                          <m:r>
                            <a:rPr lang="en-US" sz="2000" b="0" i="0" smtClean="0">
                              <a:solidFill>
                                <a:srgbClr val="FF0000"/>
                              </a:solidFill>
                              <a:latin typeface="Cambria Math" charset="0"/>
                            </a:rPr>
                            <m:t>,</m:t>
                          </m:r>
                          <m:sSup>
                            <m:sSupPr>
                              <m:ctrlPr>
                                <a:rPr lang="en-US" sz="2000" b="0" i="1" smtClean="0">
                                  <a:solidFill>
                                    <a:srgbClr val="FF0000"/>
                                  </a:solidFill>
                                  <a:latin typeface="Cambria Math" charset="0"/>
                                </a:rPr>
                              </m:ctrlPr>
                            </m:sSupPr>
                            <m:e>
                              <m:r>
                                <m:rPr>
                                  <m:sty m:val="p"/>
                                </m:rPr>
                                <a:rPr lang="en-US" sz="2000" b="0" i="0" smtClean="0">
                                  <a:solidFill>
                                    <a:srgbClr val="FF0000"/>
                                  </a:solidFill>
                                  <a:latin typeface="Cambria Math" charset="0"/>
                                </a:rPr>
                                <m:t>k</m:t>
                              </m:r>
                            </m:e>
                            <m:sup>
                              <m:r>
                                <a:rPr lang="en-US" sz="2000" b="0" i="0" smtClean="0">
                                  <a:solidFill>
                                    <a:srgbClr val="FF0000"/>
                                  </a:solidFill>
                                  <a:latin typeface="Cambria Math" charset="0"/>
                                </a:rPr>
                                <m:t>′</m:t>
                              </m:r>
                            </m:sup>
                          </m:sSup>
                        </m:e>
                      </m:d>
                    </m:oMath>
                  </m:oMathPara>
                </a14:m>
                <a:endParaRPr lang="en-US" sz="2000" dirty="0">
                  <a:solidFill>
                    <a:srgbClr val="FF0000"/>
                  </a:solidFill>
                </a:endParaRPr>
              </a:p>
            </p:txBody>
          </p:sp>
        </mc:Choice>
        <mc:Fallback xmlns="">
          <p:sp>
            <p:nvSpPr>
              <p:cNvPr id="155" name="TextBox 154"/>
              <p:cNvSpPr txBox="1">
                <a:spLocks noRot="1" noChangeAspect="1" noMove="1" noResize="1" noEditPoints="1" noAdjustHandles="1" noChangeArrowheads="1" noChangeShapeType="1" noTextEdit="1"/>
              </p:cNvSpPr>
              <p:nvPr/>
            </p:nvSpPr>
            <p:spPr>
              <a:xfrm>
                <a:off x="7355320" y="4683596"/>
                <a:ext cx="1013997" cy="400110"/>
              </a:xfrm>
              <a:prstGeom prst="rect">
                <a:avLst/>
              </a:prstGeom>
              <a:blipFill rotWithShape="0">
                <a:blip r:embed="rId3"/>
                <a:stretch>
                  <a:fillRect r="-19880"/>
                </a:stretch>
              </a:blipFill>
            </p:spPr>
            <p:txBody>
              <a:bodyPr/>
              <a:lstStyle/>
              <a:p>
                <a:r>
                  <a:rPr lang="en-US">
                    <a:noFill/>
                  </a:rPr>
                  <a:t> </a:t>
                </a:r>
              </a:p>
            </p:txBody>
          </p:sp>
        </mc:Fallback>
      </mc:AlternateContent>
      <p:sp>
        <p:nvSpPr>
          <p:cNvPr id="133" name="Freeform 132"/>
          <p:cNvSpPr/>
          <p:nvPr/>
        </p:nvSpPr>
        <p:spPr>
          <a:xfrm>
            <a:off x="3173947" y="3263165"/>
            <a:ext cx="2054087" cy="3114261"/>
          </a:xfrm>
          <a:custGeom>
            <a:avLst/>
            <a:gdLst>
              <a:gd name="connsiteX0" fmla="*/ 79513 w 2054087"/>
              <a:gd name="connsiteY0" fmla="*/ 0 h 3114261"/>
              <a:gd name="connsiteX1" fmla="*/ 2054087 w 2054087"/>
              <a:gd name="connsiteY1" fmla="*/ 0 h 3114261"/>
              <a:gd name="connsiteX2" fmla="*/ 2054087 w 2054087"/>
              <a:gd name="connsiteY2" fmla="*/ 1219200 h 3114261"/>
              <a:gd name="connsiteX3" fmla="*/ 1272208 w 2054087"/>
              <a:gd name="connsiteY3" fmla="*/ 2001079 h 3114261"/>
              <a:gd name="connsiteX4" fmla="*/ 1272208 w 2054087"/>
              <a:gd name="connsiteY4" fmla="*/ 3114261 h 3114261"/>
              <a:gd name="connsiteX5" fmla="*/ 0 w 2054087"/>
              <a:gd name="connsiteY5" fmla="*/ 3114261 h 3114261"/>
              <a:gd name="connsiteX6" fmla="*/ 0 w 2054087"/>
              <a:gd name="connsiteY6" fmla="*/ 26504 h 3114261"/>
              <a:gd name="connsiteX7" fmla="*/ 79513 w 2054087"/>
              <a:gd name="connsiteY7" fmla="*/ 0 h 311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087" h="3114261">
                <a:moveTo>
                  <a:pt x="79513" y="0"/>
                </a:moveTo>
                <a:lnTo>
                  <a:pt x="2054087" y="0"/>
                </a:lnTo>
                <a:lnTo>
                  <a:pt x="2054087" y="1219200"/>
                </a:lnTo>
                <a:lnTo>
                  <a:pt x="1272208" y="2001079"/>
                </a:lnTo>
                <a:lnTo>
                  <a:pt x="1272208" y="3114261"/>
                </a:lnTo>
                <a:lnTo>
                  <a:pt x="0" y="3114261"/>
                </a:lnTo>
                <a:lnTo>
                  <a:pt x="0" y="26504"/>
                </a:lnTo>
                <a:lnTo>
                  <a:pt x="79513" y="0"/>
                </a:lnTo>
                <a:close/>
              </a:path>
            </a:pathLst>
          </a:custGeom>
          <a:solidFill>
            <a:schemeClr val="accent1">
              <a:lumMod val="20000"/>
              <a:lumOff val="80000"/>
            </a:schemeClr>
          </a:solidFill>
          <a:ln w="2222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78296" y="3274178"/>
            <a:ext cx="2054087" cy="3114261"/>
          </a:xfrm>
          <a:custGeom>
            <a:avLst/>
            <a:gdLst>
              <a:gd name="connsiteX0" fmla="*/ 79513 w 2054087"/>
              <a:gd name="connsiteY0" fmla="*/ 0 h 3114261"/>
              <a:gd name="connsiteX1" fmla="*/ 2054087 w 2054087"/>
              <a:gd name="connsiteY1" fmla="*/ 0 h 3114261"/>
              <a:gd name="connsiteX2" fmla="*/ 2054087 w 2054087"/>
              <a:gd name="connsiteY2" fmla="*/ 1219200 h 3114261"/>
              <a:gd name="connsiteX3" fmla="*/ 1272208 w 2054087"/>
              <a:gd name="connsiteY3" fmla="*/ 2001079 h 3114261"/>
              <a:gd name="connsiteX4" fmla="*/ 1272208 w 2054087"/>
              <a:gd name="connsiteY4" fmla="*/ 3114261 h 3114261"/>
              <a:gd name="connsiteX5" fmla="*/ 0 w 2054087"/>
              <a:gd name="connsiteY5" fmla="*/ 3114261 h 3114261"/>
              <a:gd name="connsiteX6" fmla="*/ 0 w 2054087"/>
              <a:gd name="connsiteY6" fmla="*/ 26504 h 3114261"/>
              <a:gd name="connsiteX7" fmla="*/ 79513 w 2054087"/>
              <a:gd name="connsiteY7" fmla="*/ 0 h 311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087" h="3114261">
                <a:moveTo>
                  <a:pt x="79513" y="0"/>
                </a:moveTo>
                <a:lnTo>
                  <a:pt x="2054087" y="0"/>
                </a:lnTo>
                <a:lnTo>
                  <a:pt x="2054087" y="1219200"/>
                </a:lnTo>
                <a:lnTo>
                  <a:pt x="1272208" y="2001079"/>
                </a:lnTo>
                <a:lnTo>
                  <a:pt x="1272208" y="3114261"/>
                </a:lnTo>
                <a:lnTo>
                  <a:pt x="0" y="3114261"/>
                </a:lnTo>
                <a:lnTo>
                  <a:pt x="0" y="26504"/>
                </a:lnTo>
                <a:lnTo>
                  <a:pt x="79513" y="0"/>
                </a:lnTo>
                <a:close/>
              </a:path>
            </a:pathLst>
          </a:custGeom>
          <a:solidFill>
            <a:schemeClr val="accent1">
              <a:lumMod val="20000"/>
              <a:lumOff val="80000"/>
            </a:schemeClr>
          </a:solidFill>
          <a:ln w="2222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43553" y="5202187"/>
            <a:ext cx="5456291" cy="942043"/>
            <a:chOff x="3243553" y="4830235"/>
            <a:chExt cx="5456291" cy="942043"/>
          </a:xfrm>
        </p:grpSpPr>
        <p:sp>
          <p:nvSpPr>
            <p:cNvPr id="28" name="Rectangle 27"/>
            <p:cNvSpPr/>
            <p:nvPr/>
          </p:nvSpPr>
          <p:spPr>
            <a:xfrm>
              <a:off x="3243553" y="4837994"/>
              <a:ext cx="2405430" cy="9342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6269483" y="4830235"/>
              <a:ext cx="2430361" cy="9342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161033" y="4634296"/>
            <a:ext cx="4756960" cy="480662"/>
            <a:chOff x="4425963" y="4209823"/>
            <a:chExt cx="4756960" cy="480662"/>
          </a:xfrm>
        </p:grpSpPr>
        <p:sp>
          <p:nvSpPr>
            <p:cNvPr id="27" name="Oval 26"/>
            <p:cNvSpPr/>
            <p:nvPr/>
          </p:nvSpPr>
          <p:spPr>
            <a:xfrm>
              <a:off x="4425963" y="4219297"/>
              <a:ext cx="1640475" cy="471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542448" y="4209823"/>
              <a:ext cx="1640475" cy="471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 name="Title 7"/>
              <p:cNvSpPr>
                <a:spLocks noGrp="1"/>
              </p:cNvSpPr>
              <p:nvPr>
                <p:ph type="title"/>
              </p:nvPr>
            </p:nvSpPr>
            <p:spPr/>
            <p:txBody>
              <a:bodyPr>
                <a:normAutofit fontScale="90000"/>
              </a:bodyPr>
              <a:lstStyle/>
              <a:p>
                <a:r>
                  <a:rPr lang="en-US" dirty="0" smtClean="0"/>
                  <a:t>NR is a </a:t>
                </a:r>
                <a:r>
                  <a:rPr lang="en-US" dirty="0" err="1" smtClean="0"/>
                  <a:t>psPRP</a:t>
                </a:r>
                <a:r>
                  <a:rPr lang="en-US" dirty="0" smtClean="0"/>
                  <a:t>[</a:t>
                </a:r>
                <a14:m>
                  <m:oMath xmlns:m="http://schemas.openxmlformats.org/officeDocument/2006/math">
                    <m:sSup>
                      <m:sSupPr>
                        <m:ctrlPr>
                          <a:rPr lang="en-US" i="1">
                            <a:latin typeface="Cambria Math" charset="0"/>
                          </a:rPr>
                        </m:ctrlPr>
                      </m:sSupPr>
                      <m:e>
                        <m:r>
                          <a:rPr lang="en-US">
                            <a:latin typeface="Cambria Math" charset="0"/>
                            <a:ea typeface="Cambria Math" charset="0"/>
                            <a:cs typeface="Cambria Math" charset="0"/>
                          </a:rPr>
                          <m:t>𝒮</m:t>
                        </m:r>
                      </m:e>
                      <m:sup>
                        <m:r>
                          <m:rPr>
                            <m:sty m:val="p"/>
                          </m:rPr>
                          <a:rPr lang="en-US">
                            <a:latin typeface="Cambria Math" charset="0"/>
                          </a:rPr>
                          <m:t>up</m:t>
                        </m:r>
                      </m:sup>
                    </m:sSup>
                  </m:oMath>
                </a14:m>
                <a:r>
                  <a:rPr lang="en-US" dirty="0" smtClean="0"/>
                  <a:t>] – Proof sketch</a:t>
                </a:r>
                <a:endParaRPr lang="en-US" dirty="0"/>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rotWithShape="0">
                <a:blip r:embed="rId4"/>
                <a:stretch>
                  <a:fillRect l="-2009" t="-16842"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ounded Rectangle 29"/>
              <p:cNvSpPr/>
              <p:nvPr/>
            </p:nvSpPr>
            <p:spPr>
              <a:xfrm>
                <a:off x="384744" y="5317165"/>
                <a:ext cx="828758"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S</m:t>
                      </m:r>
                    </m:oMath>
                  </m:oMathPara>
                </a14:m>
                <a:endParaRPr lang="en-US" sz="2400" dirty="0">
                  <a:solidFill>
                    <a:schemeClr val="tx1"/>
                  </a:solidFill>
                  <a:latin typeface="Arial" charset="0"/>
                  <a:ea typeface="Arial" charset="0"/>
                  <a:cs typeface="Arial" charset="0"/>
                </a:endParaRPr>
              </a:p>
            </p:txBody>
          </p:sp>
        </mc:Choice>
        <mc:Fallback xmlns="">
          <p:sp>
            <p:nvSpPr>
              <p:cNvPr id="30" name="Rounded Rectangle 29"/>
              <p:cNvSpPr>
                <a:spLocks noRot="1" noChangeAspect="1" noMove="1" noResize="1" noEditPoints="1" noAdjustHandles="1" noChangeArrowheads="1" noChangeShapeType="1" noTextEdit="1"/>
              </p:cNvSpPr>
              <p:nvPr/>
            </p:nvSpPr>
            <p:spPr>
              <a:xfrm>
                <a:off x="384744" y="5317165"/>
                <a:ext cx="828758" cy="735247"/>
              </a:xfrm>
              <a:prstGeom prst="roundRect">
                <a:avLst/>
              </a:prstGeom>
              <a:blipFill rotWithShape="0">
                <a:blip r:embed="rId5"/>
                <a:stretch>
                  <a:fillRect/>
                </a:stretch>
              </a:blipFill>
              <a:ln>
                <a:noFill/>
              </a:ln>
            </p:spPr>
            <p:txBody>
              <a:bodyPr/>
              <a:lstStyle/>
              <a:p>
                <a:r>
                  <a:rPr lang="en-US">
                    <a:noFill/>
                  </a:rPr>
                  <a:t> </a:t>
                </a:r>
              </a:p>
            </p:txBody>
          </p:sp>
        </mc:Fallback>
      </mc:AlternateContent>
      <p:cxnSp>
        <p:nvCxnSpPr>
          <p:cNvPr id="11" name="Straight Connector 10"/>
          <p:cNvCxnSpPr/>
          <p:nvPr/>
        </p:nvCxnSpPr>
        <p:spPr>
          <a:xfrm>
            <a:off x="2922210" y="944563"/>
            <a:ext cx="0" cy="5913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16353" y="944563"/>
            <a:ext cx="0" cy="5913437"/>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858435" y="5317164"/>
            <a:ext cx="1068952" cy="735247"/>
            <a:chOff x="2015624" y="4656125"/>
            <a:chExt cx="1068952" cy="735247"/>
          </a:xfrm>
        </p:grpSpPr>
        <mc:AlternateContent xmlns:mc="http://schemas.openxmlformats.org/markup-compatibility/2006" xmlns:a14="http://schemas.microsoft.com/office/drawing/2010/main">
          <mc:Choice Requires="a14">
            <p:sp>
              <p:nvSpPr>
                <p:cNvPr id="33" name="Rounded Rectangle 32"/>
                <p:cNvSpPr/>
                <p:nvPr/>
              </p:nvSpPr>
              <p:spPr>
                <a:xfrm>
                  <a:off x="2015624" y="4656125"/>
                  <a:ext cx="792394"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D</m:t>
                        </m:r>
                      </m:oMath>
                    </m:oMathPara>
                  </a14:m>
                  <a:endParaRPr lang="en-US" sz="2400" dirty="0">
                    <a:solidFill>
                      <a:schemeClr val="tx1"/>
                    </a:solidFill>
                    <a:latin typeface="Arial" charset="0"/>
                    <a:ea typeface="Arial" charset="0"/>
                    <a:cs typeface="Arial" charset="0"/>
                  </a:endParaRPr>
                </a:p>
              </p:txBody>
            </p:sp>
          </mc:Choice>
          <mc:Fallback xmlns="">
            <p:sp>
              <p:nvSpPr>
                <p:cNvPr id="33" name="Rounded Rectangle 32"/>
                <p:cNvSpPr>
                  <a:spLocks noRot="1" noChangeAspect="1" noMove="1" noResize="1" noEditPoints="1" noAdjustHandles="1" noChangeArrowheads="1" noChangeShapeType="1" noTextEdit="1"/>
                </p:cNvSpPr>
                <p:nvPr/>
              </p:nvSpPr>
              <p:spPr>
                <a:xfrm>
                  <a:off x="2015624" y="4656125"/>
                  <a:ext cx="792394" cy="735247"/>
                </a:xfrm>
                <a:prstGeom prst="roundRect">
                  <a:avLst/>
                </a:prstGeom>
                <a:blipFill rotWithShape="0">
                  <a:blip r:embed="rId6"/>
                  <a:stretch>
                    <a:fillRect/>
                  </a:stretch>
                </a:blipFill>
                <a:ln>
                  <a:noFill/>
                </a:ln>
              </p:spPr>
              <p:txBody>
                <a:bodyPr/>
                <a:lstStyle/>
                <a:p>
                  <a:r>
                    <a:rPr lang="en-US">
                      <a:noFill/>
                    </a:rPr>
                    <a:t> </a:t>
                  </a:r>
                </a:p>
              </p:txBody>
            </p:sp>
          </mc:Fallback>
        </mc:AlternateContent>
        <p:cxnSp>
          <p:nvCxnSpPr>
            <p:cNvPr id="37" name="Straight Arrow Connector 36"/>
            <p:cNvCxnSpPr>
              <a:stCxn id="33" idx="3"/>
            </p:cNvCxnSpPr>
            <p:nvPr/>
          </p:nvCxnSpPr>
          <p:spPr>
            <a:xfrm flipV="1">
              <a:off x="2808018" y="5023748"/>
              <a:ext cx="276558"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a:endCxn id="33" idx="0"/>
          </p:cNvCxnSpPr>
          <p:nvPr/>
        </p:nvCxnSpPr>
        <p:spPr>
          <a:xfrm>
            <a:off x="2254632" y="4854945"/>
            <a:ext cx="0" cy="462219"/>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1933237" y="4681509"/>
                <a:ext cx="39786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0" smtClean="0">
                          <a:solidFill>
                            <a:srgbClr val="FF0000"/>
                          </a:solidFill>
                          <a:latin typeface="Cambria Math" charset="0"/>
                        </a:rPr>
                        <m:t>𝐤</m:t>
                      </m:r>
                    </m:oMath>
                  </m:oMathPara>
                </a14:m>
                <a:endParaRPr lang="en-US" sz="2000" b="1"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933237" y="4681509"/>
                <a:ext cx="397865" cy="40011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259974" y="5725904"/>
                <a:ext cx="38023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charset="0"/>
                        </a:rPr>
                        <m:t>L</m:t>
                      </m:r>
                    </m:oMath>
                  </m:oMathPara>
                </a14:m>
                <a:endParaRPr lang="en-US" sz="20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259974" y="5725904"/>
                <a:ext cx="380232" cy="40011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ounded Rectangle 54"/>
              <p:cNvSpPr/>
              <p:nvPr/>
            </p:nvSpPr>
            <p:spPr>
              <a:xfrm>
                <a:off x="406283" y="2169763"/>
                <a:ext cx="936305" cy="61809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charset="0"/>
                              <a:ea typeface="Cambria Math" charset="0"/>
                              <a:cs typeface="Cambria Math" charset="0"/>
                            </a:rPr>
                          </m:ctrlPr>
                        </m:sSubPr>
                        <m:e>
                          <m:r>
                            <m:rPr>
                              <m:sty m:val="p"/>
                            </m:rPr>
                            <a:rPr lang="en-US" sz="2000" b="0" i="0" smtClean="0">
                              <a:solidFill>
                                <a:schemeClr val="tx1"/>
                              </a:solidFill>
                              <a:latin typeface="Cambria Math" charset="0"/>
                              <a:ea typeface="Cambria Math" charset="0"/>
                              <a:cs typeface="Cambria Math" charset="0"/>
                            </a:rPr>
                            <m:t>H</m:t>
                          </m:r>
                        </m:e>
                        <m:sub>
                          <m:sSup>
                            <m:sSupPr>
                              <m:ctrlPr>
                                <a:rPr lang="en-US" sz="2000" b="0" i="1" smtClean="0">
                                  <a:solidFill>
                                    <a:srgbClr val="FF0000"/>
                                  </a:solidFill>
                                  <a:latin typeface="Cambria Math" charset="0"/>
                                  <a:ea typeface="Cambria Math" charset="0"/>
                                  <a:cs typeface="Cambria Math" charset="0"/>
                                </a:rPr>
                              </m:ctrlPr>
                            </m:sSupPr>
                            <m:e>
                              <m:r>
                                <m:rPr>
                                  <m:sty m:val="p"/>
                                </m:rPr>
                                <a:rPr lang="en-US" sz="2000" b="0" i="0" smtClean="0">
                                  <a:solidFill>
                                    <a:srgbClr val="FF0000"/>
                                  </a:solidFill>
                                  <a:latin typeface="Cambria Math" charset="0"/>
                                  <a:ea typeface="Cambria Math" charset="0"/>
                                  <a:cs typeface="Cambria Math" charset="0"/>
                                </a:rPr>
                                <m:t>k</m:t>
                              </m:r>
                            </m:e>
                            <m:sup>
                              <m:r>
                                <a:rPr lang="en-US" sz="2000" b="0" i="0" smtClean="0">
                                  <a:solidFill>
                                    <a:srgbClr val="FF0000"/>
                                  </a:solidFill>
                                  <a:latin typeface="Cambria Math" charset="0"/>
                                  <a:ea typeface="Cambria Math" charset="0"/>
                                  <a:cs typeface="Cambria Math" charset="0"/>
                                </a:rPr>
                                <m:t>′</m:t>
                              </m:r>
                            </m:sup>
                          </m:sSup>
                        </m:sub>
                      </m:sSub>
                    </m:oMath>
                  </m:oMathPara>
                </a14:m>
                <a:endParaRPr lang="en-US" sz="2000" dirty="0">
                  <a:solidFill>
                    <a:schemeClr val="tx1"/>
                  </a:solidFill>
                  <a:latin typeface="Cambria Math" charset="0"/>
                  <a:ea typeface="Cambria Math" charset="0"/>
                  <a:cs typeface="Cambria Math" charset="0"/>
                </a:endParaRPr>
              </a:p>
            </p:txBody>
          </p:sp>
        </mc:Choice>
        <mc:Fallback xmlns="">
          <p:sp>
            <p:nvSpPr>
              <p:cNvPr id="55" name="Rounded Rectangle 54"/>
              <p:cNvSpPr>
                <a:spLocks noRot="1" noChangeAspect="1" noMove="1" noResize="1" noEditPoints="1" noAdjustHandles="1" noChangeArrowheads="1" noChangeShapeType="1" noTextEdit="1"/>
              </p:cNvSpPr>
              <p:nvPr/>
            </p:nvSpPr>
            <p:spPr>
              <a:xfrm>
                <a:off x="406283" y="2169763"/>
                <a:ext cx="936305" cy="618099"/>
              </a:xfrm>
              <a:prstGeom prst="roundRect">
                <a:avLst/>
              </a:prstGeom>
              <a:blipFill rotWithShape="0">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1414683" y="4684966"/>
                <a:ext cx="101399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sz="2000" b="0" i="1" smtClean="0">
                              <a:solidFill>
                                <a:srgbClr val="FF0000"/>
                              </a:solidFill>
                              <a:latin typeface="Cambria Math" charset="0"/>
                            </a:rPr>
                          </m:ctrlPr>
                        </m:dPr>
                        <m:e>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1</m:t>
                              </m:r>
                            </m:sub>
                          </m:sSub>
                          <m:r>
                            <a:rPr lang="en-US" sz="2000" b="0" i="0" smtClean="0">
                              <a:solidFill>
                                <a:srgbClr val="FF0000"/>
                              </a:solidFill>
                              <a:latin typeface="Cambria Math" charset="0"/>
                            </a:rPr>
                            <m:t>,</m:t>
                          </m:r>
                          <m:sSup>
                            <m:sSupPr>
                              <m:ctrlPr>
                                <a:rPr lang="en-US" sz="2000" b="0" i="1" smtClean="0">
                                  <a:solidFill>
                                    <a:srgbClr val="FF0000"/>
                                  </a:solidFill>
                                  <a:latin typeface="Cambria Math" charset="0"/>
                                </a:rPr>
                              </m:ctrlPr>
                            </m:sSupPr>
                            <m:e>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2</m:t>
                                  </m:r>
                                </m:sub>
                              </m:sSub>
                              <m:r>
                                <a:rPr lang="en-US" sz="2000" b="0" i="0" smtClean="0">
                                  <a:solidFill>
                                    <a:srgbClr val="FF0000"/>
                                  </a:solidFill>
                                  <a:latin typeface="Cambria Math" charset="0"/>
                                </a:rPr>
                                <m:t>,</m:t>
                              </m:r>
                              <m:r>
                                <m:rPr>
                                  <m:sty m:val="p"/>
                                </m:rPr>
                                <a:rPr lang="en-US" sz="2000" b="0" i="0" smtClean="0">
                                  <a:solidFill>
                                    <a:srgbClr val="FF0000"/>
                                  </a:solidFill>
                                  <a:latin typeface="Cambria Math" charset="0"/>
                                </a:rPr>
                                <m:t>k</m:t>
                              </m:r>
                            </m:e>
                            <m:sup>
                              <m:r>
                                <a:rPr lang="en-US" sz="2000" b="0" i="0" smtClean="0">
                                  <a:solidFill>
                                    <a:srgbClr val="FF0000"/>
                                  </a:solidFill>
                                  <a:latin typeface="Cambria Math" charset="0"/>
                                </a:rPr>
                                <m:t>′</m:t>
                              </m:r>
                            </m:sup>
                          </m:sSup>
                          <m:r>
                            <a:rPr lang="en-US" sz="2000" b="0" i="1" smtClean="0">
                              <a:solidFill>
                                <a:srgbClr val="FF0000"/>
                              </a:solidFill>
                              <a:latin typeface="Cambria Math" charset="0"/>
                            </a:rPr>
                            <m:t> </m:t>
                          </m:r>
                        </m:e>
                      </m:d>
                    </m:oMath>
                  </m:oMathPara>
                </a14:m>
                <a:endParaRPr lang="en-US" sz="2000"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1414683" y="4684966"/>
                <a:ext cx="1013997" cy="400110"/>
              </a:xfrm>
              <a:prstGeom prst="rect">
                <a:avLst/>
              </a:prstGeom>
              <a:blipFill rotWithShape="0">
                <a:blip r:embed="rId10"/>
                <a:stretch>
                  <a:fillRect t="-101538" r="-30120" b="-126154"/>
                </a:stretch>
              </a:blipFill>
            </p:spPr>
            <p:txBody>
              <a:bodyPr/>
              <a:lstStyle/>
              <a:p>
                <a:r>
                  <a:rPr lang="en-US">
                    <a:noFill/>
                  </a:rPr>
                  <a:t> </a:t>
                </a:r>
              </a:p>
            </p:txBody>
          </p:sp>
        </mc:Fallback>
      </mc:AlternateContent>
      <p:grpSp>
        <p:nvGrpSpPr>
          <p:cNvPr id="3" name="Group 2"/>
          <p:cNvGrpSpPr/>
          <p:nvPr/>
        </p:nvGrpSpPr>
        <p:grpSpPr>
          <a:xfrm>
            <a:off x="306708" y="3647666"/>
            <a:ext cx="1453638" cy="745775"/>
            <a:chOff x="362463" y="3199104"/>
            <a:chExt cx="1453638" cy="745775"/>
          </a:xfrm>
        </p:grpSpPr>
        <p:sp>
          <p:nvSpPr>
            <p:cNvPr id="31" name="Rounded Rectangle 30"/>
            <p:cNvSpPr/>
            <p:nvPr/>
          </p:nvSpPr>
          <p:spPr>
            <a:xfrm>
              <a:off x="362463" y="3199104"/>
              <a:ext cx="1453638" cy="7457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77" name="TextBox 76"/>
                <p:cNvSpPr txBox="1"/>
                <p:nvPr/>
              </p:nvSpPr>
              <p:spPr>
                <a:xfrm>
                  <a:off x="368944" y="3362626"/>
                  <a:ext cx="1421415" cy="4182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m:rPr>
                                <m:sty m:val="p"/>
                              </m:rPr>
                              <a:rPr lang="en-US" sz="2000" b="0" i="0" smtClean="0">
                                <a:latin typeface="Cambria Math" charset="0"/>
                              </a:rPr>
                              <m:t>NR</m:t>
                            </m:r>
                          </m:e>
                          <m:sub>
                            <m:r>
                              <a:rPr lang="en-US" sz="2000" b="1" i="0" smtClean="0">
                                <a:solidFill>
                                  <a:srgbClr val="FF0000"/>
                                </a:solidFill>
                                <a:latin typeface="Cambria Math" charset="0"/>
                              </a:rPr>
                              <m:t>𝐤</m:t>
                            </m:r>
                          </m:sub>
                        </m:sSub>
                        <m:r>
                          <a:rPr lang="en-US" sz="2000" b="0" i="0" smtClean="0">
                            <a:latin typeface="Cambria Math" charset="0"/>
                          </a:rPr>
                          <m:t>/</m:t>
                        </m:r>
                        <m:r>
                          <m:rPr>
                            <m:sty m:val="p"/>
                          </m:rPr>
                          <a:rPr lang="en-US" sz="2000" b="0" i="0" smtClean="0">
                            <a:latin typeface="Cambria Math" charset="0"/>
                          </a:rPr>
                          <m:t>N</m:t>
                        </m:r>
                        <m:sSubSup>
                          <m:sSubSupPr>
                            <m:ctrlPr>
                              <a:rPr lang="en-US" sz="2000" b="0" i="1" smtClean="0">
                                <a:latin typeface="Cambria Math" charset="0"/>
                              </a:rPr>
                            </m:ctrlPr>
                          </m:sSubSupPr>
                          <m:e>
                            <m:r>
                              <m:rPr>
                                <m:sty m:val="p"/>
                              </m:rPr>
                              <a:rPr lang="en-US" sz="2000" b="0" i="0" smtClean="0">
                                <a:latin typeface="Cambria Math" charset="0"/>
                              </a:rPr>
                              <m:t>R</m:t>
                            </m:r>
                          </m:e>
                          <m:sub>
                            <m:r>
                              <a:rPr lang="en-US" sz="2000" b="1" i="0" smtClean="0">
                                <a:solidFill>
                                  <a:srgbClr val="FF0000"/>
                                </a:solidFill>
                                <a:latin typeface="Cambria Math" charset="0"/>
                              </a:rPr>
                              <m:t>𝐤</m:t>
                            </m:r>
                          </m:sub>
                          <m:sup>
                            <m:r>
                              <a:rPr lang="en-US" sz="2000" b="0" i="0" smtClean="0">
                                <a:latin typeface="Cambria Math" charset="0"/>
                              </a:rPr>
                              <m:t>−1</m:t>
                            </m:r>
                          </m:sup>
                        </m:sSubSup>
                      </m:oMath>
                    </m:oMathPara>
                  </a14:m>
                  <a:endParaRPr lang="en-US" sz="2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368944" y="3362626"/>
                  <a:ext cx="1421415" cy="418256"/>
                </a:xfrm>
                <a:prstGeom prst="rect">
                  <a:avLst/>
                </a:prstGeom>
                <a:blipFill rotWithShape="0">
                  <a:blip r:embed="rId11"/>
                  <a:stretch>
                    <a:fillRect b="-1304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3" name="TextBox 82"/>
              <p:cNvSpPr txBox="1"/>
              <p:nvPr/>
            </p:nvSpPr>
            <p:spPr>
              <a:xfrm>
                <a:off x="322793" y="3217344"/>
                <a:ext cx="17025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solidFill>
                            <a:srgbClr val="FF0000"/>
                          </a:solidFill>
                          <a:latin typeface="Cambria Math" charset="0"/>
                        </a:rPr>
                        <m:t>𝐤</m:t>
                      </m:r>
                      <m:r>
                        <a:rPr lang="en-US" b="0" i="0" smtClean="0">
                          <a:latin typeface="Cambria Math" charset="0"/>
                        </a:rPr>
                        <m:t>=(</m:t>
                      </m:r>
                      <m:sSub>
                        <m:sSubPr>
                          <m:ctrlPr>
                            <a:rPr lang="en-US" b="0" i="1" smtClean="0">
                              <a:latin typeface="Cambria Math" charset="0"/>
                            </a:rPr>
                          </m:ctrlPr>
                        </m:sSubPr>
                        <m:e>
                          <m:r>
                            <m:rPr>
                              <m:sty m:val="p"/>
                            </m:rPr>
                            <a:rPr lang="en-US" b="0" i="0" smtClean="0">
                              <a:latin typeface="Cambria Math" charset="0"/>
                            </a:rPr>
                            <m:t>k</m:t>
                          </m:r>
                        </m:e>
                        <m:sub>
                          <m:r>
                            <a:rPr lang="en-US" b="0" i="0" smtClean="0">
                              <a:latin typeface="Cambria Math" charset="0"/>
                            </a:rPr>
                            <m:t>1</m:t>
                          </m:r>
                        </m:sub>
                      </m:sSub>
                      <m:r>
                        <a:rPr lang="en-US" b="0" i="0" smtClean="0">
                          <a:latin typeface="Cambria Math" charset="0"/>
                        </a:rPr>
                        <m:t>,</m:t>
                      </m:r>
                      <m:sSub>
                        <m:sSubPr>
                          <m:ctrlPr>
                            <a:rPr lang="en-US" b="0" i="1" smtClean="0">
                              <a:latin typeface="Cambria Math" charset="0"/>
                            </a:rPr>
                          </m:ctrlPr>
                        </m:sSubPr>
                        <m:e>
                          <m:r>
                            <m:rPr>
                              <m:sty m:val="p"/>
                            </m:rPr>
                            <a:rPr lang="en-US" b="0" i="0" smtClean="0">
                              <a:latin typeface="Cambria Math" charset="0"/>
                            </a:rPr>
                            <m:t>k</m:t>
                          </m:r>
                        </m:e>
                        <m:sub>
                          <m:r>
                            <a:rPr lang="en-US" b="0" i="0" smtClean="0">
                              <a:latin typeface="Cambria Math" charset="0"/>
                            </a:rPr>
                            <m:t>2</m:t>
                          </m:r>
                        </m:sub>
                      </m:sSub>
                      <m:r>
                        <a:rPr lang="en-US" b="0" i="0" smtClean="0">
                          <a:latin typeface="Cambria Math" charset="0"/>
                        </a:rPr>
                        <m:t>,</m:t>
                      </m:r>
                      <m:r>
                        <m:rPr>
                          <m:sty m:val="p"/>
                        </m:rPr>
                        <a:rPr lang="en-US" b="0" i="0" smtClean="0">
                          <a:latin typeface="Cambria Math" charset="0"/>
                        </a:rPr>
                        <m:t>k</m:t>
                      </m:r>
                      <m:r>
                        <a:rPr lang="en-US" b="0" i="0" smtClean="0">
                          <a:latin typeface="Cambria Math" charset="0"/>
                        </a:rPr>
                        <m:t>′)</m:t>
                      </m:r>
                    </m:oMath>
                  </m:oMathPara>
                </a14:m>
                <a:endParaRPr lang="en-US" dirty="0"/>
              </a:p>
            </p:txBody>
          </p:sp>
        </mc:Choice>
        <mc:Fallback xmlns="">
          <p:sp>
            <p:nvSpPr>
              <p:cNvPr id="83" name="TextBox 82"/>
              <p:cNvSpPr txBox="1">
                <a:spLocks noRot="1" noChangeAspect="1" noMove="1" noResize="1" noEditPoints="1" noAdjustHandles="1" noChangeArrowheads="1" noChangeShapeType="1" noTextEdit="1"/>
              </p:cNvSpPr>
              <p:nvPr/>
            </p:nvSpPr>
            <p:spPr>
              <a:xfrm>
                <a:off x="322793" y="3217344"/>
                <a:ext cx="1702517" cy="369332"/>
              </a:xfrm>
              <a:prstGeom prst="rect">
                <a:avLst/>
              </a:prstGeom>
              <a:blipFill rotWithShape="0">
                <a:blip r:embed="rId1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733261" y="3223143"/>
                <a:ext cx="1677895" cy="400110"/>
              </a:xfrm>
              <a:prstGeom prst="rect">
                <a:avLst/>
              </a:prstGeom>
              <a:noFill/>
            </p:spPr>
            <p:txBody>
              <a:bodyPr wrap="none" rtlCol="0">
                <a:spAutoFit/>
              </a:bodyPr>
              <a:lstStyle/>
              <a:p>
                <a:r>
                  <a:rPr lang="en-US" sz="2000" dirty="0"/>
                  <a:t>r</a:t>
                </a:r>
                <a:r>
                  <a:rPr lang="en-US" sz="2000" b="0" dirty="0" smtClean="0"/>
                  <a:t>andom</a:t>
                </a:r>
                <a:r>
                  <a:rPr lang="en-US" sz="2000" b="0" dirty="0" smtClean="0">
                    <a:solidFill>
                      <a:srgbClr val="FF0000"/>
                    </a:solidFill>
                  </a:rPr>
                  <a:t> </a:t>
                </a:r>
                <a14:m>
                  <m:oMath xmlns:m="http://schemas.openxmlformats.org/officeDocument/2006/math">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1</m:t>
                        </m:r>
                      </m:sub>
                    </m:sSub>
                    <m:r>
                      <a:rPr lang="en-US" sz="2000" b="0" i="0" smtClean="0">
                        <a:solidFill>
                          <a:srgbClr val="FF0000"/>
                        </a:solidFill>
                        <a:latin typeface="Cambria Math" charset="0"/>
                      </a:rPr>
                      <m:t>,</m:t>
                    </m:r>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2</m:t>
                        </m:r>
                      </m:sub>
                    </m:sSub>
                  </m:oMath>
                </a14:m>
                <a:endParaRPr lang="en-US" sz="2000" dirty="0"/>
              </a:p>
            </p:txBody>
          </p:sp>
        </mc:Choice>
        <mc:Fallback xmlns="">
          <p:sp>
            <p:nvSpPr>
              <p:cNvPr id="85" name="TextBox 84"/>
              <p:cNvSpPr txBox="1">
                <a:spLocks noRot="1" noChangeAspect="1" noMove="1" noResize="1" noEditPoints="1" noAdjustHandles="1" noChangeArrowheads="1" noChangeShapeType="1" noTextEdit="1"/>
              </p:cNvSpPr>
              <p:nvPr/>
            </p:nvSpPr>
            <p:spPr>
              <a:xfrm>
                <a:off x="733261" y="3223143"/>
                <a:ext cx="1677895" cy="400110"/>
              </a:xfrm>
              <a:prstGeom prst="rect">
                <a:avLst/>
              </a:prstGeom>
              <a:blipFill rotWithShape="0">
                <a:blip r:embed="rId13"/>
                <a:stretch>
                  <a:fillRect l="-3623" t="-9231" b="-27692"/>
                </a:stretch>
              </a:blipFill>
            </p:spPr>
            <p:txBody>
              <a:bodyPr/>
              <a:lstStyle/>
              <a:p>
                <a:r>
                  <a:rPr lang="en-US">
                    <a:noFill/>
                  </a:rPr>
                  <a:t> </a:t>
                </a:r>
              </a:p>
            </p:txBody>
          </p:sp>
        </mc:Fallback>
      </mc:AlternateContent>
      <p:sp>
        <p:nvSpPr>
          <p:cNvPr id="86" name="TextBox 85"/>
          <p:cNvSpPr txBox="1"/>
          <p:nvPr/>
        </p:nvSpPr>
        <p:spPr>
          <a:xfrm>
            <a:off x="334201" y="2874068"/>
            <a:ext cx="1001877" cy="400110"/>
          </a:xfrm>
          <a:prstGeom prst="rect">
            <a:avLst/>
          </a:prstGeom>
          <a:noFill/>
        </p:spPr>
        <p:txBody>
          <a:bodyPr wrap="none" rtlCol="0">
            <a:spAutoFit/>
          </a:bodyPr>
          <a:lstStyle/>
          <a:p>
            <a:r>
              <a:rPr lang="en-US" sz="2000" smtClean="0"/>
              <a:t>random</a:t>
            </a:r>
            <a:endParaRPr lang="en-US" sz="2000" dirty="0"/>
          </a:p>
        </p:txBody>
      </p:sp>
      <p:grpSp>
        <p:nvGrpSpPr>
          <p:cNvPr id="7" name="Group 6"/>
          <p:cNvGrpSpPr/>
          <p:nvPr/>
        </p:nvGrpSpPr>
        <p:grpSpPr>
          <a:xfrm>
            <a:off x="576550" y="4551793"/>
            <a:ext cx="271925" cy="584717"/>
            <a:chOff x="4004280" y="2211528"/>
            <a:chExt cx="271925" cy="725373"/>
          </a:xfrm>
        </p:grpSpPr>
        <p:cxnSp>
          <p:nvCxnSpPr>
            <p:cNvPr id="93" name="Straight Arrow Connector 92"/>
            <p:cNvCxnSpPr/>
            <p:nvPr/>
          </p:nvCxnSpPr>
          <p:spPr>
            <a:xfrm flipH="1">
              <a:off x="4276204" y="2238308"/>
              <a:ext cx="1" cy="69859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4004280" y="2211528"/>
              <a:ext cx="0" cy="72000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cxnSp>
        <p:nvCxnSpPr>
          <p:cNvPr id="97" name="Straight Arrow Connector 96"/>
          <p:cNvCxnSpPr/>
          <p:nvPr/>
        </p:nvCxnSpPr>
        <p:spPr>
          <a:xfrm rot="5400000" flipV="1">
            <a:off x="1496122" y="5394594"/>
            <a:ext cx="0" cy="580386"/>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Rounded Rectangle 97"/>
              <p:cNvSpPr/>
              <p:nvPr/>
            </p:nvSpPr>
            <p:spPr>
              <a:xfrm>
                <a:off x="6316278" y="5314817"/>
                <a:ext cx="828758"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S</m:t>
                      </m:r>
                    </m:oMath>
                  </m:oMathPara>
                </a14:m>
                <a:endParaRPr lang="en-US" sz="2400" dirty="0">
                  <a:solidFill>
                    <a:schemeClr val="tx1"/>
                  </a:solidFill>
                  <a:latin typeface="Arial" charset="0"/>
                  <a:ea typeface="Arial" charset="0"/>
                  <a:cs typeface="Arial" charset="0"/>
                </a:endParaRPr>
              </a:p>
            </p:txBody>
          </p:sp>
        </mc:Choice>
        <mc:Fallback xmlns="">
          <p:sp>
            <p:nvSpPr>
              <p:cNvPr id="98" name="Rounded Rectangle 97"/>
              <p:cNvSpPr>
                <a:spLocks noRot="1" noChangeAspect="1" noMove="1" noResize="1" noEditPoints="1" noAdjustHandles="1" noChangeArrowheads="1" noChangeShapeType="1" noTextEdit="1"/>
              </p:cNvSpPr>
              <p:nvPr/>
            </p:nvSpPr>
            <p:spPr>
              <a:xfrm>
                <a:off x="6316278" y="5314817"/>
                <a:ext cx="828758" cy="735247"/>
              </a:xfrm>
              <a:prstGeom prst="roundRect">
                <a:avLst/>
              </a:prstGeom>
              <a:blipFill rotWithShape="0">
                <a:blip r:embed="rId14"/>
                <a:stretch>
                  <a:fillRect/>
                </a:stretch>
              </a:blipFill>
              <a:ln>
                <a:noFill/>
              </a:ln>
            </p:spPr>
            <p:txBody>
              <a:bodyPr/>
              <a:lstStyle/>
              <a:p>
                <a:r>
                  <a:rPr lang="en-US">
                    <a:noFill/>
                  </a:rPr>
                  <a:t> </a:t>
                </a:r>
              </a:p>
            </p:txBody>
          </p:sp>
        </mc:Fallback>
      </mc:AlternateContent>
      <p:grpSp>
        <p:nvGrpSpPr>
          <p:cNvPr id="99" name="Group 98"/>
          <p:cNvGrpSpPr/>
          <p:nvPr/>
        </p:nvGrpSpPr>
        <p:grpSpPr>
          <a:xfrm>
            <a:off x="7808630" y="5314816"/>
            <a:ext cx="1068952" cy="735247"/>
            <a:chOff x="2015624" y="4656125"/>
            <a:chExt cx="1068952" cy="735247"/>
          </a:xfrm>
        </p:grpSpPr>
        <mc:AlternateContent xmlns:mc="http://schemas.openxmlformats.org/markup-compatibility/2006" xmlns:a14="http://schemas.microsoft.com/office/drawing/2010/main">
          <mc:Choice Requires="a14">
            <p:sp>
              <p:nvSpPr>
                <p:cNvPr id="100" name="Rounded Rectangle 99"/>
                <p:cNvSpPr/>
                <p:nvPr/>
              </p:nvSpPr>
              <p:spPr>
                <a:xfrm>
                  <a:off x="2015624" y="4656125"/>
                  <a:ext cx="792394"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D</m:t>
                        </m:r>
                      </m:oMath>
                    </m:oMathPara>
                  </a14:m>
                  <a:endParaRPr lang="en-US" sz="2400" dirty="0">
                    <a:solidFill>
                      <a:schemeClr val="tx1"/>
                    </a:solidFill>
                    <a:latin typeface="Arial" charset="0"/>
                    <a:ea typeface="Arial" charset="0"/>
                    <a:cs typeface="Arial" charset="0"/>
                  </a:endParaRPr>
                </a:p>
              </p:txBody>
            </p:sp>
          </mc:Choice>
          <mc:Fallback xmlns="">
            <p:sp>
              <p:nvSpPr>
                <p:cNvPr id="100" name="Rounded Rectangle 99"/>
                <p:cNvSpPr>
                  <a:spLocks noRot="1" noChangeAspect="1" noMove="1" noResize="1" noEditPoints="1" noAdjustHandles="1" noChangeArrowheads="1" noChangeShapeType="1" noTextEdit="1"/>
                </p:cNvSpPr>
                <p:nvPr/>
              </p:nvSpPr>
              <p:spPr>
                <a:xfrm>
                  <a:off x="2015624" y="4656125"/>
                  <a:ext cx="792394" cy="735247"/>
                </a:xfrm>
                <a:prstGeom prst="roundRect">
                  <a:avLst/>
                </a:prstGeom>
                <a:blipFill rotWithShape="0">
                  <a:blip r:embed="rId17"/>
                  <a:stretch>
                    <a:fillRect/>
                  </a:stretch>
                </a:blipFill>
                <a:ln>
                  <a:noFill/>
                </a:ln>
              </p:spPr>
              <p:txBody>
                <a:bodyPr/>
                <a:lstStyle/>
                <a:p>
                  <a:r>
                    <a:rPr lang="en-US">
                      <a:noFill/>
                    </a:rPr>
                    <a:t> </a:t>
                  </a:r>
                </a:p>
              </p:txBody>
            </p:sp>
          </mc:Fallback>
        </mc:AlternateContent>
        <p:cxnSp>
          <p:nvCxnSpPr>
            <p:cNvPr id="101" name="Straight Arrow Connector 100"/>
            <p:cNvCxnSpPr/>
            <p:nvPr/>
          </p:nvCxnSpPr>
          <p:spPr>
            <a:xfrm flipV="1">
              <a:off x="2808018" y="5023748"/>
              <a:ext cx="276558"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p:nvPr/>
        </p:nvCxnSpPr>
        <p:spPr>
          <a:xfrm>
            <a:off x="8204827" y="4852597"/>
            <a:ext cx="0" cy="462219"/>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102"/>
              <p:cNvSpPr txBox="1"/>
              <p:nvPr/>
            </p:nvSpPr>
            <p:spPr>
              <a:xfrm>
                <a:off x="7869020" y="4683596"/>
                <a:ext cx="39786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0" smtClean="0">
                          <a:solidFill>
                            <a:srgbClr val="FF0000"/>
                          </a:solidFill>
                          <a:latin typeface="Cambria Math" charset="0"/>
                        </a:rPr>
                        <m:t>𝐤</m:t>
                      </m:r>
                    </m:oMath>
                  </m:oMathPara>
                </a14:m>
                <a:endParaRPr lang="en-US" sz="2000" b="1" dirty="0">
                  <a:solidFill>
                    <a:srgbClr val="FF0000"/>
                  </a:solidFill>
                </a:endParaRPr>
              </a:p>
            </p:txBody>
          </p:sp>
        </mc:Choice>
        <mc:Fallback xmlns="">
          <p:sp>
            <p:nvSpPr>
              <p:cNvPr id="103" name="TextBox 102"/>
              <p:cNvSpPr txBox="1">
                <a:spLocks noRot="1" noChangeAspect="1" noMove="1" noResize="1" noEditPoints="1" noAdjustHandles="1" noChangeArrowheads="1" noChangeShapeType="1" noTextEdit="1"/>
              </p:cNvSpPr>
              <p:nvPr/>
            </p:nvSpPr>
            <p:spPr>
              <a:xfrm>
                <a:off x="7869020" y="4683596"/>
                <a:ext cx="397865" cy="400110"/>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7191508" y="5723556"/>
                <a:ext cx="38023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charset="0"/>
                        </a:rPr>
                        <m:t>L</m:t>
                      </m:r>
                    </m:oMath>
                  </m:oMathPara>
                </a14:m>
                <a:endParaRPr lang="en-US" sz="20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7191508" y="5723556"/>
                <a:ext cx="380232" cy="400110"/>
              </a:xfrm>
              <a:prstGeom prst="rect">
                <a:avLst/>
              </a:prstGeom>
              <a:blipFill rotWithShape="0">
                <a:blip r:embed="rId19"/>
                <a:stretch>
                  <a:fillRect/>
                </a:stretch>
              </a:blipFill>
            </p:spPr>
            <p:txBody>
              <a:bodyPr/>
              <a:lstStyle/>
              <a:p>
                <a:r>
                  <a:rPr lang="en-US">
                    <a:noFill/>
                  </a:rPr>
                  <a:t> </a:t>
                </a:r>
              </a:p>
            </p:txBody>
          </p:sp>
        </mc:Fallback>
      </mc:AlternateContent>
      <p:grpSp>
        <p:nvGrpSpPr>
          <p:cNvPr id="105" name="Group 104"/>
          <p:cNvGrpSpPr/>
          <p:nvPr/>
        </p:nvGrpSpPr>
        <p:grpSpPr>
          <a:xfrm>
            <a:off x="6226894" y="3645318"/>
            <a:ext cx="1453638" cy="745775"/>
            <a:chOff x="362463" y="3199104"/>
            <a:chExt cx="1453638" cy="745775"/>
          </a:xfrm>
        </p:grpSpPr>
        <p:sp>
          <p:nvSpPr>
            <p:cNvPr id="106" name="Rounded Rectangle 105"/>
            <p:cNvSpPr/>
            <p:nvPr/>
          </p:nvSpPr>
          <p:spPr>
            <a:xfrm>
              <a:off x="362463" y="3199104"/>
              <a:ext cx="1453638" cy="74577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07" name="TextBox 106"/>
                <p:cNvSpPr txBox="1"/>
                <p:nvPr/>
              </p:nvSpPr>
              <p:spPr>
                <a:xfrm>
                  <a:off x="622161" y="3362626"/>
                  <a:ext cx="9206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charset="0"/>
                          </a:rPr>
                          <m:t>ρ</m:t>
                        </m:r>
                        <m:r>
                          <a:rPr lang="en-US" sz="2000" b="0" i="0" smtClean="0">
                            <a:latin typeface="Cambria Math" charset="0"/>
                          </a:rPr>
                          <m:t>/</m:t>
                        </m:r>
                        <m:sSup>
                          <m:sSupPr>
                            <m:ctrlPr>
                              <a:rPr lang="en-US" sz="2000" b="0" i="1" smtClean="0">
                                <a:latin typeface="Cambria Math" charset="0"/>
                              </a:rPr>
                            </m:ctrlPr>
                          </m:sSupPr>
                          <m:e>
                            <m:r>
                              <m:rPr>
                                <m:sty m:val="p"/>
                              </m:rPr>
                              <a:rPr lang="en-US" sz="2000" b="0" i="0" smtClean="0">
                                <a:latin typeface="Cambria Math" charset="0"/>
                              </a:rPr>
                              <m:t>ρ</m:t>
                            </m:r>
                          </m:e>
                          <m:sup>
                            <m:r>
                              <a:rPr lang="en-US" sz="2000" b="0" i="0" smtClean="0">
                                <a:latin typeface="Cambria Math" charset="0"/>
                              </a:rPr>
                              <m:t>−1</m:t>
                            </m:r>
                          </m:sup>
                        </m:sSup>
                      </m:oMath>
                    </m:oMathPara>
                  </a14:m>
                  <a:endParaRPr lang="en-US" sz="2000" dirty="0"/>
                </a:p>
              </p:txBody>
            </p:sp>
          </mc:Choice>
          <mc:Fallback xmlns="">
            <p:sp>
              <p:nvSpPr>
                <p:cNvPr id="107" name="TextBox 106"/>
                <p:cNvSpPr txBox="1">
                  <a:spLocks noRot="1" noChangeAspect="1" noMove="1" noResize="1" noEditPoints="1" noAdjustHandles="1" noChangeArrowheads="1" noChangeShapeType="1" noTextEdit="1"/>
                </p:cNvSpPr>
                <p:nvPr/>
              </p:nvSpPr>
              <p:spPr>
                <a:xfrm>
                  <a:off x="622161" y="3362626"/>
                  <a:ext cx="920637" cy="400110"/>
                </a:xfrm>
                <a:prstGeom prst="rect">
                  <a:avLst/>
                </a:prstGeom>
                <a:blipFill rotWithShape="0">
                  <a:blip r:embed="rId20"/>
                  <a:stretch>
                    <a:fillRect b="-1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8" name="TextBox 107"/>
              <p:cNvSpPr txBox="1"/>
              <p:nvPr/>
            </p:nvSpPr>
            <p:spPr>
              <a:xfrm>
                <a:off x="6214108" y="3251880"/>
                <a:ext cx="193335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tx1"/>
                          </a:solidFill>
                          <a:latin typeface="Cambria Math" charset="0"/>
                        </a:rPr>
                        <m:t>ρ</m:t>
                      </m:r>
                      <m:r>
                        <a:rPr lang="en-US" sz="2000" b="0" i="0" smtClean="0">
                          <a:solidFill>
                            <a:schemeClr val="tx1"/>
                          </a:solidFill>
                          <a:latin typeface="Cambria Math" charset="0"/>
                        </a:rPr>
                        <m:t>←</m:t>
                      </m:r>
                      <m:r>
                        <m:rPr>
                          <m:sty m:val="p"/>
                        </m:rPr>
                        <a:rPr lang="en-US" sz="2000" b="0" i="0" smtClean="0">
                          <a:solidFill>
                            <a:schemeClr val="tx1"/>
                          </a:solidFill>
                          <a:latin typeface="Cambria Math" charset="0"/>
                        </a:rPr>
                        <m:t>Perms</m:t>
                      </m:r>
                      <m:r>
                        <a:rPr lang="en-US" sz="2000" b="0" i="0" smtClean="0">
                          <a:solidFill>
                            <a:schemeClr val="tx1"/>
                          </a:solidFill>
                          <a:latin typeface="Cambria Math" charset="0"/>
                        </a:rPr>
                        <m:t>(2</m:t>
                      </m:r>
                      <m:r>
                        <m:rPr>
                          <m:sty m:val="p"/>
                        </m:rPr>
                        <a:rPr lang="en-US" sz="2000" b="0" i="0" smtClean="0">
                          <a:solidFill>
                            <a:schemeClr val="tx1"/>
                          </a:solidFill>
                          <a:latin typeface="Cambria Math" charset="0"/>
                        </a:rPr>
                        <m:t>n</m:t>
                      </m:r>
                      <m:r>
                        <a:rPr lang="en-US" sz="2000" b="0" i="0" smtClean="0">
                          <a:solidFill>
                            <a:schemeClr val="tx1"/>
                          </a:solidFill>
                          <a:latin typeface="Cambria Math" charset="0"/>
                        </a:rPr>
                        <m:t>)</m:t>
                      </m:r>
                    </m:oMath>
                  </m:oMathPara>
                </a14:m>
                <a:endParaRPr lang="en-US" sz="2000" dirty="0">
                  <a:solidFill>
                    <a:schemeClr val="tx1"/>
                  </a:solidFill>
                </a:endParaRPr>
              </a:p>
            </p:txBody>
          </p:sp>
        </mc:Choice>
        <mc:Fallback xmlns="">
          <p:sp>
            <p:nvSpPr>
              <p:cNvPr id="108" name="TextBox 107"/>
              <p:cNvSpPr txBox="1">
                <a:spLocks noRot="1" noChangeAspect="1" noMove="1" noResize="1" noEditPoints="1" noAdjustHandles="1" noChangeArrowheads="1" noChangeShapeType="1" noTextEdit="1"/>
              </p:cNvSpPr>
              <p:nvPr/>
            </p:nvSpPr>
            <p:spPr>
              <a:xfrm>
                <a:off x="6214108" y="3251880"/>
                <a:ext cx="1933350" cy="400110"/>
              </a:xfrm>
              <a:prstGeom prst="rect">
                <a:avLst/>
              </a:prstGeom>
              <a:blipFill rotWithShape="0">
                <a:blip r:embed="rId21"/>
                <a:stretch>
                  <a:fillRect b="-15152"/>
                </a:stretch>
              </a:blipFill>
            </p:spPr>
            <p:txBody>
              <a:bodyPr/>
              <a:lstStyle/>
              <a:p>
                <a:r>
                  <a:rPr lang="en-US">
                    <a:noFill/>
                  </a:rPr>
                  <a:t> </a:t>
                </a:r>
              </a:p>
            </p:txBody>
          </p:sp>
        </mc:Fallback>
      </mc:AlternateContent>
      <p:grpSp>
        <p:nvGrpSpPr>
          <p:cNvPr id="109" name="Group 108"/>
          <p:cNvGrpSpPr/>
          <p:nvPr/>
        </p:nvGrpSpPr>
        <p:grpSpPr>
          <a:xfrm>
            <a:off x="6496736" y="4549445"/>
            <a:ext cx="271925" cy="584717"/>
            <a:chOff x="4004280" y="2211528"/>
            <a:chExt cx="271925" cy="725373"/>
          </a:xfrm>
        </p:grpSpPr>
        <p:cxnSp>
          <p:nvCxnSpPr>
            <p:cNvPr id="110" name="Straight Arrow Connector 109"/>
            <p:cNvCxnSpPr/>
            <p:nvPr/>
          </p:nvCxnSpPr>
          <p:spPr>
            <a:xfrm flipH="1">
              <a:off x="4276204" y="2238308"/>
              <a:ext cx="1" cy="69859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4004280" y="2211528"/>
              <a:ext cx="0" cy="72000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cxnSp>
        <p:nvCxnSpPr>
          <p:cNvPr id="112" name="Straight Arrow Connector 111"/>
          <p:cNvCxnSpPr/>
          <p:nvPr/>
        </p:nvCxnSpPr>
        <p:spPr>
          <a:xfrm rot="5400000" flipV="1">
            <a:off x="7427656" y="5392246"/>
            <a:ext cx="0" cy="580386"/>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15122" y="3643794"/>
            <a:ext cx="1456725" cy="745775"/>
            <a:chOff x="315122" y="3271842"/>
            <a:chExt cx="1456725" cy="745775"/>
          </a:xfrm>
        </p:grpSpPr>
        <p:sp>
          <p:nvSpPr>
            <p:cNvPr id="113" name="Rounded Rectangle 112"/>
            <p:cNvSpPr/>
            <p:nvPr/>
          </p:nvSpPr>
          <p:spPr>
            <a:xfrm>
              <a:off x="315122" y="3271842"/>
              <a:ext cx="1453638" cy="7457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Cambria Math" charset="0"/>
                <a:ea typeface="Cambria Math" charset="0"/>
                <a:cs typeface="Cambria Math" charset="0"/>
              </a:endParaRPr>
            </a:p>
          </p:txBody>
        </p:sp>
        <p:grpSp>
          <p:nvGrpSpPr>
            <p:cNvPr id="18" name="Group 17"/>
            <p:cNvGrpSpPr/>
            <p:nvPr/>
          </p:nvGrpSpPr>
          <p:grpSpPr>
            <a:xfrm>
              <a:off x="332483" y="3353147"/>
              <a:ext cx="470450" cy="561247"/>
              <a:chOff x="332483" y="3353147"/>
              <a:chExt cx="470450" cy="561247"/>
            </a:xfrm>
          </p:grpSpPr>
          <p:sp>
            <p:nvSpPr>
              <p:cNvPr id="16" name="Rounded Rectangle 15"/>
              <p:cNvSpPr/>
              <p:nvPr/>
            </p:nvSpPr>
            <p:spPr>
              <a:xfrm>
                <a:off x="406283" y="3353147"/>
                <a:ext cx="315315" cy="56124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1" name="TextBox 80"/>
                  <p:cNvSpPr txBox="1"/>
                  <p:nvPr/>
                </p:nvSpPr>
                <p:spPr>
                  <a:xfrm>
                    <a:off x="332483" y="3404199"/>
                    <a:ext cx="470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m:rPr>
                                  <m:sty m:val="p"/>
                                </m:rPr>
                                <a:rPr lang="en-US" b="0" i="0" smtClean="0">
                                  <a:latin typeface="Cambria Math" charset="0"/>
                                </a:rPr>
                                <m:t>k</m:t>
                              </m:r>
                            </m:e>
                            <m:sub>
                              <m:r>
                                <a:rPr lang="en-US" b="0" i="0" smtClean="0">
                                  <a:latin typeface="Cambria Math" charset="0"/>
                                </a:rPr>
                                <m:t>1</m:t>
                              </m:r>
                            </m:sub>
                          </m:sSub>
                        </m:oMath>
                      </m:oMathPara>
                    </a14:m>
                    <a:endParaRPr lang="en-US" dirty="0"/>
                  </a:p>
                </p:txBody>
              </p:sp>
            </mc:Choice>
            <mc:Fallback xmlns="">
              <p:sp>
                <p:nvSpPr>
                  <p:cNvPr id="81" name="TextBox 80"/>
                  <p:cNvSpPr txBox="1">
                    <a:spLocks noRot="1" noChangeAspect="1" noMove="1" noResize="1" noEditPoints="1" noAdjustHandles="1" noChangeArrowheads="1" noChangeShapeType="1" noTextEdit="1"/>
                  </p:cNvSpPr>
                  <p:nvPr/>
                </p:nvSpPr>
                <p:spPr>
                  <a:xfrm>
                    <a:off x="332483" y="3404199"/>
                    <a:ext cx="470450" cy="369332"/>
                  </a:xfrm>
                  <a:prstGeom prst="rect">
                    <a:avLst/>
                  </a:prstGeom>
                  <a:blipFill rotWithShape="0">
                    <a:blip r:embed="rId22"/>
                    <a:stretch>
                      <a:fillRect/>
                    </a:stretch>
                  </a:blipFill>
                </p:spPr>
                <p:txBody>
                  <a:bodyPr/>
                  <a:lstStyle/>
                  <a:p>
                    <a:r>
                      <a:rPr lang="en-US">
                        <a:noFill/>
                      </a:rPr>
                      <a:t> </a:t>
                    </a:r>
                  </a:p>
                </p:txBody>
              </p:sp>
            </mc:Fallback>
          </mc:AlternateContent>
        </p:grpSp>
        <p:grpSp>
          <p:nvGrpSpPr>
            <p:cNvPr id="19" name="Group 18"/>
            <p:cNvGrpSpPr/>
            <p:nvPr/>
          </p:nvGrpSpPr>
          <p:grpSpPr>
            <a:xfrm>
              <a:off x="1268761" y="3353147"/>
              <a:ext cx="503086" cy="561247"/>
              <a:chOff x="1268761" y="3353147"/>
              <a:chExt cx="503086" cy="561247"/>
            </a:xfrm>
          </p:grpSpPr>
          <p:sp>
            <p:nvSpPr>
              <p:cNvPr id="115" name="Rounded Rectangle 114"/>
              <p:cNvSpPr/>
              <p:nvPr/>
            </p:nvSpPr>
            <p:spPr>
              <a:xfrm>
                <a:off x="1333945" y="3353147"/>
                <a:ext cx="315315" cy="56124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1268761" y="3393405"/>
                    <a:ext cx="50308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m:rPr>
                                  <m:sty m:val="p"/>
                                </m:rPr>
                                <a:rPr lang="en-US" sz="2000" b="0" i="0" smtClean="0">
                                  <a:latin typeface="Cambria Math" charset="0"/>
                                </a:rPr>
                                <m:t>k</m:t>
                              </m:r>
                            </m:e>
                            <m:sub>
                              <m:r>
                                <a:rPr lang="en-US" sz="2000" b="0" i="0" smtClean="0">
                                  <a:latin typeface="Cambria Math" charset="0"/>
                                </a:rPr>
                                <m:t>2</m:t>
                              </m:r>
                            </m:sub>
                          </m:sSub>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268761" y="3393405"/>
                    <a:ext cx="503086" cy="400110"/>
                  </a:xfrm>
                  <a:prstGeom prst="rect">
                    <a:avLst/>
                  </a:prstGeom>
                  <a:blipFill rotWithShape="0">
                    <a:blip r:embed="rId23"/>
                    <a:stretch>
                      <a:fillRect b="-1538"/>
                    </a:stretch>
                  </a:blipFill>
                </p:spPr>
                <p:txBody>
                  <a:bodyPr/>
                  <a:lstStyle/>
                  <a:p>
                    <a:r>
                      <a:rPr lang="en-US">
                        <a:noFill/>
                      </a:rPr>
                      <a:t> </a:t>
                    </a:r>
                  </a:p>
                </p:txBody>
              </p:sp>
            </mc:Fallback>
          </mc:AlternateContent>
        </p:grpSp>
      </p:grpSp>
      <p:grpSp>
        <p:nvGrpSpPr>
          <p:cNvPr id="117" name="Group 116"/>
          <p:cNvGrpSpPr/>
          <p:nvPr/>
        </p:nvGrpSpPr>
        <p:grpSpPr>
          <a:xfrm>
            <a:off x="537970" y="2900075"/>
            <a:ext cx="218765" cy="584717"/>
            <a:chOff x="4004280" y="2211528"/>
            <a:chExt cx="218765" cy="725373"/>
          </a:xfrm>
        </p:grpSpPr>
        <p:cxnSp>
          <p:nvCxnSpPr>
            <p:cNvPr id="118" name="Straight Arrow Connector 117"/>
            <p:cNvCxnSpPr/>
            <p:nvPr/>
          </p:nvCxnSpPr>
          <p:spPr>
            <a:xfrm flipH="1">
              <a:off x="4223044" y="2238308"/>
              <a:ext cx="1" cy="69859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4004280" y="2211528"/>
              <a:ext cx="0" cy="72000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0" name="TextBox 119"/>
              <p:cNvSpPr txBox="1"/>
              <p:nvPr/>
            </p:nvSpPr>
            <p:spPr>
              <a:xfrm>
                <a:off x="4241960" y="4676841"/>
                <a:ext cx="13905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0" smtClean="0">
                          <a:solidFill>
                            <a:srgbClr val="FF0000"/>
                          </a:solidFill>
                          <a:latin typeface="Cambria Math" charset="0"/>
                        </a:rPr>
                        <m:t>(</m:t>
                      </m:r>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1</m:t>
                          </m:r>
                        </m:sub>
                      </m:sSub>
                      <m:r>
                        <a:rPr lang="en-US" sz="2000" b="0" i="0" smtClean="0">
                          <a:solidFill>
                            <a:srgbClr val="FF0000"/>
                          </a:solidFill>
                          <a:latin typeface="Cambria Math" charset="0"/>
                        </a:rPr>
                        <m:t>,</m:t>
                      </m:r>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2</m:t>
                          </m:r>
                        </m:sub>
                      </m:sSub>
                      <m:r>
                        <a:rPr lang="en-US" sz="2000" b="0" i="0" smtClean="0">
                          <a:solidFill>
                            <a:srgbClr val="FF0000"/>
                          </a:solidFill>
                          <a:latin typeface="Cambria Math" charset="0"/>
                        </a:rPr>
                        <m:t>,</m:t>
                      </m:r>
                      <m:sSup>
                        <m:sSupPr>
                          <m:ctrlPr>
                            <a:rPr lang="en-US" sz="2000" b="0" i="1" smtClean="0">
                              <a:solidFill>
                                <a:srgbClr val="FF0000"/>
                              </a:solidFill>
                              <a:latin typeface="Cambria Math" charset="0"/>
                            </a:rPr>
                          </m:ctrlPr>
                        </m:sSupPr>
                        <m:e>
                          <m:r>
                            <m:rPr>
                              <m:sty m:val="p"/>
                            </m:rPr>
                            <a:rPr lang="en-US" sz="2000" b="0" i="0" smtClean="0">
                              <a:solidFill>
                                <a:srgbClr val="FF0000"/>
                              </a:solidFill>
                              <a:latin typeface="Cambria Math" charset="0"/>
                            </a:rPr>
                            <m:t>k</m:t>
                          </m:r>
                        </m:e>
                        <m:sup>
                          <m:r>
                            <a:rPr lang="en-US" sz="2000" b="0" i="0" smtClean="0">
                              <a:solidFill>
                                <a:srgbClr val="FF0000"/>
                              </a:solidFill>
                              <a:latin typeface="Cambria Math" charset="0"/>
                            </a:rPr>
                            <m:t>′</m:t>
                          </m:r>
                        </m:sup>
                      </m:sSup>
                      <m:r>
                        <a:rPr lang="en-US" sz="2000" b="0" i="0" smtClean="0">
                          <a:solidFill>
                            <a:srgbClr val="FF0000"/>
                          </a:solidFill>
                          <a:latin typeface="Cambria Math" charset="0"/>
                        </a:rPr>
                        <m:t>)</m:t>
                      </m:r>
                    </m:oMath>
                  </m:oMathPara>
                </a14:m>
                <a:endParaRPr lang="en-US" sz="2000" dirty="0">
                  <a:solidFill>
                    <a:srgbClr val="FF0000"/>
                  </a:solidFill>
                </a:endParaRPr>
              </a:p>
            </p:txBody>
          </p:sp>
        </mc:Choice>
        <mc:Fallback xmlns="">
          <p:sp>
            <p:nvSpPr>
              <p:cNvPr id="120" name="TextBox 119"/>
              <p:cNvSpPr txBox="1">
                <a:spLocks noRot="1" noChangeAspect="1" noMove="1" noResize="1" noEditPoints="1" noAdjustHandles="1" noChangeArrowheads="1" noChangeShapeType="1" noTextEdit="1"/>
              </p:cNvSpPr>
              <p:nvPr/>
            </p:nvSpPr>
            <p:spPr>
              <a:xfrm>
                <a:off x="4241960" y="4676841"/>
                <a:ext cx="1390572" cy="400110"/>
              </a:xfrm>
              <a:prstGeom prst="rect">
                <a:avLst/>
              </a:prstGeom>
              <a:blipFill rotWithShape="0">
                <a:blip r:embed="rId24"/>
                <a:stretch>
                  <a:fillRect b="-15152"/>
                </a:stretch>
              </a:blipFill>
            </p:spPr>
            <p:txBody>
              <a:bodyPr/>
              <a:lstStyle/>
              <a:p>
                <a:r>
                  <a:rPr lang="en-US">
                    <a:noFill/>
                  </a:rPr>
                  <a:t> </a:t>
                </a:r>
              </a:p>
            </p:txBody>
          </p:sp>
        </mc:Fallback>
      </mc:AlternateContent>
      <p:grpSp>
        <p:nvGrpSpPr>
          <p:cNvPr id="10" name="Group 9"/>
          <p:cNvGrpSpPr/>
          <p:nvPr/>
        </p:nvGrpSpPr>
        <p:grpSpPr>
          <a:xfrm>
            <a:off x="3186674" y="1830767"/>
            <a:ext cx="2651498" cy="4291987"/>
            <a:chOff x="3186674" y="1458815"/>
            <a:chExt cx="2651498" cy="4291987"/>
          </a:xfrm>
        </p:grpSpPr>
        <mc:AlternateContent xmlns:mc="http://schemas.openxmlformats.org/markup-compatibility/2006" xmlns:a14="http://schemas.microsoft.com/office/drawing/2010/main">
          <mc:Choice Requires="a14">
            <p:sp>
              <p:nvSpPr>
                <p:cNvPr id="121" name="Rounded Rectangle 120"/>
                <p:cNvSpPr/>
                <p:nvPr/>
              </p:nvSpPr>
              <p:spPr>
                <a:xfrm>
                  <a:off x="3303653" y="4941953"/>
                  <a:ext cx="828758"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S</m:t>
                        </m:r>
                      </m:oMath>
                    </m:oMathPara>
                  </a14:m>
                  <a:endParaRPr lang="en-US" sz="2400" dirty="0">
                    <a:solidFill>
                      <a:schemeClr val="tx1"/>
                    </a:solidFill>
                    <a:latin typeface="Arial" charset="0"/>
                    <a:ea typeface="Arial" charset="0"/>
                    <a:cs typeface="Arial" charset="0"/>
                  </a:endParaRPr>
                </a:p>
              </p:txBody>
            </p:sp>
          </mc:Choice>
          <mc:Fallback xmlns="">
            <p:sp>
              <p:nvSpPr>
                <p:cNvPr id="121" name="Rounded Rectangle 120"/>
                <p:cNvSpPr>
                  <a:spLocks noRot="1" noChangeAspect="1" noMove="1" noResize="1" noEditPoints="1" noAdjustHandles="1" noChangeArrowheads="1" noChangeShapeType="1" noTextEdit="1"/>
                </p:cNvSpPr>
                <p:nvPr/>
              </p:nvSpPr>
              <p:spPr>
                <a:xfrm>
                  <a:off x="3303653" y="4941953"/>
                  <a:ext cx="828758" cy="735247"/>
                </a:xfrm>
                <a:prstGeom prst="roundRect">
                  <a:avLst/>
                </a:prstGeom>
                <a:blipFill rotWithShape="0">
                  <a:blip r:embed="rId25"/>
                  <a:stretch>
                    <a:fillRect/>
                  </a:stretch>
                </a:blipFill>
                <a:ln>
                  <a:noFill/>
                </a:ln>
              </p:spPr>
              <p:txBody>
                <a:bodyPr/>
                <a:lstStyle/>
                <a:p>
                  <a:r>
                    <a:rPr lang="en-US">
                      <a:noFill/>
                    </a:rPr>
                    <a:t> </a:t>
                  </a:r>
                </a:p>
              </p:txBody>
            </p:sp>
          </mc:Fallback>
        </mc:AlternateContent>
        <p:grpSp>
          <p:nvGrpSpPr>
            <p:cNvPr id="122" name="Group 121"/>
            <p:cNvGrpSpPr/>
            <p:nvPr/>
          </p:nvGrpSpPr>
          <p:grpSpPr>
            <a:xfrm>
              <a:off x="4740022" y="4941952"/>
              <a:ext cx="1098150" cy="735247"/>
              <a:chOff x="1856604" y="4656125"/>
              <a:chExt cx="1098150" cy="735247"/>
            </a:xfrm>
          </p:grpSpPr>
          <mc:AlternateContent xmlns:mc="http://schemas.openxmlformats.org/markup-compatibility/2006" xmlns:a14="http://schemas.microsoft.com/office/drawing/2010/main">
            <mc:Choice Requires="a14">
              <p:sp>
                <p:nvSpPr>
                  <p:cNvPr id="123" name="Rounded Rectangle 122"/>
                  <p:cNvSpPr/>
                  <p:nvPr/>
                </p:nvSpPr>
                <p:spPr>
                  <a:xfrm>
                    <a:off x="1856604" y="4656125"/>
                    <a:ext cx="792394"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D</m:t>
                          </m:r>
                        </m:oMath>
                      </m:oMathPara>
                    </a14:m>
                    <a:endParaRPr lang="en-US" sz="2400" dirty="0">
                      <a:solidFill>
                        <a:schemeClr val="tx1"/>
                      </a:solidFill>
                      <a:latin typeface="Arial" charset="0"/>
                      <a:ea typeface="Arial" charset="0"/>
                      <a:cs typeface="Arial" charset="0"/>
                    </a:endParaRPr>
                  </a:p>
                </p:txBody>
              </p:sp>
            </mc:Choice>
            <mc:Fallback xmlns="">
              <p:sp>
                <p:nvSpPr>
                  <p:cNvPr id="123" name="Rounded Rectangle 122"/>
                  <p:cNvSpPr>
                    <a:spLocks noRot="1" noChangeAspect="1" noMove="1" noResize="1" noEditPoints="1" noAdjustHandles="1" noChangeArrowheads="1" noChangeShapeType="1" noTextEdit="1"/>
                  </p:cNvSpPr>
                  <p:nvPr/>
                </p:nvSpPr>
                <p:spPr>
                  <a:xfrm>
                    <a:off x="1856604" y="4656125"/>
                    <a:ext cx="792394" cy="735247"/>
                  </a:xfrm>
                  <a:prstGeom prst="roundRect">
                    <a:avLst/>
                  </a:prstGeom>
                  <a:blipFill rotWithShape="0">
                    <a:blip r:embed="rId26"/>
                    <a:stretch>
                      <a:fillRect/>
                    </a:stretch>
                  </a:blipFill>
                  <a:ln>
                    <a:noFill/>
                  </a:ln>
                </p:spPr>
                <p:txBody>
                  <a:bodyPr/>
                  <a:lstStyle/>
                  <a:p>
                    <a:r>
                      <a:rPr lang="en-US">
                        <a:noFill/>
                      </a:rPr>
                      <a:t> </a:t>
                    </a:r>
                  </a:p>
                </p:txBody>
              </p:sp>
            </mc:Fallback>
          </mc:AlternateContent>
          <p:cxnSp>
            <p:nvCxnSpPr>
              <p:cNvPr id="124" name="Straight Arrow Connector 123"/>
              <p:cNvCxnSpPr>
                <a:stCxn id="123" idx="3"/>
              </p:cNvCxnSpPr>
              <p:nvPr/>
            </p:nvCxnSpPr>
            <p:spPr>
              <a:xfrm flipV="1">
                <a:off x="2648998" y="5023748"/>
                <a:ext cx="305756"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grpSp>
        <p:cxnSp>
          <p:nvCxnSpPr>
            <p:cNvPr id="125" name="Straight Arrow Connector 124"/>
            <p:cNvCxnSpPr/>
            <p:nvPr/>
          </p:nvCxnSpPr>
          <p:spPr>
            <a:xfrm>
              <a:off x="5128266" y="4479733"/>
              <a:ext cx="0" cy="462219"/>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p:cNvSpPr txBox="1"/>
                <p:nvPr/>
              </p:nvSpPr>
              <p:spPr>
                <a:xfrm>
                  <a:off x="4178883" y="5350692"/>
                  <a:ext cx="38023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charset="0"/>
                          </a:rPr>
                          <m:t>L</m:t>
                        </m:r>
                      </m:oMath>
                    </m:oMathPara>
                  </a14:m>
                  <a:endParaRPr lang="en-US" sz="2000" dirty="0"/>
                </a:p>
              </p:txBody>
            </p:sp>
          </mc:Choice>
          <mc:Fallback xmlns="">
            <p:sp>
              <p:nvSpPr>
                <p:cNvPr id="127" name="TextBox 126"/>
                <p:cNvSpPr txBox="1">
                  <a:spLocks noRot="1" noChangeAspect="1" noMove="1" noResize="1" noEditPoints="1" noAdjustHandles="1" noChangeArrowheads="1" noChangeShapeType="1" noTextEdit="1"/>
                </p:cNvSpPr>
                <p:nvPr/>
              </p:nvSpPr>
              <p:spPr>
                <a:xfrm>
                  <a:off x="4178883" y="5350692"/>
                  <a:ext cx="380232" cy="400110"/>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ounded Rectangle 127"/>
                <p:cNvSpPr/>
                <p:nvPr/>
              </p:nvSpPr>
              <p:spPr>
                <a:xfrm>
                  <a:off x="3286249" y="1794551"/>
                  <a:ext cx="936305" cy="618099"/>
                </a:xfrm>
                <a:prstGeom prst="roundRect">
                  <a:avLst/>
                </a:pr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000" b="0" i="0" smtClean="0">
                            <a:solidFill>
                              <a:schemeClr val="tx1"/>
                            </a:solidFill>
                            <a:latin typeface="Cambria Math" charset="0"/>
                            <a:ea typeface="Cambria Math" charset="0"/>
                            <a:cs typeface="Cambria Math" charset="0"/>
                          </a:rPr>
                          <m:t>f</m:t>
                        </m:r>
                      </m:oMath>
                    </m:oMathPara>
                  </a14:m>
                  <a:endParaRPr lang="en-US" sz="2000" dirty="0">
                    <a:solidFill>
                      <a:schemeClr val="tx1"/>
                    </a:solidFill>
                    <a:latin typeface="Cambria Math" charset="0"/>
                    <a:ea typeface="Cambria Math" charset="0"/>
                    <a:cs typeface="Cambria Math" charset="0"/>
                  </a:endParaRPr>
                </a:p>
              </p:txBody>
            </p:sp>
          </mc:Choice>
          <mc:Fallback xmlns="">
            <p:sp>
              <p:nvSpPr>
                <p:cNvPr id="128" name="Rounded Rectangle 127"/>
                <p:cNvSpPr>
                  <a:spLocks noRot="1" noChangeAspect="1" noMove="1" noResize="1" noEditPoints="1" noAdjustHandles="1" noChangeArrowheads="1" noChangeShapeType="1" noTextEdit="1"/>
                </p:cNvSpPr>
                <p:nvPr/>
              </p:nvSpPr>
              <p:spPr>
                <a:xfrm>
                  <a:off x="3286249" y="1794551"/>
                  <a:ext cx="936305" cy="618099"/>
                </a:xfrm>
                <a:prstGeom prst="roundRect">
                  <a:avLst/>
                </a:prstGeom>
                <a:blipFill rotWithShape="0">
                  <a:blip r:embed="rId28"/>
                  <a:stretch>
                    <a:fillRect/>
                  </a:stretch>
                </a:blipFill>
                <a:ln>
                  <a:noFill/>
                </a:ln>
              </p:spPr>
              <p:txBody>
                <a:bodyPr/>
                <a:lstStyle/>
                <a:p>
                  <a:r>
                    <a:rPr lang="en-US">
                      <a:noFill/>
                    </a:rPr>
                    <a:t> </a:t>
                  </a:r>
                </a:p>
              </p:txBody>
            </p:sp>
          </mc:Fallback>
        </mc:AlternateContent>
        <p:grpSp>
          <p:nvGrpSpPr>
            <p:cNvPr id="130" name="Group 129"/>
            <p:cNvGrpSpPr/>
            <p:nvPr/>
          </p:nvGrpSpPr>
          <p:grpSpPr>
            <a:xfrm>
              <a:off x="3186674" y="3272454"/>
              <a:ext cx="1453638" cy="745775"/>
              <a:chOff x="362463" y="3199104"/>
              <a:chExt cx="1453638" cy="745775"/>
            </a:xfrm>
          </p:grpSpPr>
          <p:sp>
            <p:nvSpPr>
              <p:cNvPr id="131" name="Rounded Rectangle 130"/>
              <p:cNvSpPr/>
              <p:nvPr/>
            </p:nvSpPr>
            <p:spPr>
              <a:xfrm>
                <a:off x="362463" y="3199104"/>
                <a:ext cx="1453638" cy="7457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32" name="TextBox 131"/>
                  <p:cNvSpPr txBox="1"/>
                  <p:nvPr/>
                </p:nvSpPr>
                <p:spPr>
                  <a:xfrm>
                    <a:off x="368944" y="3362626"/>
                    <a:ext cx="1421415" cy="4182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m:rPr>
                                  <m:sty m:val="p"/>
                                </m:rPr>
                                <a:rPr lang="en-US" sz="2000" b="0" i="0" smtClean="0">
                                  <a:latin typeface="Cambria Math" charset="0"/>
                                </a:rPr>
                                <m:t>NR</m:t>
                              </m:r>
                            </m:e>
                            <m:sub>
                              <m:r>
                                <a:rPr lang="en-US" sz="2000" b="1" i="0" smtClean="0">
                                  <a:solidFill>
                                    <a:srgbClr val="FF0000"/>
                                  </a:solidFill>
                                  <a:latin typeface="Cambria Math" charset="0"/>
                                </a:rPr>
                                <m:t>𝐤</m:t>
                              </m:r>
                            </m:sub>
                          </m:sSub>
                          <m:r>
                            <a:rPr lang="en-US" sz="2000" b="0" i="0" smtClean="0">
                              <a:latin typeface="Cambria Math" charset="0"/>
                            </a:rPr>
                            <m:t>/</m:t>
                          </m:r>
                          <m:r>
                            <m:rPr>
                              <m:sty m:val="p"/>
                            </m:rPr>
                            <a:rPr lang="en-US" sz="2000" b="0" i="0" smtClean="0">
                              <a:latin typeface="Cambria Math" charset="0"/>
                            </a:rPr>
                            <m:t>N</m:t>
                          </m:r>
                          <m:sSubSup>
                            <m:sSubSupPr>
                              <m:ctrlPr>
                                <a:rPr lang="en-US" sz="2000" b="0" i="1" smtClean="0">
                                  <a:latin typeface="Cambria Math" charset="0"/>
                                </a:rPr>
                              </m:ctrlPr>
                            </m:sSubSupPr>
                            <m:e>
                              <m:r>
                                <m:rPr>
                                  <m:sty m:val="p"/>
                                </m:rPr>
                                <a:rPr lang="en-US" sz="2000" b="0" i="0" smtClean="0">
                                  <a:latin typeface="Cambria Math" charset="0"/>
                                </a:rPr>
                                <m:t>R</m:t>
                              </m:r>
                            </m:e>
                            <m:sub>
                              <m:r>
                                <a:rPr lang="en-US" sz="2000" b="1" i="0" smtClean="0">
                                  <a:solidFill>
                                    <a:srgbClr val="FF0000"/>
                                  </a:solidFill>
                                  <a:latin typeface="Cambria Math" charset="0"/>
                                </a:rPr>
                                <m:t>𝐤</m:t>
                              </m:r>
                            </m:sub>
                            <m:sup>
                              <m:r>
                                <a:rPr lang="en-US" sz="2000" b="0" i="0" smtClean="0">
                                  <a:latin typeface="Cambria Math" charset="0"/>
                                </a:rPr>
                                <m:t>−1</m:t>
                              </m:r>
                            </m:sup>
                          </m:sSubSup>
                        </m:oMath>
                      </m:oMathPara>
                    </a14:m>
                    <a:endParaRPr lang="en-US" sz="2000" dirty="0"/>
                  </a:p>
                </p:txBody>
              </p:sp>
            </mc:Choice>
            <mc:Fallback xmlns="">
              <p:sp>
                <p:nvSpPr>
                  <p:cNvPr id="132" name="TextBox 131"/>
                  <p:cNvSpPr txBox="1">
                    <a:spLocks noRot="1" noChangeAspect="1" noMove="1" noResize="1" noEditPoints="1" noAdjustHandles="1" noChangeArrowheads="1" noChangeShapeType="1" noTextEdit="1"/>
                  </p:cNvSpPr>
                  <p:nvPr/>
                </p:nvSpPr>
                <p:spPr>
                  <a:xfrm>
                    <a:off x="368944" y="3362626"/>
                    <a:ext cx="1421415" cy="418256"/>
                  </a:xfrm>
                  <a:prstGeom prst="rect">
                    <a:avLst/>
                  </a:prstGeom>
                  <a:blipFill rotWithShape="0">
                    <a:blip r:embed="rId29"/>
                    <a:stretch>
                      <a:fillRect b="-1470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4" name="TextBox 133"/>
                <p:cNvSpPr txBox="1"/>
                <p:nvPr/>
              </p:nvSpPr>
              <p:spPr>
                <a:xfrm>
                  <a:off x="3645322" y="2874095"/>
                  <a:ext cx="1677895" cy="400110"/>
                </a:xfrm>
                <a:prstGeom prst="rect">
                  <a:avLst/>
                </a:prstGeom>
                <a:noFill/>
              </p:spPr>
              <p:txBody>
                <a:bodyPr wrap="none" rtlCol="0">
                  <a:spAutoFit/>
                </a:bodyPr>
                <a:lstStyle/>
                <a:p>
                  <a:r>
                    <a:rPr lang="en-US" sz="2000" dirty="0"/>
                    <a:t>r</a:t>
                  </a:r>
                  <a:r>
                    <a:rPr lang="en-US" sz="2000" b="0" dirty="0" smtClean="0"/>
                    <a:t>andom</a:t>
                  </a:r>
                  <a:r>
                    <a:rPr lang="en-US" sz="2000" b="0" dirty="0" smtClean="0">
                      <a:solidFill>
                        <a:srgbClr val="FF0000"/>
                      </a:solidFill>
                    </a:rPr>
                    <a:t> </a:t>
                  </a:r>
                  <a14:m>
                    <m:oMath xmlns:m="http://schemas.openxmlformats.org/officeDocument/2006/math">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1</m:t>
                          </m:r>
                        </m:sub>
                      </m:sSub>
                      <m:r>
                        <a:rPr lang="en-US" sz="2000" b="0" i="0" smtClean="0">
                          <a:solidFill>
                            <a:srgbClr val="FF0000"/>
                          </a:solidFill>
                          <a:latin typeface="Cambria Math" charset="0"/>
                        </a:rPr>
                        <m:t>,</m:t>
                      </m:r>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2</m:t>
                          </m:r>
                        </m:sub>
                      </m:sSub>
                    </m:oMath>
                  </a14:m>
                  <a:endParaRPr lang="en-US" sz="2000" dirty="0"/>
                </a:p>
              </p:txBody>
            </p:sp>
          </mc:Choice>
          <mc:Fallback xmlns="">
            <p:sp>
              <p:nvSpPr>
                <p:cNvPr id="134" name="TextBox 133"/>
                <p:cNvSpPr txBox="1">
                  <a:spLocks noRot="1" noChangeAspect="1" noMove="1" noResize="1" noEditPoints="1" noAdjustHandles="1" noChangeArrowheads="1" noChangeShapeType="1" noTextEdit="1"/>
                </p:cNvSpPr>
                <p:nvPr/>
              </p:nvSpPr>
              <p:spPr>
                <a:xfrm>
                  <a:off x="3645322" y="2874095"/>
                  <a:ext cx="1677895" cy="400110"/>
                </a:xfrm>
                <a:prstGeom prst="rect">
                  <a:avLst/>
                </a:prstGeom>
                <a:blipFill rotWithShape="0">
                  <a:blip r:embed="rId30"/>
                  <a:stretch>
                    <a:fillRect l="-4000"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3198064" y="1458815"/>
                  <a:ext cx="21499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charset="0"/>
                          </a:rPr>
                          <m:t>f</m:t>
                        </m:r>
                        <m:r>
                          <a:rPr lang="en-US" b="0" i="0" smtClean="0">
                            <a:solidFill>
                              <a:schemeClr val="tx1"/>
                            </a:solidFill>
                            <a:latin typeface="Cambria Math" charset="0"/>
                          </a:rPr>
                          <m:t>←</m:t>
                        </m:r>
                        <m:r>
                          <m:rPr>
                            <m:sty m:val="p"/>
                          </m:rPr>
                          <a:rPr lang="en-US" b="0" i="0" smtClean="0">
                            <a:solidFill>
                              <a:schemeClr val="tx1"/>
                            </a:solidFill>
                            <a:latin typeface="Cambria Math" charset="0"/>
                          </a:rPr>
                          <m:t>Funcs</m:t>
                        </m:r>
                        <m:r>
                          <a:rPr lang="en-US" b="0" i="0" smtClean="0">
                            <a:solidFill>
                              <a:schemeClr val="tx1"/>
                            </a:solidFill>
                            <a:latin typeface="Cambria Math" charset="0"/>
                          </a:rPr>
                          <m:t>(</m:t>
                        </m:r>
                        <m:r>
                          <m:rPr>
                            <m:sty m:val="p"/>
                          </m:rPr>
                          <a:rPr lang="en-US" b="0" i="0" smtClean="0">
                            <a:solidFill>
                              <a:schemeClr val="tx1"/>
                            </a:solidFill>
                            <a:latin typeface="Cambria Math" charset="0"/>
                          </a:rPr>
                          <m:t>n</m:t>
                        </m:r>
                        <m:r>
                          <a:rPr lang="en-US" b="0" i="0" smtClean="0">
                            <a:solidFill>
                              <a:schemeClr val="tx1"/>
                            </a:solidFill>
                            <a:latin typeface="Cambria Math" charset="0"/>
                          </a:rPr>
                          <m:t>+1,</m:t>
                        </m:r>
                        <m:r>
                          <m:rPr>
                            <m:sty m:val="p"/>
                          </m:rPr>
                          <a:rPr lang="en-US" b="0" i="0" smtClean="0">
                            <a:solidFill>
                              <a:schemeClr val="tx1"/>
                            </a:solidFill>
                            <a:latin typeface="Cambria Math" charset="0"/>
                          </a:rPr>
                          <m:t>n</m:t>
                        </m:r>
                        <m:r>
                          <a:rPr lang="en-US" b="0" i="0" smtClean="0">
                            <a:solidFill>
                              <a:schemeClr val="tx1"/>
                            </a:solidFill>
                            <a:latin typeface="Cambria Math" charset="0"/>
                          </a:rPr>
                          <m:t>)</m:t>
                        </m:r>
                      </m:oMath>
                    </m:oMathPara>
                  </a14:m>
                  <a:endParaRPr lang="en-US" dirty="0">
                    <a:solidFill>
                      <a:schemeClr val="tx1"/>
                    </a:solidFill>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3198064" y="1458815"/>
                  <a:ext cx="2149948" cy="369332"/>
                </a:xfrm>
                <a:prstGeom prst="rect">
                  <a:avLst/>
                </a:prstGeom>
                <a:blipFill rotWithShape="0">
                  <a:blip r:embed="rId31"/>
                  <a:stretch>
                    <a:fillRect b="-13115"/>
                  </a:stretch>
                </a:blipFill>
              </p:spPr>
              <p:txBody>
                <a:bodyPr/>
                <a:lstStyle/>
                <a:p>
                  <a:r>
                    <a:rPr lang="en-US">
                      <a:noFill/>
                    </a:rPr>
                    <a:t> </a:t>
                  </a:r>
                </a:p>
              </p:txBody>
            </p:sp>
          </mc:Fallback>
        </mc:AlternateContent>
        <p:grpSp>
          <p:nvGrpSpPr>
            <p:cNvPr id="137" name="Group 136"/>
            <p:cNvGrpSpPr/>
            <p:nvPr/>
          </p:nvGrpSpPr>
          <p:grpSpPr>
            <a:xfrm>
              <a:off x="3456516" y="4176581"/>
              <a:ext cx="271925" cy="584717"/>
              <a:chOff x="4004280" y="2211528"/>
              <a:chExt cx="271925" cy="725373"/>
            </a:xfrm>
          </p:grpSpPr>
          <p:cxnSp>
            <p:nvCxnSpPr>
              <p:cNvPr id="138" name="Straight Arrow Connector 137"/>
              <p:cNvCxnSpPr/>
              <p:nvPr/>
            </p:nvCxnSpPr>
            <p:spPr>
              <a:xfrm flipH="1">
                <a:off x="4276204" y="2238308"/>
                <a:ext cx="1" cy="69859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4004280" y="2211528"/>
                <a:ext cx="0" cy="72000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cxnSp>
          <p:nvCxnSpPr>
            <p:cNvPr id="140" name="Straight Arrow Connector 139"/>
            <p:cNvCxnSpPr/>
            <p:nvPr/>
          </p:nvCxnSpPr>
          <p:spPr>
            <a:xfrm rot="5400000" flipV="1">
              <a:off x="4415031" y="5019382"/>
              <a:ext cx="0" cy="580386"/>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nvGrpSpPr>
            <p:cNvPr id="141" name="Group 140"/>
            <p:cNvGrpSpPr/>
            <p:nvPr/>
          </p:nvGrpSpPr>
          <p:grpSpPr>
            <a:xfrm>
              <a:off x="3195088" y="3268582"/>
              <a:ext cx="1456725" cy="745775"/>
              <a:chOff x="315122" y="3271842"/>
              <a:chExt cx="1456725" cy="745775"/>
            </a:xfrm>
          </p:grpSpPr>
          <p:sp>
            <p:nvSpPr>
              <p:cNvPr id="142" name="Rounded Rectangle 141"/>
              <p:cNvSpPr/>
              <p:nvPr/>
            </p:nvSpPr>
            <p:spPr>
              <a:xfrm>
                <a:off x="315122" y="3271842"/>
                <a:ext cx="1453638" cy="7457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Cambria Math" charset="0"/>
                  <a:ea typeface="Cambria Math" charset="0"/>
                  <a:cs typeface="Cambria Math" charset="0"/>
                </a:endParaRPr>
              </a:p>
            </p:txBody>
          </p:sp>
          <p:grpSp>
            <p:nvGrpSpPr>
              <p:cNvPr id="143" name="Group 142"/>
              <p:cNvGrpSpPr/>
              <p:nvPr/>
            </p:nvGrpSpPr>
            <p:grpSpPr>
              <a:xfrm>
                <a:off x="332483" y="3353147"/>
                <a:ext cx="470450" cy="561247"/>
                <a:chOff x="332483" y="3353147"/>
                <a:chExt cx="470450" cy="561247"/>
              </a:xfrm>
            </p:grpSpPr>
            <p:sp>
              <p:nvSpPr>
                <p:cNvPr id="147" name="Rounded Rectangle 146"/>
                <p:cNvSpPr/>
                <p:nvPr/>
              </p:nvSpPr>
              <p:spPr>
                <a:xfrm>
                  <a:off x="406283" y="3353147"/>
                  <a:ext cx="315315" cy="56124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8" name="TextBox 147"/>
                    <p:cNvSpPr txBox="1"/>
                    <p:nvPr/>
                  </p:nvSpPr>
                  <p:spPr>
                    <a:xfrm>
                      <a:off x="332483" y="3404199"/>
                      <a:ext cx="470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m:rPr>
                                    <m:sty m:val="p"/>
                                  </m:rPr>
                                  <a:rPr lang="en-US" b="0" i="0" smtClean="0">
                                    <a:latin typeface="Cambria Math" charset="0"/>
                                  </a:rPr>
                                  <m:t>k</m:t>
                                </m:r>
                              </m:e>
                              <m:sub>
                                <m:r>
                                  <a:rPr lang="en-US" b="0" i="0" smtClean="0">
                                    <a:latin typeface="Cambria Math" charset="0"/>
                                  </a:rPr>
                                  <m:t>1</m:t>
                                </m:r>
                              </m:sub>
                            </m:sSub>
                          </m:oMath>
                        </m:oMathPara>
                      </a14:m>
                      <a:endParaRPr lang="en-US" dirty="0"/>
                    </a:p>
                  </p:txBody>
                </p:sp>
              </mc:Choice>
              <mc:Fallback xmlns="">
                <p:sp>
                  <p:nvSpPr>
                    <p:cNvPr id="148" name="TextBox 147"/>
                    <p:cNvSpPr txBox="1">
                      <a:spLocks noRot="1" noChangeAspect="1" noMove="1" noResize="1" noEditPoints="1" noAdjustHandles="1" noChangeArrowheads="1" noChangeShapeType="1" noTextEdit="1"/>
                    </p:cNvSpPr>
                    <p:nvPr/>
                  </p:nvSpPr>
                  <p:spPr>
                    <a:xfrm>
                      <a:off x="332483" y="3404199"/>
                      <a:ext cx="470450" cy="369332"/>
                    </a:xfrm>
                    <a:prstGeom prst="rect">
                      <a:avLst/>
                    </a:prstGeom>
                    <a:blipFill rotWithShape="0">
                      <a:blip r:embed="rId32"/>
                      <a:stretch>
                        <a:fillRect/>
                      </a:stretch>
                    </a:blipFill>
                  </p:spPr>
                  <p:txBody>
                    <a:bodyPr/>
                    <a:lstStyle/>
                    <a:p>
                      <a:r>
                        <a:rPr lang="en-US">
                          <a:noFill/>
                        </a:rPr>
                        <a:t> </a:t>
                      </a:r>
                    </a:p>
                  </p:txBody>
                </p:sp>
              </mc:Fallback>
            </mc:AlternateContent>
          </p:grpSp>
          <p:grpSp>
            <p:nvGrpSpPr>
              <p:cNvPr id="144" name="Group 143"/>
              <p:cNvGrpSpPr/>
              <p:nvPr/>
            </p:nvGrpSpPr>
            <p:grpSpPr>
              <a:xfrm>
                <a:off x="1268761" y="3353147"/>
                <a:ext cx="503086" cy="561247"/>
                <a:chOff x="1268761" y="3353147"/>
                <a:chExt cx="503086" cy="561247"/>
              </a:xfrm>
            </p:grpSpPr>
            <p:sp>
              <p:nvSpPr>
                <p:cNvPr id="145" name="Rounded Rectangle 144"/>
                <p:cNvSpPr/>
                <p:nvPr/>
              </p:nvSpPr>
              <p:spPr>
                <a:xfrm>
                  <a:off x="1333945" y="3353147"/>
                  <a:ext cx="315315" cy="56124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6" name="TextBox 145"/>
                    <p:cNvSpPr txBox="1"/>
                    <p:nvPr/>
                  </p:nvSpPr>
                  <p:spPr>
                    <a:xfrm>
                      <a:off x="1268761" y="3393405"/>
                      <a:ext cx="50308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m:rPr>
                                    <m:sty m:val="p"/>
                                  </m:rPr>
                                  <a:rPr lang="en-US" sz="2000" b="0" i="0" smtClean="0">
                                    <a:latin typeface="Cambria Math" charset="0"/>
                                  </a:rPr>
                                  <m:t>k</m:t>
                                </m:r>
                              </m:e>
                              <m:sub>
                                <m:r>
                                  <a:rPr lang="en-US" sz="2000" b="0" i="0" smtClean="0">
                                    <a:latin typeface="Cambria Math" charset="0"/>
                                  </a:rPr>
                                  <m:t>2</m:t>
                                </m:r>
                              </m:sub>
                            </m:sSub>
                          </m:oMath>
                        </m:oMathPara>
                      </a14:m>
                      <a:endParaRPr lang="en-US" sz="2000" dirty="0"/>
                    </a:p>
                  </p:txBody>
                </p:sp>
              </mc:Choice>
              <mc:Fallback xmlns="">
                <p:sp>
                  <p:nvSpPr>
                    <p:cNvPr id="146" name="TextBox 145"/>
                    <p:cNvSpPr txBox="1">
                      <a:spLocks noRot="1" noChangeAspect="1" noMove="1" noResize="1" noEditPoints="1" noAdjustHandles="1" noChangeArrowheads="1" noChangeShapeType="1" noTextEdit="1"/>
                    </p:cNvSpPr>
                    <p:nvPr/>
                  </p:nvSpPr>
                  <p:spPr>
                    <a:xfrm>
                      <a:off x="1268761" y="3393405"/>
                      <a:ext cx="503086" cy="400110"/>
                    </a:xfrm>
                    <a:prstGeom prst="rect">
                      <a:avLst/>
                    </a:prstGeom>
                    <a:blipFill rotWithShape="0">
                      <a:blip r:embed="rId33"/>
                      <a:stretch>
                        <a:fillRect/>
                      </a:stretch>
                    </a:blipFill>
                  </p:spPr>
                  <p:txBody>
                    <a:bodyPr/>
                    <a:lstStyle/>
                    <a:p>
                      <a:r>
                        <a:rPr lang="en-US">
                          <a:noFill/>
                        </a:rPr>
                        <a:t> </a:t>
                      </a:r>
                    </a:p>
                  </p:txBody>
                </p:sp>
              </mc:Fallback>
            </mc:AlternateContent>
          </p:grpSp>
        </p:grpSp>
        <p:grpSp>
          <p:nvGrpSpPr>
            <p:cNvPr id="149" name="Group 148"/>
            <p:cNvGrpSpPr/>
            <p:nvPr/>
          </p:nvGrpSpPr>
          <p:grpSpPr>
            <a:xfrm>
              <a:off x="3417936" y="2524863"/>
              <a:ext cx="195723" cy="584717"/>
              <a:chOff x="4004280" y="2211528"/>
              <a:chExt cx="195723" cy="725373"/>
            </a:xfrm>
          </p:grpSpPr>
          <p:cxnSp>
            <p:nvCxnSpPr>
              <p:cNvPr id="150" name="Straight Arrow Connector 149"/>
              <p:cNvCxnSpPr/>
              <p:nvPr/>
            </p:nvCxnSpPr>
            <p:spPr>
              <a:xfrm flipH="1">
                <a:off x="4200002" y="2238308"/>
                <a:ext cx="1" cy="69859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V="1">
                <a:off x="4004280" y="2211528"/>
                <a:ext cx="0" cy="72000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56" name="TextBox 155"/>
              <p:cNvSpPr txBox="1"/>
              <p:nvPr/>
            </p:nvSpPr>
            <p:spPr>
              <a:xfrm>
                <a:off x="5788947" y="2647834"/>
                <a:ext cx="467898" cy="677108"/>
              </a:xfrm>
              <a:prstGeom prst="rect">
                <a:avLst/>
              </a:prstGeom>
              <a:solidFill>
                <a:schemeClr val="bg1"/>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charset="0"/>
                        </a:rPr>
                        <m:t>≈</m:t>
                      </m:r>
                    </m:oMath>
                  </m:oMathPara>
                </a14:m>
                <a:endParaRPr lang="en-US" sz="4400" dirty="0">
                  <a:solidFill>
                    <a:srgbClr val="FF0000"/>
                  </a:solidFill>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5788947" y="2647834"/>
                <a:ext cx="467898" cy="677108"/>
              </a:xfrm>
              <a:prstGeom prst="rect">
                <a:avLst/>
              </a:prstGeom>
              <a:blipFill rotWithShape="0">
                <a:blip r:embed="rId34"/>
                <a:stretch>
                  <a:fillRect/>
                </a:stretch>
              </a:blipFill>
              <a:ln>
                <a:noFill/>
              </a:ln>
            </p:spPr>
            <p:txBody>
              <a:bodyPr/>
              <a:lstStyle/>
              <a:p>
                <a:r>
                  <a:rPr lang="en-US">
                    <a:noFill/>
                  </a:rPr>
                  <a:t> </a:t>
                </a:r>
              </a:p>
            </p:txBody>
          </p:sp>
        </mc:Fallback>
      </mc:AlternateContent>
      <p:sp>
        <p:nvSpPr>
          <p:cNvPr id="157" name="TextBox 156"/>
          <p:cNvSpPr txBox="1"/>
          <p:nvPr/>
        </p:nvSpPr>
        <p:spPr>
          <a:xfrm>
            <a:off x="5260401" y="1059831"/>
            <a:ext cx="3527665" cy="461665"/>
          </a:xfrm>
          <a:prstGeom prst="rect">
            <a:avLst/>
          </a:prstGeom>
          <a:solidFill>
            <a:schemeClr val="accent4">
              <a:lumMod val="20000"/>
              <a:lumOff val="80000"/>
            </a:schemeClr>
          </a:solidFill>
          <a:ln>
            <a:noFill/>
          </a:ln>
        </p:spPr>
        <p:txBody>
          <a:bodyPr wrap="square" rtlCol="0">
            <a:spAutoFit/>
          </a:bodyPr>
          <a:lstStyle/>
          <a:p>
            <a:pPr algn="ctr"/>
            <a:r>
              <a:rPr lang="en-US" sz="2400" b="1" dirty="0" smtClean="0"/>
              <a:t>Indistinguishability of NR</a:t>
            </a:r>
            <a:endParaRPr lang="en-US" sz="2400" b="1" dirty="0"/>
          </a:p>
        </p:txBody>
      </p:sp>
      <p:cxnSp>
        <p:nvCxnSpPr>
          <p:cNvPr id="158" name="Straight Connector 157"/>
          <p:cNvCxnSpPr>
            <a:stCxn id="156" idx="3"/>
            <a:endCxn id="157" idx="2"/>
          </p:cNvCxnSpPr>
          <p:nvPr/>
        </p:nvCxnSpPr>
        <p:spPr>
          <a:xfrm flipV="1">
            <a:off x="6256845" y="1521496"/>
            <a:ext cx="767389" cy="146489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29582" y="4689534"/>
            <a:ext cx="3744613" cy="400652"/>
            <a:chOff x="2235454" y="5241590"/>
            <a:chExt cx="3744613" cy="400652"/>
          </a:xfrm>
        </p:grpSpPr>
        <mc:AlternateContent xmlns:mc="http://schemas.openxmlformats.org/markup-compatibility/2006" xmlns:a14="http://schemas.microsoft.com/office/drawing/2010/main">
          <mc:Choice Requires="a14">
            <p:sp>
              <p:nvSpPr>
                <p:cNvPr id="126" name="TextBox 125"/>
                <p:cNvSpPr txBox="1"/>
                <p:nvPr/>
              </p:nvSpPr>
              <p:spPr>
                <a:xfrm>
                  <a:off x="2235454" y="5241590"/>
                  <a:ext cx="433749"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sz="2000" b="0" i="0" smtClean="0">
                            <a:solidFill>
                              <a:srgbClr val="FF0000"/>
                            </a:solidFill>
                            <a:latin typeface="Cambria Math" charset="0"/>
                          </a:rPr>
                          <m:t>k</m:t>
                        </m:r>
                        <m:r>
                          <a:rPr lang="en-US" sz="2000" b="0" i="0" smtClean="0">
                            <a:solidFill>
                              <a:srgbClr val="FF0000"/>
                            </a:solidFill>
                            <a:latin typeface="Cambria Math" charset="0"/>
                          </a:rPr>
                          <m:t>′</m:t>
                        </m:r>
                      </m:oMath>
                    </m:oMathPara>
                  </a14:m>
                  <a:endParaRPr lang="en-US" sz="2000" dirty="0">
                    <a:solidFill>
                      <a:srgbClr val="FF0000"/>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2235454" y="5241590"/>
                  <a:ext cx="433749" cy="400110"/>
                </a:xfrm>
                <a:prstGeom prst="rect">
                  <a:avLst/>
                </a:prstGeom>
                <a:blipFill rotWithShape="0">
                  <a:blip r:embed="rId35"/>
                  <a:stretch>
                    <a:fillRect l="-2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4576826" y="5242132"/>
                  <a:ext cx="1403241" cy="400110"/>
                </a:xfrm>
                <a:prstGeom prst="rect">
                  <a:avLst/>
                </a:prstGeom>
                <a:noFill/>
              </p:spPr>
              <p:txBody>
                <a:bodyPr wrap="square" rtlCol="0">
                  <a:spAutoFit/>
                </a:bodyPr>
                <a:lstStyle/>
                <a:p>
                  <a:r>
                    <a:rPr lang="en-US" sz="2000" dirty="0">
                      <a:solidFill>
                        <a:srgbClr val="FF0000"/>
                      </a:solidFill>
                    </a:rPr>
                    <a:t> </a:t>
                  </a:r>
                  <a:r>
                    <a:rPr lang="en-US" sz="2000" dirty="0" smtClean="0">
                      <a:solidFill>
                        <a:srgbClr val="FF0000"/>
                      </a:solidFill>
                    </a:rPr>
                    <a:t>        </a:t>
                  </a:r>
                  <a14:m>
                    <m:oMath xmlns:m="http://schemas.openxmlformats.org/officeDocument/2006/math">
                      <m:r>
                        <m:rPr>
                          <m:sty m:val="p"/>
                        </m:rPr>
                        <a:rPr lang="en-US" sz="2000" b="0" i="0" smtClean="0">
                          <a:solidFill>
                            <a:srgbClr val="FF0000"/>
                          </a:solidFill>
                          <a:latin typeface="Cambria Math" charset="0"/>
                        </a:rPr>
                        <m:t>k</m:t>
                      </m:r>
                      <m:r>
                        <a:rPr lang="en-US" sz="2000" b="0" i="0" smtClean="0">
                          <a:solidFill>
                            <a:srgbClr val="FF0000"/>
                          </a:solidFill>
                          <a:latin typeface="Cambria Math" charset="0"/>
                        </a:rPr>
                        <m:t>′</m:t>
                      </m:r>
                    </m:oMath>
                  </a14:m>
                  <a:endParaRPr lang="en-US" sz="2000" dirty="0">
                    <a:solidFill>
                      <a:srgbClr val="FF0000"/>
                    </a:solidFill>
                  </a:endParaRPr>
                </a:p>
              </p:txBody>
            </p:sp>
          </mc:Choice>
          <mc:Fallback xmlns="">
            <p:sp>
              <p:nvSpPr>
                <p:cNvPr id="129" name="TextBox 128"/>
                <p:cNvSpPr txBox="1">
                  <a:spLocks noRot="1" noChangeAspect="1" noMove="1" noResize="1" noEditPoints="1" noAdjustHandles="1" noChangeArrowheads="1" noChangeShapeType="1" noTextEdit="1"/>
                </p:cNvSpPr>
                <p:nvPr/>
              </p:nvSpPr>
              <p:spPr>
                <a:xfrm>
                  <a:off x="4576826" y="5242132"/>
                  <a:ext cx="1403241" cy="400110"/>
                </a:xfrm>
                <a:prstGeom prst="rect">
                  <a:avLst/>
                </a:prstGeom>
                <a:blipFill rotWithShape="0">
                  <a:blip r:embed="rId36"/>
                  <a:stretch>
                    <a:fillRect/>
                  </a:stretch>
                </a:blipFill>
              </p:spPr>
              <p:txBody>
                <a:bodyPr/>
                <a:lstStyle/>
                <a:p>
                  <a:r>
                    <a:rPr lang="en-US">
                      <a:noFill/>
                    </a:rPr>
                    <a:t> </a:t>
                  </a:r>
                </a:p>
              </p:txBody>
            </p:sp>
          </mc:Fallback>
        </mc:AlternateContent>
      </p:grpSp>
      <p:cxnSp>
        <p:nvCxnSpPr>
          <p:cNvPr id="23" name="Straight Arrow Connector 22"/>
          <p:cNvCxnSpPr/>
          <p:nvPr/>
        </p:nvCxnSpPr>
        <p:spPr>
          <a:xfrm>
            <a:off x="1933237" y="3629691"/>
            <a:ext cx="0" cy="1696448"/>
          </a:xfrm>
          <a:prstGeom prst="straightConnector1">
            <a:avLst/>
          </a:prstGeom>
          <a:ln>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4861494" y="3636515"/>
            <a:ext cx="0" cy="1696448"/>
          </a:xfrm>
          <a:prstGeom prst="straightConnector1">
            <a:avLst/>
          </a:prstGeom>
          <a:ln>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2" name="TextBox 151"/>
              <p:cNvSpPr txBox="1"/>
              <p:nvPr/>
            </p:nvSpPr>
            <p:spPr>
              <a:xfrm>
                <a:off x="2692405" y="2703682"/>
                <a:ext cx="467898" cy="677108"/>
              </a:xfrm>
              <a:prstGeom prst="rect">
                <a:avLst/>
              </a:prstGeom>
              <a:solidFill>
                <a:schemeClr val="bg1"/>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charset="0"/>
                        </a:rPr>
                        <m:t>≈</m:t>
                      </m:r>
                    </m:oMath>
                  </m:oMathPara>
                </a14:m>
                <a:endParaRPr lang="en-US" sz="4400" dirty="0">
                  <a:solidFill>
                    <a:srgbClr val="FF0000"/>
                  </a:solidFill>
                </a:endParaRPr>
              </a:p>
            </p:txBody>
          </p:sp>
        </mc:Choice>
        <mc:Fallback xmlns="">
          <p:sp>
            <p:nvSpPr>
              <p:cNvPr id="152" name="TextBox 151"/>
              <p:cNvSpPr txBox="1">
                <a:spLocks noRot="1" noChangeAspect="1" noMove="1" noResize="1" noEditPoints="1" noAdjustHandles="1" noChangeArrowheads="1" noChangeShapeType="1" noTextEdit="1"/>
              </p:cNvSpPr>
              <p:nvPr/>
            </p:nvSpPr>
            <p:spPr>
              <a:xfrm>
                <a:off x="2692405" y="2703682"/>
                <a:ext cx="467898" cy="677108"/>
              </a:xfrm>
              <a:prstGeom prst="rect">
                <a:avLst/>
              </a:prstGeom>
              <a:blipFill rotWithShape="0">
                <a:blip r:embed="rId3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p:cNvSpPr txBox="1"/>
              <p:nvPr/>
            </p:nvSpPr>
            <p:spPr>
              <a:xfrm>
                <a:off x="344176" y="1056509"/>
                <a:ext cx="2881205" cy="461665"/>
              </a:xfrm>
              <a:prstGeom prst="rect">
                <a:avLst/>
              </a:prstGeom>
              <a:solidFill>
                <a:schemeClr val="accent4">
                  <a:lumMod val="20000"/>
                  <a:lumOff val="80000"/>
                </a:schemeClr>
              </a:solidFill>
              <a:ln>
                <a:noFill/>
              </a:ln>
            </p:spPr>
            <p:txBody>
              <a:bodyPr wrap="square" rtlCol="0">
                <a:spAutoFit/>
              </a:bodyPr>
              <a:lstStyle/>
              <a:p>
                <a:pPr algn="ctr"/>
                <a14:m>
                  <m:oMath xmlns:m="http://schemas.openxmlformats.org/officeDocument/2006/math">
                    <m:r>
                      <a:rPr lang="en-US" sz="2400" b="1" i="0" dirty="0" smtClean="0">
                        <a:latin typeface="Cambria Math" charset="0"/>
                      </a:rPr>
                      <m:t>𝐇</m:t>
                    </m:r>
                  </m:oMath>
                </a14:m>
                <a:r>
                  <a:rPr lang="en-US" sz="2400" b="1" dirty="0" smtClean="0"/>
                  <a:t> = UCE[</a:t>
                </a:r>
                <a14:m>
                  <m:oMath xmlns:m="http://schemas.openxmlformats.org/officeDocument/2006/math">
                    <m:sSup>
                      <m:sSupPr>
                        <m:ctrlPr>
                          <a:rPr lang="en-US" sz="2400" i="1">
                            <a:latin typeface="Cambria Math" charset="0"/>
                          </a:rPr>
                        </m:ctrlPr>
                      </m:sSupPr>
                      <m:e>
                        <m:r>
                          <a:rPr lang="en-US" sz="2400" i="0">
                            <a:latin typeface="Cambria Math" charset="0"/>
                            <a:ea typeface="Cambria Math" charset="0"/>
                            <a:cs typeface="Cambria Math" charset="0"/>
                          </a:rPr>
                          <m:t>𝒮</m:t>
                        </m:r>
                      </m:e>
                      <m:sup>
                        <m:r>
                          <m:rPr>
                            <m:sty m:val="p"/>
                          </m:rPr>
                          <a:rPr lang="en-US" sz="2400" i="0">
                            <a:latin typeface="Cambria Math" charset="0"/>
                          </a:rPr>
                          <m:t>up</m:t>
                        </m:r>
                      </m:sup>
                    </m:sSup>
                  </m:oMath>
                </a14:m>
                <a:r>
                  <a:rPr lang="en-US" sz="2400" b="1" dirty="0" smtClean="0"/>
                  <a:t>]</a:t>
                </a:r>
                <a:endParaRPr lang="en-US" sz="2400" b="1" dirty="0"/>
              </a:p>
            </p:txBody>
          </p:sp>
        </mc:Choice>
        <mc:Fallback xmlns="">
          <p:sp>
            <p:nvSpPr>
              <p:cNvPr id="153" name="TextBox 152"/>
              <p:cNvSpPr txBox="1">
                <a:spLocks noRot="1" noChangeAspect="1" noMove="1" noResize="1" noEditPoints="1" noAdjustHandles="1" noChangeArrowheads="1" noChangeShapeType="1" noTextEdit="1"/>
              </p:cNvSpPr>
              <p:nvPr/>
            </p:nvSpPr>
            <p:spPr>
              <a:xfrm>
                <a:off x="344176" y="1056509"/>
                <a:ext cx="2881205" cy="461665"/>
              </a:xfrm>
              <a:prstGeom prst="rect">
                <a:avLst/>
              </a:prstGeom>
              <a:blipFill rotWithShape="0">
                <a:blip r:embed="rId38"/>
                <a:stretch>
                  <a:fillRect t="-10526" b="-28947"/>
                </a:stretch>
              </a:blipFill>
              <a:ln>
                <a:noFill/>
              </a:ln>
            </p:spPr>
            <p:txBody>
              <a:bodyPr/>
              <a:lstStyle/>
              <a:p>
                <a:r>
                  <a:rPr lang="en-US">
                    <a:noFill/>
                  </a:rPr>
                  <a:t> </a:t>
                </a:r>
              </a:p>
            </p:txBody>
          </p:sp>
        </mc:Fallback>
      </mc:AlternateContent>
      <p:cxnSp>
        <p:nvCxnSpPr>
          <p:cNvPr id="154" name="Straight Connector 153"/>
          <p:cNvCxnSpPr>
            <a:stCxn id="152" idx="1"/>
            <a:endCxn id="153" idx="2"/>
          </p:cNvCxnSpPr>
          <p:nvPr/>
        </p:nvCxnSpPr>
        <p:spPr>
          <a:xfrm flipH="1" flipV="1">
            <a:off x="1784779" y="1518174"/>
            <a:ext cx="907626" cy="15240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2368059" y="3248499"/>
                <a:ext cx="494046" cy="585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charset="0"/>
                            </a:rPr>
                          </m:ctrlPr>
                        </m:accPr>
                        <m:e>
                          <m:r>
                            <m:rPr>
                              <m:sty m:val="p"/>
                            </m:rPr>
                            <a:rPr lang="en-US" sz="3200" b="0" i="0" smtClean="0">
                              <a:latin typeface="Cambria Math" charset="0"/>
                            </a:rPr>
                            <m:t>S</m:t>
                          </m:r>
                        </m:e>
                      </m:acc>
                    </m:oMath>
                  </m:oMathPara>
                </a14:m>
                <a:endParaRPr lang="en-US" sz="3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368059" y="3248499"/>
                <a:ext cx="494046" cy="585930"/>
              </a:xfrm>
              <a:prstGeom prst="rect">
                <a:avLst/>
              </a:prstGeom>
              <a:blipFill rotWithShape="0">
                <a:blip r:embed="rId3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5285569" y="3242272"/>
                <a:ext cx="494046" cy="585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charset="0"/>
                            </a:rPr>
                          </m:ctrlPr>
                        </m:accPr>
                        <m:e>
                          <m:r>
                            <m:rPr>
                              <m:sty m:val="p"/>
                            </m:rPr>
                            <a:rPr lang="en-US" sz="3200" b="0" i="0" smtClean="0">
                              <a:latin typeface="Cambria Math" charset="0"/>
                            </a:rPr>
                            <m:t>S</m:t>
                          </m:r>
                        </m:e>
                      </m:acc>
                    </m:oMath>
                  </m:oMathPara>
                </a14:m>
                <a:endParaRPr lang="en-US" sz="32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5285569" y="3242272"/>
                <a:ext cx="494046" cy="585930"/>
              </a:xfrm>
              <a:prstGeom prst="rect">
                <a:avLst/>
              </a:prstGeom>
              <a:blipFill rotWithShape="0">
                <a:blip r:embed="rId40"/>
                <a:stretch>
                  <a:fillRect/>
                </a:stretch>
              </a:blipFill>
            </p:spPr>
            <p:txBody>
              <a:bodyPr/>
              <a:lstStyle/>
              <a:p>
                <a:r>
                  <a:rPr lang="en-US">
                    <a:noFill/>
                  </a:rPr>
                  <a:t> </a:t>
                </a:r>
              </a:p>
            </p:txBody>
          </p:sp>
        </mc:Fallback>
      </mc:AlternateContent>
      <p:sp>
        <p:nvSpPr>
          <p:cNvPr id="24" name="Rectangle 23"/>
          <p:cNvSpPr/>
          <p:nvPr/>
        </p:nvSpPr>
        <p:spPr>
          <a:xfrm>
            <a:off x="3095402" y="838626"/>
            <a:ext cx="6775434" cy="612531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ular Callout 25"/>
          <p:cNvSpPr/>
          <p:nvPr/>
        </p:nvSpPr>
        <p:spPr>
          <a:xfrm>
            <a:off x="3365215" y="1932338"/>
            <a:ext cx="5498976" cy="2167710"/>
          </a:xfrm>
          <a:prstGeom prst="wedgeRectCallout">
            <a:avLst>
              <a:gd name="adj1" fmla="val -54280"/>
              <a:gd name="adj2" fmla="val -406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9" name="TextBox 28"/>
              <p:cNvSpPr txBox="1"/>
              <p:nvPr/>
            </p:nvSpPr>
            <p:spPr>
              <a:xfrm>
                <a:off x="4403105" y="1981204"/>
                <a:ext cx="3400226" cy="462434"/>
              </a:xfrm>
              <a:prstGeom prst="rect">
                <a:avLst/>
              </a:prstGeom>
              <a:noFill/>
            </p:spPr>
            <p:txBody>
              <a:bodyPr wrap="none" rtlCol="0">
                <a:spAutoFit/>
              </a:bodyPr>
              <a:lstStyle/>
              <a:p>
                <a:r>
                  <a:rPr lang="en-US" sz="2400" dirty="0" smtClean="0">
                    <a:solidFill>
                      <a:srgbClr val="053BFF"/>
                    </a:solidFill>
                  </a:rPr>
                  <a:t>Only if </a:t>
                </a:r>
                <a14:m>
                  <m:oMath xmlns:m="http://schemas.openxmlformats.org/officeDocument/2006/math">
                    <m:acc>
                      <m:accPr>
                        <m:chr m:val="̅"/>
                        <m:ctrlPr>
                          <a:rPr lang="en-US" sz="2400" b="0" i="1" smtClean="0">
                            <a:solidFill>
                              <a:srgbClr val="053BFF"/>
                            </a:solidFill>
                            <a:latin typeface="Cambria Math" charset="0"/>
                          </a:rPr>
                        </m:ctrlPr>
                      </m:accPr>
                      <m:e>
                        <m:r>
                          <m:rPr>
                            <m:sty m:val="p"/>
                          </m:rPr>
                          <a:rPr lang="en-US" sz="2400" b="0" i="0" smtClean="0">
                            <a:solidFill>
                              <a:srgbClr val="053BFF"/>
                            </a:solidFill>
                            <a:latin typeface="Cambria Math" charset="0"/>
                          </a:rPr>
                          <m:t>S</m:t>
                        </m:r>
                      </m:e>
                    </m:acc>
                  </m:oMath>
                </a14:m>
                <a:r>
                  <a:rPr lang="en-US" sz="2400" dirty="0" smtClean="0">
                    <a:solidFill>
                      <a:srgbClr val="053BFF"/>
                    </a:solidFill>
                  </a:rPr>
                  <a:t> is unpredictable!</a:t>
                </a:r>
                <a:endParaRPr lang="en-US" sz="2400" dirty="0">
                  <a:solidFill>
                    <a:srgbClr val="053BFF"/>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403105" y="1981204"/>
                <a:ext cx="3400226" cy="462434"/>
              </a:xfrm>
              <a:prstGeom prst="rect">
                <a:avLst/>
              </a:prstGeom>
              <a:blipFill rotWithShape="0">
                <a:blip r:embed="rId41"/>
                <a:stretch>
                  <a:fillRect l="-2688" t="-10526" r="-717" b="-28947"/>
                </a:stretch>
              </a:blipFill>
            </p:spPr>
            <p:txBody>
              <a:bodyPr/>
              <a:lstStyle/>
              <a:p>
                <a:r>
                  <a:rPr lang="en-US">
                    <a:noFill/>
                  </a:rPr>
                  <a:t> </a:t>
                </a:r>
              </a:p>
            </p:txBody>
          </p:sp>
        </mc:Fallback>
      </mc:AlternateContent>
      <p:sp>
        <p:nvSpPr>
          <p:cNvPr id="32" name="TextBox 31"/>
          <p:cNvSpPr txBox="1"/>
          <p:nvPr/>
        </p:nvSpPr>
        <p:spPr>
          <a:xfrm>
            <a:off x="3491228" y="2547977"/>
            <a:ext cx="1207382" cy="461665"/>
          </a:xfrm>
          <a:prstGeom prst="rect">
            <a:avLst/>
          </a:prstGeom>
          <a:noFill/>
        </p:spPr>
        <p:txBody>
          <a:bodyPr wrap="none" rtlCol="0">
            <a:spAutoFit/>
          </a:bodyPr>
          <a:lstStyle/>
          <a:p>
            <a:r>
              <a:rPr lang="en-US" sz="2400" b="1" dirty="0" smtClean="0">
                <a:solidFill>
                  <a:srgbClr val="FF0000"/>
                </a:solidFill>
              </a:rPr>
              <a:t>Lemma:</a:t>
            </a:r>
            <a:endParaRPr lang="en-US" sz="2400" b="1" dirty="0">
              <a:solidFill>
                <a:srgbClr val="FF0000"/>
              </a:solidFill>
            </a:endParaRPr>
          </a:p>
        </p:txBody>
      </p:sp>
      <mc:AlternateContent xmlns:mc="http://schemas.openxmlformats.org/markup-compatibility/2006" xmlns:a14="http://schemas.microsoft.com/office/drawing/2010/main">
        <mc:Choice Requires="a14">
          <p:sp>
            <p:nvSpPr>
              <p:cNvPr id="35" name="TextBox 34"/>
              <p:cNvSpPr txBox="1"/>
              <p:nvPr/>
            </p:nvSpPr>
            <p:spPr>
              <a:xfrm>
                <a:off x="3499983" y="2971871"/>
                <a:ext cx="2305118" cy="492443"/>
              </a:xfrm>
              <a:prstGeom prst="rect">
                <a:avLst/>
              </a:prstGeom>
              <a:noFill/>
            </p:spPr>
            <p:txBody>
              <a:bodyPr wrap="none" rtlCol="0">
                <a:spAutoFit/>
              </a:bodyPr>
              <a:lstStyle/>
              <a:p>
                <a14:m>
                  <m:oMath xmlns:m="http://schemas.openxmlformats.org/officeDocument/2006/math">
                    <m:r>
                      <m:rPr>
                        <m:sty m:val="p"/>
                      </m:rPr>
                      <a:rPr lang="en-US" sz="2600" b="0" i="0" smtClean="0">
                        <a:latin typeface="Cambria Math" charset="0"/>
                      </a:rPr>
                      <m:t>S</m:t>
                    </m:r>
                  </m:oMath>
                </a14:m>
                <a:r>
                  <a:rPr lang="en-US" sz="2600" dirty="0" smtClean="0"/>
                  <a:t> unpredictable</a:t>
                </a:r>
                <a:endParaRPr lang="en-US" sz="2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499983" y="2971871"/>
                <a:ext cx="2305118" cy="492443"/>
              </a:xfrm>
              <a:prstGeom prst="rect">
                <a:avLst/>
              </a:prstGeom>
              <a:blipFill rotWithShape="0">
                <a:blip r:embed="rId42"/>
                <a:stretch>
                  <a:fillRect t="-11250" r="-2910" b="-3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TextBox 160"/>
              <p:cNvSpPr txBox="1"/>
              <p:nvPr/>
            </p:nvSpPr>
            <p:spPr>
              <a:xfrm>
                <a:off x="6570574" y="2976537"/>
                <a:ext cx="2305118" cy="493277"/>
              </a:xfrm>
              <a:prstGeom prst="rect">
                <a:avLst/>
              </a:prstGeom>
              <a:noFill/>
            </p:spPr>
            <p:txBody>
              <a:bodyPr wrap="none" rtlCol="0">
                <a:spAutoFit/>
              </a:bodyPr>
              <a:lstStyle/>
              <a:p>
                <a14:m>
                  <m:oMath xmlns:m="http://schemas.openxmlformats.org/officeDocument/2006/math">
                    <m:acc>
                      <m:accPr>
                        <m:chr m:val="̅"/>
                        <m:ctrlPr>
                          <a:rPr lang="en-US" sz="2600" b="0" i="1" smtClean="0">
                            <a:latin typeface="Cambria Math" charset="0"/>
                          </a:rPr>
                        </m:ctrlPr>
                      </m:accPr>
                      <m:e>
                        <m:r>
                          <m:rPr>
                            <m:sty m:val="p"/>
                          </m:rPr>
                          <a:rPr lang="en-US" sz="2600" b="0" i="0" smtClean="0">
                            <a:latin typeface="Cambria Math" charset="0"/>
                          </a:rPr>
                          <m:t>S</m:t>
                        </m:r>
                      </m:e>
                    </m:acc>
                  </m:oMath>
                </a14:m>
                <a:r>
                  <a:rPr lang="en-US" sz="2600" dirty="0" smtClean="0"/>
                  <a:t> unpredictable</a:t>
                </a:r>
                <a:endParaRPr lang="en-US" sz="2600" dirty="0"/>
              </a:p>
            </p:txBody>
          </p:sp>
        </mc:Choice>
        <mc:Fallback xmlns="">
          <p:sp>
            <p:nvSpPr>
              <p:cNvPr id="161" name="TextBox 160"/>
              <p:cNvSpPr txBox="1">
                <a:spLocks noRot="1" noChangeAspect="1" noMove="1" noResize="1" noEditPoints="1" noAdjustHandles="1" noChangeArrowheads="1" noChangeShapeType="1" noTextEdit="1"/>
              </p:cNvSpPr>
              <p:nvPr/>
            </p:nvSpPr>
            <p:spPr>
              <a:xfrm>
                <a:off x="6570574" y="2976537"/>
                <a:ext cx="2305118" cy="493277"/>
              </a:xfrm>
              <a:prstGeom prst="rect">
                <a:avLst/>
              </a:prstGeom>
              <a:blipFill rotWithShape="0">
                <a:blip r:embed="rId43"/>
                <a:stretch>
                  <a:fillRect t="-9877" r="-2910" b="-32099"/>
                </a:stretch>
              </a:blipFill>
            </p:spPr>
            <p:txBody>
              <a:bodyPr/>
              <a:lstStyle/>
              <a:p>
                <a:r>
                  <a:rPr lang="en-US">
                    <a:noFill/>
                  </a:rPr>
                  <a:t> </a:t>
                </a:r>
              </a:p>
            </p:txBody>
          </p:sp>
        </mc:Fallback>
      </mc:AlternateContent>
      <p:sp>
        <p:nvSpPr>
          <p:cNvPr id="36" name="Right Arrow 35"/>
          <p:cNvSpPr/>
          <p:nvPr/>
        </p:nvSpPr>
        <p:spPr>
          <a:xfrm>
            <a:off x="5854888" y="3031679"/>
            <a:ext cx="576607" cy="415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453562" y="230789"/>
            <a:ext cx="1561910" cy="1554968"/>
          </a:xfrm>
          <a:prstGeom prst="rect">
            <a:avLst/>
          </a:prstGeom>
        </p:spPr>
      </p:pic>
      <mc:AlternateContent xmlns:mc="http://schemas.openxmlformats.org/markup-compatibility/2006" xmlns:a14="http://schemas.microsoft.com/office/drawing/2010/main">
        <mc:Choice Requires="a14">
          <p:sp>
            <p:nvSpPr>
              <p:cNvPr id="116" name="TextBox 115"/>
              <p:cNvSpPr txBox="1"/>
              <p:nvPr/>
            </p:nvSpPr>
            <p:spPr>
              <a:xfrm>
                <a:off x="404779" y="1802139"/>
                <a:ext cx="1259960" cy="400110"/>
              </a:xfrm>
              <a:prstGeom prst="rect">
                <a:avLst/>
              </a:prstGeom>
              <a:noFill/>
            </p:spPr>
            <p:txBody>
              <a:bodyPr wrap="none" rtlCol="0">
                <a:spAutoFit/>
              </a:bodyPr>
              <a:lstStyle/>
              <a:p>
                <a:r>
                  <a:rPr lang="en-US" sz="2000" dirty="0"/>
                  <a:t>r</a:t>
                </a:r>
                <a:r>
                  <a:rPr lang="en-US" sz="2000" b="0" dirty="0" smtClean="0"/>
                  <a:t>andom</a:t>
                </a:r>
                <a:r>
                  <a:rPr lang="en-US" sz="2000" b="0" dirty="0" smtClean="0">
                    <a:solidFill>
                      <a:srgbClr val="FF0000"/>
                    </a:solidFill>
                  </a:rPr>
                  <a:t> </a:t>
                </a:r>
                <a14:m>
                  <m:oMath xmlns:m="http://schemas.openxmlformats.org/officeDocument/2006/math">
                    <m:r>
                      <m:rPr>
                        <m:sty m:val="p"/>
                      </m:rPr>
                      <a:rPr lang="en-US" sz="2000" b="0" i="0" smtClean="0">
                        <a:solidFill>
                          <a:srgbClr val="FF0000"/>
                        </a:solidFill>
                        <a:latin typeface="Cambria Math" charset="0"/>
                      </a:rPr>
                      <m:t>k</m:t>
                    </m:r>
                    <m:r>
                      <a:rPr lang="en-US" sz="2000" b="0" i="0" smtClean="0">
                        <a:solidFill>
                          <a:srgbClr val="FF0000"/>
                        </a:solidFill>
                        <a:latin typeface="Cambria Math" charset="0"/>
                      </a:rPr>
                      <m:t>′</m:t>
                    </m:r>
                  </m:oMath>
                </a14:m>
                <a:endParaRPr lang="en-US" sz="2000" dirty="0"/>
              </a:p>
            </p:txBody>
          </p:sp>
        </mc:Choice>
        <mc:Fallback xmlns="">
          <p:sp>
            <p:nvSpPr>
              <p:cNvPr id="116" name="TextBox 115"/>
              <p:cNvSpPr txBox="1">
                <a:spLocks noRot="1" noChangeAspect="1" noMove="1" noResize="1" noEditPoints="1" noAdjustHandles="1" noChangeArrowheads="1" noChangeShapeType="1" noTextEdit="1"/>
              </p:cNvSpPr>
              <p:nvPr/>
            </p:nvSpPr>
            <p:spPr>
              <a:xfrm>
                <a:off x="404779" y="1802139"/>
                <a:ext cx="1259960" cy="400110"/>
              </a:xfrm>
              <a:prstGeom prst="rect">
                <a:avLst/>
              </a:prstGeom>
              <a:blipFill rotWithShape="0">
                <a:blip r:embed="rId45"/>
                <a:stretch>
                  <a:fillRect l="-4831" t="-9231" b="-27692"/>
                </a:stretch>
              </a:blipFill>
            </p:spPr>
            <p:txBody>
              <a:bodyPr/>
              <a:lstStyle/>
              <a:p>
                <a:r>
                  <a:rPr lang="en-US">
                    <a:noFill/>
                  </a:rPr>
                  <a:t> </a:t>
                </a:r>
              </a:p>
            </p:txBody>
          </p:sp>
        </mc:Fallback>
      </mc:AlternateContent>
      <p:grpSp>
        <p:nvGrpSpPr>
          <p:cNvPr id="12" name="Group 11"/>
          <p:cNvGrpSpPr/>
          <p:nvPr/>
        </p:nvGrpSpPr>
        <p:grpSpPr>
          <a:xfrm>
            <a:off x="2229352" y="945367"/>
            <a:ext cx="4794883" cy="1902212"/>
            <a:chOff x="2229352" y="945367"/>
            <a:chExt cx="4794883" cy="1902212"/>
          </a:xfrm>
        </p:grpSpPr>
        <p:sp>
          <p:nvSpPr>
            <p:cNvPr id="60" name="Rectangular Callout 59"/>
            <p:cNvSpPr/>
            <p:nvPr/>
          </p:nvSpPr>
          <p:spPr>
            <a:xfrm>
              <a:off x="2254632" y="945367"/>
              <a:ext cx="4769603" cy="1902212"/>
            </a:xfrm>
            <a:prstGeom prst="wedgeRectCallout">
              <a:avLst>
                <a:gd name="adj1" fmla="val -40162"/>
                <a:gd name="adj2" fmla="val 68918"/>
              </a:avLst>
            </a:prstGeom>
            <a:solidFill>
              <a:schemeClr val="accent3">
                <a:lumMod val="20000"/>
                <a:lumOff val="8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Picture 162"/>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2229352" y="1052152"/>
              <a:ext cx="4755029" cy="1734187"/>
            </a:xfrm>
            <a:prstGeom prst="rect">
              <a:avLst/>
            </a:prstGeom>
          </p:spPr>
        </p:pic>
      </p:grpSp>
    </p:spTree>
    <p:extLst>
      <p:ext uri="{BB962C8B-B14F-4D97-AF65-F5344CB8AC3E}">
        <p14:creationId xmlns:p14="http://schemas.microsoft.com/office/powerpoint/2010/main" val="1975787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0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2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7"/>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5"/>
                                        </p:tgtEl>
                                        <p:attrNameLst>
                                          <p:attrName>style.visibility</p:attrName>
                                        </p:attrNameLst>
                                      </p:cBhvr>
                                      <p:to>
                                        <p:strVal val="visible"/>
                                      </p:to>
                                    </p:set>
                                  </p:childTnLst>
                                </p:cTn>
                              </p:par>
                              <p:par>
                                <p:cTn id="95" presetID="21" presetClass="entr" presetSubtype="1"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heel(1)">
                                      <p:cBhvr>
                                        <p:cTn id="97" dur="2000"/>
                                        <p:tgtEl>
                                          <p:spTgt spid="25"/>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133"/>
                                        </p:tgtEl>
                                        <p:attrNameLst>
                                          <p:attrName>style.visibility</p:attrName>
                                        </p:attrNameLst>
                                      </p:cBhvr>
                                      <p:to>
                                        <p:strVal val="visible"/>
                                      </p:to>
                                    </p:set>
                                    <p:animEffect transition="in" filter="wheel(1)">
                                      <p:cBhvr>
                                        <p:cTn id="100" dur="2000"/>
                                        <p:tgtEl>
                                          <p:spTgt spid="133"/>
                                        </p:tgtEl>
                                      </p:cBhvr>
                                    </p:animEffect>
                                  </p:childTnLst>
                                </p:cTn>
                              </p:par>
                            </p:childTnLst>
                          </p:cTn>
                        </p:par>
                        <p:par>
                          <p:cTn id="101" fill="hold">
                            <p:stCondLst>
                              <p:cond delay="2000"/>
                            </p:stCondLst>
                            <p:childTnLst>
                              <p:par>
                                <p:cTn id="102" presetID="1" presetClass="entr" presetSubtype="0" fill="hold" grpId="0" nodeType="afterEffect">
                                  <p:stCondLst>
                                    <p:cond delay="0"/>
                                  </p:stCondLst>
                                  <p:childTnLst>
                                    <p:set>
                                      <p:cBhvr>
                                        <p:cTn id="103" dur="1" fill="hold">
                                          <p:stCondLst>
                                            <p:cond delay="0"/>
                                          </p:stCondLst>
                                        </p:cTn>
                                        <p:tgtEl>
                                          <p:spTgt spid="114"/>
                                        </p:tgtEl>
                                        <p:attrNameLst>
                                          <p:attrName>style.visibility</p:attrName>
                                        </p:attrNameLst>
                                      </p:cBhvr>
                                      <p:to>
                                        <p:strVal val="visible"/>
                                      </p:to>
                                    </p:set>
                                  </p:childTnLst>
                                </p:cTn>
                              </p:par>
                            </p:childTnLst>
                          </p:cTn>
                        </p:par>
                        <p:par>
                          <p:cTn id="104" fill="hold">
                            <p:stCondLst>
                              <p:cond delay="2000"/>
                            </p:stCondLst>
                            <p:childTnLst>
                              <p:par>
                                <p:cTn id="105" presetID="1" presetClass="entr" presetSubtype="0"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5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5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6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33" grpId="0" animBg="1"/>
      <p:bldP spid="25" grpId="0" animBg="1"/>
      <p:bldP spid="41" grpId="0"/>
      <p:bldP spid="55" grpId="0" animBg="1"/>
      <p:bldP spid="57" grpId="0"/>
      <p:bldP spid="57" grpId="1"/>
      <p:bldP spid="83" grpId="0"/>
      <p:bldP spid="85" grpId="0"/>
      <p:bldP spid="86" grpId="0"/>
      <p:bldP spid="98" grpId="0" animBg="1"/>
      <p:bldP spid="103" grpId="0"/>
      <p:bldP spid="103" grpId="1"/>
      <p:bldP spid="104" grpId="0"/>
      <p:bldP spid="108" grpId="0"/>
      <p:bldP spid="120" grpId="0"/>
      <p:bldP spid="120" grpId="1"/>
      <p:bldP spid="156" grpId="0" animBg="1"/>
      <p:bldP spid="157" grpId="0" animBg="1"/>
      <p:bldP spid="152" grpId="0" animBg="1"/>
      <p:bldP spid="153" grpId="0" animBg="1"/>
      <p:bldP spid="22" grpId="0"/>
      <p:bldP spid="114" grpId="0"/>
      <p:bldP spid="24" grpId="0" animBg="1"/>
      <p:bldP spid="26" grpId="0" animBg="1"/>
      <p:bldP spid="29" grpId="0"/>
      <p:bldP spid="32" grpId="0"/>
      <p:bldP spid="35" grpId="0"/>
      <p:bldP spid="161" grpId="0"/>
      <p:bldP spid="36" grpId="0" animBg="1"/>
      <p:bldP spid="1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132"/>
          <p:cNvSpPr/>
          <p:nvPr/>
        </p:nvSpPr>
        <p:spPr>
          <a:xfrm>
            <a:off x="3173947" y="3263165"/>
            <a:ext cx="2054087" cy="3114261"/>
          </a:xfrm>
          <a:custGeom>
            <a:avLst/>
            <a:gdLst>
              <a:gd name="connsiteX0" fmla="*/ 79513 w 2054087"/>
              <a:gd name="connsiteY0" fmla="*/ 0 h 3114261"/>
              <a:gd name="connsiteX1" fmla="*/ 2054087 w 2054087"/>
              <a:gd name="connsiteY1" fmla="*/ 0 h 3114261"/>
              <a:gd name="connsiteX2" fmla="*/ 2054087 w 2054087"/>
              <a:gd name="connsiteY2" fmla="*/ 1219200 h 3114261"/>
              <a:gd name="connsiteX3" fmla="*/ 1272208 w 2054087"/>
              <a:gd name="connsiteY3" fmla="*/ 2001079 h 3114261"/>
              <a:gd name="connsiteX4" fmla="*/ 1272208 w 2054087"/>
              <a:gd name="connsiteY4" fmla="*/ 3114261 h 3114261"/>
              <a:gd name="connsiteX5" fmla="*/ 0 w 2054087"/>
              <a:gd name="connsiteY5" fmla="*/ 3114261 h 3114261"/>
              <a:gd name="connsiteX6" fmla="*/ 0 w 2054087"/>
              <a:gd name="connsiteY6" fmla="*/ 26504 h 3114261"/>
              <a:gd name="connsiteX7" fmla="*/ 79513 w 2054087"/>
              <a:gd name="connsiteY7" fmla="*/ 0 h 311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087" h="3114261">
                <a:moveTo>
                  <a:pt x="79513" y="0"/>
                </a:moveTo>
                <a:lnTo>
                  <a:pt x="2054087" y="0"/>
                </a:lnTo>
                <a:lnTo>
                  <a:pt x="2054087" y="1219200"/>
                </a:lnTo>
                <a:lnTo>
                  <a:pt x="1272208" y="2001079"/>
                </a:lnTo>
                <a:lnTo>
                  <a:pt x="1272208" y="3114261"/>
                </a:lnTo>
                <a:lnTo>
                  <a:pt x="0" y="3114261"/>
                </a:lnTo>
                <a:lnTo>
                  <a:pt x="0" y="26504"/>
                </a:lnTo>
                <a:lnTo>
                  <a:pt x="79513" y="0"/>
                </a:lnTo>
                <a:close/>
              </a:path>
            </a:pathLst>
          </a:custGeom>
          <a:solidFill>
            <a:schemeClr val="accent1">
              <a:lumMod val="20000"/>
              <a:lumOff val="80000"/>
            </a:schemeClr>
          </a:solidFill>
          <a:ln w="2222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78296" y="3274178"/>
            <a:ext cx="2054087" cy="3114261"/>
          </a:xfrm>
          <a:custGeom>
            <a:avLst/>
            <a:gdLst>
              <a:gd name="connsiteX0" fmla="*/ 79513 w 2054087"/>
              <a:gd name="connsiteY0" fmla="*/ 0 h 3114261"/>
              <a:gd name="connsiteX1" fmla="*/ 2054087 w 2054087"/>
              <a:gd name="connsiteY1" fmla="*/ 0 h 3114261"/>
              <a:gd name="connsiteX2" fmla="*/ 2054087 w 2054087"/>
              <a:gd name="connsiteY2" fmla="*/ 1219200 h 3114261"/>
              <a:gd name="connsiteX3" fmla="*/ 1272208 w 2054087"/>
              <a:gd name="connsiteY3" fmla="*/ 2001079 h 3114261"/>
              <a:gd name="connsiteX4" fmla="*/ 1272208 w 2054087"/>
              <a:gd name="connsiteY4" fmla="*/ 3114261 h 3114261"/>
              <a:gd name="connsiteX5" fmla="*/ 0 w 2054087"/>
              <a:gd name="connsiteY5" fmla="*/ 3114261 h 3114261"/>
              <a:gd name="connsiteX6" fmla="*/ 0 w 2054087"/>
              <a:gd name="connsiteY6" fmla="*/ 26504 h 3114261"/>
              <a:gd name="connsiteX7" fmla="*/ 79513 w 2054087"/>
              <a:gd name="connsiteY7" fmla="*/ 0 h 311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4087" h="3114261">
                <a:moveTo>
                  <a:pt x="79513" y="0"/>
                </a:moveTo>
                <a:lnTo>
                  <a:pt x="2054087" y="0"/>
                </a:lnTo>
                <a:lnTo>
                  <a:pt x="2054087" y="1219200"/>
                </a:lnTo>
                <a:lnTo>
                  <a:pt x="1272208" y="2001079"/>
                </a:lnTo>
                <a:lnTo>
                  <a:pt x="1272208" y="3114261"/>
                </a:lnTo>
                <a:lnTo>
                  <a:pt x="0" y="3114261"/>
                </a:lnTo>
                <a:lnTo>
                  <a:pt x="0" y="26504"/>
                </a:lnTo>
                <a:lnTo>
                  <a:pt x="79513" y="0"/>
                </a:lnTo>
                <a:close/>
              </a:path>
            </a:pathLst>
          </a:custGeom>
          <a:solidFill>
            <a:schemeClr val="accent1">
              <a:lumMod val="20000"/>
              <a:lumOff val="80000"/>
            </a:schemeClr>
          </a:solidFill>
          <a:ln w="2222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43553" y="5202187"/>
            <a:ext cx="5456291" cy="942043"/>
            <a:chOff x="3243553" y="4830235"/>
            <a:chExt cx="5456291" cy="942043"/>
          </a:xfrm>
        </p:grpSpPr>
        <p:sp>
          <p:nvSpPr>
            <p:cNvPr id="28" name="Rectangle 27"/>
            <p:cNvSpPr/>
            <p:nvPr/>
          </p:nvSpPr>
          <p:spPr>
            <a:xfrm>
              <a:off x="3243553" y="4837994"/>
              <a:ext cx="2405430" cy="9342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6269483" y="4830235"/>
              <a:ext cx="2430361" cy="9342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161033" y="4634296"/>
            <a:ext cx="4756960" cy="480662"/>
            <a:chOff x="4425963" y="4209823"/>
            <a:chExt cx="4756960" cy="480662"/>
          </a:xfrm>
        </p:grpSpPr>
        <p:sp>
          <p:nvSpPr>
            <p:cNvPr id="27" name="Oval 26"/>
            <p:cNvSpPr/>
            <p:nvPr/>
          </p:nvSpPr>
          <p:spPr>
            <a:xfrm>
              <a:off x="4425963" y="4219297"/>
              <a:ext cx="1640475" cy="471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542448" y="4209823"/>
              <a:ext cx="1640475" cy="471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 name="Title 7"/>
              <p:cNvSpPr>
                <a:spLocks noGrp="1"/>
              </p:cNvSpPr>
              <p:nvPr>
                <p:ph type="title"/>
              </p:nvPr>
            </p:nvSpPr>
            <p:spPr/>
            <p:txBody>
              <a:bodyPr>
                <a:normAutofit fontScale="90000"/>
              </a:bodyPr>
              <a:lstStyle/>
              <a:p>
                <a:r>
                  <a:rPr lang="en-US" dirty="0" smtClean="0"/>
                  <a:t>NR is a </a:t>
                </a:r>
                <a:r>
                  <a:rPr lang="en-US" dirty="0" err="1" smtClean="0"/>
                  <a:t>psPRP</a:t>
                </a:r>
                <a:r>
                  <a:rPr lang="en-US" dirty="0" smtClean="0"/>
                  <a:t>[</a:t>
                </a:r>
                <a14:m>
                  <m:oMath xmlns:m="http://schemas.openxmlformats.org/officeDocument/2006/math">
                    <m:sSup>
                      <m:sSupPr>
                        <m:ctrlPr>
                          <a:rPr lang="en-US" i="1" smtClean="0">
                            <a:solidFill>
                              <a:srgbClr val="FF0000"/>
                            </a:solidFill>
                            <a:latin typeface="Cambria Math" charset="0"/>
                          </a:rPr>
                        </m:ctrlPr>
                      </m:sSupPr>
                      <m:e>
                        <m:r>
                          <a:rPr lang="en-US">
                            <a:solidFill>
                              <a:srgbClr val="FF0000"/>
                            </a:solidFill>
                            <a:latin typeface="Cambria Math" charset="0"/>
                            <a:ea typeface="Cambria Math" charset="0"/>
                            <a:cs typeface="Cambria Math" charset="0"/>
                          </a:rPr>
                          <m:t>𝒮</m:t>
                        </m:r>
                      </m:e>
                      <m:sup>
                        <m:r>
                          <m:rPr>
                            <m:sty m:val="p"/>
                          </m:rPr>
                          <a:rPr lang="en-US" b="0" i="0" smtClean="0">
                            <a:solidFill>
                              <a:srgbClr val="FF0000"/>
                            </a:solidFill>
                            <a:latin typeface="Cambria Math" charset="0"/>
                          </a:rPr>
                          <m:t>rs</m:t>
                        </m:r>
                      </m:sup>
                    </m:sSup>
                  </m:oMath>
                </a14:m>
                <a:r>
                  <a:rPr lang="en-US" dirty="0" smtClean="0"/>
                  <a:t>] – Proof sketch</a:t>
                </a:r>
                <a:endParaRPr lang="en-US" dirty="0"/>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rotWithShape="0">
                <a:blip r:embed="rId3"/>
                <a:stretch>
                  <a:fillRect l="-2009" t="-16842" b="-31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ounded Rectangle 29"/>
              <p:cNvSpPr/>
              <p:nvPr/>
            </p:nvSpPr>
            <p:spPr>
              <a:xfrm>
                <a:off x="384744" y="5317165"/>
                <a:ext cx="828758"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S</m:t>
                      </m:r>
                    </m:oMath>
                  </m:oMathPara>
                </a14:m>
                <a:endParaRPr lang="en-US" sz="2400" dirty="0">
                  <a:solidFill>
                    <a:schemeClr val="tx1"/>
                  </a:solidFill>
                  <a:latin typeface="Arial" charset="0"/>
                  <a:ea typeface="Arial" charset="0"/>
                  <a:cs typeface="Arial" charset="0"/>
                </a:endParaRPr>
              </a:p>
            </p:txBody>
          </p:sp>
        </mc:Choice>
        <mc:Fallback xmlns="">
          <p:sp>
            <p:nvSpPr>
              <p:cNvPr id="30" name="Rounded Rectangle 29"/>
              <p:cNvSpPr>
                <a:spLocks noRot="1" noChangeAspect="1" noMove="1" noResize="1" noEditPoints="1" noAdjustHandles="1" noChangeArrowheads="1" noChangeShapeType="1" noTextEdit="1"/>
              </p:cNvSpPr>
              <p:nvPr/>
            </p:nvSpPr>
            <p:spPr>
              <a:xfrm>
                <a:off x="384744" y="5317165"/>
                <a:ext cx="828758" cy="735247"/>
              </a:xfrm>
              <a:prstGeom prst="roundRect">
                <a:avLst/>
              </a:prstGeom>
              <a:blipFill rotWithShape="0">
                <a:blip r:embed="rId4"/>
                <a:stretch>
                  <a:fillRect/>
                </a:stretch>
              </a:blipFill>
              <a:ln>
                <a:noFill/>
              </a:ln>
            </p:spPr>
            <p:txBody>
              <a:bodyPr/>
              <a:lstStyle/>
              <a:p>
                <a:r>
                  <a:rPr lang="en-US">
                    <a:noFill/>
                  </a:rPr>
                  <a:t> </a:t>
                </a:r>
              </a:p>
            </p:txBody>
          </p:sp>
        </mc:Fallback>
      </mc:AlternateContent>
      <p:cxnSp>
        <p:nvCxnSpPr>
          <p:cNvPr id="11" name="Straight Connector 10"/>
          <p:cNvCxnSpPr/>
          <p:nvPr/>
        </p:nvCxnSpPr>
        <p:spPr>
          <a:xfrm>
            <a:off x="2922210" y="944563"/>
            <a:ext cx="0" cy="5913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16353" y="944563"/>
            <a:ext cx="0" cy="5913437"/>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858435" y="5317164"/>
            <a:ext cx="1068952" cy="735247"/>
            <a:chOff x="2015624" y="4656125"/>
            <a:chExt cx="1068952" cy="735247"/>
          </a:xfrm>
        </p:grpSpPr>
        <mc:AlternateContent xmlns:mc="http://schemas.openxmlformats.org/markup-compatibility/2006" xmlns:a14="http://schemas.microsoft.com/office/drawing/2010/main">
          <mc:Choice Requires="a14">
            <p:sp>
              <p:nvSpPr>
                <p:cNvPr id="33" name="Rounded Rectangle 32"/>
                <p:cNvSpPr/>
                <p:nvPr/>
              </p:nvSpPr>
              <p:spPr>
                <a:xfrm>
                  <a:off x="2015624" y="4656125"/>
                  <a:ext cx="792394"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D</m:t>
                        </m:r>
                      </m:oMath>
                    </m:oMathPara>
                  </a14:m>
                  <a:endParaRPr lang="en-US" sz="2400" dirty="0">
                    <a:solidFill>
                      <a:schemeClr val="tx1"/>
                    </a:solidFill>
                    <a:latin typeface="Arial" charset="0"/>
                    <a:ea typeface="Arial" charset="0"/>
                    <a:cs typeface="Arial" charset="0"/>
                  </a:endParaRPr>
                </a:p>
              </p:txBody>
            </p:sp>
          </mc:Choice>
          <mc:Fallback xmlns="">
            <p:sp>
              <p:nvSpPr>
                <p:cNvPr id="33" name="Rounded Rectangle 32"/>
                <p:cNvSpPr>
                  <a:spLocks noRot="1" noChangeAspect="1" noMove="1" noResize="1" noEditPoints="1" noAdjustHandles="1" noChangeArrowheads="1" noChangeShapeType="1" noTextEdit="1"/>
                </p:cNvSpPr>
                <p:nvPr/>
              </p:nvSpPr>
              <p:spPr>
                <a:xfrm>
                  <a:off x="2015624" y="4656125"/>
                  <a:ext cx="792394" cy="735247"/>
                </a:xfrm>
                <a:prstGeom prst="roundRect">
                  <a:avLst/>
                </a:prstGeom>
                <a:blipFill rotWithShape="0">
                  <a:blip r:embed="rId5"/>
                  <a:stretch>
                    <a:fillRect/>
                  </a:stretch>
                </a:blipFill>
                <a:ln>
                  <a:noFill/>
                </a:ln>
              </p:spPr>
              <p:txBody>
                <a:bodyPr/>
                <a:lstStyle/>
                <a:p>
                  <a:r>
                    <a:rPr lang="en-US">
                      <a:noFill/>
                    </a:rPr>
                    <a:t> </a:t>
                  </a:r>
                </a:p>
              </p:txBody>
            </p:sp>
          </mc:Fallback>
        </mc:AlternateContent>
        <p:cxnSp>
          <p:nvCxnSpPr>
            <p:cNvPr id="37" name="Straight Arrow Connector 36"/>
            <p:cNvCxnSpPr>
              <a:stCxn id="33" idx="3"/>
            </p:cNvCxnSpPr>
            <p:nvPr/>
          </p:nvCxnSpPr>
          <p:spPr>
            <a:xfrm flipV="1">
              <a:off x="2808018" y="5023748"/>
              <a:ext cx="276558"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a:endCxn id="33" idx="0"/>
          </p:cNvCxnSpPr>
          <p:nvPr/>
        </p:nvCxnSpPr>
        <p:spPr>
          <a:xfrm>
            <a:off x="2254632" y="4854945"/>
            <a:ext cx="0" cy="462219"/>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1259974" y="5725904"/>
                <a:ext cx="38023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charset="0"/>
                        </a:rPr>
                        <m:t>L</m:t>
                      </m:r>
                    </m:oMath>
                  </m:oMathPara>
                </a14:m>
                <a:endParaRPr lang="en-US" sz="20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259974" y="5725904"/>
                <a:ext cx="380232" cy="40011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ounded Rectangle 54"/>
              <p:cNvSpPr/>
              <p:nvPr/>
            </p:nvSpPr>
            <p:spPr>
              <a:xfrm>
                <a:off x="406283" y="2169763"/>
                <a:ext cx="936305" cy="61809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tx1"/>
                              </a:solidFill>
                              <a:latin typeface="Cambria Math" charset="0"/>
                              <a:ea typeface="Cambria Math" charset="0"/>
                              <a:cs typeface="Cambria Math" charset="0"/>
                            </a:rPr>
                          </m:ctrlPr>
                        </m:sSubPr>
                        <m:e>
                          <m:r>
                            <m:rPr>
                              <m:sty m:val="p"/>
                            </m:rPr>
                            <a:rPr lang="en-US" sz="2000" b="0" i="0" smtClean="0">
                              <a:solidFill>
                                <a:schemeClr val="tx1"/>
                              </a:solidFill>
                              <a:latin typeface="Cambria Math" charset="0"/>
                              <a:ea typeface="Cambria Math" charset="0"/>
                              <a:cs typeface="Cambria Math" charset="0"/>
                            </a:rPr>
                            <m:t>H</m:t>
                          </m:r>
                        </m:e>
                        <m:sub>
                          <m:sSup>
                            <m:sSupPr>
                              <m:ctrlPr>
                                <a:rPr lang="en-US" sz="2000" b="0" i="1" smtClean="0">
                                  <a:solidFill>
                                    <a:srgbClr val="FF0000"/>
                                  </a:solidFill>
                                  <a:latin typeface="Cambria Math" charset="0"/>
                                  <a:ea typeface="Cambria Math" charset="0"/>
                                  <a:cs typeface="Cambria Math" charset="0"/>
                                </a:rPr>
                              </m:ctrlPr>
                            </m:sSupPr>
                            <m:e>
                              <m:r>
                                <m:rPr>
                                  <m:sty m:val="p"/>
                                </m:rPr>
                                <a:rPr lang="en-US" sz="2000" b="0" i="0" smtClean="0">
                                  <a:solidFill>
                                    <a:srgbClr val="FF0000"/>
                                  </a:solidFill>
                                  <a:latin typeface="Cambria Math" charset="0"/>
                                  <a:ea typeface="Cambria Math" charset="0"/>
                                  <a:cs typeface="Cambria Math" charset="0"/>
                                </a:rPr>
                                <m:t>k</m:t>
                              </m:r>
                            </m:e>
                            <m:sup>
                              <m:r>
                                <a:rPr lang="en-US" sz="2000" b="0" i="0" smtClean="0">
                                  <a:solidFill>
                                    <a:srgbClr val="FF0000"/>
                                  </a:solidFill>
                                  <a:latin typeface="Cambria Math" charset="0"/>
                                  <a:ea typeface="Cambria Math" charset="0"/>
                                  <a:cs typeface="Cambria Math" charset="0"/>
                                </a:rPr>
                                <m:t>′</m:t>
                              </m:r>
                            </m:sup>
                          </m:sSup>
                        </m:sub>
                      </m:sSub>
                    </m:oMath>
                  </m:oMathPara>
                </a14:m>
                <a:endParaRPr lang="en-US" sz="2000" dirty="0">
                  <a:solidFill>
                    <a:schemeClr val="tx1"/>
                  </a:solidFill>
                  <a:latin typeface="Cambria Math" charset="0"/>
                  <a:ea typeface="Cambria Math" charset="0"/>
                  <a:cs typeface="Cambria Math" charset="0"/>
                </a:endParaRPr>
              </a:p>
            </p:txBody>
          </p:sp>
        </mc:Choice>
        <mc:Fallback xmlns="">
          <p:sp>
            <p:nvSpPr>
              <p:cNvPr id="55" name="Rounded Rectangle 54"/>
              <p:cNvSpPr>
                <a:spLocks noRot="1" noChangeAspect="1" noMove="1" noResize="1" noEditPoints="1" noAdjustHandles="1" noChangeArrowheads="1" noChangeShapeType="1" noTextEdit="1"/>
              </p:cNvSpPr>
              <p:nvPr/>
            </p:nvSpPr>
            <p:spPr>
              <a:xfrm>
                <a:off x="406283" y="2169763"/>
                <a:ext cx="936305" cy="618099"/>
              </a:xfrm>
              <a:prstGeom prst="roundRect">
                <a:avLst/>
              </a:prstGeom>
              <a:blipFill rotWithShape="0">
                <a:blip r:embed="rId8"/>
                <a:stretch>
                  <a:fillRect/>
                </a:stretch>
              </a:blipFill>
              <a:ln>
                <a:noFill/>
              </a:ln>
            </p:spPr>
            <p:txBody>
              <a:bodyPr/>
              <a:lstStyle/>
              <a:p>
                <a:r>
                  <a:rPr lang="en-US">
                    <a:noFill/>
                  </a:rPr>
                  <a:t> </a:t>
                </a:r>
              </a:p>
            </p:txBody>
          </p:sp>
        </mc:Fallback>
      </mc:AlternateContent>
      <p:grpSp>
        <p:nvGrpSpPr>
          <p:cNvPr id="3" name="Group 2"/>
          <p:cNvGrpSpPr/>
          <p:nvPr/>
        </p:nvGrpSpPr>
        <p:grpSpPr>
          <a:xfrm>
            <a:off x="306708" y="3647666"/>
            <a:ext cx="1453638" cy="745775"/>
            <a:chOff x="362463" y="3199104"/>
            <a:chExt cx="1453638" cy="745775"/>
          </a:xfrm>
        </p:grpSpPr>
        <p:sp>
          <p:nvSpPr>
            <p:cNvPr id="31" name="Rounded Rectangle 30"/>
            <p:cNvSpPr/>
            <p:nvPr/>
          </p:nvSpPr>
          <p:spPr>
            <a:xfrm>
              <a:off x="362463" y="3199104"/>
              <a:ext cx="1453638" cy="7457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77" name="TextBox 76"/>
                <p:cNvSpPr txBox="1"/>
                <p:nvPr/>
              </p:nvSpPr>
              <p:spPr>
                <a:xfrm>
                  <a:off x="368944" y="3362626"/>
                  <a:ext cx="1421415" cy="4182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m:rPr>
                                <m:sty m:val="p"/>
                              </m:rPr>
                              <a:rPr lang="en-US" sz="2000" b="0" i="0" smtClean="0">
                                <a:latin typeface="Cambria Math" charset="0"/>
                              </a:rPr>
                              <m:t>NR</m:t>
                            </m:r>
                          </m:e>
                          <m:sub>
                            <m:r>
                              <a:rPr lang="en-US" sz="2000" b="1" i="0" smtClean="0">
                                <a:solidFill>
                                  <a:srgbClr val="FF0000"/>
                                </a:solidFill>
                                <a:latin typeface="Cambria Math" charset="0"/>
                              </a:rPr>
                              <m:t>𝐤</m:t>
                            </m:r>
                          </m:sub>
                        </m:sSub>
                        <m:r>
                          <a:rPr lang="en-US" sz="2000" b="0" i="0" smtClean="0">
                            <a:latin typeface="Cambria Math" charset="0"/>
                          </a:rPr>
                          <m:t>/</m:t>
                        </m:r>
                        <m:r>
                          <m:rPr>
                            <m:sty m:val="p"/>
                          </m:rPr>
                          <a:rPr lang="en-US" sz="2000" b="0" i="0" smtClean="0">
                            <a:latin typeface="Cambria Math" charset="0"/>
                          </a:rPr>
                          <m:t>N</m:t>
                        </m:r>
                        <m:sSubSup>
                          <m:sSubSupPr>
                            <m:ctrlPr>
                              <a:rPr lang="en-US" sz="2000" b="0" i="1" smtClean="0">
                                <a:latin typeface="Cambria Math" charset="0"/>
                              </a:rPr>
                            </m:ctrlPr>
                          </m:sSubSupPr>
                          <m:e>
                            <m:r>
                              <m:rPr>
                                <m:sty m:val="p"/>
                              </m:rPr>
                              <a:rPr lang="en-US" sz="2000" b="0" i="0" smtClean="0">
                                <a:latin typeface="Cambria Math" charset="0"/>
                              </a:rPr>
                              <m:t>R</m:t>
                            </m:r>
                          </m:e>
                          <m:sub>
                            <m:r>
                              <a:rPr lang="en-US" sz="2000" b="1" i="0" smtClean="0">
                                <a:solidFill>
                                  <a:srgbClr val="FF0000"/>
                                </a:solidFill>
                                <a:latin typeface="Cambria Math" charset="0"/>
                              </a:rPr>
                              <m:t>𝐤</m:t>
                            </m:r>
                          </m:sub>
                          <m:sup>
                            <m:r>
                              <a:rPr lang="en-US" sz="2000" b="0" i="0" smtClean="0">
                                <a:latin typeface="Cambria Math" charset="0"/>
                              </a:rPr>
                              <m:t>−1</m:t>
                            </m:r>
                          </m:sup>
                        </m:sSubSup>
                      </m:oMath>
                    </m:oMathPara>
                  </a14:m>
                  <a:endParaRPr lang="en-US" sz="2000" dirty="0"/>
                </a:p>
              </p:txBody>
            </p:sp>
          </mc:Choice>
          <mc:Fallback xmlns="">
            <p:sp>
              <p:nvSpPr>
                <p:cNvPr id="77" name="TextBox 76"/>
                <p:cNvSpPr txBox="1">
                  <a:spLocks noRot="1" noChangeAspect="1" noMove="1" noResize="1" noEditPoints="1" noAdjustHandles="1" noChangeArrowheads="1" noChangeShapeType="1" noTextEdit="1"/>
                </p:cNvSpPr>
                <p:nvPr/>
              </p:nvSpPr>
              <p:spPr>
                <a:xfrm>
                  <a:off x="368944" y="3362626"/>
                  <a:ext cx="1421415" cy="418256"/>
                </a:xfrm>
                <a:prstGeom prst="rect">
                  <a:avLst/>
                </a:prstGeom>
                <a:blipFill rotWithShape="0">
                  <a:blip r:embed="rId10"/>
                  <a:stretch>
                    <a:fillRect b="-13043"/>
                  </a:stretch>
                </a:blipFill>
              </p:spPr>
              <p:txBody>
                <a:bodyPr/>
                <a:lstStyle/>
                <a:p>
                  <a:r>
                    <a:rPr lang="en-US">
                      <a:noFill/>
                    </a:rPr>
                    <a:t> </a:t>
                  </a:r>
                </a:p>
              </p:txBody>
            </p:sp>
          </mc:Fallback>
        </mc:AlternateContent>
      </p:grpSp>
      <p:grpSp>
        <p:nvGrpSpPr>
          <p:cNvPr id="7" name="Group 6"/>
          <p:cNvGrpSpPr/>
          <p:nvPr/>
        </p:nvGrpSpPr>
        <p:grpSpPr>
          <a:xfrm>
            <a:off x="576550" y="4551793"/>
            <a:ext cx="271925" cy="584717"/>
            <a:chOff x="4004280" y="2211528"/>
            <a:chExt cx="271925" cy="725373"/>
          </a:xfrm>
        </p:grpSpPr>
        <p:cxnSp>
          <p:nvCxnSpPr>
            <p:cNvPr id="93" name="Straight Arrow Connector 92"/>
            <p:cNvCxnSpPr/>
            <p:nvPr/>
          </p:nvCxnSpPr>
          <p:spPr>
            <a:xfrm flipH="1">
              <a:off x="4276204" y="2238308"/>
              <a:ext cx="1" cy="69859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4004280" y="2211528"/>
              <a:ext cx="0" cy="72000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cxnSp>
        <p:nvCxnSpPr>
          <p:cNvPr id="97" name="Straight Arrow Connector 96"/>
          <p:cNvCxnSpPr/>
          <p:nvPr/>
        </p:nvCxnSpPr>
        <p:spPr>
          <a:xfrm rot="5400000" flipV="1">
            <a:off x="1496122" y="5394594"/>
            <a:ext cx="0" cy="580386"/>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Rounded Rectangle 97"/>
              <p:cNvSpPr/>
              <p:nvPr/>
            </p:nvSpPr>
            <p:spPr>
              <a:xfrm>
                <a:off x="6316278" y="5314817"/>
                <a:ext cx="828758"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S</m:t>
                      </m:r>
                    </m:oMath>
                  </m:oMathPara>
                </a14:m>
                <a:endParaRPr lang="en-US" sz="2400" dirty="0">
                  <a:solidFill>
                    <a:schemeClr val="tx1"/>
                  </a:solidFill>
                  <a:latin typeface="Arial" charset="0"/>
                  <a:ea typeface="Arial" charset="0"/>
                  <a:cs typeface="Arial" charset="0"/>
                </a:endParaRPr>
              </a:p>
            </p:txBody>
          </p:sp>
        </mc:Choice>
        <mc:Fallback xmlns="">
          <p:sp>
            <p:nvSpPr>
              <p:cNvPr id="98" name="Rounded Rectangle 97"/>
              <p:cNvSpPr>
                <a:spLocks noRot="1" noChangeAspect="1" noMove="1" noResize="1" noEditPoints="1" noAdjustHandles="1" noChangeArrowheads="1" noChangeShapeType="1" noTextEdit="1"/>
              </p:cNvSpPr>
              <p:nvPr/>
            </p:nvSpPr>
            <p:spPr>
              <a:xfrm>
                <a:off x="6316278" y="5314817"/>
                <a:ext cx="828758" cy="735247"/>
              </a:xfrm>
              <a:prstGeom prst="roundRect">
                <a:avLst/>
              </a:prstGeom>
              <a:blipFill rotWithShape="0">
                <a:blip r:embed="rId16"/>
                <a:stretch>
                  <a:fillRect/>
                </a:stretch>
              </a:blipFill>
              <a:ln>
                <a:noFill/>
              </a:ln>
            </p:spPr>
            <p:txBody>
              <a:bodyPr/>
              <a:lstStyle/>
              <a:p>
                <a:r>
                  <a:rPr lang="en-US">
                    <a:noFill/>
                  </a:rPr>
                  <a:t> </a:t>
                </a:r>
              </a:p>
            </p:txBody>
          </p:sp>
        </mc:Fallback>
      </mc:AlternateContent>
      <p:grpSp>
        <p:nvGrpSpPr>
          <p:cNvPr id="99" name="Group 98"/>
          <p:cNvGrpSpPr/>
          <p:nvPr/>
        </p:nvGrpSpPr>
        <p:grpSpPr>
          <a:xfrm>
            <a:off x="7808630" y="5314816"/>
            <a:ext cx="1068952" cy="735247"/>
            <a:chOff x="2015624" y="4656125"/>
            <a:chExt cx="1068952" cy="735247"/>
          </a:xfrm>
        </p:grpSpPr>
        <mc:AlternateContent xmlns:mc="http://schemas.openxmlformats.org/markup-compatibility/2006" xmlns:a14="http://schemas.microsoft.com/office/drawing/2010/main">
          <mc:Choice Requires="a14">
            <p:sp>
              <p:nvSpPr>
                <p:cNvPr id="100" name="Rounded Rectangle 99"/>
                <p:cNvSpPr/>
                <p:nvPr/>
              </p:nvSpPr>
              <p:spPr>
                <a:xfrm>
                  <a:off x="2015624" y="4656125"/>
                  <a:ext cx="792394"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D</m:t>
                        </m:r>
                      </m:oMath>
                    </m:oMathPara>
                  </a14:m>
                  <a:endParaRPr lang="en-US" sz="2400" dirty="0">
                    <a:solidFill>
                      <a:schemeClr val="tx1"/>
                    </a:solidFill>
                    <a:latin typeface="Arial" charset="0"/>
                    <a:ea typeface="Arial" charset="0"/>
                    <a:cs typeface="Arial" charset="0"/>
                  </a:endParaRPr>
                </a:p>
              </p:txBody>
            </p:sp>
          </mc:Choice>
          <mc:Fallback xmlns="">
            <p:sp>
              <p:nvSpPr>
                <p:cNvPr id="100" name="Rounded Rectangle 99"/>
                <p:cNvSpPr>
                  <a:spLocks noRot="1" noChangeAspect="1" noMove="1" noResize="1" noEditPoints="1" noAdjustHandles="1" noChangeArrowheads="1" noChangeShapeType="1" noTextEdit="1"/>
                </p:cNvSpPr>
                <p:nvPr/>
              </p:nvSpPr>
              <p:spPr>
                <a:xfrm>
                  <a:off x="2015624" y="4656125"/>
                  <a:ext cx="792394" cy="735247"/>
                </a:xfrm>
                <a:prstGeom prst="roundRect">
                  <a:avLst/>
                </a:prstGeom>
                <a:blipFill rotWithShape="0">
                  <a:blip r:embed="rId17"/>
                  <a:stretch>
                    <a:fillRect/>
                  </a:stretch>
                </a:blipFill>
                <a:ln>
                  <a:noFill/>
                </a:ln>
              </p:spPr>
              <p:txBody>
                <a:bodyPr/>
                <a:lstStyle/>
                <a:p>
                  <a:r>
                    <a:rPr lang="en-US">
                      <a:noFill/>
                    </a:rPr>
                    <a:t> </a:t>
                  </a:r>
                </a:p>
              </p:txBody>
            </p:sp>
          </mc:Fallback>
        </mc:AlternateContent>
        <p:cxnSp>
          <p:nvCxnSpPr>
            <p:cNvPr id="101" name="Straight Arrow Connector 100"/>
            <p:cNvCxnSpPr/>
            <p:nvPr/>
          </p:nvCxnSpPr>
          <p:spPr>
            <a:xfrm flipV="1">
              <a:off x="2808018" y="5023748"/>
              <a:ext cx="276558"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p:nvPr/>
        </p:nvCxnSpPr>
        <p:spPr>
          <a:xfrm>
            <a:off x="8204827" y="4852597"/>
            <a:ext cx="0" cy="462219"/>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102"/>
              <p:cNvSpPr txBox="1"/>
              <p:nvPr/>
            </p:nvSpPr>
            <p:spPr>
              <a:xfrm>
                <a:off x="7869020" y="4683596"/>
                <a:ext cx="39786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0" smtClean="0">
                          <a:solidFill>
                            <a:srgbClr val="FF0000"/>
                          </a:solidFill>
                          <a:latin typeface="Cambria Math" charset="0"/>
                        </a:rPr>
                        <m:t>𝐤</m:t>
                      </m:r>
                    </m:oMath>
                  </m:oMathPara>
                </a14:m>
                <a:endParaRPr lang="en-US" sz="2000" b="1" dirty="0">
                  <a:solidFill>
                    <a:srgbClr val="FF0000"/>
                  </a:solidFill>
                </a:endParaRPr>
              </a:p>
            </p:txBody>
          </p:sp>
        </mc:Choice>
        <mc:Fallback xmlns="">
          <p:sp>
            <p:nvSpPr>
              <p:cNvPr id="103" name="TextBox 102"/>
              <p:cNvSpPr txBox="1">
                <a:spLocks noRot="1" noChangeAspect="1" noMove="1" noResize="1" noEditPoints="1" noAdjustHandles="1" noChangeArrowheads="1" noChangeShapeType="1" noTextEdit="1"/>
              </p:cNvSpPr>
              <p:nvPr/>
            </p:nvSpPr>
            <p:spPr>
              <a:xfrm>
                <a:off x="7869020" y="4683596"/>
                <a:ext cx="397865" cy="400110"/>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7191508" y="5723556"/>
                <a:ext cx="38023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charset="0"/>
                        </a:rPr>
                        <m:t>L</m:t>
                      </m:r>
                    </m:oMath>
                  </m:oMathPara>
                </a14:m>
                <a:endParaRPr lang="en-US" sz="20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7191508" y="5723556"/>
                <a:ext cx="380232" cy="400110"/>
              </a:xfrm>
              <a:prstGeom prst="rect">
                <a:avLst/>
              </a:prstGeom>
              <a:blipFill rotWithShape="0">
                <a:blip r:embed="rId7"/>
                <a:stretch>
                  <a:fillRect/>
                </a:stretch>
              </a:blipFill>
            </p:spPr>
            <p:txBody>
              <a:bodyPr/>
              <a:lstStyle/>
              <a:p>
                <a:r>
                  <a:rPr lang="en-US">
                    <a:noFill/>
                  </a:rPr>
                  <a:t> </a:t>
                </a:r>
              </a:p>
            </p:txBody>
          </p:sp>
        </mc:Fallback>
      </mc:AlternateContent>
      <p:grpSp>
        <p:nvGrpSpPr>
          <p:cNvPr id="105" name="Group 104"/>
          <p:cNvGrpSpPr/>
          <p:nvPr/>
        </p:nvGrpSpPr>
        <p:grpSpPr>
          <a:xfrm>
            <a:off x="6226894" y="3645318"/>
            <a:ext cx="1453638" cy="745775"/>
            <a:chOff x="362463" y="3199104"/>
            <a:chExt cx="1453638" cy="745775"/>
          </a:xfrm>
        </p:grpSpPr>
        <p:sp>
          <p:nvSpPr>
            <p:cNvPr id="106" name="Rounded Rectangle 105"/>
            <p:cNvSpPr/>
            <p:nvPr/>
          </p:nvSpPr>
          <p:spPr>
            <a:xfrm>
              <a:off x="362463" y="3199104"/>
              <a:ext cx="1453638" cy="74577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07" name="TextBox 106"/>
                <p:cNvSpPr txBox="1"/>
                <p:nvPr/>
              </p:nvSpPr>
              <p:spPr>
                <a:xfrm>
                  <a:off x="622161" y="3362626"/>
                  <a:ext cx="9206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charset="0"/>
                          </a:rPr>
                          <m:t>ρ</m:t>
                        </m:r>
                        <m:r>
                          <a:rPr lang="en-US" sz="2000" b="0" i="0" smtClean="0">
                            <a:latin typeface="Cambria Math" charset="0"/>
                          </a:rPr>
                          <m:t>/</m:t>
                        </m:r>
                        <m:sSup>
                          <m:sSupPr>
                            <m:ctrlPr>
                              <a:rPr lang="en-US" sz="2000" b="0" i="1" smtClean="0">
                                <a:latin typeface="Cambria Math" charset="0"/>
                              </a:rPr>
                            </m:ctrlPr>
                          </m:sSupPr>
                          <m:e>
                            <m:r>
                              <m:rPr>
                                <m:sty m:val="p"/>
                              </m:rPr>
                              <a:rPr lang="en-US" sz="2000" b="0" i="0" smtClean="0">
                                <a:latin typeface="Cambria Math" charset="0"/>
                              </a:rPr>
                              <m:t>ρ</m:t>
                            </m:r>
                          </m:e>
                          <m:sup>
                            <m:r>
                              <a:rPr lang="en-US" sz="2000" b="0" i="0" smtClean="0">
                                <a:latin typeface="Cambria Math" charset="0"/>
                              </a:rPr>
                              <m:t>−1</m:t>
                            </m:r>
                          </m:sup>
                        </m:sSup>
                      </m:oMath>
                    </m:oMathPara>
                  </a14:m>
                  <a:endParaRPr lang="en-US" sz="2000" dirty="0"/>
                </a:p>
              </p:txBody>
            </p:sp>
          </mc:Choice>
          <mc:Fallback xmlns="">
            <p:sp>
              <p:nvSpPr>
                <p:cNvPr id="107" name="TextBox 106"/>
                <p:cNvSpPr txBox="1">
                  <a:spLocks noRot="1" noChangeAspect="1" noMove="1" noResize="1" noEditPoints="1" noAdjustHandles="1" noChangeArrowheads="1" noChangeShapeType="1" noTextEdit="1"/>
                </p:cNvSpPr>
                <p:nvPr/>
              </p:nvSpPr>
              <p:spPr>
                <a:xfrm>
                  <a:off x="622161" y="3362626"/>
                  <a:ext cx="920637" cy="400110"/>
                </a:xfrm>
                <a:prstGeom prst="rect">
                  <a:avLst/>
                </a:prstGeom>
                <a:blipFill rotWithShape="0">
                  <a:blip r:embed="rId20"/>
                  <a:stretch>
                    <a:fillRect b="-1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8" name="TextBox 107"/>
              <p:cNvSpPr txBox="1"/>
              <p:nvPr/>
            </p:nvSpPr>
            <p:spPr>
              <a:xfrm>
                <a:off x="6214108" y="3251880"/>
                <a:ext cx="193335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tx1"/>
                          </a:solidFill>
                          <a:latin typeface="Cambria Math" charset="0"/>
                        </a:rPr>
                        <m:t>ρ</m:t>
                      </m:r>
                      <m:r>
                        <a:rPr lang="en-US" sz="2000" b="0" i="0" smtClean="0">
                          <a:solidFill>
                            <a:schemeClr val="tx1"/>
                          </a:solidFill>
                          <a:latin typeface="Cambria Math" charset="0"/>
                        </a:rPr>
                        <m:t>←</m:t>
                      </m:r>
                      <m:r>
                        <m:rPr>
                          <m:sty m:val="p"/>
                        </m:rPr>
                        <a:rPr lang="en-US" sz="2000" b="0" i="0" smtClean="0">
                          <a:solidFill>
                            <a:schemeClr val="tx1"/>
                          </a:solidFill>
                          <a:latin typeface="Cambria Math" charset="0"/>
                        </a:rPr>
                        <m:t>Perms</m:t>
                      </m:r>
                      <m:r>
                        <a:rPr lang="en-US" sz="2000" b="0" i="0" smtClean="0">
                          <a:solidFill>
                            <a:schemeClr val="tx1"/>
                          </a:solidFill>
                          <a:latin typeface="Cambria Math" charset="0"/>
                        </a:rPr>
                        <m:t>(2</m:t>
                      </m:r>
                      <m:r>
                        <m:rPr>
                          <m:sty m:val="p"/>
                        </m:rPr>
                        <a:rPr lang="en-US" sz="2000" b="0" i="0" smtClean="0">
                          <a:solidFill>
                            <a:schemeClr val="tx1"/>
                          </a:solidFill>
                          <a:latin typeface="Cambria Math" charset="0"/>
                        </a:rPr>
                        <m:t>n</m:t>
                      </m:r>
                      <m:r>
                        <a:rPr lang="en-US" sz="2000" b="0" i="0" smtClean="0">
                          <a:solidFill>
                            <a:schemeClr val="tx1"/>
                          </a:solidFill>
                          <a:latin typeface="Cambria Math" charset="0"/>
                        </a:rPr>
                        <m:t>)</m:t>
                      </m:r>
                    </m:oMath>
                  </m:oMathPara>
                </a14:m>
                <a:endParaRPr lang="en-US" sz="2000" dirty="0">
                  <a:solidFill>
                    <a:schemeClr val="tx1"/>
                  </a:solidFill>
                </a:endParaRPr>
              </a:p>
            </p:txBody>
          </p:sp>
        </mc:Choice>
        <mc:Fallback xmlns="">
          <p:sp>
            <p:nvSpPr>
              <p:cNvPr id="108" name="TextBox 107"/>
              <p:cNvSpPr txBox="1">
                <a:spLocks noRot="1" noChangeAspect="1" noMove="1" noResize="1" noEditPoints="1" noAdjustHandles="1" noChangeArrowheads="1" noChangeShapeType="1" noTextEdit="1"/>
              </p:cNvSpPr>
              <p:nvPr/>
            </p:nvSpPr>
            <p:spPr>
              <a:xfrm>
                <a:off x="6214108" y="3251880"/>
                <a:ext cx="1933350" cy="400110"/>
              </a:xfrm>
              <a:prstGeom prst="rect">
                <a:avLst/>
              </a:prstGeom>
              <a:blipFill rotWithShape="0">
                <a:blip r:embed="rId21"/>
                <a:stretch>
                  <a:fillRect b="-15152"/>
                </a:stretch>
              </a:blipFill>
            </p:spPr>
            <p:txBody>
              <a:bodyPr/>
              <a:lstStyle/>
              <a:p>
                <a:r>
                  <a:rPr lang="en-US">
                    <a:noFill/>
                  </a:rPr>
                  <a:t> </a:t>
                </a:r>
              </a:p>
            </p:txBody>
          </p:sp>
        </mc:Fallback>
      </mc:AlternateContent>
      <p:grpSp>
        <p:nvGrpSpPr>
          <p:cNvPr id="109" name="Group 108"/>
          <p:cNvGrpSpPr/>
          <p:nvPr/>
        </p:nvGrpSpPr>
        <p:grpSpPr>
          <a:xfrm>
            <a:off x="6496736" y="4549445"/>
            <a:ext cx="271925" cy="584717"/>
            <a:chOff x="4004280" y="2211528"/>
            <a:chExt cx="271925" cy="725373"/>
          </a:xfrm>
        </p:grpSpPr>
        <p:cxnSp>
          <p:nvCxnSpPr>
            <p:cNvPr id="110" name="Straight Arrow Connector 109"/>
            <p:cNvCxnSpPr/>
            <p:nvPr/>
          </p:nvCxnSpPr>
          <p:spPr>
            <a:xfrm flipH="1">
              <a:off x="4276204" y="2238308"/>
              <a:ext cx="1" cy="69859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4004280" y="2211528"/>
              <a:ext cx="0" cy="72000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cxnSp>
        <p:nvCxnSpPr>
          <p:cNvPr id="112" name="Straight Arrow Connector 111"/>
          <p:cNvCxnSpPr/>
          <p:nvPr/>
        </p:nvCxnSpPr>
        <p:spPr>
          <a:xfrm rot="5400000" flipV="1">
            <a:off x="7427656" y="5392246"/>
            <a:ext cx="0" cy="580386"/>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15122" y="3643794"/>
            <a:ext cx="1456725" cy="745775"/>
            <a:chOff x="315122" y="3271842"/>
            <a:chExt cx="1456725" cy="745775"/>
          </a:xfrm>
        </p:grpSpPr>
        <p:sp>
          <p:nvSpPr>
            <p:cNvPr id="113" name="Rounded Rectangle 112"/>
            <p:cNvSpPr/>
            <p:nvPr/>
          </p:nvSpPr>
          <p:spPr>
            <a:xfrm>
              <a:off x="315122" y="3271842"/>
              <a:ext cx="1453638" cy="7457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Cambria Math" charset="0"/>
                <a:ea typeface="Cambria Math" charset="0"/>
                <a:cs typeface="Cambria Math" charset="0"/>
              </a:endParaRPr>
            </a:p>
          </p:txBody>
        </p:sp>
        <p:grpSp>
          <p:nvGrpSpPr>
            <p:cNvPr id="18" name="Group 17"/>
            <p:cNvGrpSpPr/>
            <p:nvPr/>
          </p:nvGrpSpPr>
          <p:grpSpPr>
            <a:xfrm>
              <a:off x="332483" y="3353147"/>
              <a:ext cx="470450" cy="561247"/>
              <a:chOff x="332483" y="3353147"/>
              <a:chExt cx="470450" cy="561247"/>
            </a:xfrm>
          </p:grpSpPr>
          <p:sp>
            <p:nvSpPr>
              <p:cNvPr id="16" name="Rounded Rectangle 15"/>
              <p:cNvSpPr/>
              <p:nvPr/>
            </p:nvSpPr>
            <p:spPr>
              <a:xfrm>
                <a:off x="406283" y="3353147"/>
                <a:ext cx="315315" cy="56124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1" name="TextBox 80"/>
                  <p:cNvSpPr txBox="1"/>
                  <p:nvPr/>
                </p:nvSpPr>
                <p:spPr>
                  <a:xfrm>
                    <a:off x="332483" y="3404199"/>
                    <a:ext cx="470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m:rPr>
                                  <m:sty m:val="p"/>
                                </m:rPr>
                                <a:rPr lang="en-US" b="0" i="0" smtClean="0">
                                  <a:latin typeface="Cambria Math" charset="0"/>
                                </a:rPr>
                                <m:t>k</m:t>
                              </m:r>
                            </m:e>
                            <m:sub>
                              <m:r>
                                <a:rPr lang="en-US" b="0" i="0" smtClean="0">
                                  <a:latin typeface="Cambria Math" charset="0"/>
                                </a:rPr>
                                <m:t>1</m:t>
                              </m:r>
                            </m:sub>
                          </m:sSub>
                        </m:oMath>
                      </m:oMathPara>
                    </a14:m>
                    <a:endParaRPr lang="en-US" dirty="0"/>
                  </a:p>
                </p:txBody>
              </p:sp>
            </mc:Choice>
            <mc:Fallback xmlns="">
              <p:sp>
                <p:nvSpPr>
                  <p:cNvPr id="81" name="TextBox 80"/>
                  <p:cNvSpPr txBox="1">
                    <a:spLocks noRot="1" noChangeAspect="1" noMove="1" noResize="1" noEditPoints="1" noAdjustHandles="1" noChangeArrowheads="1" noChangeShapeType="1" noTextEdit="1"/>
                  </p:cNvSpPr>
                  <p:nvPr/>
                </p:nvSpPr>
                <p:spPr>
                  <a:xfrm>
                    <a:off x="332483" y="3404199"/>
                    <a:ext cx="470450" cy="369332"/>
                  </a:xfrm>
                  <a:prstGeom prst="rect">
                    <a:avLst/>
                  </a:prstGeom>
                  <a:blipFill rotWithShape="0">
                    <a:blip r:embed="rId22"/>
                    <a:stretch>
                      <a:fillRect/>
                    </a:stretch>
                  </a:blipFill>
                </p:spPr>
                <p:txBody>
                  <a:bodyPr/>
                  <a:lstStyle/>
                  <a:p>
                    <a:r>
                      <a:rPr lang="en-US">
                        <a:noFill/>
                      </a:rPr>
                      <a:t> </a:t>
                    </a:r>
                  </a:p>
                </p:txBody>
              </p:sp>
            </mc:Fallback>
          </mc:AlternateContent>
        </p:grpSp>
        <p:grpSp>
          <p:nvGrpSpPr>
            <p:cNvPr id="19" name="Group 18"/>
            <p:cNvGrpSpPr/>
            <p:nvPr/>
          </p:nvGrpSpPr>
          <p:grpSpPr>
            <a:xfrm>
              <a:off x="1268761" y="3353147"/>
              <a:ext cx="503086" cy="561247"/>
              <a:chOff x="1268761" y="3353147"/>
              <a:chExt cx="503086" cy="561247"/>
            </a:xfrm>
          </p:grpSpPr>
          <p:sp>
            <p:nvSpPr>
              <p:cNvPr id="115" name="Rounded Rectangle 114"/>
              <p:cNvSpPr/>
              <p:nvPr/>
            </p:nvSpPr>
            <p:spPr>
              <a:xfrm>
                <a:off x="1333945" y="3353147"/>
                <a:ext cx="315315" cy="56124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1268761" y="3393405"/>
                    <a:ext cx="50308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m:rPr>
                                  <m:sty m:val="p"/>
                                </m:rPr>
                                <a:rPr lang="en-US" sz="2000" b="0" i="0" smtClean="0">
                                  <a:latin typeface="Cambria Math" charset="0"/>
                                </a:rPr>
                                <m:t>k</m:t>
                              </m:r>
                            </m:e>
                            <m:sub>
                              <m:r>
                                <a:rPr lang="en-US" sz="2000" b="0" i="0" smtClean="0">
                                  <a:latin typeface="Cambria Math" charset="0"/>
                                </a:rPr>
                                <m:t>2</m:t>
                              </m:r>
                            </m:sub>
                          </m:sSub>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268761" y="3393405"/>
                    <a:ext cx="503086" cy="400110"/>
                  </a:xfrm>
                  <a:prstGeom prst="rect">
                    <a:avLst/>
                  </a:prstGeom>
                  <a:blipFill rotWithShape="0">
                    <a:blip r:embed="rId23"/>
                    <a:stretch>
                      <a:fillRect b="-1538"/>
                    </a:stretch>
                  </a:blipFill>
                </p:spPr>
                <p:txBody>
                  <a:bodyPr/>
                  <a:lstStyle/>
                  <a:p>
                    <a:r>
                      <a:rPr lang="en-US">
                        <a:noFill/>
                      </a:rPr>
                      <a:t> </a:t>
                    </a:r>
                  </a:p>
                </p:txBody>
              </p:sp>
            </mc:Fallback>
          </mc:AlternateContent>
        </p:grpSp>
      </p:grpSp>
      <p:grpSp>
        <p:nvGrpSpPr>
          <p:cNvPr id="117" name="Group 116"/>
          <p:cNvGrpSpPr/>
          <p:nvPr/>
        </p:nvGrpSpPr>
        <p:grpSpPr>
          <a:xfrm>
            <a:off x="537970" y="2900075"/>
            <a:ext cx="204813" cy="584717"/>
            <a:chOff x="4004280" y="2211528"/>
            <a:chExt cx="204813" cy="725373"/>
          </a:xfrm>
        </p:grpSpPr>
        <p:cxnSp>
          <p:nvCxnSpPr>
            <p:cNvPr id="118" name="Straight Arrow Connector 117"/>
            <p:cNvCxnSpPr/>
            <p:nvPr/>
          </p:nvCxnSpPr>
          <p:spPr>
            <a:xfrm flipH="1">
              <a:off x="4209092" y="2238308"/>
              <a:ext cx="1" cy="69859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4004280" y="2211528"/>
              <a:ext cx="0" cy="72000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0" name="TextBox 119"/>
              <p:cNvSpPr txBox="1"/>
              <p:nvPr/>
            </p:nvSpPr>
            <p:spPr>
              <a:xfrm>
                <a:off x="4241960" y="4676841"/>
                <a:ext cx="13905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0" smtClean="0">
                          <a:solidFill>
                            <a:srgbClr val="FF0000"/>
                          </a:solidFill>
                          <a:latin typeface="Cambria Math" charset="0"/>
                        </a:rPr>
                        <m:t>(</m:t>
                      </m:r>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1</m:t>
                          </m:r>
                        </m:sub>
                      </m:sSub>
                      <m:r>
                        <a:rPr lang="en-US" sz="2000" b="0" i="0" smtClean="0">
                          <a:solidFill>
                            <a:srgbClr val="FF0000"/>
                          </a:solidFill>
                          <a:latin typeface="Cambria Math" charset="0"/>
                        </a:rPr>
                        <m:t>,</m:t>
                      </m:r>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2</m:t>
                          </m:r>
                        </m:sub>
                      </m:sSub>
                      <m:r>
                        <a:rPr lang="en-US" sz="2000" b="0" i="0" smtClean="0">
                          <a:solidFill>
                            <a:srgbClr val="FF0000"/>
                          </a:solidFill>
                          <a:latin typeface="Cambria Math" charset="0"/>
                        </a:rPr>
                        <m:t>,</m:t>
                      </m:r>
                      <m:sSup>
                        <m:sSupPr>
                          <m:ctrlPr>
                            <a:rPr lang="en-US" sz="2000" b="0" i="1" smtClean="0">
                              <a:solidFill>
                                <a:srgbClr val="FF0000"/>
                              </a:solidFill>
                              <a:latin typeface="Cambria Math" charset="0"/>
                            </a:rPr>
                          </m:ctrlPr>
                        </m:sSupPr>
                        <m:e>
                          <m:r>
                            <m:rPr>
                              <m:sty m:val="p"/>
                            </m:rPr>
                            <a:rPr lang="en-US" sz="2000" b="0" i="0" smtClean="0">
                              <a:solidFill>
                                <a:srgbClr val="FF0000"/>
                              </a:solidFill>
                              <a:latin typeface="Cambria Math" charset="0"/>
                            </a:rPr>
                            <m:t>k</m:t>
                          </m:r>
                        </m:e>
                        <m:sup>
                          <m:r>
                            <a:rPr lang="en-US" sz="2000" b="0" i="0" smtClean="0">
                              <a:solidFill>
                                <a:srgbClr val="FF0000"/>
                              </a:solidFill>
                              <a:latin typeface="Cambria Math" charset="0"/>
                            </a:rPr>
                            <m:t>′</m:t>
                          </m:r>
                        </m:sup>
                      </m:sSup>
                      <m:r>
                        <a:rPr lang="en-US" sz="2000" b="0" i="0" smtClean="0">
                          <a:solidFill>
                            <a:srgbClr val="FF0000"/>
                          </a:solidFill>
                          <a:latin typeface="Cambria Math" charset="0"/>
                        </a:rPr>
                        <m:t>)</m:t>
                      </m:r>
                    </m:oMath>
                  </m:oMathPara>
                </a14:m>
                <a:endParaRPr lang="en-US" sz="2000" dirty="0">
                  <a:solidFill>
                    <a:srgbClr val="FF0000"/>
                  </a:solidFill>
                </a:endParaRPr>
              </a:p>
            </p:txBody>
          </p:sp>
        </mc:Choice>
        <mc:Fallback xmlns="">
          <p:sp>
            <p:nvSpPr>
              <p:cNvPr id="120" name="TextBox 119"/>
              <p:cNvSpPr txBox="1">
                <a:spLocks noRot="1" noChangeAspect="1" noMove="1" noResize="1" noEditPoints="1" noAdjustHandles="1" noChangeArrowheads="1" noChangeShapeType="1" noTextEdit="1"/>
              </p:cNvSpPr>
              <p:nvPr/>
            </p:nvSpPr>
            <p:spPr>
              <a:xfrm>
                <a:off x="4241960" y="4676841"/>
                <a:ext cx="1390572" cy="400110"/>
              </a:xfrm>
              <a:prstGeom prst="rect">
                <a:avLst/>
              </a:prstGeom>
              <a:blipFill rotWithShape="0">
                <a:blip r:embed="rId24"/>
                <a:stretch>
                  <a:fillRect b="-15152"/>
                </a:stretch>
              </a:blipFill>
            </p:spPr>
            <p:txBody>
              <a:bodyPr/>
              <a:lstStyle/>
              <a:p>
                <a:r>
                  <a:rPr lang="en-US">
                    <a:noFill/>
                  </a:rPr>
                  <a:t> </a:t>
                </a:r>
              </a:p>
            </p:txBody>
          </p:sp>
        </mc:Fallback>
      </mc:AlternateContent>
      <p:grpSp>
        <p:nvGrpSpPr>
          <p:cNvPr id="10" name="Group 9"/>
          <p:cNvGrpSpPr/>
          <p:nvPr/>
        </p:nvGrpSpPr>
        <p:grpSpPr>
          <a:xfrm>
            <a:off x="3186674" y="1830767"/>
            <a:ext cx="2651498" cy="4291987"/>
            <a:chOff x="3186674" y="1458815"/>
            <a:chExt cx="2651498" cy="4291987"/>
          </a:xfrm>
        </p:grpSpPr>
        <mc:AlternateContent xmlns:mc="http://schemas.openxmlformats.org/markup-compatibility/2006" xmlns:a14="http://schemas.microsoft.com/office/drawing/2010/main">
          <mc:Choice Requires="a14">
            <p:sp>
              <p:nvSpPr>
                <p:cNvPr id="121" name="Rounded Rectangle 120"/>
                <p:cNvSpPr/>
                <p:nvPr/>
              </p:nvSpPr>
              <p:spPr>
                <a:xfrm>
                  <a:off x="3303653" y="4941953"/>
                  <a:ext cx="828758"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S</m:t>
                        </m:r>
                      </m:oMath>
                    </m:oMathPara>
                  </a14:m>
                  <a:endParaRPr lang="en-US" sz="2400" dirty="0">
                    <a:solidFill>
                      <a:schemeClr val="tx1"/>
                    </a:solidFill>
                    <a:latin typeface="Arial" charset="0"/>
                    <a:ea typeface="Arial" charset="0"/>
                    <a:cs typeface="Arial" charset="0"/>
                  </a:endParaRPr>
                </a:p>
              </p:txBody>
            </p:sp>
          </mc:Choice>
          <mc:Fallback xmlns="">
            <p:sp>
              <p:nvSpPr>
                <p:cNvPr id="121" name="Rounded Rectangle 120"/>
                <p:cNvSpPr>
                  <a:spLocks noRot="1" noChangeAspect="1" noMove="1" noResize="1" noEditPoints="1" noAdjustHandles="1" noChangeArrowheads="1" noChangeShapeType="1" noTextEdit="1"/>
                </p:cNvSpPr>
                <p:nvPr/>
              </p:nvSpPr>
              <p:spPr>
                <a:xfrm>
                  <a:off x="3303653" y="4941953"/>
                  <a:ext cx="828758" cy="735247"/>
                </a:xfrm>
                <a:prstGeom prst="roundRect">
                  <a:avLst/>
                </a:prstGeom>
                <a:blipFill rotWithShape="0">
                  <a:blip r:embed="rId16"/>
                  <a:stretch>
                    <a:fillRect/>
                  </a:stretch>
                </a:blipFill>
                <a:ln>
                  <a:noFill/>
                </a:ln>
              </p:spPr>
              <p:txBody>
                <a:bodyPr/>
                <a:lstStyle/>
                <a:p>
                  <a:r>
                    <a:rPr lang="en-US">
                      <a:noFill/>
                    </a:rPr>
                    <a:t> </a:t>
                  </a:r>
                </a:p>
              </p:txBody>
            </p:sp>
          </mc:Fallback>
        </mc:AlternateContent>
        <p:grpSp>
          <p:nvGrpSpPr>
            <p:cNvPr id="122" name="Group 121"/>
            <p:cNvGrpSpPr/>
            <p:nvPr/>
          </p:nvGrpSpPr>
          <p:grpSpPr>
            <a:xfrm>
              <a:off x="4740022" y="4941952"/>
              <a:ext cx="1098150" cy="735247"/>
              <a:chOff x="1856604" y="4656125"/>
              <a:chExt cx="1098150" cy="735247"/>
            </a:xfrm>
          </p:grpSpPr>
          <mc:AlternateContent xmlns:mc="http://schemas.openxmlformats.org/markup-compatibility/2006" xmlns:a14="http://schemas.microsoft.com/office/drawing/2010/main">
            <mc:Choice Requires="a14">
              <p:sp>
                <p:nvSpPr>
                  <p:cNvPr id="123" name="Rounded Rectangle 122"/>
                  <p:cNvSpPr/>
                  <p:nvPr/>
                </p:nvSpPr>
                <p:spPr>
                  <a:xfrm>
                    <a:off x="1856604" y="4656125"/>
                    <a:ext cx="792394" cy="7352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sty m:val="p"/>
                            </m:rPr>
                            <a:rPr lang="en-US" sz="2400" b="0" i="0" smtClean="0">
                              <a:solidFill>
                                <a:schemeClr val="tx1"/>
                              </a:solidFill>
                              <a:latin typeface="Cambria Math" charset="0"/>
                              <a:ea typeface="Arial" charset="0"/>
                              <a:cs typeface="Arial" charset="0"/>
                            </a:rPr>
                            <m:t>D</m:t>
                          </m:r>
                        </m:oMath>
                      </m:oMathPara>
                    </a14:m>
                    <a:endParaRPr lang="en-US" sz="2400" dirty="0">
                      <a:solidFill>
                        <a:schemeClr val="tx1"/>
                      </a:solidFill>
                      <a:latin typeface="Arial" charset="0"/>
                      <a:ea typeface="Arial" charset="0"/>
                      <a:cs typeface="Arial" charset="0"/>
                    </a:endParaRPr>
                  </a:p>
                </p:txBody>
              </p:sp>
            </mc:Choice>
            <mc:Fallback xmlns="">
              <p:sp>
                <p:nvSpPr>
                  <p:cNvPr id="123" name="Rounded Rectangle 122"/>
                  <p:cNvSpPr>
                    <a:spLocks noRot="1" noChangeAspect="1" noMove="1" noResize="1" noEditPoints="1" noAdjustHandles="1" noChangeArrowheads="1" noChangeShapeType="1" noTextEdit="1"/>
                  </p:cNvSpPr>
                  <p:nvPr/>
                </p:nvSpPr>
                <p:spPr>
                  <a:xfrm>
                    <a:off x="1856604" y="4656125"/>
                    <a:ext cx="792394" cy="735247"/>
                  </a:xfrm>
                  <a:prstGeom prst="roundRect">
                    <a:avLst/>
                  </a:prstGeom>
                  <a:blipFill rotWithShape="0">
                    <a:blip r:embed="rId25"/>
                    <a:stretch>
                      <a:fillRect/>
                    </a:stretch>
                  </a:blipFill>
                  <a:ln>
                    <a:noFill/>
                  </a:ln>
                </p:spPr>
                <p:txBody>
                  <a:bodyPr/>
                  <a:lstStyle/>
                  <a:p>
                    <a:r>
                      <a:rPr lang="en-US">
                        <a:noFill/>
                      </a:rPr>
                      <a:t> </a:t>
                    </a:r>
                  </a:p>
                </p:txBody>
              </p:sp>
            </mc:Fallback>
          </mc:AlternateContent>
          <p:cxnSp>
            <p:nvCxnSpPr>
              <p:cNvPr id="124" name="Straight Arrow Connector 123"/>
              <p:cNvCxnSpPr>
                <a:stCxn id="123" idx="3"/>
              </p:cNvCxnSpPr>
              <p:nvPr/>
            </p:nvCxnSpPr>
            <p:spPr>
              <a:xfrm flipV="1">
                <a:off x="2648998" y="5023748"/>
                <a:ext cx="305756" cy="1"/>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grpSp>
        <p:cxnSp>
          <p:nvCxnSpPr>
            <p:cNvPr id="125" name="Straight Arrow Connector 124"/>
            <p:cNvCxnSpPr/>
            <p:nvPr/>
          </p:nvCxnSpPr>
          <p:spPr>
            <a:xfrm>
              <a:off x="5128266" y="4479733"/>
              <a:ext cx="0" cy="462219"/>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p:cNvSpPr txBox="1"/>
                <p:nvPr/>
              </p:nvSpPr>
              <p:spPr>
                <a:xfrm>
                  <a:off x="4178883" y="5350692"/>
                  <a:ext cx="38023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charset="0"/>
                          </a:rPr>
                          <m:t>L</m:t>
                        </m:r>
                      </m:oMath>
                    </m:oMathPara>
                  </a14:m>
                  <a:endParaRPr lang="en-US" sz="2000" dirty="0"/>
                </a:p>
              </p:txBody>
            </p:sp>
          </mc:Choice>
          <mc:Fallback xmlns="">
            <p:sp>
              <p:nvSpPr>
                <p:cNvPr id="127" name="TextBox 126"/>
                <p:cNvSpPr txBox="1">
                  <a:spLocks noRot="1" noChangeAspect="1" noMove="1" noResize="1" noEditPoints="1" noAdjustHandles="1" noChangeArrowheads="1" noChangeShapeType="1" noTextEdit="1"/>
                </p:cNvSpPr>
                <p:nvPr/>
              </p:nvSpPr>
              <p:spPr>
                <a:xfrm>
                  <a:off x="4178883" y="5350692"/>
                  <a:ext cx="380232" cy="400110"/>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ounded Rectangle 127"/>
                <p:cNvSpPr/>
                <p:nvPr/>
              </p:nvSpPr>
              <p:spPr>
                <a:xfrm>
                  <a:off x="3286249" y="1794551"/>
                  <a:ext cx="936305" cy="618099"/>
                </a:xfrm>
                <a:prstGeom prst="roundRect">
                  <a:avLst/>
                </a:prstGeom>
                <a:solidFill>
                  <a:srgbClr val="FFD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000" b="0" i="0" smtClean="0">
                            <a:solidFill>
                              <a:schemeClr val="tx1"/>
                            </a:solidFill>
                            <a:latin typeface="Cambria Math" charset="0"/>
                            <a:ea typeface="Cambria Math" charset="0"/>
                            <a:cs typeface="Cambria Math" charset="0"/>
                          </a:rPr>
                          <m:t>f</m:t>
                        </m:r>
                      </m:oMath>
                    </m:oMathPara>
                  </a14:m>
                  <a:endParaRPr lang="en-US" sz="2000" dirty="0">
                    <a:solidFill>
                      <a:schemeClr val="tx1"/>
                    </a:solidFill>
                    <a:latin typeface="Cambria Math" charset="0"/>
                    <a:ea typeface="Cambria Math" charset="0"/>
                    <a:cs typeface="Cambria Math" charset="0"/>
                  </a:endParaRPr>
                </a:p>
              </p:txBody>
            </p:sp>
          </mc:Choice>
          <mc:Fallback xmlns="">
            <p:sp>
              <p:nvSpPr>
                <p:cNvPr id="128" name="Rounded Rectangle 127"/>
                <p:cNvSpPr>
                  <a:spLocks noRot="1" noChangeAspect="1" noMove="1" noResize="1" noEditPoints="1" noAdjustHandles="1" noChangeArrowheads="1" noChangeShapeType="1" noTextEdit="1"/>
                </p:cNvSpPr>
                <p:nvPr/>
              </p:nvSpPr>
              <p:spPr>
                <a:xfrm>
                  <a:off x="3286249" y="1794551"/>
                  <a:ext cx="936305" cy="618099"/>
                </a:xfrm>
                <a:prstGeom prst="roundRect">
                  <a:avLst/>
                </a:prstGeom>
                <a:blipFill rotWithShape="0">
                  <a:blip r:embed="rId27"/>
                  <a:stretch>
                    <a:fillRect/>
                  </a:stretch>
                </a:blipFill>
                <a:ln>
                  <a:noFill/>
                </a:ln>
              </p:spPr>
              <p:txBody>
                <a:bodyPr/>
                <a:lstStyle/>
                <a:p>
                  <a:r>
                    <a:rPr lang="en-US">
                      <a:noFill/>
                    </a:rPr>
                    <a:t> </a:t>
                  </a:r>
                </a:p>
              </p:txBody>
            </p:sp>
          </mc:Fallback>
        </mc:AlternateContent>
        <p:grpSp>
          <p:nvGrpSpPr>
            <p:cNvPr id="130" name="Group 129"/>
            <p:cNvGrpSpPr/>
            <p:nvPr/>
          </p:nvGrpSpPr>
          <p:grpSpPr>
            <a:xfrm>
              <a:off x="3186674" y="3272454"/>
              <a:ext cx="1453638" cy="745775"/>
              <a:chOff x="362463" y="3199104"/>
              <a:chExt cx="1453638" cy="745775"/>
            </a:xfrm>
          </p:grpSpPr>
          <p:sp>
            <p:nvSpPr>
              <p:cNvPr id="131" name="Rounded Rectangle 130"/>
              <p:cNvSpPr/>
              <p:nvPr/>
            </p:nvSpPr>
            <p:spPr>
              <a:xfrm>
                <a:off x="362463" y="3199104"/>
                <a:ext cx="1453638" cy="7457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Cambria Math" charset="0"/>
                  <a:ea typeface="Cambria Math" charset="0"/>
                  <a:cs typeface="Cambria Math" charset="0"/>
                </a:endParaRPr>
              </a:p>
            </p:txBody>
          </p:sp>
          <mc:AlternateContent xmlns:mc="http://schemas.openxmlformats.org/markup-compatibility/2006" xmlns:a14="http://schemas.microsoft.com/office/drawing/2010/main">
            <mc:Choice Requires="a14">
              <p:sp>
                <p:nvSpPr>
                  <p:cNvPr id="132" name="TextBox 131"/>
                  <p:cNvSpPr txBox="1"/>
                  <p:nvPr/>
                </p:nvSpPr>
                <p:spPr>
                  <a:xfrm>
                    <a:off x="368944" y="3362626"/>
                    <a:ext cx="1421415" cy="4182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m:rPr>
                                  <m:sty m:val="p"/>
                                </m:rPr>
                                <a:rPr lang="en-US" sz="2000" b="0" i="0" smtClean="0">
                                  <a:latin typeface="Cambria Math" charset="0"/>
                                </a:rPr>
                                <m:t>NR</m:t>
                              </m:r>
                            </m:e>
                            <m:sub>
                              <m:r>
                                <a:rPr lang="en-US" sz="2000" b="1" i="0" smtClean="0">
                                  <a:solidFill>
                                    <a:srgbClr val="FF0000"/>
                                  </a:solidFill>
                                  <a:latin typeface="Cambria Math" charset="0"/>
                                </a:rPr>
                                <m:t>𝐤</m:t>
                              </m:r>
                            </m:sub>
                          </m:sSub>
                          <m:r>
                            <a:rPr lang="en-US" sz="2000" b="0" i="0" smtClean="0">
                              <a:latin typeface="Cambria Math" charset="0"/>
                            </a:rPr>
                            <m:t>/</m:t>
                          </m:r>
                          <m:r>
                            <m:rPr>
                              <m:sty m:val="p"/>
                            </m:rPr>
                            <a:rPr lang="en-US" sz="2000" b="0" i="0" smtClean="0">
                              <a:latin typeface="Cambria Math" charset="0"/>
                            </a:rPr>
                            <m:t>N</m:t>
                          </m:r>
                          <m:sSubSup>
                            <m:sSubSupPr>
                              <m:ctrlPr>
                                <a:rPr lang="en-US" sz="2000" b="0" i="1" smtClean="0">
                                  <a:latin typeface="Cambria Math" charset="0"/>
                                </a:rPr>
                              </m:ctrlPr>
                            </m:sSubSupPr>
                            <m:e>
                              <m:r>
                                <m:rPr>
                                  <m:sty m:val="p"/>
                                </m:rPr>
                                <a:rPr lang="en-US" sz="2000" b="0" i="0" smtClean="0">
                                  <a:latin typeface="Cambria Math" charset="0"/>
                                </a:rPr>
                                <m:t>R</m:t>
                              </m:r>
                            </m:e>
                            <m:sub>
                              <m:r>
                                <a:rPr lang="en-US" sz="2000" b="1" i="0" smtClean="0">
                                  <a:solidFill>
                                    <a:srgbClr val="FF0000"/>
                                  </a:solidFill>
                                  <a:latin typeface="Cambria Math" charset="0"/>
                                </a:rPr>
                                <m:t>𝐤</m:t>
                              </m:r>
                            </m:sub>
                            <m:sup>
                              <m:r>
                                <a:rPr lang="en-US" sz="2000" b="0" i="0" smtClean="0">
                                  <a:latin typeface="Cambria Math" charset="0"/>
                                </a:rPr>
                                <m:t>−1</m:t>
                              </m:r>
                            </m:sup>
                          </m:sSubSup>
                        </m:oMath>
                      </m:oMathPara>
                    </a14:m>
                    <a:endParaRPr lang="en-US" sz="2000" dirty="0"/>
                  </a:p>
                </p:txBody>
              </p:sp>
            </mc:Choice>
            <mc:Fallback xmlns="">
              <p:sp>
                <p:nvSpPr>
                  <p:cNvPr id="132" name="TextBox 131"/>
                  <p:cNvSpPr txBox="1">
                    <a:spLocks noRot="1" noChangeAspect="1" noMove="1" noResize="1" noEditPoints="1" noAdjustHandles="1" noChangeArrowheads="1" noChangeShapeType="1" noTextEdit="1"/>
                  </p:cNvSpPr>
                  <p:nvPr/>
                </p:nvSpPr>
                <p:spPr>
                  <a:xfrm>
                    <a:off x="368944" y="3362626"/>
                    <a:ext cx="1421415" cy="418256"/>
                  </a:xfrm>
                  <a:prstGeom prst="rect">
                    <a:avLst/>
                  </a:prstGeom>
                  <a:blipFill rotWithShape="0">
                    <a:blip r:embed="rId29"/>
                    <a:stretch>
                      <a:fillRect b="-1470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4" name="TextBox 133"/>
                <p:cNvSpPr txBox="1"/>
                <p:nvPr/>
              </p:nvSpPr>
              <p:spPr>
                <a:xfrm>
                  <a:off x="3765473" y="2864453"/>
                  <a:ext cx="151381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1</m:t>
                            </m:r>
                          </m:sub>
                        </m:sSub>
                        <m:r>
                          <a:rPr lang="en-US" sz="2000" b="0" i="0" smtClean="0">
                            <a:solidFill>
                              <a:srgbClr val="FF0000"/>
                            </a:solidFill>
                            <a:latin typeface="Cambria Math" charset="0"/>
                          </a:rPr>
                          <m:t>,</m:t>
                        </m:r>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2</m:t>
                            </m:r>
                          </m:sub>
                        </m:sSub>
                        <m:r>
                          <a:rPr lang="en-US" sz="2000" b="0" i="0" smtClean="0">
                            <a:latin typeface="Cambria Math" charset="0"/>
                          </a:rPr>
                          <m:t>←</m:t>
                        </m:r>
                        <m:sSub>
                          <m:sSubPr>
                            <m:ctrlPr>
                              <a:rPr lang="en-US" sz="2000" b="0" i="1" smtClean="0">
                                <a:latin typeface="Cambria Math" charset="0"/>
                              </a:rPr>
                            </m:ctrlPr>
                          </m:sSubPr>
                          <m:e>
                            <m:r>
                              <m:rPr>
                                <m:sty m:val="p"/>
                              </m:rPr>
                              <a:rPr lang="en-US" sz="2000" b="0" i="0" smtClean="0">
                                <a:latin typeface="Cambria Math" charset="0"/>
                              </a:rPr>
                              <m:t>K</m:t>
                            </m:r>
                          </m:e>
                          <m:sub>
                            <m:r>
                              <m:rPr>
                                <m:sty m:val="p"/>
                              </m:rPr>
                              <a:rPr lang="en-US" sz="2000" b="0" i="0" smtClean="0">
                                <a:latin typeface="Cambria Math" charset="0"/>
                              </a:rPr>
                              <m:t>P</m:t>
                            </m:r>
                          </m:sub>
                        </m:sSub>
                      </m:oMath>
                    </m:oMathPara>
                  </a14:m>
                  <a:endParaRPr lang="en-US" sz="2000" dirty="0"/>
                </a:p>
              </p:txBody>
            </p:sp>
          </mc:Choice>
          <mc:Fallback xmlns="">
            <p:sp>
              <p:nvSpPr>
                <p:cNvPr id="134" name="TextBox 133"/>
                <p:cNvSpPr txBox="1">
                  <a:spLocks noRot="1" noChangeAspect="1" noMove="1" noResize="1" noEditPoints="1" noAdjustHandles="1" noChangeArrowheads="1" noChangeShapeType="1" noTextEdit="1"/>
                </p:cNvSpPr>
                <p:nvPr/>
              </p:nvSpPr>
              <p:spPr>
                <a:xfrm>
                  <a:off x="3765473" y="2864453"/>
                  <a:ext cx="1513812" cy="400110"/>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3198064" y="1458815"/>
                  <a:ext cx="21499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charset="0"/>
                          </a:rPr>
                          <m:t>f</m:t>
                        </m:r>
                        <m:r>
                          <a:rPr lang="en-US" b="0" i="0" smtClean="0">
                            <a:solidFill>
                              <a:schemeClr val="tx1"/>
                            </a:solidFill>
                            <a:latin typeface="Cambria Math" charset="0"/>
                          </a:rPr>
                          <m:t>←</m:t>
                        </m:r>
                        <m:r>
                          <m:rPr>
                            <m:sty m:val="p"/>
                          </m:rPr>
                          <a:rPr lang="en-US" b="0" i="0" smtClean="0">
                            <a:solidFill>
                              <a:schemeClr val="tx1"/>
                            </a:solidFill>
                            <a:latin typeface="Cambria Math" charset="0"/>
                          </a:rPr>
                          <m:t>Funcs</m:t>
                        </m:r>
                        <m:r>
                          <a:rPr lang="en-US" b="0" i="0" smtClean="0">
                            <a:solidFill>
                              <a:schemeClr val="tx1"/>
                            </a:solidFill>
                            <a:latin typeface="Cambria Math" charset="0"/>
                          </a:rPr>
                          <m:t>(</m:t>
                        </m:r>
                        <m:r>
                          <m:rPr>
                            <m:sty m:val="p"/>
                          </m:rPr>
                          <a:rPr lang="en-US" b="0" i="0" smtClean="0">
                            <a:solidFill>
                              <a:schemeClr val="tx1"/>
                            </a:solidFill>
                            <a:latin typeface="Cambria Math" charset="0"/>
                          </a:rPr>
                          <m:t>n</m:t>
                        </m:r>
                        <m:r>
                          <a:rPr lang="en-US" b="0" i="0" smtClean="0">
                            <a:solidFill>
                              <a:schemeClr val="tx1"/>
                            </a:solidFill>
                            <a:latin typeface="Cambria Math" charset="0"/>
                          </a:rPr>
                          <m:t>+1,</m:t>
                        </m:r>
                        <m:r>
                          <m:rPr>
                            <m:sty m:val="p"/>
                          </m:rPr>
                          <a:rPr lang="en-US" b="0" i="0" smtClean="0">
                            <a:solidFill>
                              <a:schemeClr val="tx1"/>
                            </a:solidFill>
                            <a:latin typeface="Cambria Math" charset="0"/>
                          </a:rPr>
                          <m:t>n</m:t>
                        </m:r>
                        <m:r>
                          <a:rPr lang="en-US" b="0" i="0" smtClean="0">
                            <a:solidFill>
                              <a:schemeClr val="tx1"/>
                            </a:solidFill>
                            <a:latin typeface="Cambria Math" charset="0"/>
                          </a:rPr>
                          <m:t>)</m:t>
                        </m:r>
                      </m:oMath>
                    </m:oMathPara>
                  </a14:m>
                  <a:endParaRPr lang="en-US" dirty="0">
                    <a:solidFill>
                      <a:schemeClr val="tx1"/>
                    </a:solidFill>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3198064" y="1458815"/>
                  <a:ext cx="2149948" cy="369332"/>
                </a:xfrm>
                <a:prstGeom prst="rect">
                  <a:avLst/>
                </a:prstGeom>
                <a:blipFill rotWithShape="0">
                  <a:blip r:embed="rId30"/>
                  <a:stretch>
                    <a:fillRect b="-13115"/>
                  </a:stretch>
                </a:blipFill>
              </p:spPr>
              <p:txBody>
                <a:bodyPr/>
                <a:lstStyle/>
                <a:p>
                  <a:r>
                    <a:rPr lang="en-US">
                      <a:noFill/>
                    </a:rPr>
                    <a:t> </a:t>
                  </a:r>
                </a:p>
              </p:txBody>
            </p:sp>
          </mc:Fallback>
        </mc:AlternateContent>
        <p:grpSp>
          <p:nvGrpSpPr>
            <p:cNvPr id="137" name="Group 136"/>
            <p:cNvGrpSpPr/>
            <p:nvPr/>
          </p:nvGrpSpPr>
          <p:grpSpPr>
            <a:xfrm>
              <a:off x="3456516" y="4176581"/>
              <a:ext cx="271925" cy="584717"/>
              <a:chOff x="4004280" y="2211528"/>
              <a:chExt cx="271925" cy="725373"/>
            </a:xfrm>
          </p:grpSpPr>
          <p:cxnSp>
            <p:nvCxnSpPr>
              <p:cNvPr id="138" name="Straight Arrow Connector 137"/>
              <p:cNvCxnSpPr/>
              <p:nvPr/>
            </p:nvCxnSpPr>
            <p:spPr>
              <a:xfrm flipH="1">
                <a:off x="4276204" y="2238308"/>
                <a:ext cx="1" cy="69859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4004280" y="2211528"/>
                <a:ext cx="0" cy="72000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cxnSp>
          <p:nvCxnSpPr>
            <p:cNvPr id="140" name="Straight Arrow Connector 139"/>
            <p:cNvCxnSpPr/>
            <p:nvPr/>
          </p:nvCxnSpPr>
          <p:spPr>
            <a:xfrm rot="5400000" flipV="1">
              <a:off x="4415031" y="5019382"/>
              <a:ext cx="0" cy="580386"/>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nvGrpSpPr>
            <p:cNvPr id="141" name="Group 140"/>
            <p:cNvGrpSpPr/>
            <p:nvPr/>
          </p:nvGrpSpPr>
          <p:grpSpPr>
            <a:xfrm>
              <a:off x="3195088" y="3268582"/>
              <a:ext cx="1456725" cy="745775"/>
              <a:chOff x="315122" y="3271842"/>
              <a:chExt cx="1456725" cy="745775"/>
            </a:xfrm>
          </p:grpSpPr>
          <p:sp>
            <p:nvSpPr>
              <p:cNvPr id="142" name="Rounded Rectangle 141"/>
              <p:cNvSpPr/>
              <p:nvPr/>
            </p:nvSpPr>
            <p:spPr>
              <a:xfrm>
                <a:off x="315122" y="3271842"/>
                <a:ext cx="1453638" cy="7457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Cambria Math" charset="0"/>
                  <a:ea typeface="Cambria Math" charset="0"/>
                  <a:cs typeface="Cambria Math" charset="0"/>
                </a:endParaRPr>
              </a:p>
            </p:txBody>
          </p:sp>
          <p:grpSp>
            <p:nvGrpSpPr>
              <p:cNvPr id="143" name="Group 142"/>
              <p:cNvGrpSpPr/>
              <p:nvPr/>
            </p:nvGrpSpPr>
            <p:grpSpPr>
              <a:xfrm>
                <a:off x="332483" y="3353147"/>
                <a:ext cx="470450" cy="561247"/>
                <a:chOff x="332483" y="3353147"/>
                <a:chExt cx="470450" cy="561247"/>
              </a:xfrm>
            </p:grpSpPr>
            <p:sp>
              <p:nvSpPr>
                <p:cNvPr id="147" name="Rounded Rectangle 146"/>
                <p:cNvSpPr/>
                <p:nvPr/>
              </p:nvSpPr>
              <p:spPr>
                <a:xfrm>
                  <a:off x="406283" y="3353147"/>
                  <a:ext cx="315315" cy="56124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8" name="TextBox 147"/>
                    <p:cNvSpPr txBox="1"/>
                    <p:nvPr/>
                  </p:nvSpPr>
                  <p:spPr>
                    <a:xfrm>
                      <a:off x="332483" y="3404199"/>
                      <a:ext cx="470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m:rPr>
                                    <m:sty m:val="p"/>
                                  </m:rPr>
                                  <a:rPr lang="en-US" b="0" i="0" smtClean="0">
                                    <a:latin typeface="Cambria Math" charset="0"/>
                                  </a:rPr>
                                  <m:t>k</m:t>
                                </m:r>
                              </m:e>
                              <m:sub>
                                <m:r>
                                  <a:rPr lang="en-US" b="0" i="0" smtClean="0">
                                    <a:latin typeface="Cambria Math" charset="0"/>
                                  </a:rPr>
                                  <m:t>1</m:t>
                                </m:r>
                              </m:sub>
                            </m:sSub>
                          </m:oMath>
                        </m:oMathPara>
                      </a14:m>
                      <a:endParaRPr lang="en-US" dirty="0"/>
                    </a:p>
                  </p:txBody>
                </p:sp>
              </mc:Choice>
              <mc:Fallback xmlns="">
                <p:sp>
                  <p:nvSpPr>
                    <p:cNvPr id="148" name="TextBox 147"/>
                    <p:cNvSpPr txBox="1">
                      <a:spLocks noRot="1" noChangeAspect="1" noMove="1" noResize="1" noEditPoints="1" noAdjustHandles="1" noChangeArrowheads="1" noChangeShapeType="1" noTextEdit="1"/>
                    </p:cNvSpPr>
                    <p:nvPr/>
                  </p:nvSpPr>
                  <p:spPr>
                    <a:xfrm>
                      <a:off x="332483" y="3404199"/>
                      <a:ext cx="470450" cy="369332"/>
                    </a:xfrm>
                    <a:prstGeom prst="rect">
                      <a:avLst/>
                    </a:prstGeom>
                    <a:blipFill rotWithShape="0">
                      <a:blip r:embed="rId31"/>
                      <a:stretch>
                        <a:fillRect/>
                      </a:stretch>
                    </a:blipFill>
                  </p:spPr>
                  <p:txBody>
                    <a:bodyPr/>
                    <a:lstStyle/>
                    <a:p>
                      <a:r>
                        <a:rPr lang="en-US">
                          <a:noFill/>
                        </a:rPr>
                        <a:t> </a:t>
                      </a:r>
                    </a:p>
                  </p:txBody>
                </p:sp>
              </mc:Fallback>
            </mc:AlternateContent>
          </p:grpSp>
          <p:grpSp>
            <p:nvGrpSpPr>
              <p:cNvPr id="144" name="Group 143"/>
              <p:cNvGrpSpPr/>
              <p:nvPr/>
            </p:nvGrpSpPr>
            <p:grpSpPr>
              <a:xfrm>
                <a:off x="1268761" y="3353147"/>
                <a:ext cx="503086" cy="561247"/>
                <a:chOff x="1268761" y="3353147"/>
                <a:chExt cx="503086" cy="561247"/>
              </a:xfrm>
            </p:grpSpPr>
            <p:sp>
              <p:nvSpPr>
                <p:cNvPr id="145" name="Rounded Rectangle 144"/>
                <p:cNvSpPr/>
                <p:nvPr/>
              </p:nvSpPr>
              <p:spPr>
                <a:xfrm>
                  <a:off x="1333945" y="3353147"/>
                  <a:ext cx="315315" cy="56124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6" name="TextBox 145"/>
                    <p:cNvSpPr txBox="1"/>
                    <p:nvPr/>
                  </p:nvSpPr>
                  <p:spPr>
                    <a:xfrm>
                      <a:off x="1268761" y="3393405"/>
                      <a:ext cx="50308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charset="0"/>
                                  </a:rPr>
                                </m:ctrlPr>
                              </m:sSubPr>
                              <m:e>
                                <m:r>
                                  <m:rPr>
                                    <m:sty m:val="p"/>
                                  </m:rPr>
                                  <a:rPr lang="en-US" sz="2000" b="0" i="0" smtClean="0">
                                    <a:latin typeface="Cambria Math" charset="0"/>
                                  </a:rPr>
                                  <m:t>k</m:t>
                                </m:r>
                              </m:e>
                              <m:sub>
                                <m:r>
                                  <a:rPr lang="en-US" sz="2000" b="0" i="0" smtClean="0">
                                    <a:latin typeface="Cambria Math" charset="0"/>
                                  </a:rPr>
                                  <m:t>2</m:t>
                                </m:r>
                              </m:sub>
                            </m:sSub>
                          </m:oMath>
                        </m:oMathPara>
                      </a14:m>
                      <a:endParaRPr lang="en-US" sz="2000" dirty="0"/>
                    </a:p>
                  </p:txBody>
                </p:sp>
              </mc:Choice>
              <mc:Fallback xmlns="">
                <p:sp>
                  <p:nvSpPr>
                    <p:cNvPr id="146" name="TextBox 145"/>
                    <p:cNvSpPr txBox="1">
                      <a:spLocks noRot="1" noChangeAspect="1" noMove="1" noResize="1" noEditPoints="1" noAdjustHandles="1" noChangeArrowheads="1" noChangeShapeType="1" noTextEdit="1"/>
                    </p:cNvSpPr>
                    <p:nvPr/>
                  </p:nvSpPr>
                  <p:spPr>
                    <a:xfrm>
                      <a:off x="1268761" y="3393405"/>
                      <a:ext cx="503086" cy="400110"/>
                    </a:xfrm>
                    <a:prstGeom prst="rect">
                      <a:avLst/>
                    </a:prstGeom>
                    <a:blipFill rotWithShape="0">
                      <a:blip r:embed="rId32"/>
                      <a:stretch>
                        <a:fillRect/>
                      </a:stretch>
                    </a:blipFill>
                  </p:spPr>
                  <p:txBody>
                    <a:bodyPr/>
                    <a:lstStyle/>
                    <a:p>
                      <a:r>
                        <a:rPr lang="en-US">
                          <a:noFill/>
                        </a:rPr>
                        <a:t> </a:t>
                      </a:r>
                    </a:p>
                  </p:txBody>
                </p:sp>
              </mc:Fallback>
            </mc:AlternateContent>
          </p:grpSp>
        </p:grpSp>
        <p:grpSp>
          <p:nvGrpSpPr>
            <p:cNvPr id="149" name="Group 148"/>
            <p:cNvGrpSpPr/>
            <p:nvPr/>
          </p:nvGrpSpPr>
          <p:grpSpPr>
            <a:xfrm>
              <a:off x="3417936" y="2524863"/>
              <a:ext cx="271925" cy="584717"/>
              <a:chOff x="4004280" y="2211528"/>
              <a:chExt cx="271925" cy="725373"/>
            </a:xfrm>
          </p:grpSpPr>
          <p:cxnSp>
            <p:nvCxnSpPr>
              <p:cNvPr id="150" name="Straight Arrow Connector 149"/>
              <p:cNvCxnSpPr/>
              <p:nvPr/>
            </p:nvCxnSpPr>
            <p:spPr>
              <a:xfrm flipH="1">
                <a:off x="4276204" y="2238308"/>
                <a:ext cx="1" cy="69859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V="1">
                <a:off x="4004280" y="2211528"/>
                <a:ext cx="0" cy="72000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55" name="TextBox 154"/>
              <p:cNvSpPr txBox="1"/>
              <p:nvPr/>
            </p:nvSpPr>
            <p:spPr>
              <a:xfrm>
                <a:off x="7355320" y="4683596"/>
                <a:ext cx="101399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ctrlPr>
                            <a:rPr lang="en-US" sz="2000" b="0" i="1" smtClean="0">
                              <a:solidFill>
                                <a:srgbClr val="FF0000"/>
                              </a:solidFill>
                              <a:latin typeface="Cambria Math" charset="0"/>
                            </a:rPr>
                          </m:ctrlPr>
                        </m:dPr>
                        <m:e>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1</m:t>
                              </m:r>
                            </m:sub>
                          </m:sSub>
                          <m:r>
                            <a:rPr lang="en-US" sz="2000" b="0" i="0" smtClean="0">
                              <a:solidFill>
                                <a:srgbClr val="FF0000"/>
                              </a:solidFill>
                              <a:latin typeface="Cambria Math" charset="0"/>
                            </a:rPr>
                            <m:t>,</m:t>
                          </m:r>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2</m:t>
                              </m:r>
                            </m:sub>
                          </m:sSub>
                          <m:r>
                            <a:rPr lang="en-US" sz="2000" b="0" i="0" smtClean="0">
                              <a:solidFill>
                                <a:srgbClr val="FF0000"/>
                              </a:solidFill>
                              <a:latin typeface="Cambria Math" charset="0"/>
                            </a:rPr>
                            <m:t>,</m:t>
                          </m:r>
                          <m:sSup>
                            <m:sSupPr>
                              <m:ctrlPr>
                                <a:rPr lang="en-US" sz="2000" b="0" i="1" smtClean="0">
                                  <a:solidFill>
                                    <a:srgbClr val="FF0000"/>
                                  </a:solidFill>
                                  <a:latin typeface="Cambria Math" charset="0"/>
                                </a:rPr>
                              </m:ctrlPr>
                            </m:sSupPr>
                            <m:e>
                              <m:r>
                                <m:rPr>
                                  <m:sty m:val="p"/>
                                </m:rPr>
                                <a:rPr lang="en-US" sz="2000" b="0" i="0" smtClean="0">
                                  <a:solidFill>
                                    <a:srgbClr val="FF0000"/>
                                  </a:solidFill>
                                  <a:latin typeface="Cambria Math" charset="0"/>
                                </a:rPr>
                                <m:t>k</m:t>
                              </m:r>
                            </m:e>
                            <m:sup>
                              <m:r>
                                <a:rPr lang="en-US" sz="2000" b="0" i="0" smtClean="0">
                                  <a:solidFill>
                                    <a:srgbClr val="FF0000"/>
                                  </a:solidFill>
                                  <a:latin typeface="Cambria Math" charset="0"/>
                                </a:rPr>
                                <m:t>′</m:t>
                              </m:r>
                            </m:sup>
                          </m:sSup>
                        </m:e>
                      </m:d>
                    </m:oMath>
                  </m:oMathPara>
                </a14:m>
                <a:endParaRPr lang="en-US" sz="2000" dirty="0">
                  <a:solidFill>
                    <a:srgbClr val="FF0000"/>
                  </a:solidFill>
                </a:endParaRPr>
              </a:p>
            </p:txBody>
          </p:sp>
        </mc:Choice>
        <mc:Fallback xmlns="">
          <p:sp>
            <p:nvSpPr>
              <p:cNvPr id="155" name="TextBox 154"/>
              <p:cNvSpPr txBox="1">
                <a:spLocks noRot="1" noChangeAspect="1" noMove="1" noResize="1" noEditPoints="1" noAdjustHandles="1" noChangeArrowheads="1" noChangeShapeType="1" noTextEdit="1"/>
              </p:cNvSpPr>
              <p:nvPr/>
            </p:nvSpPr>
            <p:spPr>
              <a:xfrm>
                <a:off x="7355320" y="4683596"/>
                <a:ext cx="1013997" cy="400110"/>
              </a:xfrm>
              <a:prstGeom prst="rect">
                <a:avLst/>
              </a:prstGeom>
              <a:blipFill rotWithShape="0">
                <a:blip r:embed="rId33"/>
                <a:stretch>
                  <a:fillRect r="-198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TextBox 155"/>
              <p:cNvSpPr txBox="1"/>
              <p:nvPr/>
            </p:nvSpPr>
            <p:spPr>
              <a:xfrm>
                <a:off x="5788947" y="2647834"/>
                <a:ext cx="467898" cy="677108"/>
              </a:xfrm>
              <a:prstGeom prst="rect">
                <a:avLst/>
              </a:prstGeom>
              <a:solidFill>
                <a:schemeClr val="bg1"/>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charset="0"/>
                        </a:rPr>
                        <m:t>≈</m:t>
                      </m:r>
                    </m:oMath>
                  </m:oMathPara>
                </a14:m>
                <a:endParaRPr lang="en-US" sz="4400" dirty="0">
                  <a:solidFill>
                    <a:srgbClr val="FF0000"/>
                  </a:solidFill>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5788947" y="2647834"/>
                <a:ext cx="467898" cy="677108"/>
              </a:xfrm>
              <a:prstGeom prst="rect">
                <a:avLst/>
              </a:prstGeom>
              <a:blipFill rotWithShape="0">
                <a:blip r:embed="rId34"/>
                <a:stretch>
                  <a:fillRect/>
                </a:stretch>
              </a:blipFill>
              <a:ln>
                <a:noFill/>
              </a:ln>
            </p:spPr>
            <p:txBody>
              <a:bodyPr/>
              <a:lstStyle/>
              <a:p>
                <a:r>
                  <a:rPr lang="en-US">
                    <a:noFill/>
                  </a:rPr>
                  <a:t> </a:t>
                </a:r>
              </a:p>
            </p:txBody>
          </p:sp>
        </mc:Fallback>
      </mc:AlternateContent>
      <p:sp>
        <p:nvSpPr>
          <p:cNvPr id="157" name="TextBox 156"/>
          <p:cNvSpPr txBox="1"/>
          <p:nvPr/>
        </p:nvSpPr>
        <p:spPr>
          <a:xfrm>
            <a:off x="5260401" y="1059831"/>
            <a:ext cx="3527665" cy="461665"/>
          </a:xfrm>
          <a:prstGeom prst="rect">
            <a:avLst/>
          </a:prstGeom>
          <a:solidFill>
            <a:schemeClr val="accent4">
              <a:lumMod val="20000"/>
              <a:lumOff val="80000"/>
            </a:schemeClr>
          </a:solidFill>
          <a:ln>
            <a:noFill/>
          </a:ln>
        </p:spPr>
        <p:txBody>
          <a:bodyPr wrap="square" rtlCol="0">
            <a:spAutoFit/>
          </a:bodyPr>
          <a:lstStyle/>
          <a:p>
            <a:pPr algn="ctr"/>
            <a:r>
              <a:rPr lang="en-US" sz="2400" b="1" dirty="0" smtClean="0"/>
              <a:t>Indistinguishability of NR</a:t>
            </a:r>
            <a:endParaRPr lang="en-US" sz="2400" b="1" dirty="0"/>
          </a:p>
        </p:txBody>
      </p:sp>
      <p:cxnSp>
        <p:nvCxnSpPr>
          <p:cNvPr id="158" name="Straight Connector 157"/>
          <p:cNvCxnSpPr>
            <a:stCxn id="156" idx="3"/>
            <a:endCxn id="157" idx="2"/>
          </p:cNvCxnSpPr>
          <p:nvPr/>
        </p:nvCxnSpPr>
        <p:spPr>
          <a:xfrm flipV="1">
            <a:off x="6256845" y="1521496"/>
            <a:ext cx="767389" cy="146489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29582" y="4689534"/>
            <a:ext cx="3744613" cy="400652"/>
            <a:chOff x="2235454" y="5241590"/>
            <a:chExt cx="3744613" cy="400652"/>
          </a:xfrm>
        </p:grpSpPr>
        <mc:AlternateContent xmlns:mc="http://schemas.openxmlformats.org/markup-compatibility/2006" xmlns:a14="http://schemas.microsoft.com/office/drawing/2010/main">
          <mc:Choice Requires="a14">
            <p:sp>
              <p:nvSpPr>
                <p:cNvPr id="126" name="TextBox 125"/>
                <p:cNvSpPr txBox="1"/>
                <p:nvPr/>
              </p:nvSpPr>
              <p:spPr>
                <a:xfrm>
                  <a:off x="2235454" y="5241590"/>
                  <a:ext cx="433749"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sz="2000" b="0" i="0" smtClean="0">
                            <a:solidFill>
                              <a:srgbClr val="FF0000"/>
                            </a:solidFill>
                            <a:latin typeface="Cambria Math" charset="0"/>
                          </a:rPr>
                          <m:t>k</m:t>
                        </m:r>
                        <m:r>
                          <a:rPr lang="en-US" sz="2000" b="0" i="0" smtClean="0">
                            <a:solidFill>
                              <a:srgbClr val="FF0000"/>
                            </a:solidFill>
                            <a:latin typeface="Cambria Math" charset="0"/>
                          </a:rPr>
                          <m:t>′</m:t>
                        </m:r>
                      </m:oMath>
                    </m:oMathPara>
                  </a14:m>
                  <a:endParaRPr lang="en-US" sz="2000" dirty="0">
                    <a:solidFill>
                      <a:srgbClr val="FF0000"/>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2235454" y="5241590"/>
                  <a:ext cx="433749" cy="400110"/>
                </a:xfrm>
                <a:prstGeom prst="rect">
                  <a:avLst/>
                </a:prstGeom>
                <a:blipFill rotWithShape="0">
                  <a:blip r:embed="rId35"/>
                  <a:stretch>
                    <a:fillRect l="-2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4576826" y="5242132"/>
                  <a:ext cx="1403241" cy="400110"/>
                </a:xfrm>
                <a:prstGeom prst="rect">
                  <a:avLst/>
                </a:prstGeom>
                <a:noFill/>
              </p:spPr>
              <p:txBody>
                <a:bodyPr wrap="square" rtlCol="0">
                  <a:spAutoFit/>
                </a:bodyPr>
                <a:lstStyle/>
                <a:p>
                  <a:r>
                    <a:rPr lang="en-US" sz="2000" dirty="0">
                      <a:solidFill>
                        <a:srgbClr val="FF0000"/>
                      </a:solidFill>
                    </a:rPr>
                    <a:t> </a:t>
                  </a:r>
                  <a:r>
                    <a:rPr lang="en-US" sz="2000" dirty="0" smtClean="0">
                      <a:solidFill>
                        <a:srgbClr val="FF0000"/>
                      </a:solidFill>
                    </a:rPr>
                    <a:t>        </a:t>
                  </a:r>
                  <a14:m>
                    <m:oMath xmlns:m="http://schemas.openxmlformats.org/officeDocument/2006/math">
                      <m:r>
                        <m:rPr>
                          <m:sty m:val="p"/>
                        </m:rPr>
                        <a:rPr lang="en-US" sz="2000" b="0" i="0" smtClean="0">
                          <a:solidFill>
                            <a:srgbClr val="FF0000"/>
                          </a:solidFill>
                          <a:latin typeface="Cambria Math" charset="0"/>
                        </a:rPr>
                        <m:t>k</m:t>
                      </m:r>
                      <m:r>
                        <a:rPr lang="en-US" sz="2000" b="0" i="0" smtClean="0">
                          <a:solidFill>
                            <a:srgbClr val="FF0000"/>
                          </a:solidFill>
                          <a:latin typeface="Cambria Math" charset="0"/>
                        </a:rPr>
                        <m:t>′</m:t>
                      </m:r>
                    </m:oMath>
                  </a14:m>
                  <a:endParaRPr lang="en-US" sz="2000" dirty="0">
                    <a:solidFill>
                      <a:srgbClr val="FF0000"/>
                    </a:solidFill>
                  </a:endParaRPr>
                </a:p>
              </p:txBody>
            </p:sp>
          </mc:Choice>
          <mc:Fallback xmlns="">
            <p:sp>
              <p:nvSpPr>
                <p:cNvPr id="129" name="TextBox 128"/>
                <p:cNvSpPr txBox="1">
                  <a:spLocks noRot="1" noChangeAspect="1" noMove="1" noResize="1" noEditPoints="1" noAdjustHandles="1" noChangeArrowheads="1" noChangeShapeType="1" noTextEdit="1"/>
                </p:cNvSpPr>
                <p:nvPr/>
              </p:nvSpPr>
              <p:spPr>
                <a:xfrm>
                  <a:off x="4576826" y="5242132"/>
                  <a:ext cx="1403241" cy="400110"/>
                </a:xfrm>
                <a:prstGeom prst="rect">
                  <a:avLst/>
                </a:prstGeom>
                <a:blipFill rotWithShape="0">
                  <a:blip r:embed="rId36"/>
                  <a:stretch>
                    <a:fillRect/>
                  </a:stretch>
                </a:blipFill>
              </p:spPr>
              <p:txBody>
                <a:bodyPr/>
                <a:lstStyle/>
                <a:p>
                  <a:r>
                    <a:rPr lang="en-US">
                      <a:noFill/>
                    </a:rPr>
                    <a:t> </a:t>
                  </a:r>
                </a:p>
              </p:txBody>
            </p:sp>
          </mc:Fallback>
        </mc:AlternateContent>
      </p:grpSp>
      <p:cxnSp>
        <p:nvCxnSpPr>
          <p:cNvPr id="23" name="Straight Arrow Connector 22"/>
          <p:cNvCxnSpPr/>
          <p:nvPr/>
        </p:nvCxnSpPr>
        <p:spPr>
          <a:xfrm>
            <a:off x="1933237" y="3629691"/>
            <a:ext cx="0" cy="1696448"/>
          </a:xfrm>
          <a:prstGeom prst="straightConnector1">
            <a:avLst/>
          </a:prstGeom>
          <a:ln>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4861494" y="3636515"/>
            <a:ext cx="0" cy="1696448"/>
          </a:xfrm>
          <a:prstGeom prst="straightConnector1">
            <a:avLst/>
          </a:prstGeom>
          <a:ln>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2" name="TextBox 151"/>
              <p:cNvSpPr txBox="1"/>
              <p:nvPr/>
            </p:nvSpPr>
            <p:spPr>
              <a:xfrm>
                <a:off x="2692405" y="2703682"/>
                <a:ext cx="467898" cy="677108"/>
              </a:xfrm>
              <a:prstGeom prst="rect">
                <a:avLst/>
              </a:prstGeom>
              <a:solidFill>
                <a:schemeClr val="bg1"/>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FF0000"/>
                          </a:solidFill>
                          <a:latin typeface="Cambria Math" charset="0"/>
                        </a:rPr>
                        <m:t>≈</m:t>
                      </m:r>
                    </m:oMath>
                  </m:oMathPara>
                </a14:m>
                <a:endParaRPr lang="en-US" sz="4400" dirty="0">
                  <a:solidFill>
                    <a:srgbClr val="FF0000"/>
                  </a:solidFill>
                </a:endParaRPr>
              </a:p>
            </p:txBody>
          </p:sp>
        </mc:Choice>
        <mc:Fallback xmlns="">
          <p:sp>
            <p:nvSpPr>
              <p:cNvPr id="152" name="TextBox 151"/>
              <p:cNvSpPr txBox="1">
                <a:spLocks noRot="1" noChangeAspect="1" noMove="1" noResize="1" noEditPoints="1" noAdjustHandles="1" noChangeArrowheads="1" noChangeShapeType="1" noTextEdit="1"/>
              </p:cNvSpPr>
              <p:nvPr/>
            </p:nvSpPr>
            <p:spPr>
              <a:xfrm>
                <a:off x="2692405" y="2703682"/>
                <a:ext cx="467898" cy="677108"/>
              </a:xfrm>
              <a:prstGeom prst="rect">
                <a:avLst/>
              </a:prstGeom>
              <a:blipFill rotWithShape="0">
                <a:blip r:embed="rId3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p:cNvSpPr txBox="1"/>
              <p:nvPr/>
            </p:nvSpPr>
            <p:spPr>
              <a:xfrm>
                <a:off x="344176" y="1056509"/>
                <a:ext cx="2881205" cy="461665"/>
              </a:xfrm>
              <a:prstGeom prst="rect">
                <a:avLst/>
              </a:prstGeom>
              <a:solidFill>
                <a:schemeClr val="accent4">
                  <a:lumMod val="20000"/>
                  <a:lumOff val="80000"/>
                </a:schemeClr>
              </a:solidFill>
              <a:ln>
                <a:noFill/>
              </a:ln>
            </p:spPr>
            <p:txBody>
              <a:bodyPr wrap="square" rtlCol="0">
                <a:spAutoFit/>
              </a:bodyPr>
              <a:lstStyle/>
              <a:p>
                <a:pPr algn="ctr"/>
                <a14:m>
                  <m:oMath xmlns:m="http://schemas.openxmlformats.org/officeDocument/2006/math">
                    <m:r>
                      <a:rPr lang="en-US" sz="2400" b="1" i="0" dirty="0" smtClean="0">
                        <a:latin typeface="Cambria Math" charset="0"/>
                      </a:rPr>
                      <m:t>𝐇</m:t>
                    </m:r>
                  </m:oMath>
                </a14:m>
                <a:r>
                  <a:rPr lang="en-US" sz="2400" b="1" dirty="0" smtClean="0"/>
                  <a:t> = UCE[</a:t>
                </a:r>
                <a14:m>
                  <m:oMath xmlns:m="http://schemas.openxmlformats.org/officeDocument/2006/math">
                    <m:sSup>
                      <m:sSupPr>
                        <m:ctrlPr>
                          <a:rPr lang="en-US" sz="2400" i="1" smtClean="0">
                            <a:solidFill>
                              <a:srgbClr val="FF0000"/>
                            </a:solidFill>
                            <a:latin typeface="Cambria Math" charset="0"/>
                          </a:rPr>
                        </m:ctrlPr>
                      </m:sSupPr>
                      <m:e>
                        <m:r>
                          <a:rPr lang="en-US" sz="2400" i="0">
                            <a:solidFill>
                              <a:srgbClr val="FF0000"/>
                            </a:solidFill>
                            <a:latin typeface="Cambria Math" charset="0"/>
                            <a:ea typeface="Cambria Math" charset="0"/>
                            <a:cs typeface="Cambria Math" charset="0"/>
                          </a:rPr>
                          <m:t>𝒮</m:t>
                        </m:r>
                      </m:e>
                      <m:sup>
                        <m:r>
                          <m:rPr>
                            <m:sty m:val="p"/>
                          </m:rPr>
                          <a:rPr lang="en-US" sz="2400" b="0" i="0" smtClean="0">
                            <a:solidFill>
                              <a:srgbClr val="FF0000"/>
                            </a:solidFill>
                            <a:latin typeface="Cambria Math" charset="0"/>
                          </a:rPr>
                          <m:t>rs</m:t>
                        </m:r>
                      </m:sup>
                    </m:sSup>
                  </m:oMath>
                </a14:m>
                <a:r>
                  <a:rPr lang="en-US" sz="2400" b="1" dirty="0" smtClean="0"/>
                  <a:t>]</a:t>
                </a:r>
                <a:endParaRPr lang="en-US" sz="2400" b="1" dirty="0"/>
              </a:p>
            </p:txBody>
          </p:sp>
        </mc:Choice>
        <mc:Fallback xmlns="">
          <p:sp>
            <p:nvSpPr>
              <p:cNvPr id="153" name="TextBox 152"/>
              <p:cNvSpPr txBox="1">
                <a:spLocks noRot="1" noChangeAspect="1" noMove="1" noResize="1" noEditPoints="1" noAdjustHandles="1" noChangeArrowheads="1" noChangeShapeType="1" noTextEdit="1"/>
              </p:cNvSpPr>
              <p:nvPr/>
            </p:nvSpPr>
            <p:spPr>
              <a:xfrm>
                <a:off x="344176" y="1056509"/>
                <a:ext cx="2881205" cy="461665"/>
              </a:xfrm>
              <a:prstGeom prst="rect">
                <a:avLst/>
              </a:prstGeom>
              <a:blipFill rotWithShape="0">
                <a:blip r:embed="rId38"/>
                <a:stretch>
                  <a:fillRect t="-10526" b="-28947"/>
                </a:stretch>
              </a:blipFill>
              <a:ln>
                <a:noFill/>
              </a:ln>
            </p:spPr>
            <p:txBody>
              <a:bodyPr/>
              <a:lstStyle/>
              <a:p>
                <a:r>
                  <a:rPr lang="en-US">
                    <a:noFill/>
                  </a:rPr>
                  <a:t> </a:t>
                </a:r>
              </a:p>
            </p:txBody>
          </p:sp>
        </mc:Fallback>
      </mc:AlternateContent>
      <p:cxnSp>
        <p:nvCxnSpPr>
          <p:cNvPr id="154" name="Straight Connector 153"/>
          <p:cNvCxnSpPr>
            <a:stCxn id="152" idx="1"/>
            <a:endCxn id="153" idx="2"/>
          </p:cNvCxnSpPr>
          <p:nvPr/>
        </p:nvCxnSpPr>
        <p:spPr>
          <a:xfrm flipH="1" flipV="1">
            <a:off x="1784779" y="1518174"/>
            <a:ext cx="907626" cy="15240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2368059" y="3248499"/>
                <a:ext cx="494046" cy="585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charset="0"/>
                            </a:rPr>
                          </m:ctrlPr>
                        </m:accPr>
                        <m:e>
                          <m:r>
                            <m:rPr>
                              <m:sty m:val="p"/>
                            </m:rPr>
                            <a:rPr lang="en-US" sz="3200" b="0" i="0" smtClean="0">
                              <a:latin typeface="Cambria Math" charset="0"/>
                            </a:rPr>
                            <m:t>S</m:t>
                          </m:r>
                        </m:e>
                      </m:acc>
                    </m:oMath>
                  </m:oMathPara>
                </a14:m>
                <a:endParaRPr lang="en-US" sz="3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368059" y="3248499"/>
                <a:ext cx="494046" cy="585930"/>
              </a:xfrm>
              <a:prstGeom prst="rect">
                <a:avLst/>
              </a:prstGeom>
              <a:blipFill rotWithShape="0">
                <a:blip r:embed="rId3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5285569" y="3242272"/>
                <a:ext cx="494046" cy="585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charset="0"/>
                            </a:rPr>
                          </m:ctrlPr>
                        </m:accPr>
                        <m:e>
                          <m:r>
                            <m:rPr>
                              <m:sty m:val="p"/>
                            </m:rPr>
                            <a:rPr lang="en-US" sz="3200" b="0" i="0" smtClean="0">
                              <a:latin typeface="Cambria Math" charset="0"/>
                            </a:rPr>
                            <m:t>S</m:t>
                          </m:r>
                        </m:e>
                      </m:acc>
                    </m:oMath>
                  </m:oMathPara>
                </a14:m>
                <a:endParaRPr lang="en-US" sz="3200" dirty="0"/>
              </a:p>
            </p:txBody>
          </p:sp>
        </mc:Choice>
        <mc:Fallback xmlns="">
          <p:sp>
            <p:nvSpPr>
              <p:cNvPr id="114" name="TextBox 113"/>
              <p:cNvSpPr txBox="1">
                <a:spLocks noRot="1" noChangeAspect="1" noMove="1" noResize="1" noEditPoints="1" noAdjustHandles="1" noChangeArrowheads="1" noChangeShapeType="1" noTextEdit="1"/>
              </p:cNvSpPr>
              <p:nvPr/>
            </p:nvSpPr>
            <p:spPr>
              <a:xfrm>
                <a:off x="5285569" y="3242272"/>
                <a:ext cx="494046" cy="585930"/>
              </a:xfrm>
              <a:prstGeom prst="rect">
                <a:avLst/>
              </a:prstGeom>
              <a:blipFill rotWithShape="0">
                <a:blip r:embed="rId40"/>
                <a:stretch>
                  <a:fillRect/>
                </a:stretch>
              </a:blipFill>
            </p:spPr>
            <p:txBody>
              <a:bodyPr/>
              <a:lstStyle/>
              <a:p>
                <a:r>
                  <a:rPr lang="en-US">
                    <a:noFill/>
                  </a:rPr>
                  <a:t> </a:t>
                </a:r>
              </a:p>
            </p:txBody>
          </p:sp>
        </mc:Fallback>
      </mc:AlternateContent>
      <p:sp>
        <p:nvSpPr>
          <p:cNvPr id="24" name="Rectangle 23"/>
          <p:cNvSpPr/>
          <p:nvPr/>
        </p:nvSpPr>
        <p:spPr>
          <a:xfrm>
            <a:off x="3160303" y="944563"/>
            <a:ext cx="6775434" cy="612531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ular Callout 115"/>
          <p:cNvSpPr/>
          <p:nvPr/>
        </p:nvSpPr>
        <p:spPr>
          <a:xfrm>
            <a:off x="3365215" y="1932338"/>
            <a:ext cx="5498976" cy="2167710"/>
          </a:xfrm>
          <a:prstGeom prst="wedgeRectCallout">
            <a:avLst>
              <a:gd name="adj1" fmla="val -54280"/>
              <a:gd name="adj2" fmla="val -406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9" name="TextBox 28"/>
              <p:cNvSpPr txBox="1"/>
              <p:nvPr/>
            </p:nvSpPr>
            <p:spPr>
              <a:xfrm>
                <a:off x="4403105" y="1981204"/>
                <a:ext cx="3186000" cy="462434"/>
              </a:xfrm>
              <a:prstGeom prst="rect">
                <a:avLst/>
              </a:prstGeom>
              <a:noFill/>
            </p:spPr>
            <p:txBody>
              <a:bodyPr wrap="none" rtlCol="0">
                <a:spAutoFit/>
              </a:bodyPr>
              <a:lstStyle/>
              <a:p>
                <a:r>
                  <a:rPr lang="en-US" sz="2400" dirty="0" smtClean="0">
                    <a:solidFill>
                      <a:schemeClr val="tx1"/>
                    </a:solidFill>
                  </a:rPr>
                  <a:t>Only if </a:t>
                </a:r>
                <a14:m>
                  <m:oMath xmlns:m="http://schemas.openxmlformats.org/officeDocument/2006/math">
                    <m:acc>
                      <m:accPr>
                        <m:chr m:val="̅"/>
                        <m:ctrlPr>
                          <a:rPr lang="en-US" sz="2400" b="0" i="1" smtClean="0">
                            <a:solidFill>
                              <a:schemeClr val="tx1"/>
                            </a:solidFill>
                            <a:latin typeface="Cambria Math" charset="0"/>
                          </a:rPr>
                        </m:ctrlPr>
                      </m:accPr>
                      <m:e>
                        <m:r>
                          <m:rPr>
                            <m:sty m:val="p"/>
                          </m:rPr>
                          <a:rPr lang="en-US" sz="2400" b="0" i="0" smtClean="0">
                            <a:solidFill>
                              <a:schemeClr val="tx1"/>
                            </a:solidFill>
                            <a:latin typeface="Cambria Math" charset="0"/>
                          </a:rPr>
                          <m:t>S</m:t>
                        </m:r>
                      </m:e>
                    </m:acc>
                  </m:oMath>
                </a14:m>
                <a:r>
                  <a:rPr lang="en-US" sz="2400" dirty="0" smtClean="0">
                    <a:solidFill>
                      <a:schemeClr val="tx1"/>
                    </a:solidFill>
                  </a:rPr>
                  <a:t> is </a:t>
                </a:r>
                <a:r>
                  <a:rPr lang="en-US" sz="2400" b="1" dirty="0" smtClean="0">
                    <a:solidFill>
                      <a:srgbClr val="053BFF"/>
                    </a:solidFill>
                  </a:rPr>
                  <a:t>reset-secure</a:t>
                </a:r>
                <a:r>
                  <a:rPr lang="en-US" sz="2400" dirty="0" smtClean="0">
                    <a:solidFill>
                      <a:schemeClr val="tx1"/>
                    </a:solidFill>
                  </a:rPr>
                  <a:t>!</a:t>
                </a:r>
                <a:endParaRPr lang="en-US" sz="2400" dirty="0">
                  <a:solidFill>
                    <a:schemeClr val="tx1"/>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403105" y="1981204"/>
                <a:ext cx="3186000" cy="462434"/>
              </a:xfrm>
              <a:prstGeom prst="rect">
                <a:avLst/>
              </a:prstGeom>
              <a:blipFill rotWithShape="0">
                <a:blip r:embed="rId41"/>
                <a:stretch>
                  <a:fillRect l="-2868" t="-10526" r="-2486" b="-28947"/>
                </a:stretch>
              </a:blipFill>
            </p:spPr>
            <p:txBody>
              <a:bodyPr/>
              <a:lstStyle/>
              <a:p>
                <a:r>
                  <a:rPr lang="en-US">
                    <a:noFill/>
                  </a:rPr>
                  <a:t> </a:t>
                </a:r>
              </a:p>
            </p:txBody>
          </p:sp>
        </mc:Fallback>
      </mc:AlternateContent>
      <p:sp>
        <p:nvSpPr>
          <p:cNvPr id="32" name="TextBox 31"/>
          <p:cNvSpPr txBox="1"/>
          <p:nvPr/>
        </p:nvSpPr>
        <p:spPr>
          <a:xfrm>
            <a:off x="3491228" y="2547977"/>
            <a:ext cx="1207382" cy="461665"/>
          </a:xfrm>
          <a:prstGeom prst="rect">
            <a:avLst/>
          </a:prstGeom>
          <a:noFill/>
        </p:spPr>
        <p:txBody>
          <a:bodyPr wrap="none" rtlCol="0">
            <a:spAutoFit/>
          </a:bodyPr>
          <a:lstStyle/>
          <a:p>
            <a:r>
              <a:rPr lang="en-US" sz="2400" b="1" dirty="0" smtClean="0">
                <a:solidFill>
                  <a:srgbClr val="FF0000"/>
                </a:solidFill>
              </a:rPr>
              <a:t>Lemma:</a:t>
            </a:r>
            <a:endParaRPr lang="en-US" sz="2400" b="1" dirty="0">
              <a:solidFill>
                <a:srgbClr val="FF0000"/>
              </a:solidFill>
            </a:endParaRPr>
          </a:p>
        </p:txBody>
      </p:sp>
      <mc:AlternateContent xmlns:mc="http://schemas.openxmlformats.org/markup-compatibility/2006" xmlns:a14="http://schemas.microsoft.com/office/drawing/2010/main">
        <mc:Choice Requires="a14">
          <p:sp>
            <p:nvSpPr>
              <p:cNvPr id="35" name="TextBox 34"/>
              <p:cNvSpPr txBox="1"/>
              <p:nvPr/>
            </p:nvSpPr>
            <p:spPr>
              <a:xfrm>
                <a:off x="3499983" y="2971871"/>
                <a:ext cx="2121415" cy="492443"/>
              </a:xfrm>
              <a:prstGeom prst="rect">
                <a:avLst/>
              </a:prstGeom>
              <a:noFill/>
            </p:spPr>
            <p:txBody>
              <a:bodyPr wrap="none" rtlCol="0">
                <a:spAutoFit/>
              </a:bodyPr>
              <a:lstStyle/>
              <a:p>
                <a14:m>
                  <m:oMath xmlns:m="http://schemas.openxmlformats.org/officeDocument/2006/math">
                    <m:r>
                      <m:rPr>
                        <m:sty m:val="p"/>
                      </m:rPr>
                      <a:rPr lang="en-US" sz="2600" b="0" i="0" smtClean="0">
                        <a:latin typeface="Cambria Math" charset="0"/>
                      </a:rPr>
                      <m:t>S</m:t>
                    </m:r>
                  </m:oMath>
                </a14:m>
                <a:r>
                  <a:rPr lang="en-US" sz="2600" dirty="0" smtClean="0"/>
                  <a:t> </a:t>
                </a:r>
                <a:r>
                  <a:rPr lang="en-US" sz="2600" b="1" dirty="0" smtClean="0">
                    <a:solidFill>
                      <a:srgbClr val="053BFF"/>
                    </a:solidFill>
                  </a:rPr>
                  <a:t>reset-secure</a:t>
                </a:r>
                <a:endParaRPr lang="en-US" sz="2600" b="1" dirty="0">
                  <a:solidFill>
                    <a:srgbClr val="053BFF"/>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499983" y="2971871"/>
                <a:ext cx="2121415" cy="492443"/>
              </a:xfrm>
              <a:prstGeom prst="rect">
                <a:avLst/>
              </a:prstGeom>
              <a:blipFill rotWithShape="0">
                <a:blip r:embed="rId42"/>
                <a:stretch>
                  <a:fillRect t="-11250" r="-4023" b="-3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TextBox 160"/>
              <p:cNvSpPr txBox="1"/>
              <p:nvPr/>
            </p:nvSpPr>
            <p:spPr>
              <a:xfrm>
                <a:off x="6570574" y="2976537"/>
                <a:ext cx="2121415" cy="493277"/>
              </a:xfrm>
              <a:prstGeom prst="rect">
                <a:avLst/>
              </a:prstGeom>
              <a:noFill/>
            </p:spPr>
            <p:txBody>
              <a:bodyPr wrap="none" rtlCol="0">
                <a:spAutoFit/>
              </a:bodyPr>
              <a:lstStyle/>
              <a:p>
                <a14:m>
                  <m:oMath xmlns:m="http://schemas.openxmlformats.org/officeDocument/2006/math">
                    <m:acc>
                      <m:accPr>
                        <m:chr m:val="̅"/>
                        <m:ctrlPr>
                          <a:rPr lang="en-US" sz="2600" b="0" i="1" smtClean="0">
                            <a:latin typeface="Cambria Math" charset="0"/>
                          </a:rPr>
                        </m:ctrlPr>
                      </m:accPr>
                      <m:e>
                        <m:r>
                          <m:rPr>
                            <m:sty m:val="p"/>
                          </m:rPr>
                          <a:rPr lang="en-US" sz="2600" b="0" i="0" smtClean="0">
                            <a:latin typeface="Cambria Math" charset="0"/>
                          </a:rPr>
                          <m:t>S</m:t>
                        </m:r>
                      </m:e>
                    </m:acc>
                  </m:oMath>
                </a14:m>
                <a:r>
                  <a:rPr lang="en-US" sz="2600" dirty="0" smtClean="0"/>
                  <a:t> </a:t>
                </a:r>
                <a:r>
                  <a:rPr lang="en-US" sz="2600" b="1" dirty="0" smtClean="0">
                    <a:solidFill>
                      <a:srgbClr val="053BFF"/>
                    </a:solidFill>
                  </a:rPr>
                  <a:t>reset-secure</a:t>
                </a:r>
                <a:endParaRPr lang="en-US" sz="2600" b="1" dirty="0">
                  <a:solidFill>
                    <a:srgbClr val="053BFF"/>
                  </a:solidFill>
                </a:endParaRPr>
              </a:p>
            </p:txBody>
          </p:sp>
        </mc:Choice>
        <mc:Fallback xmlns="">
          <p:sp>
            <p:nvSpPr>
              <p:cNvPr id="161" name="TextBox 160"/>
              <p:cNvSpPr txBox="1">
                <a:spLocks noRot="1" noChangeAspect="1" noMove="1" noResize="1" noEditPoints="1" noAdjustHandles="1" noChangeArrowheads="1" noChangeShapeType="1" noTextEdit="1"/>
              </p:cNvSpPr>
              <p:nvPr/>
            </p:nvSpPr>
            <p:spPr>
              <a:xfrm>
                <a:off x="6570574" y="2976537"/>
                <a:ext cx="2121415" cy="493277"/>
              </a:xfrm>
              <a:prstGeom prst="rect">
                <a:avLst/>
              </a:prstGeom>
              <a:blipFill rotWithShape="0">
                <a:blip r:embed="rId43"/>
                <a:stretch>
                  <a:fillRect t="-9877" r="-4023" b="-32099"/>
                </a:stretch>
              </a:blipFill>
            </p:spPr>
            <p:txBody>
              <a:bodyPr/>
              <a:lstStyle/>
              <a:p>
                <a:r>
                  <a:rPr lang="en-US">
                    <a:noFill/>
                  </a:rPr>
                  <a:t> </a:t>
                </a:r>
              </a:p>
            </p:txBody>
          </p:sp>
        </mc:Fallback>
      </mc:AlternateContent>
      <p:sp>
        <p:nvSpPr>
          <p:cNvPr id="36" name="Right Arrow 35"/>
          <p:cNvSpPr/>
          <p:nvPr/>
        </p:nvSpPr>
        <p:spPr>
          <a:xfrm>
            <a:off x="5854888" y="3031679"/>
            <a:ext cx="576607" cy="415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453562" y="230789"/>
            <a:ext cx="1561910" cy="1554968"/>
          </a:xfrm>
          <a:prstGeom prst="rect">
            <a:avLst/>
          </a:prstGeom>
        </p:spPr>
      </p:pic>
      <p:sp>
        <p:nvSpPr>
          <p:cNvPr id="6" name="TextBox 5"/>
          <p:cNvSpPr txBox="1"/>
          <p:nvPr/>
        </p:nvSpPr>
        <p:spPr>
          <a:xfrm>
            <a:off x="3585789" y="3608450"/>
            <a:ext cx="4957383" cy="430887"/>
          </a:xfrm>
          <a:prstGeom prst="rect">
            <a:avLst/>
          </a:prstGeom>
          <a:noFill/>
        </p:spPr>
        <p:txBody>
          <a:bodyPr wrap="none" rtlCol="0">
            <a:spAutoFit/>
          </a:bodyPr>
          <a:lstStyle/>
          <a:p>
            <a:r>
              <a:rPr lang="en-US" sz="2200" b="1" dirty="0" smtClean="0">
                <a:solidFill>
                  <a:srgbClr val="FF0000"/>
                </a:solidFill>
              </a:rPr>
              <a:t>Requires techniques from [IR89, BMG09]</a:t>
            </a:r>
            <a:endParaRPr lang="en-US" sz="2200" b="1" dirty="0">
              <a:solidFill>
                <a:srgbClr val="FF0000"/>
              </a:solidFill>
            </a:endParaRPr>
          </a:p>
        </p:txBody>
      </p:sp>
      <p:sp>
        <p:nvSpPr>
          <p:cNvPr id="58" name="Up-Down Arrow 57"/>
          <p:cNvSpPr/>
          <p:nvPr/>
        </p:nvSpPr>
        <p:spPr>
          <a:xfrm>
            <a:off x="-1136173" y="2260523"/>
            <a:ext cx="316128" cy="64339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2" name="TextBox 161"/>
              <p:cNvSpPr txBox="1"/>
              <p:nvPr/>
            </p:nvSpPr>
            <p:spPr>
              <a:xfrm>
                <a:off x="733261" y="3223143"/>
                <a:ext cx="1677895" cy="400110"/>
              </a:xfrm>
              <a:prstGeom prst="rect">
                <a:avLst/>
              </a:prstGeom>
              <a:noFill/>
            </p:spPr>
            <p:txBody>
              <a:bodyPr wrap="none" rtlCol="0">
                <a:spAutoFit/>
              </a:bodyPr>
              <a:lstStyle/>
              <a:p>
                <a:r>
                  <a:rPr lang="en-US" sz="2000" dirty="0"/>
                  <a:t>r</a:t>
                </a:r>
                <a:r>
                  <a:rPr lang="en-US" sz="2000" b="0" dirty="0" smtClean="0"/>
                  <a:t>andom</a:t>
                </a:r>
                <a:r>
                  <a:rPr lang="en-US" sz="2000" b="0" dirty="0" smtClean="0">
                    <a:solidFill>
                      <a:srgbClr val="FF0000"/>
                    </a:solidFill>
                  </a:rPr>
                  <a:t> </a:t>
                </a:r>
                <a14:m>
                  <m:oMath xmlns:m="http://schemas.openxmlformats.org/officeDocument/2006/math">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1</m:t>
                        </m:r>
                      </m:sub>
                    </m:sSub>
                    <m:r>
                      <a:rPr lang="en-US" sz="2000" b="0" i="0" smtClean="0">
                        <a:solidFill>
                          <a:srgbClr val="FF0000"/>
                        </a:solidFill>
                        <a:latin typeface="Cambria Math" charset="0"/>
                      </a:rPr>
                      <m:t>,</m:t>
                    </m:r>
                    <m:sSub>
                      <m:sSubPr>
                        <m:ctrlPr>
                          <a:rPr lang="en-US" sz="2000" b="0" i="1" smtClean="0">
                            <a:solidFill>
                              <a:srgbClr val="FF0000"/>
                            </a:solidFill>
                            <a:latin typeface="Cambria Math" charset="0"/>
                          </a:rPr>
                        </m:ctrlPr>
                      </m:sSubPr>
                      <m:e>
                        <m:r>
                          <m:rPr>
                            <m:sty m:val="p"/>
                          </m:rPr>
                          <a:rPr lang="en-US" sz="2000" b="0" i="0" smtClean="0">
                            <a:solidFill>
                              <a:srgbClr val="FF0000"/>
                            </a:solidFill>
                            <a:latin typeface="Cambria Math" charset="0"/>
                          </a:rPr>
                          <m:t>k</m:t>
                        </m:r>
                      </m:e>
                      <m:sub>
                        <m:r>
                          <a:rPr lang="en-US" sz="2000" b="0" i="0" smtClean="0">
                            <a:solidFill>
                              <a:srgbClr val="FF0000"/>
                            </a:solidFill>
                            <a:latin typeface="Cambria Math" charset="0"/>
                          </a:rPr>
                          <m:t>2</m:t>
                        </m:r>
                      </m:sub>
                    </m:sSub>
                  </m:oMath>
                </a14:m>
                <a:endParaRPr lang="en-US" sz="2000" dirty="0"/>
              </a:p>
            </p:txBody>
          </p:sp>
        </mc:Choice>
        <mc:Fallback xmlns="">
          <p:sp>
            <p:nvSpPr>
              <p:cNvPr id="162" name="TextBox 161"/>
              <p:cNvSpPr txBox="1">
                <a:spLocks noRot="1" noChangeAspect="1" noMove="1" noResize="1" noEditPoints="1" noAdjustHandles="1" noChangeArrowheads="1" noChangeShapeType="1" noTextEdit="1"/>
              </p:cNvSpPr>
              <p:nvPr/>
            </p:nvSpPr>
            <p:spPr>
              <a:xfrm>
                <a:off x="733261" y="3223143"/>
                <a:ext cx="1677895" cy="400110"/>
              </a:xfrm>
              <a:prstGeom prst="rect">
                <a:avLst/>
              </a:prstGeom>
              <a:blipFill rotWithShape="0">
                <a:blip r:embed="rId45"/>
                <a:stretch>
                  <a:fillRect l="-3623"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TextBox 162"/>
              <p:cNvSpPr txBox="1"/>
              <p:nvPr/>
            </p:nvSpPr>
            <p:spPr>
              <a:xfrm>
                <a:off x="404779" y="1802139"/>
                <a:ext cx="1259960" cy="400110"/>
              </a:xfrm>
              <a:prstGeom prst="rect">
                <a:avLst/>
              </a:prstGeom>
              <a:noFill/>
            </p:spPr>
            <p:txBody>
              <a:bodyPr wrap="none" rtlCol="0">
                <a:spAutoFit/>
              </a:bodyPr>
              <a:lstStyle/>
              <a:p>
                <a:r>
                  <a:rPr lang="en-US" sz="2000" dirty="0"/>
                  <a:t>r</a:t>
                </a:r>
                <a:r>
                  <a:rPr lang="en-US" sz="2000" b="0" dirty="0" smtClean="0"/>
                  <a:t>andom</a:t>
                </a:r>
                <a:r>
                  <a:rPr lang="en-US" sz="2000" b="0" dirty="0" smtClean="0">
                    <a:solidFill>
                      <a:srgbClr val="FF0000"/>
                    </a:solidFill>
                  </a:rPr>
                  <a:t> </a:t>
                </a:r>
                <a14:m>
                  <m:oMath xmlns:m="http://schemas.openxmlformats.org/officeDocument/2006/math">
                    <m:r>
                      <m:rPr>
                        <m:sty m:val="p"/>
                      </m:rPr>
                      <a:rPr lang="en-US" sz="2000" b="0" i="0" smtClean="0">
                        <a:solidFill>
                          <a:srgbClr val="FF0000"/>
                        </a:solidFill>
                        <a:latin typeface="Cambria Math" charset="0"/>
                      </a:rPr>
                      <m:t>k</m:t>
                    </m:r>
                    <m:r>
                      <a:rPr lang="en-US" sz="2000" b="0" i="0" smtClean="0">
                        <a:solidFill>
                          <a:srgbClr val="FF0000"/>
                        </a:solidFill>
                        <a:latin typeface="Cambria Math" charset="0"/>
                      </a:rPr>
                      <m:t>′</m:t>
                    </m:r>
                  </m:oMath>
                </a14:m>
                <a:endParaRPr lang="en-US" sz="2000" dirty="0"/>
              </a:p>
            </p:txBody>
          </p:sp>
        </mc:Choice>
        <mc:Fallback xmlns="">
          <p:sp>
            <p:nvSpPr>
              <p:cNvPr id="163" name="TextBox 162"/>
              <p:cNvSpPr txBox="1">
                <a:spLocks noRot="1" noChangeAspect="1" noMove="1" noResize="1" noEditPoints="1" noAdjustHandles="1" noChangeArrowheads="1" noChangeShapeType="1" noTextEdit="1"/>
              </p:cNvSpPr>
              <p:nvPr/>
            </p:nvSpPr>
            <p:spPr>
              <a:xfrm>
                <a:off x="404779" y="1802139"/>
                <a:ext cx="1259960" cy="400110"/>
              </a:xfrm>
              <a:prstGeom prst="rect">
                <a:avLst/>
              </a:prstGeom>
              <a:blipFill rotWithShape="0">
                <a:blip r:embed="rId46"/>
                <a:stretch>
                  <a:fillRect l="-4831" t="-9231" b="-27692"/>
                </a:stretch>
              </a:blipFill>
            </p:spPr>
            <p:txBody>
              <a:bodyPr/>
              <a:lstStyle/>
              <a:p>
                <a:r>
                  <a:rPr lang="en-US">
                    <a:noFill/>
                  </a:rPr>
                  <a:t> </a:t>
                </a:r>
              </a:p>
            </p:txBody>
          </p:sp>
        </mc:Fallback>
      </mc:AlternateContent>
    </p:spTree>
    <p:extLst>
      <p:ext uri="{BB962C8B-B14F-4D97-AF65-F5344CB8AC3E}">
        <p14:creationId xmlns:p14="http://schemas.microsoft.com/office/powerpoint/2010/main" val="111951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0" y="1"/>
            <a:ext cx="9143999" cy="6858000"/>
          </a:xfrm>
          <a:prstGeom prst="rect">
            <a:avLst/>
          </a:prstGeom>
        </p:spPr>
      </p:pic>
      <p:sp>
        <p:nvSpPr>
          <p:cNvPr id="2" name="Title 1"/>
          <p:cNvSpPr>
            <a:spLocks noGrp="1"/>
          </p:cNvSpPr>
          <p:nvPr>
            <p:ph type="title"/>
          </p:nvPr>
        </p:nvSpPr>
        <p:spPr/>
        <p:txBody>
          <a:bodyPr>
            <a:noAutofit/>
          </a:bodyPr>
          <a:lstStyle/>
          <a:p>
            <a:r>
              <a:rPr lang="en-US" sz="4800" dirty="0" smtClean="0"/>
              <a:t>Coming up next...</a:t>
            </a:r>
            <a:endParaRPr lang="en-US" sz="4800" dirty="0"/>
          </a:p>
        </p:txBody>
      </p:sp>
      <p:sp>
        <p:nvSpPr>
          <p:cNvPr id="3" name="Title 1"/>
          <p:cNvSpPr txBox="1">
            <a:spLocks/>
          </p:cNvSpPr>
          <p:nvPr/>
        </p:nvSpPr>
        <p:spPr>
          <a:xfrm>
            <a:off x="2063265" y="1757726"/>
            <a:ext cx="5017469" cy="5794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0432FF"/>
                </a:solidFill>
                <a:latin typeface="+mn-lt"/>
                <a:ea typeface="+mj-ea"/>
                <a:cs typeface="+mj-cs"/>
              </a:defRPr>
            </a:lvl1pPr>
          </a:lstStyle>
          <a:p>
            <a:pPr algn="ctr"/>
            <a:r>
              <a:rPr lang="en-US" sz="3500" b="1" dirty="0" smtClean="0"/>
              <a:t>NR is correlation intractable</a:t>
            </a:r>
            <a:endParaRPr lang="en-US" sz="3500" b="1" dirty="0"/>
          </a:p>
        </p:txBody>
      </p:sp>
      <p:sp>
        <p:nvSpPr>
          <p:cNvPr id="4" name="Title 1"/>
          <p:cNvSpPr txBox="1">
            <a:spLocks/>
          </p:cNvSpPr>
          <p:nvPr/>
        </p:nvSpPr>
        <p:spPr>
          <a:xfrm>
            <a:off x="628649" y="2930457"/>
            <a:ext cx="7886700" cy="15019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0432FF"/>
                </a:solidFill>
                <a:latin typeface="+mn-lt"/>
                <a:ea typeface="+mj-ea"/>
                <a:cs typeface="+mj-cs"/>
              </a:defRPr>
            </a:lvl1pPr>
          </a:lstStyle>
          <a:p>
            <a:pPr algn="ctr"/>
            <a:r>
              <a:rPr lang="en-US" sz="3500" b="1" dirty="0" smtClean="0"/>
              <a:t>NR is public-seed </a:t>
            </a:r>
          </a:p>
          <a:p>
            <a:pPr algn="ctr"/>
            <a:r>
              <a:rPr lang="en-US" sz="3500" b="1" dirty="0" smtClean="0"/>
              <a:t>pseudorandom permutation</a:t>
            </a:r>
            <a:endParaRPr lang="en-US" sz="3500" b="1" dirty="0"/>
          </a:p>
        </p:txBody>
      </p:sp>
      <p:sp>
        <p:nvSpPr>
          <p:cNvPr id="5" name="Title 1"/>
          <p:cNvSpPr txBox="1">
            <a:spLocks/>
          </p:cNvSpPr>
          <p:nvPr/>
        </p:nvSpPr>
        <p:spPr>
          <a:xfrm>
            <a:off x="2812982" y="4988684"/>
            <a:ext cx="3543433" cy="15184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0432FF"/>
                </a:solidFill>
                <a:latin typeface="+mn-lt"/>
                <a:ea typeface="+mj-ea"/>
                <a:cs typeface="+mj-cs"/>
              </a:defRPr>
            </a:lvl1pPr>
          </a:lstStyle>
          <a:p>
            <a:pPr algn="ctr"/>
            <a:r>
              <a:rPr lang="en-US" sz="3500" b="1" dirty="0" smtClean="0"/>
              <a:t>Conclusion</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9651" r="-4206" b="9835"/>
          <a:stretch/>
        </p:blipFill>
        <p:spPr>
          <a:xfrm rot="21362075">
            <a:off x="6568444" y="5051933"/>
            <a:ext cx="803702" cy="1268956"/>
          </a:xfrm>
          <a:prstGeom prst="rect">
            <a:avLst/>
          </a:prstGeom>
        </p:spPr>
      </p:pic>
    </p:spTree>
    <p:extLst>
      <p:ext uri="{BB962C8B-B14F-4D97-AF65-F5344CB8AC3E}">
        <p14:creationId xmlns:p14="http://schemas.microsoft.com/office/powerpoint/2010/main" val="208045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t>Naor-Reingold</a:t>
            </a:r>
            <a:r>
              <a:rPr lang="en-US" sz="3200" dirty="0" smtClean="0"/>
              <a:t> goes Public!</a:t>
            </a:r>
            <a:endParaRPr lang="en-US" sz="3200" dirty="0"/>
          </a:p>
        </p:txBody>
      </p:sp>
      <p:sp>
        <p:nvSpPr>
          <p:cNvPr id="8" name="TextBox 7"/>
          <p:cNvSpPr txBox="1"/>
          <p:nvPr/>
        </p:nvSpPr>
        <p:spPr>
          <a:xfrm>
            <a:off x="9890975" y="3464417"/>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8865" b="54441" l="25786" r="79337">
                        <a14:backgroundMark x1="50139" y1="48889" x2="50139" y2="48889"/>
                        <a14:backgroundMark x1="53889" y1="21296" x2="53889" y2="21296"/>
                        <a14:backgroundMark x1="51806" y1="17963" x2="51806" y2="17963"/>
                      </a14:backgroundRemoval>
                    </a14:imgEffect>
                  </a14:imgLayer>
                </a14:imgProps>
              </a:ext>
              <a:ext uri="{28A0092B-C50C-407E-A947-70E740481C1C}">
                <a14:useLocalDpi xmlns:a14="http://schemas.microsoft.com/office/drawing/2010/main" val="0"/>
              </a:ext>
            </a:extLst>
          </a:blip>
          <a:srcRect l="19092" t="3168" r="13969" b="39862"/>
          <a:stretch/>
        </p:blipFill>
        <p:spPr>
          <a:xfrm>
            <a:off x="6395535" y="-178499"/>
            <a:ext cx="4236793" cy="2704368"/>
          </a:xfrm>
          <a:prstGeom prst="rect">
            <a:avLst/>
          </a:prstGeom>
        </p:spPr>
      </p:pic>
      <p:sp>
        <p:nvSpPr>
          <p:cNvPr id="7" name="Rectangle 6"/>
          <p:cNvSpPr/>
          <p:nvPr/>
        </p:nvSpPr>
        <p:spPr>
          <a:xfrm>
            <a:off x="-88311" y="2861798"/>
            <a:ext cx="9328262" cy="110012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9" name="TextBox 8"/>
              <p:cNvSpPr txBox="1"/>
              <p:nvPr/>
            </p:nvSpPr>
            <p:spPr>
              <a:xfrm>
                <a:off x="6326576" y="3317440"/>
                <a:ext cx="2570384" cy="492443"/>
              </a:xfrm>
              <a:prstGeom prst="rect">
                <a:avLst/>
              </a:prstGeom>
              <a:noFill/>
            </p:spPr>
            <p:txBody>
              <a:bodyPr wrap="none" rtlCol="0">
                <a:spAutoFit/>
              </a:bodyPr>
              <a:lstStyle/>
              <a:p>
                <a14:m>
                  <m:oMath xmlns:m="http://schemas.openxmlformats.org/officeDocument/2006/math">
                    <m:r>
                      <m:rPr>
                        <m:sty m:val="p"/>
                      </m:rPr>
                      <a:rPr lang="en-US" sz="2600" i="0" dirty="0" smtClean="0">
                        <a:latin typeface="Cambria Math" charset="0"/>
                      </a:rPr>
                      <m:t>NR</m:t>
                    </m:r>
                    <m:r>
                      <a:rPr lang="en-US" sz="2600" b="0" i="0" dirty="0" smtClean="0">
                        <a:latin typeface="Cambria Math" charset="0"/>
                      </a:rPr>
                      <m:t>=</m:t>
                    </m:r>
                  </m:oMath>
                </a14:m>
                <a:r>
                  <a:rPr lang="en-US" sz="2600" dirty="0" smtClean="0"/>
                  <a:t> 	   </a:t>
                </a:r>
                <a:r>
                  <a:rPr lang="en-US" sz="2600" dirty="0" err="1" smtClean="0"/>
                  <a:t>psPRP</a:t>
                </a:r>
                <a:r>
                  <a:rPr lang="en-US" sz="2600" dirty="0" smtClean="0"/>
                  <a:t>[</a:t>
                </a:r>
                <a14:m>
                  <m:oMath xmlns:m="http://schemas.openxmlformats.org/officeDocument/2006/math">
                    <m:r>
                      <a:rPr lang="en-US" sz="2600">
                        <a:latin typeface="Cambria Math" charset="0"/>
                        <a:ea typeface="Cambria Math" charset="0"/>
                        <a:cs typeface="Cambria Math" charset="0"/>
                      </a:rPr>
                      <m:t>𝒮</m:t>
                    </m:r>
                  </m:oMath>
                </a14:m>
                <a:r>
                  <a:rPr lang="en-US" sz="2600" dirty="0" smtClean="0"/>
                  <a:t>]</a:t>
                </a:r>
                <a:endParaRPr lang="en-US" sz="2600" dirty="0"/>
              </a:p>
            </p:txBody>
          </p:sp>
        </mc:Choice>
        <mc:Fallback xmlns="">
          <p:sp>
            <p:nvSpPr>
              <p:cNvPr id="9" name="TextBox 8"/>
              <p:cNvSpPr txBox="1">
                <a:spLocks noRot="1" noChangeAspect="1" noMove="1" noResize="1" noEditPoints="1" noAdjustHandles="1" noChangeArrowheads="1" noChangeShapeType="1" noTextEdit="1"/>
              </p:cNvSpPr>
              <p:nvPr/>
            </p:nvSpPr>
            <p:spPr>
              <a:xfrm>
                <a:off x="6326576" y="3317440"/>
                <a:ext cx="2570384" cy="492443"/>
              </a:xfrm>
              <a:prstGeom prst="rect">
                <a:avLst/>
              </a:prstGeom>
              <a:blipFill rotWithShape="0">
                <a:blip r:embed="rId5"/>
                <a:stretch>
                  <a:fillRect t="-9877" r="-3563" b="-32099"/>
                </a:stretch>
              </a:blipFill>
            </p:spPr>
            <p:txBody>
              <a:bodyPr/>
              <a:lstStyle/>
              <a:p>
                <a:r>
                  <a:rPr lang="en-US">
                    <a:noFill/>
                  </a:rPr>
                  <a:t> </a:t>
                </a:r>
              </a:p>
            </p:txBody>
          </p:sp>
        </mc:Fallback>
      </mc:AlternateContent>
      <p:sp>
        <p:nvSpPr>
          <p:cNvPr id="10" name="Right Arrow 9"/>
          <p:cNvSpPr/>
          <p:nvPr/>
        </p:nvSpPr>
        <p:spPr>
          <a:xfrm>
            <a:off x="5702227" y="3387544"/>
            <a:ext cx="529760" cy="434197"/>
          </a:xfrm>
          <a:prstGeom prst="right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p:cNvSpPr txBox="1"/>
          <p:nvPr/>
        </p:nvSpPr>
        <p:spPr>
          <a:xfrm>
            <a:off x="368685" y="2867483"/>
            <a:ext cx="1643207" cy="461665"/>
          </a:xfrm>
          <a:prstGeom prst="rect">
            <a:avLst/>
          </a:prstGeom>
          <a:noFill/>
        </p:spPr>
        <p:txBody>
          <a:bodyPr wrap="none" rtlCol="0">
            <a:spAutoFit/>
          </a:bodyPr>
          <a:lstStyle/>
          <a:p>
            <a:r>
              <a:rPr lang="en-US" sz="2400" b="1" dirty="0" smtClean="0">
                <a:solidFill>
                  <a:srgbClr val="FF0000"/>
                </a:solidFill>
              </a:rPr>
              <a:t>Theorem 1:</a:t>
            </a:r>
          </a:p>
        </p:txBody>
      </p:sp>
      <mc:AlternateContent xmlns:mc="http://schemas.openxmlformats.org/markup-compatibility/2006" xmlns:a14="http://schemas.microsoft.com/office/drawing/2010/main">
        <mc:Choice Requires="a14">
          <p:sp>
            <p:nvSpPr>
              <p:cNvPr id="12" name="TextBox 11"/>
              <p:cNvSpPr txBox="1"/>
              <p:nvPr/>
            </p:nvSpPr>
            <p:spPr>
              <a:xfrm>
                <a:off x="381173" y="3366939"/>
                <a:ext cx="2336345" cy="461665"/>
              </a:xfrm>
              <a:prstGeom prst="rect">
                <a:avLst/>
              </a:prstGeom>
              <a:noFill/>
            </p:spPr>
            <p:txBody>
              <a:bodyPr wrap="none" rtlCol="0">
                <a:spAutoFit/>
              </a:bodyPr>
              <a:lstStyle/>
              <a:p>
                <a:pPr algn="ctr"/>
                <a14:m>
                  <m:oMath xmlns:m="http://schemas.openxmlformats.org/officeDocument/2006/math">
                    <m:r>
                      <m:rPr>
                        <m:sty m:val="p"/>
                      </m:rPr>
                      <a:rPr lang="en-US" sz="2400" dirty="0">
                        <a:latin typeface="Cambria Math" charset="0"/>
                      </a:rPr>
                      <m:t>P</m:t>
                    </m:r>
                    <m:r>
                      <a:rPr lang="en-US" sz="2400" dirty="0">
                        <a:latin typeface="Cambria Math" charset="0"/>
                      </a:rPr>
                      <m:t>=</m:t>
                    </m:r>
                  </m:oMath>
                </a14:m>
                <a:r>
                  <a:rPr lang="en-US" sz="2400" dirty="0" smtClean="0"/>
                  <a:t> pairwise </a:t>
                </a:r>
                <a:r>
                  <a:rPr lang="en-US" sz="2400" dirty="0" err="1" smtClean="0"/>
                  <a:t>ind.</a:t>
                </a:r>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81173" y="3366939"/>
                <a:ext cx="2336345" cy="461665"/>
              </a:xfrm>
              <a:prstGeom prst="rect">
                <a:avLst/>
              </a:prstGeom>
              <a:blipFill rotWithShape="0">
                <a:blip r:embed="rId7"/>
                <a:stretch>
                  <a:fillRect t="-10526" r="-339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02767" y="3329917"/>
                <a:ext cx="2071593" cy="492443"/>
              </a:xfrm>
              <a:prstGeom prst="rect">
                <a:avLst/>
              </a:prstGeom>
              <a:noFill/>
            </p:spPr>
            <p:txBody>
              <a:bodyPr wrap="none" rtlCol="0">
                <a:spAutoFit/>
              </a:bodyPr>
              <a:lstStyle/>
              <a:p>
                <a14:m>
                  <m:oMath xmlns:m="http://schemas.openxmlformats.org/officeDocument/2006/math">
                    <m:r>
                      <m:rPr>
                        <m:sty m:val="p"/>
                      </m:rPr>
                      <a:rPr lang="en-US" sz="2600" b="0" i="0" dirty="0" smtClean="0">
                        <a:latin typeface="Cambria Math" charset="0"/>
                      </a:rPr>
                      <m:t>H</m:t>
                    </m:r>
                    <m:r>
                      <a:rPr lang="en-US" sz="2600" b="0" i="0" dirty="0" smtClean="0">
                        <a:latin typeface="Cambria Math" charset="0"/>
                      </a:rPr>
                      <m:t>=</m:t>
                    </m:r>
                  </m:oMath>
                </a14:m>
                <a:r>
                  <a:rPr lang="en-US" sz="2600" dirty="0"/>
                  <a:t> </a:t>
                </a:r>
                <a:r>
                  <a:rPr lang="en-US" sz="2600" dirty="0" smtClean="0"/>
                  <a:t>	UCE[</a:t>
                </a:r>
                <a14:m>
                  <m:oMath xmlns:m="http://schemas.openxmlformats.org/officeDocument/2006/math">
                    <m:r>
                      <a:rPr lang="en-US" sz="2600" smtClean="0">
                        <a:solidFill>
                          <a:schemeClr val="tx1"/>
                        </a:solidFill>
                        <a:latin typeface="Cambria Math" charset="0"/>
                        <a:ea typeface="Cambria Math" charset="0"/>
                        <a:cs typeface="Cambria Math" charset="0"/>
                      </a:rPr>
                      <m:t>𝒮</m:t>
                    </m:r>
                  </m:oMath>
                </a14:m>
                <a:r>
                  <a:rPr lang="en-US" sz="2600" dirty="0" smtClean="0"/>
                  <a:t>]</a:t>
                </a:r>
                <a:endParaRPr lang="en-US" sz="2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02767" y="3329917"/>
                <a:ext cx="2071593" cy="492443"/>
              </a:xfrm>
              <a:prstGeom prst="rect">
                <a:avLst/>
              </a:prstGeom>
              <a:blipFill rotWithShape="0">
                <a:blip r:embed="rId8"/>
                <a:stretch>
                  <a:fillRect t="-9877" r="-4412" b="-32099"/>
                </a:stretch>
              </a:blipFill>
            </p:spPr>
            <p:txBody>
              <a:bodyPr/>
              <a:lstStyle/>
              <a:p>
                <a:r>
                  <a:rPr lang="en-US">
                    <a:noFill/>
                  </a:rPr>
                  <a:t> </a:t>
                </a:r>
              </a:p>
            </p:txBody>
          </p:sp>
        </mc:Fallback>
      </mc:AlternateContent>
      <p:sp>
        <p:nvSpPr>
          <p:cNvPr id="14" name="TextBox 13"/>
          <p:cNvSpPr txBox="1"/>
          <p:nvPr/>
        </p:nvSpPr>
        <p:spPr>
          <a:xfrm>
            <a:off x="2654133" y="3224623"/>
            <a:ext cx="439544" cy="707886"/>
          </a:xfrm>
          <a:prstGeom prst="rect">
            <a:avLst/>
          </a:prstGeom>
          <a:noFill/>
        </p:spPr>
        <p:txBody>
          <a:bodyPr wrap="none" rtlCol="0">
            <a:spAutoFit/>
          </a:bodyPr>
          <a:lstStyle/>
          <a:p>
            <a:r>
              <a:rPr lang="en-US" sz="4000" dirty="0" smtClean="0">
                <a:solidFill>
                  <a:srgbClr val="053BFF"/>
                </a:solidFill>
              </a:rPr>
              <a:t>+</a:t>
            </a:r>
            <a:endParaRPr lang="en-US" sz="4000" dirty="0">
              <a:solidFill>
                <a:srgbClr val="053BFF"/>
              </a:solidFill>
            </a:endParaRPr>
          </a:p>
        </p:txBody>
      </p:sp>
      <p:grpSp>
        <p:nvGrpSpPr>
          <p:cNvPr id="22" name="Group 21"/>
          <p:cNvGrpSpPr/>
          <p:nvPr/>
        </p:nvGrpSpPr>
        <p:grpSpPr>
          <a:xfrm>
            <a:off x="-105136" y="4193736"/>
            <a:ext cx="9328262" cy="1429219"/>
            <a:chOff x="-3049" y="3511882"/>
            <a:chExt cx="9328262" cy="1429219"/>
          </a:xfrm>
          <a:solidFill>
            <a:schemeClr val="accent6">
              <a:lumMod val="20000"/>
              <a:lumOff val="80000"/>
            </a:schemeClr>
          </a:solidFill>
        </p:grpSpPr>
        <p:sp>
          <p:nvSpPr>
            <p:cNvPr id="23" name="Rectangle 22"/>
            <p:cNvSpPr/>
            <p:nvPr/>
          </p:nvSpPr>
          <p:spPr>
            <a:xfrm>
              <a:off x="-3049" y="3511882"/>
              <a:ext cx="9328262" cy="14292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ight Arrow 23"/>
            <p:cNvSpPr/>
            <p:nvPr/>
          </p:nvSpPr>
          <p:spPr>
            <a:xfrm>
              <a:off x="5786058" y="4027755"/>
              <a:ext cx="513317" cy="434197"/>
            </a:xfrm>
            <a:prstGeom prst="rightArrow">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TextBox 24"/>
            <p:cNvSpPr txBox="1"/>
            <p:nvPr/>
          </p:nvSpPr>
          <p:spPr>
            <a:xfrm>
              <a:off x="366220" y="3519956"/>
              <a:ext cx="1643207" cy="461665"/>
            </a:xfrm>
            <a:prstGeom prst="rect">
              <a:avLst/>
            </a:prstGeom>
            <a:grpFill/>
          </p:spPr>
          <p:txBody>
            <a:bodyPr wrap="none" rtlCol="0">
              <a:spAutoFit/>
            </a:bodyPr>
            <a:lstStyle/>
            <a:p>
              <a:r>
                <a:rPr lang="en-US" sz="2400" b="1" dirty="0" smtClean="0">
                  <a:solidFill>
                    <a:srgbClr val="FF0000"/>
                  </a:solidFill>
                </a:rPr>
                <a:t>Theorem 2:</a:t>
              </a:r>
            </a:p>
          </p:txBody>
        </p:sp>
        <p:sp>
          <p:nvSpPr>
            <p:cNvPr id="27" name="TextBox 26"/>
            <p:cNvSpPr txBox="1"/>
            <p:nvPr/>
          </p:nvSpPr>
          <p:spPr>
            <a:xfrm>
              <a:off x="2778971" y="3882669"/>
              <a:ext cx="439544" cy="707886"/>
            </a:xfrm>
            <a:prstGeom prst="rect">
              <a:avLst/>
            </a:prstGeom>
            <a:grpFill/>
          </p:spPr>
          <p:txBody>
            <a:bodyPr wrap="none" rtlCol="0">
              <a:spAutoFit/>
            </a:bodyPr>
            <a:lstStyle/>
            <a:p>
              <a:r>
                <a:rPr lang="en-US" sz="4000" dirty="0" smtClean="0">
                  <a:solidFill>
                    <a:srgbClr val="053BFF"/>
                  </a:solidFill>
                </a:rPr>
                <a:t>+</a:t>
              </a:r>
              <a:endParaRPr lang="en-US" sz="4000" dirty="0">
                <a:solidFill>
                  <a:srgbClr val="053BFF"/>
                </a:solidFill>
              </a:endParaRPr>
            </a:p>
          </p:txBody>
        </p:sp>
        <p:sp>
          <p:nvSpPr>
            <p:cNvPr id="28" name="TextBox 27"/>
            <p:cNvSpPr txBox="1"/>
            <p:nvPr/>
          </p:nvSpPr>
          <p:spPr>
            <a:xfrm>
              <a:off x="4137918" y="3588412"/>
              <a:ext cx="1316386" cy="1292662"/>
            </a:xfrm>
            <a:prstGeom prst="rect">
              <a:avLst/>
            </a:prstGeom>
            <a:grpFill/>
          </p:spPr>
          <p:txBody>
            <a:bodyPr wrap="none" rtlCol="0">
              <a:spAutoFit/>
            </a:bodyPr>
            <a:lstStyle/>
            <a:p>
              <a:pPr algn="ctr"/>
              <a:r>
                <a:rPr lang="en-US" sz="2600" dirty="0" smtClean="0"/>
                <a:t>public</a:t>
              </a:r>
            </a:p>
            <a:p>
              <a:pPr algn="ctr"/>
              <a:r>
                <a:rPr lang="en-US" sz="2600" dirty="0" smtClean="0"/>
                <a:t>random</a:t>
              </a:r>
            </a:p>
            <a:p>
              <a:pPr algn="ctr"/>
              <a:r>
                <a:rPr lang="en-US" sz="2600" dirty="0" smtClean="0"/>
                <a:t>function</a:t>
              </a:r>
            </a:p>
          </p:txBody>
        </p:sp>
        <p:grpSp>
          <p:nvGrpSpPr>
            <p:cNvPr id="29" name="Group 28"/>
            <p:cNvGrpSpPr/>
            <p:nvPr/>
          </p:nvGrpSpPr>
          <p:grpSpPr>
            <a:xfrm>
              <a:off x="6425131" y="3593394"/>
              <a:ext cx="2829945" cy="1292662"/>
              <a:chOff x="3437797" y="1721095"/>
              <a:chExt cx="2829945" cy="1292662"/>
            </a:xfrm>
            <a:grpFill/>
          </p:grpSpPr>
          <mc:AlternateContent xmlns:mc="http://schemas.openxmlformats.org/markup-compatibility/2006" xmlns:a14="http://schemas.microsoft.com/office/drawing/2010/main">
            <mc:Choice Requires="a14">
              <p:sp>
                <p:nvSpPr>
                  <p:cNvPr id="33" name="TextBox 32"/>
                  <p:cNvSpPr txBox="1"/>
                  <p:nvPr/>
                </p:nvSpPr>
                <p:spPr>
                  <a:xfrm>
                    <a:off x="3437797" y="2118321"/>
                    <a:ext cx="1035476" cy="492443"/>
                  </a:xfrm>
                  <a:prstGeom prst="rect">
                    <a:avLst/>
                  </a:prstGeom>
                  <a:grp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2600" dirty="0" smtClean="0">
                              <a:solidFill>
                                <a:schemeClr val="tx1"/>
                              </a:solidFill>
                              <a:latin typeface="Cambria Math" charset="0"/>
                            </a:rPr>
                            <m:t>N</m:t>
                          </m:r>
                          <m:r>
                            <m:rPr>
                              <m:sty m:val="p"/>
                            </m:rPr>
                            <a:rPr lang="en-US" sz="2600" b="0" i="0" dirty="0" smtClean="0">
                              <a:solidFill>
                                <a:schemeClr val="tx1"/>
                              </a:solidFill>
                              <a:latin typeface="Cambria Math" charset="0"/>
                            </a:rPr>
                            <m:t>R</m:t>
                          </m:r>
                          <m:r>
                            <a:rPr lang="en-US" sz="2600" b="0" i="0" dirty="0" smtClean="0">
                              <a:solidFill>
                                <a:schemeClr val="tx1"/>
                              </a:solidFill>
                              <a:latin typeface="Cambria Math" charset="0"/>
                            </a:rPr>
                            <m:t>=</m:t>
                          </m:r>
                        </m:oMath>
                      </m:oMathPara>
                    </a14:m>
                    <a:endParaRPr lang="en-US" sz="2600" dirty="0">
                      <a:solidFill>
                        <a:schemeClr val="tx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437797" y="2118321"/>
                    <a:ext cx="1035476" cy="492443"/>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292073" y="1721095"/>
                    <a:ext cx="1975669" cy="1292662"/>
                  </a:xfrm>
                  <a:prstGeom prst="rect">
                    <a:avLst/>
                  </a:prstGeom>
                  <a:grpFill/>
                </p:spPr>
                <p:txBody>
                  <a:bodyPr wrap="none" rtlCol="0">
                    <a:spAutoFit/>
                  </a:bodyPr>
                  <a:lstStyle/>
                  <a:p>
                    <a:pPr algn="ctr"/>
                    <a:r>
                      <a:rPr lang="en-US" sz="2600" dirty="0" smtClean="0">
                        <a:solidFill>
                          <a:schemeClr val="tx1"/>
                        </a:solidFill>
                      </a:rPr>
                      <a:t>CI for</a:t>
                    </a:r>
                  </a:p>
                  <a:p>
                    <a:pPr algn="ctr"/>
                    <a14:m>
                      <m:oMath xmlns:m="http://schemas.openxmlformats.org/officeDocument/2006/math">
                        <m:r>
                          <m:rPr>
                            <m:sty m:val="p"/>
                          </m:rPr>
                          <a:rPr lang="en-US" sz="2600" b="0" i="0" smtClean="0">
                            <a:solidFill>
                              <a:schemeClr val="tx1"/>
                            </a:solidFill>
                            <a:latin typeface="Cambria Math" charset="0"/>
                          </a:rPr>
                          <m:t>k</m:t>
                        </m:r>
                      </m:oMath>
                    </a14:m>
                    <a:r>
                      <a:rPr lang="en-US" sz="2600" dirty="0" smtClean="0">
                        <a:solidFill>
                          <a:schemeClr val="tx1"/>
                        </a:solidFill>
                      </a:rPr>
                      <a:t>-</a:t>
                    </a:r>
                    <a:r>
                      <a:rPr lang="en-US" sz="2600" dirty="0" err="1" smtClean="0">
                        <a:solidFill>
                          <a:schemeClr val="tx1"/>
                        </a:solidFill>
                      </a:rPr>
                      <a:t>ary</a:t>
                    </a:r>
                    <a:r>
                      <a:rPr lang="en-US" sz="2600" dirty="0" smtClean="0">
                        <a:solidFill>
                          <a:schemeClr val="tx1"/>
                        </a:solidFill>
                      </a:rPr>
                      <a:t> evasive</a:t>
                    </a:r>
                  </a:p>
                  <a:p>
                    <a:pPr algn="ctr"/>
                    <a:r>
                      <a:rPr lang="en-US" sz="2600" dirty="0" smtClean="0">
                        <a:solidFill>
                          <a:schemeClr val="tx1"/>
                        </a:solidFill>
                      </a:rPr>
                      <a:t>relations</a:t>
                    </a:r>
                    <a:endParaRPr lang="en-US" sz="2600" dirty="0">
                      <a:solidFill>
                        <a:schemeClr val="tx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292073" y="1721095"/>
                    <a:ext cx="1975669" cy="1292662"/>
                  </a:xfrm>
                  <a:prstGeom prst="rect">
                    <a:avLst/>
                  </a:prstGeom>
                  <a:blipFill rotWithShape="0">
                    <a:blip r:embed="rId12"/>
                    <a:stretch>
                      <a:fillRect t="-3774" r="-4321" b="-1179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0" name="TextBox 29"/>
                <p:cNvSpPr txBox="1"/>
                <p:nvPr/>
              </p:nvSpPr>
              <p:spPr>
                <a:xfrm>
                  <a:off x="3293304" y="3986685"/>
                  <a:ext cx="830292" cy="492443"/>
                </a:xfrm>
                <a:prstGeom prst="rect">
                  <a:avLst/>
                </a:prstGeom>
                <a:grp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2600" dirty="0" smtClean="0">
                            <a:latin typeface="Cambria Math" charset="0"/>
                          </a:rPr>
                          <m:t>H</m:t>
                        </m:r>
                        <m:r>
                          <a:rPr lang="en-US" sz="2600" b="0" i="0" dirty="0" smtClean="0">
                            <a:latin typeface="Cambria Math" charset="0"/>
                          </a:rPr>
                          <m:t>=</m:t>
                        </m:r>
                      </m:oMath>
                    </m:oMathPara>
                  </a14:m>
                  <a:endParaRPr lang="en-US" sz="2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293304" y="3986685"/>
                  <a:ext cx="830292" cy="492443"/>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892449" y="3529521"/>
                  <a:ext cx="1504451" cy="461665"/>
                </a:xfrm>
                <a:prstGeom prst="rect">
                  <a:avLst/>
                </a:prstGeom>
                <a:grpFill/>
              </p:spPr>
              <p:txBody>
                <a:bodyPr wrap="none" rtlCol="0">
                  <a:spAutoFit/>
                </a:bodyPr>
                <a:lstStyle/>
                <a:p>
                  <a:r>
                    <a:rPr lang="en-US" sz="2400" b="1" dirty="0" smtClean="0">
                      <a:solidFill>
                        <a:srgbClr val="FF0000"/>
                      </a:solidFill>
                    </a:rPr>
                    <a:t>(</a:t>
                  </a:r>
                  <a14:m>
                    <m:oMath xmlns:m="http://schemas.openxmlformats.org/officeDocument/2006/math">
                      <m:r>
                        <a:rPr lang="en-US" sz="2400" b="1" i="0" dirty="0" smtClean="0">
                          <a:solidFill>
                            <a:srgbClr val="FF0000"/>
                          </a:solidFill>
                          <a:latin typeface="Cambria Math" charset="0"/>
                        </a:rPr>
                        <m:t>𝐤</m:t>
                      </m:r>
                      <m:r>
                        <a:rPr lang="en-US" sz="2400" b="1" i="0" dirty="0" smtClean="0">
                          <a:solidFill>
                            <a:srgbClr val="FF0000"/>
                          </a:solidFill>
                          <a:latin typeface="Cambria Math" charset="0"/>
                        </a:rPr>
                        <m:t>=</m:t>
                      </m:r>
                    </m:oMath>
                  </a14:m>
                  <a:r>
                    <a:rPr lang="en-US" sz="2400" b="1" dirty="0" smtClean="0">
                      <a:solidFill>
                        <a:srgbClr val="FF0000"/>
                      </a:solidFill>
                    </a:rPr>
                    <a:t> O(1))</a:t>
                  </a:r>
                  <a:endParaRPr lang="en-US" sz="2400" b="1" dirty="0">
                    <a:solidFill>
                      <a:srgbClr val="FF0000"/>
                    </a:solidFill>
                  </a:endParaRPr>
                </a:p>
              </p:txBody>
            </p:sp>
          </mc:Choice>
          <mc:Fallback xmlns="">
            <p:sp>
              <p:nvSpPr>
                <p:cNvPr id="162" name="TextBox 161"/>
                <p:cNvSpPr txBox="1">
                  <a:spLocks noRot="1" noChangeAspect="1" noMove="1" noResize="1" noEditPoints="1" noAdjustHandles="1" noChangeArrowheads="1" noChangeShapeType="1" noTextEdit="1"/>
                </p:cNvSpPr>
                <p:nvPr/>
              </p:nvSpPr>
              <p:spPr>
                <a:xfrm>
                  <a:off x="1892449" y="3529521"/>
                  <a:ext cx="1504451" cy="461665"/>
                </a:xfrm>
                <a:prstGeom prst="rect">
                  <a:avLst/>
                </a:prstGeom>
                <a:blipFill rotWithShape="0">
                  <a:blip r:embed="rId51"/>
                  <a:stretch>
                    <a:fillRect l="-6073" t="-10526" r="-607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88097" y="3997980"/>
                  <a:ext cx="2258632" cy="461665"/>
                </a:xfrm>
                <a:prstGeom prst="rect">
                  <a:avLst/>
                </a:prstGeom>
                <a:noFill/>
              </p:spPr>
              <p:txBody>
                <a:bodyPr wrap="none" rtlCol="0">
                  <a:spAutoFit/>
                </a:bodyPr>
                <a:lstStyle/>
                <a:p>
                  <a:pPr algn="ctr"/>
                  <a14:m>
                    <m:oMath xmlns:m="http://schemas.openxmlformats.org/officeDocument/2006/math">
                      <m:r>
                        <m:rPr>
                          <m:sty m:val="p"/>
                        </m:rPr>
                        <a:rPr lang="en-US" sz="2400" b="0" i="0" dirty="0" smtClean="0">
                          <a:solidFill>
                            <a:schemeClr val="tx1"/>
                          </a:solidFill>
                          <a:latin typeface="Cambria Math" charset="0"/>
                        </a:rPr>
                        <m:t>P</m:t>
                      </m:r>
                      <m:r>
                        <a:rPr lang="en-US" sz="2400" i="0" dirty="0" smtClean="0">
                          <a:solidFill>
                            <a:schemeClr val="tx1"/>
                          </a:solidFill>
                          <a:latin typeface="Cambria Math" charset="0"/>
                        </a:rPr>
                        <m:t>=</m:t>
                      </m:r>
                    </m:oMath>
                  </a14:m>
                  <a:r>
                    <a:rPr lang="en-US" sz="2400" dirty="0" smtClean="0">
                      <a:solidFill>
                        <a:schemeClr val="tx1"/>
                      </a:solidFill>
                    </a:rPr>
                    <a:t> </a:t>
                  </a:r>
                  <a14:m>
                    <m:oMath xmlns:m="http://schemas.openxmlformats.org/officeDocument/2006/math">
                      <m:sSup>
                        <m:sSupPr>
                          <m:ctrlPr>
                            <a:rPr lang="en-US" sz="2400" b="0" i="1" dirty="0" smtClean="0">
                              <a:solidFill>
                                <a:schemeClr val="tx1"/>
                              </a:solidFill>
                              <a:latin typeface="Cambria Math" charset="0"/>
                            </a:rPr>
                          </m:ctrlPr>
                        </m:sSupPr>
                        <m:e>
                          <m:r>
                            <m:rPr>
                              <m:sty m:val="p"/>
                            </m:rPr>
                            <a:rPr lang="en-US" sz="2400" b="0" i="0" dirty="0" smtClean="0">
                              <a:solidFill>
                                <a:schemeClr val="tx1"/>
                              </a:solidFill>
                              <a:latin typeface="Cambria Math" charset="0"/>
                            </a:rPr>
                            <m:t>k</m:t>
                          </m:r>
                        </m:e>
                        <m:sup>
                          <m:r>
                            <a:rPr lang="en-US" sz="2400" b="0" i="0" dirty="0" smtClean="0">
                              <a:solidFill>
                                <a:schemeClr val="tx1"/>
                              </a:solidFill>
                              <a:latin typeface="Cambria Math" charset="0"/>
                            </a:rPr>
                            <m:t>2</m:t>
                          </m:r>
                        </m:sup>
                      </m:sSup>
                    </m:oMath>
                  </a14:m>
                  <a:r>
                    <a:rPr lang="en-US" sz="2400" dirty="0" smtClean="0">
                      <a:solidFill>
                        <a:schemeClr val="tx1"/>
                      </a:solidFill>
                    </a:rPr>
                    <a:t>-wise </a:t>
                  </a:r>
                  <a:r>
                    <a:rPr lang="en-US" sz="2400" dirty="0" err="1" smtClean="0">
                      <a:solidFill>
                        <a:schemeClr val="tx1"/>
                      </a:solidFill>
                    </a:rPr>
                    <a:t>ind.</a:t>
                  </a:r>
                  <a:endParaRPr lang="en-US" sz="2400" dirty="0">
                    <a:solidFill>
                      <a:schemeClr val="tx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88097" y="3997980"/>
                  <a:ext cx="2258632" cy="461665"/>
                </a:xfrm>
                <a:prstGeom prst="rect">
                  <a:avLst/>
                </a:prstGeom>
                <a:blipFill rotWithShape="0">
                  <a:blip r:embed="rId52"/>
                  <a:stretch>
                    <a:fillRect t="-10526" r="-3504" b="-28947"/>
                  </a:stretch>
                </a:blipFill>
              </p:spPr>
              <p:txBody>
                <a:bodyPr/>
                <a:lstStyle/>
                <a:p>
                  <a:r>
                    <a:rPr lang="en-US">
                      <a:noFill/>
                    </a:rPr>
                    <a:t> </a:t>
                  </a:r>
                </a:p>
              </p:txBody>
            </p:sp>
          </mc:Fallback>
        </mc:AlternateContent>
      </p:grpSp>
      <p:pic>
        <p:nvPicPr>
          <p:cNvPr id="32" name="Picture 31"/>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1372652" y="959711"/>
            <a:ext cx="6391507" cy="1748661"/>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962349" y="2858690"/>
                <a:ext cx="2102627" cy="461665"/>
              </a:xfrm>
              <a:prstGeom prst="rect">
                <a:avLst/>
              </a:prstGeom>
              <a:noFill/>
            </p:spPr>
            <p:txBody>
              <a:bodyPr wrap="none" rtlCol="0">
                <a:spAutoFit/>
              </a:bodyPr>
              <a:lstStyle/>
              <a:p>
                <a14:m>
                  <m:oMath xmlns:m="http://schemas.openxmlformats.org/officeDocument/2006/math">
                    <m:r>
                      <a:rPr lang="en-US" sz="2400" smtClean="0">
                        <a:solidFill>
                          <a:schemeClr val="tx1"/>
                        </a:solidFill>
                        <a:latin typeface="Cambria Math" charset="0"/>
                        <a:ea typeface="Cambria Math" charset="0"/>
                        <a:cs typeface="Cambria Math" charset="0"/>
                      </a:rPr>
                      <m:t>𝒮</m:t>
                    </m:r>
                    <m:r>
                      <a:rPr lang="en-US" sz="2400" b="0" i="1" smtClean="0">
                        <a:solidFill>
                          <a:schemeClr val="tx1"/>
                        </a:solidFill>
                        <a:latin typeface="Cambria Math" charset="0"/>
                        <a:ea typeface="Cambria Math" charset="0"/>
                        <a:cs typeface="Cambria Math" charset="0"/>
                      </a:rPr>
                      <m:t>∈{</m:t>
                    </m:r>
                    <m:sSup>
                      <m:sSupPr>
                        <m:ctrlPr>
                          <a:rPr lang="en-US" sz="2400" i="1">
                            <a:solidFill>
                              <a:srgbClr val="0432FF"/>
                            </a:solidFill>
                            <a:latin typeface="Cambria Math" charset="0"/>
                          </a:rPr>
                        </m:ctrlPr>
                      </m:sSupPr>
                      <m:e>
                        <m:r>
                          <a:rPr lang="en-US" sz="2400">
                            <a:solidFill>
                              <a:srgbClr val="0432FF"/>
                            </a:solidFill>
                            <a:latin typeface="Cambria Math" charset="0"/>
                            <a:ea typeface="Cambria Math" charset="0"/>
                            <a:cs typeface="Cambria Math" charset="0"/>
                          </a:rPr>
                          <m:t>𝒮</m:t>
                        </m:r>
                      </m:e>
                      <m:sup>
                        <m:r>
                          <m:rPr>
                            <m:sty m:val="p"/>
                          </m:rPr>
                          <a:rPr lang="en-US" sz="2400">
                            <a:solidFill>
                              <a:srgbClr val="0432FF"/>
                            </a:solidFill>
                            <a:latin typeface="Cambria Math" charset="0"/>
                          </a:rPr>
                          <m:t>up</m:t>
                        </m:r>
                      </m:sup>
                    </m:sSup>
                  </m:oMath>
                </a14:m>
                <a:r>
                  <a:rPr lang="en-US" sz="2400" dirty="0" smtClean="0"/>
                  <a:t>, </a:t>
                </a:r>
                <a14:m>
                  <m:oMath xmlns:m="http://schemas.openxmlformats.org/officeDocument/2006/math">
                    <m:sSup>
                      <m:sSupPr>
                        <m:ctrlPr>
                          <a:rPr lang="en-US" sz="2400" i="1">
                            <a:solidFill>
                              <a:srgbClr val="FF0000"/>
                            </a:solidFill>
                            <a:latin typeface="Cambria Math" charset="0"/>
                          </a:rPr>
                        </m:ctrlPr>
                      </m:sSupPr>
                      <m:e>
                        <m:r>
                          <a:rPr lang="en-US" sz="2400">
                            <a:solidFill>
                              <a:srgbClr val="FF0000"/>
                            </a:solidFill>
                            <a:latin typeface="Cambria Math" charset="0"/>
                            <a:ea typeface="Cambria Math" charset="0"/>
                            <a:cs typeface="Cambria Math" charset="0"/>
                          </a:rPr>
                          <m:t>𝒮</m:t>
                        </m:r>
                      </m:e>
                      <m:sup>
                        <m:r>
                          <m:rPr>
                            <m:sty m:val="p"/>
                          </m:rPr>
                          <a:rPr lang="en-US" sz="2400">
                            <a:solidFill>
                              <a:srgbClr val="FF0000"/>
                            </a:solidFill>
                            <a:latin typeface="Cambria Math" charset="0"/>
                            <a:ea typeface="Cambria Math" charset="0"/>
                            <a:cs typeface="Cambria Math" charset="0"/>
                          </a:rPr>
                          <m:t>rs</m:t>
                        </m:r>
                      </m:sup>
                    </m:sSup>
                    <m:r>
                      <a:rPr lang="en-US" sz="2400" b="0" i="1" smtClean="0">
                        <a:solidFill>
                          <a:schemeClr val="tx1"/>
                        </a:solidFill>
                        <a:latin typeface="Cambria Math" charset="0"/>
                        <a:ea typeface="Cambria Math" charset="0"/>
                        <a:cs typeface="Cambria Math" charset="0"/>
                      </a:rPr>
                      <m:t>}</m:t>
                    </m:r>
                  </m:oMath>
                </a14:m>
                <a:r>
                  <a:rPr lang="en-US" sz="2400" dirty="0" smtClean="0"/>
                  <a:t> </a:t>
                </a:r>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1962349" y="2858690"/>
                <a:ext cx="2102627" cy="461665"/>
              </a:xfrm>
              <a:prstGeom prst="rect">
                <a:avLst/>
              </a:prstGeom>
              <a:blipFill rotWithShape="0">
                <a:blip r:embed="rId54"/>
                <a:stretch>
                  <a:fillRect l="-870" t="-10526" b="-28947"/>
                </a:stretch>
              </a:blipFill>
            </p:spPr>
            <p:txBody>
              <a:bodyPr/>
              <a:lstStyle/>
              <a:p>
                <a:r>
                  <a:rPr lang="en-US">
                    <a:noFill/>
                  </a:rPr>
                  <a:t> </a:t>
                </a:r>
              </a:p>
            </p:txBody>
          </p:sp>
        </mc:Fallback>
      </mc:AlternateContent>
      <p:sp>
        <p:nvSpPr>
          <p:cNvPr id="4" name="TextBox 3"/>
          <p:cNvSpPr txBox="1"/>
          <p:nvPr/>
        </p:nvSpPr>
        <p:spPr>
          <a:xfrm>
            <a:off x="2466440" y="5786315"/>
            <a:ext cx="4218975" cy="830997"/>
          </a:xfrm>
          <a:prstGeom prst="rect">
            <a:avLst/>
          </a:prstGeom>
          <a:noFill/>
        </p:spPr>
        <p:txBody>
          <a:bodyPr wrap="none" rtlCol="0">
            <a:spAutoFit/>
          </a:bodyPr>
          <a:lstStyle/>
          <a:p>
            <a:pPr algn="ctr"/>
            <a:r>
              <a:rPr lang="en-US" sz="2400" dirty="0" smtClean="0">
                <a:solidFill>
                  <a:srgbClr val="053BFF"/>
                </a:solidFill>
              </a:rPr>
              <a:t>Paper on </a:t>
            </a:r>
            <a:r>
              <a:rPr lang="en-US" sz="2400" dirty="0" err="1" smtClean="0">
                <a:solidFill>
                  <a:srgbClr val="053BFF"/>
                </a:solidFill>
              </a:rPr>
              <a:t>eprint</a:t>
            </a:r>
            <a:r>
              <a:rPr lang="en-US" sz="2400" dirty="0" smtClean="0">
                <a:solidFill>
                  <a:srgbClr val="053BFF"/>
                </a:solidFill>
              </a:rPr>
              <a:t>:</a:t>
            </a:r>
          </a:p>
          <a:p>
            <a:pPr algn="ctr"/>
            <a:r>
              <a:rPr lang="en-US" sz="2400" dirty="0" smtClean="0">
                <a:solidFill>
                  <a:srgbClr val="053BFF"/>
                </a:solidFill>
              </a:rPr>
              <a:t>https</a:t>
            </a:r>
            <a:r>
              <a:rPr lang="en-US" sz="2400" dirty="0">
                <a:solidFill>
                  <a:srgbClr val="053BFF"/>
                </a:solidFill>
              </a:rPr>
              <a:t>://</a:t>
            </a:r>
            <a:r>
              <a:rPr lang="en-US" sz="2400" dirty="0" err="1">
                <a:solidFill>
                  <a:srgbClr val="053BFF"/>
                </a:solidFill>
              </a:rPr>
              <a:t>eprint.iacr.org</a:t>
            </a:r>
            <a:r>
              <a:rPr lang="en-US" sz="2400" dirty="0">
                <a:solidFill>
                  <a:srgbClr val="053BFF"/>
                </a:solidFill>
              </a:rPr>
              <a:t>/2018/137</a:t>
            </a:r>
          </a:p>
        </p:txBody>
      </p:sp>
    </p:spTree>
    <p:extLst>
      <p:ext uri="{BB962C8B-B14F-4D97-AF65-F5344CB8AC3E}">
        <p14:creationId xmlns:p14="http://schemas.microsoft.com/office/powerpoint/2010/main" val="80727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910588" y="6059093"/>
            <a:ext cx="5181067" cy="698519"/>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itle 1"/>
              <p:cNvSpPr txBox="1">
                <a:spLocks/>
              </p:cNvSpPr>
              <p:nvPr/>
            </p:nvSpPr>
            <p:spPr>
              <a:xfrm>
                <a:off x="668651" y="3024982"/>
                <a:ext cx="7815534" cy="5794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0432FF"/>
                    </a:solidFill>
                    <a:latin typeface="+mn-lt"/>
                    <a:ea typeface="+mj-ea"/>
                    <a:cs typeface="+mj-cs"/>
                  </a:defRPr>
                </a:lvl1pPr>
              </a:lstStyle>
              <a:p>
                <a:r>
                  <a:rPr lang="en-US" sz="3200" dirty="0" smtClean="0"/>
                  <a:t>But, E is also used in apps where </a:t>
                </a:r>
                <a:r>
                  <a:rPr lang="en-US" sz="3200" u="sng" dirty="0" smtClean="0"/>
                  <a:t>Adv. knows </a:t>
                </a:r>
                <a14:m>
                  <m:oMath xmlns:m="http://schemas.openxmlformats.org/officeDocument/2006/math">
                    <m:r>
                      <m:rPr>
                        <m:sty m:val="p"/>
                      </m:rPr>
                      <a:rPr lang="en-US" sz="3200" i="0" u="sng" dirty="0" smtClean="0">
                        <a:latin typeface="Cambria Math" charset="0"/>
                      </a:rPr>
                      <m:t>k</m:t>
                    </m:r>
                  </m:oMath>
                </a14:m>
                <a:endParaRPr lang="en-US" sz="3200" dirty="0" smtClean="0"/>
              </a:p>
            </p:txBody>
          </p:sp>
        </mc:Choice>
        <mc:Fallback xmlns="">
          <p:sp>
            <p:nvSpPr>
              <p:cNvPr id="17" name="Title 1"/>
              <p:cNvSpPr txBox="1">
                <a:spLocks noRot="1" noChangeAspect="1" noMove="1" noResize="1" noEditPoints="1" noAdjustHandles="1" noChangeArrowheads="1" noChangeShapeType="1" noTextEdit="1"/>
              </p:cNvSpPr>
              <p:nvPr/>
            </p:nvSpPr>
            <p:spPr>
              <a:xfrm>
                <a:off x="668651" y="3024982"/>
                <a:ext cx="7815534" cy="579437"/>
              </a:xfrm>
              <a:prstGeom prst="rect">
                <a:avLst/>
              </a:prstGeom>
              <a:blipFill rotWithShape="0">
                <a:blip r:embed="rId4"/>
                <a:stretch>
                  <a:fillRect l="-2028" t="-16842" b="-31579"/>
                </a:stretch>
              </a:blipFill>
            </p:spPr>
            <p:txBody>
              <a:bodyPr/>
              <a:lstStyle/>
              <a:p>
                <a:r>
                  <a:rPr lang="en-US">
                    <a:noFill/>
                  </a:rPr>
                  <a:t> </a:t>
                </a:r>
              </a:p>
            </p:txBody>
          </p:sp>
        </mc:Fallback>
      </mc:AlternateContent>
      <p:sp>
        <p:nvSpPr>
          <p:cNvPr id="48" name="Title 1"/>
          <p:cNvSpPr txBox="1">
            <a:spLocks/>
          </p:cNvSpPr>
          <p:nvPr/>
        </p:nvSpPr>
        <p:spPr>
          <a:xfrm>
            <a:off x="371475" y="365126"/>
            <a:ext cx="7886700" cy="5794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0432FF"/>
                </a:solidFill>
                <a:latin typeface="+mn-lt"/>
                <a:ea typeface="+mj-ea"/>
                <a:cs typeface="+mj-cs"/>
              </a:defRPr>
            </a:lvl1pPr>
          </a:lstStyle>
          <a:p>
            <a:r>
              <a:rPr lang="en-US" sz="3200" dirty="0" smtClean="0"/>
              <a:t>“Good” block </a:t>
            </a:r>
            <a:r>
              <a:rPr lang="en-US" sz="3200" dirty="0"/>
              <a:t>c</a:t>
            </a:r>
            <a:r>
              <a:rPr lang="en-US" sz="3200" dirty="0" smtClean="0"/>
              <a:t>ipher?</a:t>
            </a:r>
            <a:endParaRPr lang="en-US" sz="3200" dirty="0"/>
          </a:p>
        </p:txBody>
      </p:sp>
      <p:sp>
        <p:nvSpPr>
          <p:cNvPr id="50" name="TextBox 49"/>
          <p:cNvSpPr txBox="1"/>
          <p:nvPr/>
        </p:nvSpPr>
        <p:spPr>
          <a:xfrm>
            <a:off x="2809979" y="2401315"/>
            <a:ext cx="3524042" cy="461665"/>
          </a:xfrm>
          <a:prstGeom prst="rect">
            <a:avLst/>
          </a:prstGeom>
          <a:noFill/>
        </p:spPr>
        <p:txBody>
          <a:bodyPr wrap="none" rtlCol="0">
            <a:spAutoFit/>
          </a:bodyPr>
          <a:lstStyle/>
          <a:p>
            <a:r>
              <a:rPr lang="en-US" sz="2400" dirty="0" smtClean="0">
                <a:solidFill>
                  <a:srgbClr val="FF0000"/>
                </a:solidFill>
              </a:rPr>
              <a:t>Adversary </a:t>
            </a:r>
            <a:r>
              <a:rPr lang="en-US" sz="2400" b="1" dirty="0" smtClean="0">
                <a:solidFill>
                  <a:srgbClr val="FF0000"/>
                </a:solidFill>
              </a:rPr>
              <a:t>doesn’t</a:t>
            </a:r>
            <a:r>
              <a:rPr lang="en-US" sz="2400" dirty="0" smtClean="0">
                <a:solidFill>
                  <a:srgbClr val="FF0000"/>
                </a:solidFill>
              </a:rPr>
              <a:t> know k!</a:t>
            </a:r>
            <a:endParaRPr lang="en-US" sz="2400" dirty="0">
              <a:solidFill>
                <a:srgbClr val="FF0000"/>
              </a:solidFill>
            </a:endParaRPr>
          </a:p>
        </p:txBody>
      </p:sp>
      <p:grpSp>
        <p:nvGrpSpPr>
          <p:cNvPr id="58" name="Group 57"/>
          <p:cNvGrpSpPr/>
          <p:nvPr/>
        </p:nvGrpSpPr>
        <p:grpSpPr>
          <a:xfrm>
            <a:off x="3588691" y="4251600"/>
            <a:ext cx="1842134" cy="1116041"/>
            <a:chOff x="-3303107" y="2481924"/>
            <a:chExt cx="1842134" cy="1116041"/>
          </a:xfrm>
        </p:grpSpPr>
        <p:pic>
          <p:nvPicPr>
            <p:cNvPr id="59" name="Picture 58"/>
            <p:cNvPicPr>
              <a:picLocks noChangeAspect="1"/>
            </p:cNvPicPr>
            <p:nvPr/>
          </p:nvPicPr>
          <p:blipFill rotWithShape="1">
            <a:blip r:embed="rId5">
              <a:extLst>
                <a:ext uri="{28A0092B-C50C-407E-A947-70E740481C1C}">
                  <a14:useLocalDpi xmlns:a14="http://schemas.microsoft.com/office/drawing/2010/main" val="0"/>
                </a:ext>
              </a:extLst>
            </a:blip>
            <a:srcRect b="11146"/>
            <a:stretch/>
          </p:blipFill>
          <p:spPr>
            <a:xfrm>
              <a:off x="-3187678" y="2481924"/>
              <a:ext cx="1611278" cy="1116041"/>
            </a:xfrm>
            <a:prstGeom prst="rect">
              <a:avLst/>
            </a:prstGeom>
          </p:spPr>
        </p:pic>
        <p:sp>
          <p:nvSpPr>
            <p:cNvPr id="60" name="TextBox 59"/>
            <p:cNvSpPr txBox="1"/>
            <p:nvPr/>
          </p:nvSpPr>
          <p:spPr>
            <a:xfrm rot="21396681">
              <a:off x="-3303107" y="2624546"/>
              <a:ext cx="1842134" cy="830997"/>
            </a:xfrm>
            <a:prstGeom prst="rect">
              <a:avLst/>
            </a:prstGeom>
            <a:noFill/>
          </p:spPr>
          <p:txBody>
            <a:bodyPr wrap="square" rtlCol="0">
              <a:spAutoFit/>
            </a:bodyPr>
            <a:lstStyle/>
            <a:p>
              <a:pPr algn="ctr"/>
              <a:r>
                <a:rPr lang="en-US" sz="2400" dirty="0" smtClean="0">
                  <a:solidFill>
                    <a:srgbClr val="FF0000"/>
                  </a:solidFill>
                </a:rPr>
                <a:t>Known-key </a:t>
              </a:r>
            </a:p>
            <a:p>
              <a:pPr algn="ctr"/>
              <a:r>
                <a:rPr lang="en-US" sz="2400" dirty="0" smtClean="0">
                  <a:solidFill>
                    <a:srgbClr val="FF0000"/>
                  </a:solidFill>
                </a:rPr>
                <a:t>Setting</a:t>
              </a:r>
              <a:endParaRPr lang="en-US" sz="2400" dirty="0">
                <a:solidFill>
                  <a:srgbClr val="FF0000"/>
                </a:solidFill>
              </a:endParaRPr>
            </a:p>
          </p:txBody>
        </p:sp>
      </p:grpSp>
      <p:grpSp>
        <p:nvGrpSpPr>
          <p:cNvPr id="103" name="Group 102"/>
          <p:cNvGrpSpPr/>
          <p:nvPr/>
        </p:nvGrpSpPr>
        <p:grpSpPr>
          <a:xfrm>
            <a:off x="3705865" y="1324171"/>
            <a:ext cx="1755415" cy="1011933"/>
            <a:chOff x="-3303107" y="2481924"/>
            <a:chExt cx="1842134" cy="1116041"/>
          </a:xfrm>
        </p:grpSpPr>
        <p:pic>
          <p:nvPicPr>
            <p:cNvPr id="104" name="Picture 103"/>
            <p:cNvPicPr>
              <a:picLocks noChangeAspect="1"/>
            </p:cNvPicPr>
            <p:nvPr/>
          </p:nvPicPr>
          <p:blipFill rotWithShape="1">
            <a:blip r:embed="rId5">
              <a:extLst>
                <a:ext uri="{28A0092B-C50C-407E-A947-70E740481C1C}">
                  <a14:useLocalDpi xmlns:a14="http://schemas.microsoft.com/office/drawing/2010/main" val="0"/>
                </a:ext>
              </a:extLst>
            </a:blip>
            <a:srcRect b="11146"/>
            <a:stretch/>
          </p:blipFill>
          <p:spPr>
            <a:xfrm>
              <a:off x="-3187678" y="2481924"/>
              <a:ext cx="1611278" cy="1116041"/>
            </a:xfrm>
            <a:prstGeom prst="rect">
              <a:avLst/>
            </a:prstGeom>
          </p:spPr>
        </p:pic>
        <p:sp>
          <p:nvSpPr>
            <p:cNvPr id="105" name="TextBox 104"/>
            <p:cNvSpPr txBox="1"/>
            <p:nvPr/>
          </p:nvSpPr>
          <p:spPr>
            <a:xfrm rot="21396681">
              <a:off x="-3303107" y="2615744"/>
              <a:ext cx="1842134" cy="848601"/>
            </a:xfrm>
            <a:prstGeom prst="rect">
              <a:avLst/>
            </a:prstGeom>
            <a:noFill/>
          </p:spPr>
          <p:txBody>
            <a:bodyPr wrap="square" rtlCol="0">
              <a:spAutoFit/>
            </a:bodyPr>
            <a:lstStyle/>
            <a:p>
              <a:pPr algn="ctr"/>
              <a:r>
                <a:rPr lang="en-US" sz="2200" dirty="0" smtClean="0">
                  <a:solidFill>
                    <a:srgbClr val="FF0000"/>
                  </a:solidFill>
                </a:rPr>
                <a:t>Secret-key </a:t>
              </a:r>
            </a:p>
            <a:p>
              <a:pPr algn="ctr"/>
              <a:r>
                <a:rPr lang="en-US" sz="2200" dirty="0">
                  <a:solidFill>
                    <a:srgbClr val="FF0000"/>
                  </a:solidFill>
                </a:rPr>
                <a:t>s</a:t>
              </a:r>
              <a:r>
                <a:rPr lang="en-US" sz="2200" dirty="0" smtClean="0">
                  <a:solidFill>
                    <a:srgbClr val="FF0000"/>
                  </a:solidFill>
                </a:rPr>
                <a:t>etting</a:t>
              </a:r>
              <a:endParaRPr lang="en-US" sz="2200" dirty="0">
                <a:solidFill>
                  <a:srgbClr val="FF0000"/>
                </a:solidFill>
              </a:endParaRPr>
            </a:p>
          </p:txBody>
        </p:sp>
      </p:grpSp>
      <p:cxnSp>
        <p:nvCxnSpPr>
          <p:cNvPr id="65" name="Straight Arrow Connector 64"/>
          <p:cNvCxnSpPr/>
          <p:nvPr/>
        </p:nvCxnSpPr>
        <p:spPr>
          <a:xfrm>
            <a:off x="4860522" y="5302511"/>
            <a:ext cx="438126" cy="756582"/>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80319" y="6106894"/>
            <a:ext cx="5052281" cy="584775"/>
          </a:xfrm>
          <a:prstGeom prst="rect">
            <a:avLst/>
          </a:prstGeom>
          <a:noFill/>
        </p:spPr>
        <p:txBody>
          <a:bodyPr wrap="none" rtlCol="0">
            <a:spAutoFit/>
          </a:bodyPr>
          <a:lstStyle/>
          <a:p>
            <a:r>
              <a:rPr lang="en-US" sz="3200" dirty="0" smtClean="0">
                <a:solidFill>
                  <a:srgbClr val="0432FF"/>
                </a:solidFill>
              </a:rPr>
              <a:t>E </a:t>
            </a:r>
            <a:r>
              <a:rPr lang="en-US" sz="3200" i="1" dirty="0" smtClean="0">
                <a:solidFill>
                  <a:srgbClr val="0432FF"/>
                </a:solidFill>
              </a:rPr>
              <a:t>behaves like </a:t>
            </a:r>
            <a:r>
              <a:rPr lang="en-US" sz="3200" dirty="0" smtClean="0">
                <a:solidFill>
                  <a:srgbClr val="0432FF"/>
                </a:solidFill>
              </a:rPr>
              <a:t>an ideal cipher</a:t>
            </a:r>
            <a:endParaRPr lang="en-US" sz="3200" dirty="0">
              <a:solidFill>
                <a:srgbClr val="0432FF"/>
              </a:solidFill>
            </a:endParaRPr>
          </a:p>
        </p:txBody>
      </p:sp>
      <p:grpSp>
        <p:nvGrpSpPr>
          <p:cNvPr id="2" name="Group 1"/>
          <p:cNvGrpSpPr/>
          <p:nvPr/>
        </p:nvGrpSpPr>
        <p:grpSpPr>
          <a:xfrm>
            <a:off x="513914" y="1061173"/>
            <a:ext cx="8186171" cy="1103117"/>
            <a:chOff x="513914" y="1061173"/>
            <a:chExt cx="8186171" cy="1103117"/>
          </a:xfrm>
        </p:grpSpPr>
        <p:sp>
          <p:nvSpPr>
            <p:cNvPr id="3" name="TextBox 2"/>
            <p:cNvSpPr txBox="1"/>
            <p:nvPr/>
          </p:nvSpPr>
          <p:spPr>
            <a:xfrm>
              <a:off x="1303006" y="1061173"/>
              <a:ext cx="1858201" cy="400110"/>
            </a:xfrm>
            <a:prstGeom prst="rect">
              <a:avLst/>
            </a:prstGeom>
            <a:noFill/>
          </p:spPr>
          <p:txBody>
            <a:bodyPr wrap="none" rtlCol="0">
              <a:spAutoFit/>
            </a:bodyPr>
            <a:lstStyle/>
            <a:p>
              <a:r>
                <a:rPr lang="en-US" sz="2000" dirty="0"/>
                <a:t>U</a:t>
              </a:r>
              <a:r>
                <a:rPr lang="en-US" sz="2000" dirty="0" smtClean="0"/>
                <a:t>npredictability</a:t>
              </a:r>
              <a:endParaRPr lang="en-US" sz="2000" dirty="0"/>
            </a:p>
          </p:txBody>
        </p:sp>
        <p:sp>
          <p:nvSpPr>
            <p:cNvPr id="4" name="TextBox 3"/>
            <p:cNvSpPr txBox="1"/>
            <p:nvPr/>
          </p:nvSpPr>
          <p:spPr>
            <a:xfrm>
              <a:off x="6470949" y="1764180"/>
              <a:ext cx="2229136" cy="400110"/>
            </a:xfrm>
            <a:prstGeom prst="rect">
              <a:avLst/>
            </a:prstGeom>
            <a:noFill/>
          </p:spPr>
          <p:txBody>
            <a:bodyPr wrap="none" rtlCol="0">
              <a:spAutoFit/>
            </a:bodyPr>
            <a:lstStyle/>
            <a:p>
              <a:r>
                <a:rPr lang="en-US" sz="2000" dirty="0" err="1"/>
                <a:t>P</a:t>
              </a:r>
              <a:r>
                <a:rPr lang="en-US" sz="2000" dirty="0" err="1" smtClean="0"/>
                <a:t>seudorandomness</a:t>
              </a:r>
              <a:endParaRPr lang="en-US" sz="2000" dirty="0"/>
            </a:p>
          </p:txBody>
        </p:sp>
        <p:sp>
          <p:nvSpPr>
            <p:cNvPr id="5" name="TextBox 4"/>
            <p:cNvSpPr txBox="1"/>
            <p:nvPr/>
          </p:nvSpPr>
          <p:spPr>
            <a:xfrm>
              <a:off x="5693178" y="1076542"/>
              <a:ext cx="2412840" cy="400110"/>
            </a:xfrm>
            <a:prstGeom prst="rect">
              <a:avLst/>
            </a:prstGeom>
            <a:noFill/>
          </p:spPr>
          <p:txBody>
            <a:bodyPr wrap="none" rtlCol="0">
              <a:spAutoFit/>
            </a:bodyPr>
            <a:lstStyle/>
            <a:p>
              <a:r>
                <a:rPr lang="en-US" sz="2000" dirty="0"/>
                <a:t>K</a:t>
              </a:r>
              <a:r>
                <a:rPr lang="en-US" sz="2000" dirty="0" smtClean="0"/>
                <a:t>ey-recovery </a:t>
              </a:r>
              <a:r>
                <a:rPr lang="en-US" sz="2000" dirty="0"/>
                <a:t>s</a:t>
              </a:r>
              <a:r>
                <a:rPr lang="en-US" sz="2000" dirty="0" smtClean="0"/>
                <a:t>ecurity</a:t>
              </a:r>
              <a:endParaRPr lang="en-US" sz="2000" dirty="0"/>
            </a:p>
          </p:txBody>
        </p:sp>
        <p:sp>
          <p:nvSpPr>
            <p:cNvPr id="6" name="TextBox 5"/>
            <p:cNvSpPr txBox="1"/>
            <p:nvPr/>
          </p:nvSpPr>
          <p:spPr>
            <a:xfrm>
              <a:off x="513914" y="1745498"/>
              <a:ext cx="2286460" cy="400110"/>
            </a:xfrm>
            <a:prstGeom prst="rect">
              <a:avLst/>
            </a:prstGeom>
            <a:noFill/>
          </p:spPr>
          <p:txBody>
            <a:bodyPr wrap="none" rtlCol="0">
              <a:spAutoFit/>
            </a:bodyPr>
            <a:lstStyle/>
            <a:p>
              <a:r>
                <a:rPr lang="en-US" sz="2000" dirty="0"/>
                <a:t>R</a:t>
              </a:r>
              <a:r>
                <a:rPr lang="en-US" sz="2000" dirty="0" smtClean="0"/>
                <a:t>elated-key </a:t>
              </a:r>
              <a:r>
                <a:rPr lang="en-US" sz="2000" dirty="0"/>
                <a:t>s</a:t>
              </a:r>
              <a:r>
                <a:rPr lang="en-US" sz="2000" dirty="0" smtClean="0"/>
                <a:t>ecurity</a:t>
              </a:r>
              <a:endParaRPr lang="en-US" sz="2000" dirty="0"/>
            </a:p>
          </p:txBody>
        </p:sp>
        <p:sp>
          <p:nvSpPr>
            <p:cNvPr id="36" name="TextBox 35"/>
            <p:cNvSpPr txBox="1"/>
            <p:nvPr/>
          </p:nvSpPr>
          <p:spPr>
            <a:xfrm>
              <a:off x="6822970" y="1339612"/>
              <a:ext cx="524503" cy="430887"/>
            </a:xfrm>
            <a:prstGeom prst="rect">
              <a:avLst/>
            </a:prstGeom>
            <a:noFill/>
          </p:spPr>
          <p:txBody>
            <a:bodyPr wrap="none" rtlCol="0">
              <a:spAutoFit/>
            </a:bodyPr>
            <a:lstStyle/>
            <a:p>
              <a:r>
                <a:rPr lang="en-US" sz="2200" dirty="0" smtClean="0"/>
                <a:t>. . .</a:t>
              </a:r>
              <a:endParaRPr lang="en-US" sz="2200" dirty="0"/>
            </a:p>
          </p:txBody>
        </p:sp>
        <p:sp>
          <p:nvSpPr>
            <p:cNvPr id="68" name="TextBox 67"/>
            <p:cNvSpPr txBox="1"/>
            <p:nvPr/>
          </p:nvSpPr>
          <p:spPr>
            <a:xfrm>
              <a:off x="1819672" y="1297639"/>
              <a:ext cx="524503" cy="430887"/>
            </a:xfrm>
            <a:prstGeom prst="rect">
              <a:avLst/>
            </a:prstGeom>
            <a:noFill/>
          </p:spPr>
          <p:txBody>
            <a:bodyPr wrap="none" rtlCol="0">
              <a:spAutoFit/>
            </a:bodyPr>
            <a:lstStyle/>
            <a:p>
              <a:r>
                <a:rPr lang="en-US" sz="2200" dirty="0" smtClean="0"/>
                <a:t>. . .</a:t>
              </a:r>
              <a:endParaRPr lang="en-US" sz="2200" dirty="0"/>
            </a:p>
          </p:txBody>
        </p:sp>
      </p:grpSp>
      <p:cxnSp>
        <p:nvCxnSpPr>
          <p:cNvPr id="73" name="Straight Arrow Connector 72"/>
          <p:cNvCxnSpPr/>
          <p:nvPr/>
        </p:nvCxnSpPr>
        <p:spPr>
          <a:xfrm flipH="1">
            <a:off x="3966519" y="5342186"/>
            <a:ext cx="330246" cy="716907"/>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a:endCxn id="5" idx="1"/>
          </p:cNvCxnSpPr>
          <p:nvPr/>
        </p:nvCxnSpPr>
        <p:spPr>
          <a:xfrm flipV="1">
            <a:off x="5315398" y="1276597"/>
            <a:ext cx="377780" cy="351134"/>
          </a:xfrm>
          <a:prstGeom prst="curvedConnector3">
            <a:avLst/>
          </a:prstGeom>
          <a:ln w="12700">
            <a:tailEnd type="triangle" w="med" len="lg"/>
          </a:ln>
        </p:spPr>
        <p:style>
          <a:lnRef idx="1">
            <a:schemeClr val="accent1"/>
          </a:lnRef>
          <a:fillRef idx="0">
            <a:schemeClr val="accent1"/>
          </a:fillRef>
          <a:effectRef idx="0">
            <a:schemeClr val="accent1"/>
          </a:effectRef>
          <a:fontRef idx="minor">
            <a:schemeClr val="tx1"/>
          </a:fontRef>
        </p:style>
      </p:cxnSp>
      <p:cxnSp>
        <p:nvCxnSpPr>
          <p:cNvPr id="77" name="Curved Connector 76"/>
          <p:cNvCxnSpPr>
            <a:endCxn id="4" idx="1"/>
          </p:cNvCxnSpPr>
          <p:nvPr/>
        </p:nvCxnSpPr>
        <p:spPr>
          <a:xfrm flipV="1">
            <a:off x="5315398" y="1964235"/>
            <a:ext cx="1155551" cy="87674"/>
          </a:xfrm>
          <a:prstGeom prst="curvedConnector3">
            <a:avLst/>
          </a:prstGeom>
          <a:ln w="12700">
            <a:tailEnd type="triangle" w="med" len="lg"/>
          </a:ln>
        </p:spPr>
        <p:style>
          <a:lnRef idx="1">
            <a:schemeClr val="accent1"/>
          </a:lnRef>
          <a:fillRef idx="0">
            <a:schemeClr val="accent1"/>
          </a:fillRef>
          <a:effectRef idx="0">
            <a:schemeClr val="accent1"/>
          </a:effectRef>
          <a:fontRef idx="minor">
            <a:schemeClr val="tx1"/>
          </a:fontRef>
        </p:style>
      </p:cxnSp>
      <p:cxnSp>
        <p:nvCxnSpPr>
          <p:cNvPr id="80" name="Curved Connector 79"/>
          <p:cNvCxnSpPr>
            <a:endCxn id="3" idx="3"/>
          </p:cNvCxnSpPr>
          <p:nvPr/>
        </p:nvCxnSpPr>
        <p:spPr>
          <a:xfrm rot="10800000">
            <a:off x="3161207" y="1261229"/>
            <a:ext cx="682514" cy="351141"/>
          </a:xfrm>
          <a:prstGeom prst="curvedConnector3">
            <a:avLst>
              <a:gd name="adj1" fmla="val 50000"/>
            </a:avLst>
          </a:prstGeom>
          <a:ln w="12700">
            <a:tailEnd type="triangle" w="med" len="lg"/>
          </a:ln>
        </p:spPr>
        <p:style>
          <a:lnRef idx="1">
            <a:schemeClr val="accent1"/>
          </a:lnRef>
          <a:fillRef idx="0">
            <a:schemeClr val="accent1"/>
          </a:fillRef>
          <a:effectRef idx="0">
            <a:schemeClr val="accent1"/>
          </a:effectRef>
          <a:fontRef idx="minor">
            <a:schemeClr val="tx1"/>
          </a:fontRef>
        </p:style>
      </p:cxnSp>
      <p:cxnSp>
        <p:nvCxnSpPr>
          <p:cNvPr id="83" name="Curved Connector 82"/>
          <p:cNvCxnSpPr>
            <a:endCxn id="6" idx="3"/>
          </p:cNvCxnSpPr>
          <p:nvPr/>
        </p:nvCxnSpPr>
        <p:spPr>
          <a:xfrm rot="10800000">
            <a:off x="2800374" y="1945553"/>
            <a:ext cx="1055414" cy="192030"/>
          </a:xfrm>
          <a:prstGeom prst="curvedConnector3">
            <a:avLst>
              <a:gd name="adj1" fmla="val 50000"/>
            </a:avLst>
          </a:prstGeom>
          <a:ln w="12700">
            <a:tailEnd type="triangle" w="med" len="lg"/>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9191164" y="4685716"/>
            <a:ext cx="2464215" cy="1186439"/>
            <a:chOff x="-1110344" y="4070657"/>
            <a:chExt cx="2047045" cy="882496"/>
          </a:xfrm>
        </p:grpSpPr>
        <p:sp>
          <p:nvSpPr>
            <p:cNvPr id="56" name="Oval Callout 55"/>
            <p:cNvSpPr/>
            <p:nvPr/>
          </p:nvSpPr>
          <p:spPr>
            <a:xfrm>
              <a:off x="-1110344" y="4070657"/>
              <a:ext cx="2047045" cy="882496"/>
            </a:xfrm>
            <a:prstGeom prst="wedgeEllipseCallout">
              <a:avLst>
                <a:gd name="adj1" fmla="val -32454"/>
                <a:gd name="adj2" fmla="val 97038"/>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p:cNvSpPr txBox="1"/>
                <p:nvPr/>
              </p:nvSpPr>
              <p:spPr>
                <a:xfrm>
                  <a:off x="-925754" y="4177869"/>
                  <a:ext cx="1679948" cy="769441"/>
                </a:xfrm>
                <a:prstGeom prst="rect">
                  <a:avLst/>
                </a:prstGeom>
                <a:noFill/>
              </p:spPr>
              <p:txBody>
                <a:bodyPr wrap="none" rtlCol="0">
                  <a:spAutoFit/>
                </a:bodyPr>
                <a:lstStyle/>
                <a:p>
                  <a:pPr algn="ctr"/>
                  <a:r>
                    <a:rPr lang="en-US" sz="2200" dirty="0" smtClean="0"/>
                    <a:t>For </a:t>
                  </a:r>
                  <a:r>
                    <a:rPr lang="en-US" sz="2200" dirty="0" smtClean="0">
                      <a:solidFill>
                        <a:srgbClr val="0432FF"/>
                      </a:solidFill>
                    </a:rPr>
                    <a:t>every</a:t>
                  </a:r>
                  <a:r>
                    <a:rPr lang="en-US" sz="2200" dirty="0" smtClean="0"/>
                    <a:t> </a:t>
                  </a:r>
                  <a14:m>
                    <m:oMath xmlns:m="http://schemas.openxmlformats.org/officeDocument/2006/math">
                      <m:r>
                        <m:rPr>
                          <m:sty m:val="p"/>
                        </m:rPr>
                        <a:rPr lang="en-US" sz="2200" i="0" dirty="0" smtClean="0">
                          <a:latin typeface="Cambria Math" charset="0"/>
                        </a:rPr>
                        <m:t>k</m:t>
                      </m:r>
                    </m:oMath>
                  </a14:m>
                  <a:r>
                    <a:rPr lang="en-US" sz="2200" dirty="0" smtClean="0"/>
                    <a:t>, </a:t>
                  </a:r>
                </a:p>
                <a:p>
                  <a:pPr algn="ctr"/>
                  <a14:m>
                    <m:oMath xmlns:m="http://schemas.openxmlformats.org/officeDocument/2006/math">
                      <m:sSub>
                        <m:sSubPr>
                          <m:ctrlPr>
                            <a:rPr lang="en-US" sz="2200" i="1" dirty="0" smtClean="0">
                              <a:latin typeface="Cambria Math" charset="0"/>
                            </a:rPr>
                          </m:ctrlPr>
                        </m:sSubPr>
                        <m:e>
                          <m:r>
                            <m:rPr>
                              <m:sty m:val="p"/>
                            </m:rPr>
                            <a:rPr lang="en-US" sz="2200" i="0" dirty="0" smtClean="0">
                              <a:latin typeface="Cambria Math" charset="0"/>
                            </a:rPr>
                            <m:t>E</m:t>
                          </m:r>
                        </m:e>
                        <m:sub>
                          <m:r>
                            <m:rPr>
                              <m:sty m:val="p"/>
                            </m:rPr>
                            <a:rPr lang="en-US" sz="2200" i="0" dirty="0" smtClean="0">
                              <a:latin typeface="Cambria Math" charset="0"/>
                            </a:rPr>
                            <m:t>k</m:t>
                          </m:r>
                        </m:sub>
                      </m:sSub>
                    </m:oMath>
                  </a14:m>
                  <a:r>
                    <a:rPr lang="en-US" sz="2200" dirty="0" smtClean="0"/>
                    <a:t> is random</a:t>
                  </a:r>
                  <a:endParaRPr lang="en-US" sz="2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925754" y="4177869"/>
                  <a:ext cx="1679948" cy="769441"/>
                </a:xfrm>
                <a:prstGeom prst="rect">
                  <a:avLst/>
                </a:prstGeom>
                <a:blipFill rotWithShape="0">
                  <a:blip r:embed="rId6"/>
                  <a:stretch>
                    <a:fillRect t="-4118"/>
                  </a:stretch>
                </a:blipFill>
              </p:spPr>
              <p:txBody>
                <a:bodyPr/>
                <a:lstStyle/>
                <a:p>
                  <a:r>
                    <a:rPr lang="en-US">
                      <a:noFill/>
                    </a:rPr>
                    <a:t> </a:t>
                  </a:r>
                </a:p>
              </p:txBody>
            </p:sp>
          </mc:Fallback>
        </mc:AlternateContent>
      </p:grpSp>
      <p:grpSp>
        <p:nvGrpSpPr>
          <p:cNvPr id="72" name="Group 71"/>
          <p:cNvGrpSpPr/>
          <p:nvPr/>
        </p:nvGrpSpPr>
        <p:grpSpPr>
          <a:xfrm>
            <a:off x="260626" y="3931117"/>
            <a:ext cx="3067454" cy="1679505"/>
            <a:chOff x="5178021" y="4275985"/>
            <a:chExt cx="3067454" cy="1679505"/>
          </a:xfrm>
        </p:grpSpPr>
        <p:grpSp>
          <p:nvGrpSpPr>
            <p:cNvPr id="74" name="Group 73"/>
            <p:cNvGrpSpPr/>
            <p:nvPr/>
          </p:nvGrpSpPr>
          <p:grpSpPr>
            <a:xfrm>
              <a:off x="5178021" y="4275985"/>
              <a:ext cx="3067454" cy="1679505"/>
              <a:chOff x="5178021" y="4275985"/>
              <a:chExt cx="3067454" cy="1679505"/>
            </a:xfrm>
          </p:grpSpPr>
          <p:sp>
            <p:nvSpPr>
              <p:cNvPr id="76" name="Rectangle 75"/>
              <p:cNvSpPr/>
              <p:nvPr/>
            </p:nvSpPr>
            <p:spPr>
              <a:xfrm>
                <a:off x="5178021" y="4275985"/>
                <a:ext cx="3067454" cy="167950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mc:AlternateContent xmlns:mc="http://schemas.openxmlformats.org/markup-compatibility/2006" xmlns:a14="http://schemas.microsoft.com/office/drawing/2010/main">
            <mc:Choice Requires="a14">
              <p:sp>
                <p:nvSpPr>
                  <p:cNvPr id="78" name="Rounded Rectangle 77"/>
                  <p:cNvSpPr/>
                  <p:nvPr/>
                </p:nvSpPr>
                <p:spPr>
                  <a:xfrm>
                    <a:off x="5975132" y="4576962"/>
                    <a:ext cx="1177148" cy="58590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0" smtClean="0">
                              <a:solidFill>
                                <a:schemeClr val="tx1"/>
                              </a:solidFill>
                              <a:latin typeface="Cambria Math" charset="0"/>
                            </a:rPr>
                            <m:t> </m:t>
                          </m:r>
                          <m:r>
                            <m:rPr>
                              <m:sty m:val="p"/>
                            </m:rPr>
                            <a:rPr lang="en-US" sz="2400" b="0" i="0" smtClean="0">
                              <a:solidFill>
                                <a:schemeClr val="tx1"/>
                              </a:solidFill>
                              <a:latin typeface="Cambria Math" charset="0"/>
                            </a:rPr>
                            <m:t>E</m:t>
                          </m:r>
                        </m:oMath>
                      </m:oMathPara>
                    </a14:m>
                    <a:endParaRPr lang="en-US" sz="2400" dirty="0">
                      <a:solidFill>
                        <a:schemeClr val="tx1"/>
                      </a:solidFill>
                    </a:endParaRPr>
                  </a:p>
                </p:txBody>
              </p:sp>
            </mc:Choice>
            <mc:Fallback xmlns="">
              <p:sp>
                <p:nvSpPr>
                  <p:cNvPr id="94" name="Rounded Rectangle 93"/>
                  <p:cNvSpPr>
                    <a:spLocks noRot="1" noChangeAspect="1" noMove="1" noResize="1" noEditPoints="1" noAdjustHandles="1" noChangeArrowheads="1" noChangeShapeType="1" noTextEdit="1"/>
                  </p:cNvSpPr>
                  <p:nvPr/>
                </p:nvSpPr>
                <p:spPr>
                  <a:xfrm>
                    <a:off x="5975132" y="4576962"/>
                    <a:ext cx="1177148" cy="585907"/>
                  </a:xfrm>
                  <a:prstGeom prst="roundRect">
                    <a:avLst/>
                  </a:prstGeom>
                  <a:blipFill rotWithShape="0">
                    <a:blip r:embed="rId43"/>
                    <a:stretch>
                      <a:fillRect t="-70833" b="-92708"/>
                    </a:stretch>
                  </a:blipFill>
                  <a:ln>
                    <a:noFill/>
                  </a:ln>
                </p:spPr>
                <p:txBody>
                  <a:bodyPr/>
                  <a:lstStyle/>
                  <a:p>
                    <a:r>
                      <a:rPr lang="en-US">
                        <a:noFill/>
                      </a:rPr>
                      <a:t> </a:t>
                    </a:r>
                  </a:p>
                </p:txBody>
              </p:sp>
            </mc:Fallback>
          </mc:AlternateContent>
          <p:grpSp>
            <p:nvGrpSpPr>
              <p:cNvPr id="79" name="Group 78"/>
              <p:cNvGrpSpPr/>
              <p:nvPr/>
            </p:nvGrpSpPr>
            <p:grpSpPr>
              <a:xfrm>
                <a:off x="7466580" y="4774755"/>
                <a:ext cx="184157" cy="187715"/>
                <a:chOff x="1488043" y="2357428"/>
                <a:chExt cx="90915" cy="92672"/>
              </a:xfrm>
            </p:grpSpPr>
            <p:sp>
              <p:nvSpPr>
                <p:cNvPr id="92" name="Oval 91"/>
                <p:cNvSpPr/>
                <p:nvPr/>
              </p:nvSpPr>
              <p:spPr>
                <a:xfrm>
                  <a:off x="1488043" y="2357428"/>
                  <a:ext cx="90915" cy="926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93" name="Straight Connector 92"/>
                <p:cNvCxnSpPr/>
                <p:nvPr/>
              </p:nvCxnSpPr>
              <p:spPr>
                <a:xfrm>
                  <a:off x="1533501" y="2357428"/>
                  <a:ext cx="0" cy="926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488043" y="2403763"/>
                  <a:ext cx="90915" cy="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81" name="Straight Arrow Connector 80"/>
              <p:cNvCxnSpPr/>
              <p:nvPr/>
            </p:nvCxnSpPr>
            <p:spPr>
              <a:xfrm>
                <a:off x="7555228" y="4453383"/>
                <a:ext cx="3431" cy="321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7172955" y="4868614"/>
                <a:ext cx="293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573865" y="4868613"/>
                <a:ext cx="401267" cy="1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flipV="1">
                <a:off x="6561004" y="5039347"/>
                <a:ext cx="2355" cy="13011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TextBox 86"/>
                  <p:cNvSpPr txBox="1"/>
                  <p:nvPr/>
                </p:nvSpPr>
                <p:spPr>
                  <a:xfrm>
                    <a:off x="6523625" y="5135890"/>
                    <a:ext cx="45557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rgbClr val="FF0000"/>
                              </a:solidFill>
                              <a:latin typeface="Cambria Math" charset="0"/>
                            </a:rPr>
                            <m:t>m</m:t>
                          </m:r>
                        </m:oMath>
                      </m:oMathPara>
                    </a14:m>
                    <a:endParaRPr lang="en-US" sz="2000" dirty="0">
                      <a:solidFill>
                        <a:srgbClr val="FF0000"/>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6523625" y="5135890"/>
                    <a:ext cx="455574" cy="400110"/>
                  </a:xfrm>
                  <a:prstGeom prst="rect">
                    <a:avLst/>
                  </a:prstGeom>
                  <a:blipFill rotWithShape="0">
                    <a:blip r:embed="rId44"/>
                    <a:stretch>
                      <a:fillRect/>
                    </a:stretch>
                  </a:blipFill>
                </p:spPr>
                <p:txBody>
                  <a:bodyPr/>
                  <a:lstStyle/>
                  <a:p>
                    <a:r>
                      <a:rPr lang="en-US">
                        <a:noFill/>
                      </a:rPr>
                      <a:t> </a:t>
                    </a:r>
                  </a:p>
                </p:txBody>
              </p:sp>
            </mc:Fallback>
          </mc:AlternateContent>
          <p:sp>
            <p:nvSpPr>
              <p:cNvPr id="88" name="TextBox 87"/>
              <p:cNvSpPr txBox="1"/>
              <p:nvPr/>
            </p:nvSpPr>
            <p:spPr>
              <a:xfrm>
                <a:off x="5202860" y="5493825"/>
                <a:ext cx="2992359" cy="461665"/>
              </a:xfrm>
              <a:prstGeom prst="rect">
                <a:avLst/>
              </a:prstGeom>
              <a:noFill/>
            </p:spPr>
            <p:txBody>
              <a:bodyPr wrap="none" rtlCol="0">
                <a:spAutoFit/>
              </a:bodyPr>
              <a:lstStyle/>
              <a:p>
                <a:pPr algn="ctr"/>
                <a:r>
                  <a:rPr lang="en-US" sz="2400" dirty="0" smtClean="0"/>
                  <a:t>Compression function</a:t>
                </a:r>
                <a:endParaRPr lang="en-US" sz="2400" dirty="0"/>
              </a:p>
            </p:txBody>
          </p:sp>
          <mc:AlternateContent xmlns:mc="http://schemas.openxmlformats.org/markup-compatibility/2006" xmlns:a14="http://schemas.microsoft.com/office/drawing/2010/main">
            <mc:Choice Requires="a14">
              <p:sp>
                <p:nvSpPr>
                  <p:cNvPr id="89" name="TextBox 88"/>
                  <p:cNvSpPr txBox="1"/>
                  <p:nvPr/>
                </p:nvSpPr>
                <p:spPr>
                  <a:xfrm>
                    <a:off x="5398212" y="4538846"/>
                    <a:ext cx="38343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latin typeface="Cambria Math" charset="0"/>
                            </a:rPr>
                            <m:t>h</m:t>
                          </m:r>
                        </m:oMath>
                      </m:oMathPara>
                    </a14:m>
                    <a:endParaRPr lang="en-US" sz="2000" dirty="0"/>
                  </a:p>
                </p:txBody>
              </p:sp>
            </mc:Choice>
            <mc:Fallback xmlns="">
              <p:sp>
                <p:nvSpPr>
                  <p:cNvPr id="122" name="TextBox 121"/>
                  <p:cNvSpPr txBox="1">
                    <a:spLocks noRot="1" noChangeAspect="1" noMove="1" noResize="1" noEditPoints="1" noAdjustHandles="1" noChangeArrowheads="1" noChangeShapeType="1" noTextEdit="1"/>
                  </p:cNvSpPr>
                  <p:nvPr/>
                </p:nvSpPr>
                <p:spPr>
                  <a:xfrm>
                    <a:off x="5398212" y="4538846"/>
                    <a:ext cx="383438" cy="400110"/>
                  </a:xfrm>
                  <a:prstGeom prst="rect">
                    <a:avLst/>
                  </a:prstGeom>
                  <a:blipFill rotWithShape="0">
                    <a:blip r:embed="rId45"/>
                    <a:stretch>
                      <a:fillRect/>
                    </a:stretch>
                  </a:blipFill>
                </p:spPr>
                <p:txBody>
                  <a:bodyPr/>
                  <a:lstStyle/>
                  <a:p>
                    <a:r>
                      <a:rPr lang="en-US">
                        <a:noFill/>
                      </a:rPr>
                      <a:t> </a:t>
                    </a:r>
                  </a:p>
                </p:txBody>
              </p:sp>
            </mc:Fallback>
          </mc:AlternateContent>
          <p:cxnSp>
            <p:nvCxnSpPr>
              <p:cNvPr id="90" name="Elbow Connector 89"/>
              <p:cNvCxnSpPr/>
              <p:nvPr/>
            </p:nvCxnSpPr>
            <p:spPr>
              <a:xfrm flipV="1">
                <a:off x="5748991" y="4453383"/>
                <a:ext cx="1806237" cy="415226"/>
              </a:xfrm>
              <a:prstGeom prst="bentConnector3">
                <a:avLst>
                  <a:gd name="adj1" fmla="val 3011"/>
                </a:avLst>
              </a:prstGeom>
              <a:ln>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594369" y="4867958"/>
                <a:ext cx="401267" cy="1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flipH="1" flipV="1">
              <a:off x="6562732" y="5162869"/>
              <a:ext cx="974" cy="292104"/>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5609815" y="3644872"/>
            <a:ext cx="3455433" cy="2211546"/>
            <a:chOff x="672902" y="3971175"/>
            <a:chExt cx="3455433" cy="2211546"/>
          </a:xfrm>
        </p:grpSpPr>
        <p:sp>
          <p:nvSpPr>
            <p:cNvPr id="64" name="Rectangle 63"/>
            <p:cNvSpPr/>
            <p:nvPr/>
          </p:nvSpPr>
          <p:spPr>
            <a:xfrm>
              <a:off x="680839" y="3971175"/>
              <a:ext cx="3436461" cy="22115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7" name="Picture 66"/>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783517" y="4056849"/>
              <a:ext cx="3258413" cy="1667514"/>
            </a:xfrm>
            <a:prstGeom prst="rect">
              <a:avLst/>
            </a:prstGeom>
          </p:spPr>
        </p:pic>
        <p:sp>
          <p:nvSpPr>
            <p:cNvPr id="69" name="TextBox 68"/>
            <p:cNvSpPr txBox="1"/>
            <p:nvPr/>
          </p:nvSpPr>
          <p:spPr>
            <a:xfrm>
              <a:off x="672902" y="5720991"/>
              <a:ext cx="3455433" cy="461665"/>
            </a:xfrm>
            <a:prstGeom prst="rect">
              <a:avLst/>
            </a:prstGeom>
            <a:noFill/>
          </p:spPr>
          <p:txBody>
            <a:bodyPr wrap="none" rtlCol="0">
              <a:spAutoFit/>
            </a:bodyPr>
            <a:lstStyle/>
            <a:p>
              <a:pPr algn="ctr"/>
              <a:r>
                <a:rPr lang="en-US" sz="2400" dirty="0" smtClean="0"/>
                <a:t>Permutation-based crypto</a:t>
              </a:r>
              <a:endParaRPr lang="en-US" sz="2400" dirty="0"/>
            </a:p>
          </p:txBody>
        </p:sp>
      </p:grpSp>
    </p:spTree>
    <p:custDataLst>
      <p:tags r:id="rId1"/>
    </p:custDataLst>
    <p:extLst>
      <p:ext uri="{BB962C8B-B14F-4D97-AF65-F5344CB8AC3E}">
        <p14:creationId xmlns:p14="http://schemas.microsoft.com/office/powerpoint/2010/main" val="636751797"/>
      </p:ext>
    </p:extLst>
  </p:cSld>
  <p:clrMapOvr>
    <a:masterClrMapping/>
  </p:clrMapOvr>
  <mc:AlternateContent xmlns:mc="http://schemas.openxmlformats.org/markup-compatibility/2006" xmlns:p14="http://schemas.microsoft.com/office/powerpoint/2010/main">
    <mc:Choice Requires="p14">
      <p:transition spd="slow" p14:dur="2000" advTm="51951"/>
    </mc:Choice>
    <mc:Fallback xmlns="">
      <p:transition spd="slow" advTm="519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7" grpId="0"/>
      <p:bldP spid="5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9149" y="2260380"/>
            <a:ext cx="10357337" cy="4585093"/>
            <a:chOff x="-309149" y="2260380"/>
            <a:chExt cx="10357337" cy="4585093"/>
          </a:xfrm>
        </p:grpSpPr>
        <p:grpSp>
          <p:nvGrpSpPr>
            <p:cNvPr id="64" name="Group 63"/>
            <p:cNvGrpSpPr/>
            <p:nvPr/>
          </p:nvGrpSpPr>
          <p:grpSpPr>
            <a:xfrm>
              <a:off x="-309149" y="2260380"/>
              <a:ext cx="10357337" cy="4585093"/>
              <a:chOff x="-316523" y="2061792"/>
              <a:chExt cx="10357337" cy="4783682"/>
            </a:xfrm>
          </p:grpSpPr>
          <p:pic>
            <p:nvPicPr>
              <p:cNvPr id="18" name="Picture 17"/>
              <p:cNvPicPr>
                <a:picLocks noChangeAspect="1"/>
              </p:cNvPicPr>
              <p:nvPr/>
            </p:nvPicPr>
            <p:blipFill>
              <a:blip r:embed="rId4">
                <a:alphaModFix amt="35000"/>
                <a:extLst>
                  <a:ext uri="{BEBA8EAE-BF5A-486C-A8C5-ECC9F3942E4B}">
                    <a14:imgProps xmlns:a14="http://schemas.microsoft.com/office/drawing/2010/main">
                      <a14:imgLayer r:embed="rId5">
                        <a14:imgEffect>
                          <a14:backgroundRemoval t="1220" b="100000" l="0" r="100000">
                            <a14:foregroundMark x1="82410" y1="73780" x2="82410" y2="73780"/>
                            <a14:foregroundMark x1="90228" y1="74390" x2="90228" y2="74390"/>
                            <a14:foregroundMark x1="94137" y1="84756" x2="94137" y2="84756"/>
                            <a14:foregroundMark x1="95114" y1="93293" x2="95114" y2="93293"/>
                            <a14:foregroundMark x1="48208" y1="13415" x2="48208" y2="13415"/>
                            <a14:foregroundMark x1="43974" y1="10366" x2="43974" y2="10366"/>
                            <a14:foregroundMark x1="40717" y1="12805" x2="40717" y2="12805"/>
                            <a14:foregroundMark x1="35831" y1="20122" x2="35831" y2="20122"/>
                            <a14:foregroundMark x1="38111" y1="16463" x2="38111" y2="16463"/>
                            <a14:foregroundMark x1="52443" y1="14634" x2="52443" y2="14634"/>
                            <a14:foregroundMark x1="74593" y1="46951" x2="74593" y2="46951"/>
                            <a14:foregroundMark x1="78176" y1="49390" x2="78176" y2="49390"/>
                            <a14:foregroundMark x1="76547" y1="44512" x2="76547" y2="44512"/>
                            <a14:foregroundMark x1="65798" y1="39024" x2="65798" y2="39024"/>
                            <a14:foregroundMark x1="31596" y1="25610" x2="31596" y2="25610"/>
                            <a14:backgroundMark x1="15309" y1="39634" x2="15309" y2="39634"/>
                            <a14:backgroundMark x1="4560" y1="63415" x2="4560" y2="63415"/>
                          </a14:backgroundRemoval>
                        </a14:imgEffect>
                      </a14:imgLayer>
                    </a14:imgProps>
                  </a:ext>
                  <a:ext uri="{28A0092B-C50C-407E-A947-70E740481C1C}">
                    <a14:useLocalDpi xmlns:a14="http://schemas.microsoft.com/office/drawing/2010/main" val="0"/>
                  </a:ext>
                </a:extLst>
              </a:blip>
              <a:stretch>
                <a:fillRect/>
              </a:stretch>
            </p:blipFill>
            <p:spPr>
              <a:xfrm>
                <a:off x="-316523" y="2061792"/>
                <a:ext cx="10357337" cy="4783682"/>
              </a:xfrm>
              <a:prstGeom prst="rect">
                <a:avLst/>
              </a:prstGeom>
            </p:spPr>
          </p:pic>
          <p:grpSp>
            <p:nvGrpSpPr>
              <p:cNvPr id="63" name="Group 62"/>
              <p:cNvGrpSpPr/>
              <p:nvPr/>
            </p:nvGrpSpPr>
            <p:grpSpPr>
              <a:xfrm>
                <a:off x="1616144" y="2355342"/>
                <a:ext cx="5424912" cy="2877997"/>
                <a:chOff x="1616144" y="2355342"/>
                <a:chExt cx="5424912" cy="2877997"/>
              </a:xfrm>
            </p:grpSpPr>
            <p:sp>
              <p:nvSpPr>
                <p:cNvPr id="57" name="Oval 56"/>
                <p:cNvSpPr/>
                <p:nvPr/>
              </p:nvSpPr>
              <p:spPr>
                <a:xfrm>
                  <a:off x="1616144" y="5044642"/>
                  <a:ext cx="187891" cy="188697"/>
                </a:xfrm>
                <a:prstGeom prst="ellipse">
                  <a:avLst/>
                </a:prstGeom>
                <a:solidFill>
                  <a:srgbClr val="053B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8" name="Oval 57"/>
                <p:cNvSpPr/>
                <p:nvPr/>
              </p:nvSpPr>
              <p:spPr>
                <a:xfrm>
                  <a:off x="6853165" y="4958038"/>
                  <a:ext cx="187891" cy="188695"/>
                </a:xfrm>
                <a:prstGeom prst="ellipse">
                  <a:avLst/>
                </a:prstGeom>
                <a:solidFill>
                  <a:srgbClr val="053BFF">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9" name="Oval 58"/>
                <p:cNvSpPr/>
                <p:nvPr/>
              </p:nvSpPr>
              <p:spPr>
                <a:xfrm>
                  <a:off x="4485780" y="2355342"/>
                  <a:ext cx="187891" cy="188696"/>
                </a:xfrm>
                <a:prstGeom prst="ellipse">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sp>
          <p:nvSpPr>
            <p:cNvPr id="5" name="Freeform 4"/>
            <p:cNvSpPr/>
            <p:nvPr/>
          </p:nvSpPr>
          <p:spPr>
            <a:xfrm>
              <a:off x="1781908" y="2680677"/>
              <a:ext cx="2719754" cy="2508738"/>
            </a:xfrm>
            <a:custGeom>
              <a:avLst/>
              <a:gdLst>
                <a:gd name="connsiteX0" fmla="*/ 2719754 w 2719754"/>
                <a:gd name="connsiteY0" fmla="*/ 0 h 2508738"/>
                <a:gd name="connsiteX1" fmla="*/ 2508738 w 2719754"/>
                <a:gd name="connsiteY1" fmla="*/ 125046 h 2508738"/>
                <a:gd name="connsiteX2" fmla="*/ 1875692 w 2719754"/>
                <a:gd name="connsiteY2" fmla="*/ 679938 h 2508738"/>
                <a:gd name="connsiteX3" fmla="*/ 1867877 w 2719754"/>
                <a:gd name="connsiteY3" fmla="*/ 781538 h 2508738"/>
                <a:gd name="connsiteX4" fmla="*/ 1680307 w 2719754"/>
                <a:gd name="connsiteY4" fmla="*/ 953477 h 2508738"/>
                <a:gd name="connsiteX5" fmla="*/ 1531815 w 2719754"/>
                <a:gd name="connsiteY5" fmla="*/ 1078523 h 2508738"/>
                <a:gd name="connsiteX6" fmla="*/ 1383323 w 2719754"/>
                <a:gd name="connsiteY6" fmla="*/ 1203569 h 2508738"/>
                <a:gd name="connsiteX7" fmla="*/ 1305169 w 2719754"/>
                <a:gd name="connsiteY7" fmla="*/ 1250461 h 2508738"/>
                <a:gd name="connsiteX8" fmla="*/ 1234830 w 2719754"/>
                <a:gd name="connsiteY8" fmla="*/ 1258277 h 2508738"/>
                <a:gd name="connsiteX9" fmla="*/ 1195754 w 2719754"/>
                <a:gd name="connsiteY9" fmla="*/ 1273908 h 2508738"/>
                <a:gd name="connsiteX10" fmla="*/ 1164492 w 2719754"/>
                <a:gd name="connsiteY10" fmla="*/ 1289538 h 2508738"/>
                <a:gd name="connsiteX11" fmla="*/ 1008184 w 2719754"/>
                <a:gd name="connsiteY11" fmla="*/ 1312985 h 2508738"/>
                <a:gd name="connsiteX12" fmla="*/ 937846 w 2719754"/>
                <a:gd name="connsiteY12" fmla="*/ 1344246 h 2508738"/>
                <a:gd name="connsiteX13" fmla="*/ 883138 w 2719754"/>
                <a:gd name="connsiteY13" fmla="*/ 1430215 h 2508738"/>
                <a:gd name="connsiteX14" fmla="*/ 820615 w 2719754"/>
                <a:gd name="connsiteY14" fmla="*/ 1508369 h 2508738"/>
                <a:gd name="connsiteX15" fmla="*/ 711200 w 2719754"/>
                <a:gd name="connsiteY15" fmla="*/ 1602154 h 2508738"/>
                <a:gd name="connsiteX16" fmla="*/ 586154 w 2719754"/>
                <a:gd name="connsiteY16" fmla="*/ 1688123 h 2508738"/>
                <a:gd name="connsiteX17" fmla="*/ 476738 w 2719754"/>
                <a:gd name="connsiteY17" fmla="*/ 1883508 h 2508738"/>
                <a:gd name="connsiteX18" fmla="*/ 445477 w 2719754"/>
                <a:gd name="connsiteY18" fmla="*/ 1985108 h 2508738"/>
                <a:gd name="connsiteX19" fmla="*/ 390769 w 2719754"/>
                <a:gd name="connsiteY19" fmla="*/ 2117969 h 2508738"/>
                <a:gd name="connsiteX20" fmla="*/ 195384 w 2719754"/>
                <a:gd name="connsiteY20" fmla="*/ 2391508 h 2508738"/>
                <a:gd name="connsiteX21" fmla="*/ 171938 w 2719754"/>
                <a:gd name="connsiteY21" fmla="*/ 2399323 h 2508738"/>
                <a:gd name="connsiteX22" fmla="*/ 101600 w 2719754"/>
                <a:gd name="connsiteY22" fmla="*/ 2461846 h 2508738"/>
                <a:gd name="connsiteX23" fmla="*/ 78154 w 2719754"/>
                <a:gd name="connsiteY23" fmla="*/ 2469661 h 2508738"/>
                <a:gd name="connsiteX24" fmla="*/ 46892 w 2719754"/>
                <a:gd name="connsiteY24" fmla="*/ 2485292 h 2508738"/>
                <a:gd name="connsiteX25" fmla="*/ 23446 w 2719754"/>
                <a:gd name="connsiteY25" fmla="*/ 2500923 h 2508738"/>
                <a:gd name="connsiteX26" fmla="*/ 0 w 2719754"/>
                <a:gd name="connsiteY26" fmla="*/ 2508738 h 250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754" h="2508738">
                  <a:moveTo>
                    <a:pt x="2719754" y="0"/>
                  </a:moveTo>
                  <a:cubicBezTo>
                    <a:pt x="2649415" y="41682"/>
                    <a:pt x="2573593" y="75259"/>
                    <a:pt x="2508738" y="125046"/>
                  </a:cubicBezTo>
                  <a:cubicBezTo>
                    <a:pt x="2002974" y="513308"/>
                    <a:pt x="2087693" y="420825"/>
                    <a:pt x="1875692" y="679938"/>
                  </a:cubicBezTo>
                  <a:cubicBezTo>
                    <a:pt x="1873087" y="713805"/>
                    <a:pt x="1887620" y="753898"/>
                    <a:pt x="1867877" y="781538"/>
                  </a:cubicBezTo>
                  <a:cubicBezTo>
                    <a:pt x="1818578" y="850557"/>
                    <a:pt x="1745185" y="898843"/>
                    <a:pt x="1680307" y="953477"/>
                  </a:cubicBezTo>
                  <a:cubicBezTo>
                    <a:pt x="1630810" y="995159"/>
                    <a:pt x="1577572" y="1032766"/>
                    <a:pt x="1531815" y="1078523"/>
                  </a:cubicBezTo>
                  <a:cubicBezTo>
                    <a:pt x="1446312" y="1164026"/>
                    <a:pt x="1474696" y="1145860"/>
                    <a:pt x="1383323" y="1203569"/>
                  </a:cubicBezTo>
                  <a:cubicBezTo>
                    <a:pt x="1357636" y="1219792"/>
                    <a:pt x="1335364" y="1247106"/>
                    <a:pt x="1305169" y="1250461"/>
                  </a:cubicBezTo>
                  <a:lnTo>
                    <a:pt x="1234830" y="1258277"/>
                  </a:lnTo>
                  <a:cubicBezTo>
                    <a:pt x="1221805" y="1263487"/>
                    <a:pt x="1208574" y="1268210"/>
                    <a:pt x="1195754" y="1273908"/>
                  </a:cubicBezTo>
                  <a:cubicBezTo>
                    <a:pt x="1185108" y="1278640"/>
                    <a:pt x="1175898" y="1287162"/>
                    <a:pt x="1164492" y="1289538"/>
                  </a:cubicBezTo>
                  <a:cubicBezTo>
                    <a:pt x="1112914" y="1300283"/>
                    <a:pt x="1060287" y="1305169"/>
                    <a:pt x="1008184" y="1312985"/>
                  </a:cubicBezTo>
                  <a:cubicBezTo>
                    <a:pt x="984738" y="1323405"/>
                    <a:pt x="958941" y="1329642"/>
                    <a:pt x="937846" y="1344246"/>
                  </a:cubicBezTo>
                  <a:cubicBezTo>
                    <a:pt x="911576" y="1362433"/>
                    <a:pt x="897378" y="1404584"/>
                    <a:pt x="883138" y="1430215"/>
                  </a:cubicBezTo>
                  <a:cubicBezTo>
                    <a:pt x="868716" y="1456175"/>
                    <a:pt x="836461" y="1491202"/>
                    <a:pt x="820615" y="1508369"/>
                  </a:cubicBezTo>
                  <a:cubicBezTo>
                    <a:pt x="781978" y="1550226"/>
                    <a:pt x="759968" y="1569642"/>
                    <a:pt x="711200" y="1602154"/>
                  </a:cubicBezTo>
                  <a:cubicBezTo>
                    <a:pt x="674163" y="1626845"/>
                    <a:pt x="617163" y="1651476"/>
                    <a:pt x="586154" y="1688123"/>
                  </a:cubicBezTo>
                  <a:cubicBezTo>
                    <a:pt x="559827" y="1719236"/>
                    <a:pt x="478426" y="1879612"/>
                    <a:pt x="476738" y="1883508"/>
                  </a:cubicBezTo>
                  <a:cubicBezTo>
                    <a:pt x="462649" y="1916020"/>
                    <a:pt x="457675" y="1951840"/>
                    <a:pt x="445477" y="1985108"/>
                  </a:cubicBezTo>
                  <a:cubicBezTo>
                    <a:pt x="428989" y="2030075"/>
                    <a:pt x="414029" y="2076102"/>
                    <a:pt x="390769" y="2117969"/>
                  </a:cubicBezTo>
                  <a:cubicBezTo>
                    <a:pt x="365532" y="2163395"/>
                    <a:pt x="291510" y="2359467"/>
                    <a:pt x="195384" y="2391508"/>
                  </a:cubicBezTo>
                  <a:lnTo>
                    <a:pt x="171938" y="2399323"/>
                  </a:lnTo>
                  <a:cubicBezTo>
                    <a:pt x="149734" y="2421527"/>
                    <a:pt x="128582" y="2444983"/>
                    <a:pt x="101600" y="2461846"/>
                  </a:cubicBezTo>
                  <a:cubicBezTo>
                    <a:pt x="94614" y="2466212"/>
                    <a:pt x="85726" y="2466416"/>
                    <a:pt x="78154" y="2469661"/>
                  </a:cubicBezTo>
                  <a:cubicBezTo>
                    <a:pt x="67445" y="2474250"/>
                    <a:pt x="57008" y="2479512"/>
                    <a:pt x="46892" y="2485292"/>
                  </a:cubicBezTo>
                  <a:cubicBezTo>
                    <a:pt x="38737" y="2489952"/>
                    <a:pt x="31847" y="2496722"/>
                    <a:pt x="23446" y="2500923"/>
                  </a:cubicBezTo>
                  <a:cubicBezTo>
                    <a:pt x="16078" y="2504607"/>
                    <a:pt x="0" y="2508738"/>
                    <a:pt x="0" y="2508738"/>
                  </a:cubicBezTo>
                </a:path>
              </a:pathLst>
            </a:custGeom>
            <a:noFill/>
            <a:ln w="25400">
              <a:solidFill>
                <a:srgbClr val="FF000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673600" y="2680677"/>
              <a:ext cx="2493108" cy="2375877"/>
            </a:xfrm>
            <a:custGeom>
              <a:avLst/>
              <a:gdLst>
                <a:gd name="connsiteX0" fmla="*/ 0 w 2493108"/>
                <a:gd name="connsiteY0" fmla="*/ 0 h 2375877"/>
                <a:gd name="connsiteX1" fmla="*/ 31262 w 2493108"/>
                <a:gd name="connsiteY1" fmla="*/ 54708 h 2375877"/>
                <a:gd name="connsiteX2" fmla="*/ 46892 w 2493108"/>
                <a:gd name="connsiteY2" fmla="*/ 85969 h 2375877"/>
                <a:gd name="connsiteX3" fmla="*/ 93785 w 2493108"/>
                <a:gd name="connsiteY3" fmla="*/ 132861 h 2375877"/>
                <a:gd name="connsiteX4" fmla="*/ 109415 w 2493108"/>
                <a:gd name="connsiteY4" fmla="*/ 156308 h 2375877"/>
                <a:gd name="connsiteX5" fmla="*/ 195385 w 2493108"/>
                <a:gd name="connsiteY5" fmla="*/ 218831 h 2375877"/>
                <a:gd name="connsiteX6" fmla="*/ 218831 w 2493108"/>
                <a:gd name="connsiteY6" fmla="*/ 234461 h 2375877"/>
                <a:gd name="connsiteX7" fmla="*/ 242277 w 2493108"/>
                <a:gd name="connsiteY7" fmla="*/ 265723 h 2375877"/>
                <a:gd name="connsiteX8" fmla="*/ 257908 w 2493108"/>
                <a:gd name="connsiteY8" fmla="*/ 304800 h 2375877"/>
                <a:gd name="connsiteX9" fmla="*/ 273538 w 2493108"/>
                <a:gd name="connsiteY9" fmla="*/ 359508 h 2375877"/>
                <a:gd name="connsiteX10" fmla="*/ 328246 w 2493108"/>
                <a:gd name="connsiteY10" fmla="*/ 422031 h 2375877"/>
                <a:gd name="connsiteX11" fmla="*/ 351692 w 2493108"/>
                <a:gd name="connsiteY11" fmla="*/ 429846 h 2375877"/>
                <a:gd name="connsiteX12" fmla="*/ 429846 w 2493108"/>
                <a:gd name="connsiteY12" fmla="*/ 515815 h 2375877"/>
                <a:gd name="connsiteX13" fmla="*/ 461108 w 2493108"/>
                <a:gd name="connsiteY13" fmla="*/ 554892 h 2375877"/>
                <a:gd name="connsiteX14" fmla="*/ 484554 w 2493108"/>
                <a:gd name="connsiteY14" fmla="*/ 562708 h 2375877"/>
                <a:gd name="connsiteX15" fmla="*/ 539262 w 2493108"/>
                <a:gd name="connsiteY15" fmla="*/ 578338 h 2375877"/>
                <a:gd name="connsiteX16" fmla="*/ 617415 w 2493108"/>
                <a:gd name="connsiteY16" fmla="*/ 695569 h 2375877"/>
                <a:gd name="connsiteX17" fmla="*/ 672123 w 2493108"/>
                <a:gd name="connsiteY17" fmla="*/ 758092 h 2375877"/>
                <a:gd name="connsiteX18" fmla="*/ 883138 w 2493108"/>
                <a:gd name="connsiteY18" fmla="*/ 828431 h 2375877"/>
                <a:gd name="connsiteX19" fmla="*/ 922215 w 2493108"/>
                <a:gd name="connsiteY19" fmla="*/ 851877 h 2375877"/>
                <a:gd name="connsiteX20" fmla="*/ 961292 w 2493108"/>
                <a:gd name="connsiteY20" fmla="*/ 1062892 h 2375877"/>
                <a:gd name="connsiteX21" fmla="*/ 1016000 w 2493108"/>
                <a:gd name="connsiteY21" fmla="*/ 1133231 h 2375877"/>
                <a:gd name="connsiteX22" fmla="*/ 1070708 w 2493108"/>
                <a:gd name="connsiteY22" fmla="*/ 1156677 h 2375877"/>
                <a:gd name="connsiteX23" fmla="*/ 1180123 w 2493108"/>
                <a:gd name="connsiteY23" fmla="*/ 1219200 h 2375877"/>
                <a:gd name="connsiteX24" fmla="*/ 1227015 w 2493108"/>
                <a:gd name="connsiteY24" fmla="*/ 1242646 h 2375877"/>
                <a:gd name="connsiteX25" fmla="*/ 1297354 w 2493108"/>
                <a:gd name="connsiteY25" fmla="*/ 1250461 h 2375877"/>
                <a:gd name="connsiteX26" fmla="*/ 1414585 w 2493108"/>
                <a:gd name="connsiteY26" fmla="*/ 1219200 h 2375877"/>
                <a:gd name="connsiteX27" fmla="*/ 1445846 w 2493108"/>
                <a:gd name="connsiteY27" fmla="*/ 1164492 h 2375877"/>
                <a:gd name="connsiteX28" fmla="*/ 1484923 w 2493108"/>
                <a:gd name="connsiteY28" fmla="*/ 1219200 h 2375877"/>
                <a:gd name="connsiteX29" fmla="*/ 1563077 w 2493108"/>
                <a:gd name="connsiteY29" fmla="*/ 1266092 h 2375877"/>
                <a:gd name="connsiteX30" fmla="*/ 1625600 w 2493108"/>
                <a:gd name="connsiteY30" fmla="*/ 1297354 h 2375877"/>
                <a:gd name="connsiteX31" fmla="*/ 1703754 w 2493108"/>
                <a:gd name="connsiteY31" fmla="*/ 1320800 h 2375877"/>
                <a:gd name="connsiteX32" fmla="*/ 1774092 w 2493108"/>
                <a:gd name="connsiteY32" fmla="*/ 1336431 h 2375877"/>
                <a:gd name="connsiteX33" fmla="*/ 1805354 w 2493108"/>
                <a:gd name="connsiteY33" fmla="*/ 1352061 h 2375877"/>
                <a:gd name="connsiteX34" fmla="*/ 1844431 w 2493108"/>
                <a:gd name="connsiteY34" fmla="*/ 1359877 h 2375877"/>
                <a:gd name="connsiteX35" fmla="*/ 1875692 w 2493108"/>
                <a:gd name="connsiteY35" fmla="*/ 1383323 h 2375877"/>
                <a:gd name="connsiteX36" fmla="*/ 1969477 w 2493108"/>
                <a:gd name="connsiteY36" fmla="*/ 1469292 h 2375877"/>
                <a:gd name="connsiteX37" fmla="*/ 2117969 w 2493108"/>
                <a:gd name="connsiteY37" fmla="*/ 1547446 h 2375877"/>
                <a:gd name="connsiteX38" fmla="*/ 2157046 w 2493108"/>
                <a:gd name="connsiteY38" fmla="*/ 1570892 h 2375877"/>
                <a:gd name="connsiteX39" fmla="*/ 2227385 w 2493108"/>
                <a:gd name="connsiteY39" fmla="*/ 1586523 h 2375877"/>
                <a:gd name="connsiteX40" fmla="*/ 2344615 w 2493108"/>
                <a:gd name="connsiteY40" fmla="*/ 1664677 h 2375877"/>
                <a:gd name="connsiteX41" fmla="*/ 2446215 w 2493108"/>
                <a:gd name="connsiteY41" fmla="*/ 1758461 h 2375877"/>
                <a:gd name="connsiteX42" fmla="*/ 2461846 w 2493108"/>
                <a:gd name="connsiteY42" fmla="*/ 1797538 h 2375877"/>
                <a:gd name="connsiteX43" fmla="*/ 2477477 w 2493108"/>
                <a:gd name="connsiteY43" fmla="*/ 1820985 h 2375877"/>
                <a:gd name="connsiteX44" fmla="*/ 2493108 w 2493108"/>
                <a:gd name="connsiteY44" fmla="*/ 1860061 h 2375877"/>
                <a:gd name="connsiteX45" fmla="*/ 2485292 w 2493108"/>
                <a:gd name="connsiteY45" fmla="*/ 1961661 h 2375877"/>
                <a:gd name="connsiteX46" fmla="*/ 2477477 w 2493108"/>
                <a:gd name="connsiteY46" fmla="*/ 1985108 h 2375877"/>
                <a:gd name="connsiteX47" fmla="*/ 2446215 w 2493108"/>
                <a:gd name="connsiteY47" fmla="*/ 2071077 h 2375877"/>
                <a:gd name="connsiteX48" fmla="*/ 2391508 w 2493108"/>
                <a:gd name="connsiteY48" fmla="*/ 2125785 h 2375877"/>
                <a:gd name="connsiteX49" fmla="*/ 2360246 w 2493108"/>
                <a:gd name="connsiteY49" fmla="*/ 2157046 h 2375877"/>
                <a:gd name="connsiteX50" fmla="*/ 2336800 w 2493108"/>
                <a:gd name="connsiteY50" fmla="*/ 2188308 h 2375877"/>
                <a:gd name="connsiteX51" fmla="*/ 2321169 w 2493108"/>
                <a:gd name="connsiteY51" fmla="*/ 2219569 h 2375877"/>
                <a:gd name="connsiteX52" fmla="*/ 2321169 w 2493108"/>
                <a:gd name="connsiteY52" fmla="*/ 2375877 h 237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3108" h="2375877">
                  <a:moveTo>
                    <a:pt x="0" y="0"/>
                  </a:moveTo>
                  <a:cubicBezTo>
                    <a:pt x="10421" y="18236"/>
                    <a:pt x="21205" y="36269"/>
                    <a:pt x="31262" y="54708"/>
                  </a:cubicBezTo>
                  <a:cubicBezTo>
                    <a:pt x="36841" y="64936"/>
                    <a:pt x="39614" y="76872"/>
                    <a:pt x="46892" y="85969"/>
                  </a:cubicBezTo>
                  <a:cubicBezTo>
                    <a:pt x="60701" y="103230"/>
                    <a:pt x="81524" y="114468"/>
                    <a:pt x="93785" y="132861"/>
                  </a:cubicBezTo>
                  <a:cubicBezTo>
                    <a:pt x="98995" y="140677"/>
                    <a:pt x="102245" y="150241"/>
                    <a:pt x="109415" y="156308"/>
                  </a:cubicBezTo>
                  <a:cubicBezTo>
                    <a:pt x="136465" y="179196"/>
                    <a:pt x="166551" y="198236"/>
                    <a:pt x="195385" y="218831"/>
                  </a:cubicBezTo>
                  <a:cubicBezTo>
                    <a:pt x="203028" y="224290"/>
                    <a:pt x="218831" y="234461"/>
                    <a:pt x="218831" y="234461"/>
                  </a:cubicBezTo>
                  <a:cubicBezTo>
                    <a:pt x="226646" y="244882"/>
                    <a:pt x="235951" y="254336"/>
                    <a:pt x="242277" y="265723"/>
                  </a:cubicBezTo>
                  <a:cubicBezTo>
                    <a:pt x="249090" y="277987"/>
                    <a:pt x="253472" y="291491"/>
                    <a:pt x="257908" y="304800"/>
                  </a:cubicBezTo>
                  <a:cubicBezTo>
                    <a:pt x="260952" y="313933"/>
                    <a:pt x="267518" y="348974"/>
                    <a:pt x="273538" y="359508"/>
                  </a:cubicBezTo>
                  <a:cubicBezTo>
                    <a:pt x="282966" y="376007"/>
                    <a:pt x="313639" y="411597"/>
                    <a:pt x="328246" y="422031"/>
                  </a:cubicBezTo>
                  <a:cubicBezTo>
                    <a:pt x="334950" y="426819"/>
                    <a:pt x="343877" y="427241"/>
                    <a:pt x="351692" y="429846"/>
                  </a:cubicBezTo>
                  <a:cubicBezTo>
                    <a:pt x="381179" y="503562"/>
                    <a:pt x="348337" y="441099"/>
                    <a:pt x="429846" y="515815"/>
                  </a:cubicBezTo>
                  <a:cubicBezTo>
                    <a:pt x="442143" y="527087"/>
                    <a:pt x="448443" y="544036"/>
                    <a:pt x="461108" y="554892"/>
                  </a:cubicBezTo>
                  <a:cubicBezTo>
                    <a:pt x="467363" y="560253"/>
                    <a:pt x="476633" y="560445"/>
                    <a:pt x="484554" y="562708"/>
                  </a:cubicBezTo>
                  <a:cubicBezTo>
                    <a:pt x="553283" y="582345"/>
                    <a:pt x="483017" y="559591"/>
                    <a:pt x="539262" y="578338"/>
                  </a:cubicBezTo>
                  <a:cubicBezTo>
                    <a:pt x="613226" y="652305"/>
                    <a:pt x="520003" y="553198"/>
                    <a:pt x="617415" y="695569"/>
                  </a:cubicBezTo>
                  <a:cubicBezTo>
                    <a:pt x="633053" y="718424"/>
                    <a:pt x="647354" y="745707"/>
                    <a:pt x="672123" y="758092"/>
                  </a:cubicBezTo>
                  <a:cubicBezTo>
                    <a:pt x="738439" y="791250"/>
                    <a:pt x="819561" y="790285"/>
                    <a:pt x="883138" y="828431"/>
                  </a:cubicBezTo>
                  <a:lnTo>
                    <a:pt x="922215" y="851877"/>
                  </a:lnTo>
                  <a:cubicBezTo>
                    <a:pt x="922327" y="852552"/>
                    <a:pt x="949134" y="1028848"/>
                    <a:pt x="961292" y="1062892"/>
                  </a:cubicBezTo>
                  <a:cubicBezTo>
                    <a:pt x="968791" y="1083889"/>
                    <a:pt x="996824" y="1121028"/>
                    <a:pt x="1016000" y="1133231"/>
                  </a:cubicBezTo>
                  <a:cubicBezTo>
                    <a:pt x="1032738" y="1143883"/>
                    <a:pt x="1053133" y="1147471"/>
                    <a:pt x="1070708" y="1156677"/>
                  </a:cubicBezTo>
                  <a:cubicBezTo>
                    <a:pt x="1107919" y="1176168"/>
                    <a:pt x="1142551" y="1200414"/>
                    <a:pt x="1180123" y="1219200"/>
                  </a:cubicBezTo>
                  <a:cubicBezTo>
                    <a:pt x="1195754" y="1227015"/>
                    <a:pt x="1210129" y="1238143"/>
                    <a:pt x="1227015" y="1242646"/>
                  </a:cubicBezTo>
                  <a:cubicBezTo>
                    <a:pt x="1249809" y="1248724"/>
                    <a:pt x="1273908" y="1247856"/>
                    <a:pt x="1297354" y="1250461"/>
                  </a:cubicBezTo>
                  <a:cubicBezTo>
                    <a:pt x="1336431" y="1240041"/>
                    <a:pt x="1379585" y="1239463"/>
                    <a:pt x="1414585" y="1219200"/>
                  </a:cubicBezTo>
                  <a:cubicBezTo>
                    <a:pt x="1432762" y="1208677"/>
                    <a:pt x="1424843" y="1164492"/>
                    <a:pt x="1445846" y="1164492"/>
                  </a:cubicBezTo>
                  <a:cubicBezTo>
                    <a:pt x="1468256" y="1164492"/>
                    <a:pt x="1467988" y="1204523"/>
                    <a:pt x="1484923" y="1219200"/>
                  </a:cubicBezTo>
                  <a:cubicBezTo>
                    <a:pt x="1507881" y="1239097"/>
                    <a:pt x="1536519" y="1251338"/>
                    <a:pt x="1563077" y="1266092"/>
                  </a:cubicBezTo>
                  <a:cubicBezTo>
                    <a:pt x="1583446" y="1277408"/>
                    <a:pt x="1604183" y="1288175"/>
                    <a:pt x="1625600" y="1297354"/>
                  </a:cubicBezTo>
                  <a:cubicBezTo>
                    <a:pt x="1648159" y="1307022"/>
                    <a:pt x="1679014" y="1315091"/>
                    <a:pt x="1703754" y="1320800"/>
                  </a:cubicBezTo>
                  <a:lnTo>
                    <a:pt x="1774092" y="1336431"/>
                  </a:lnTo>
                  <a:cubicBezTo>
                    <a:pt x="1784513" y="1341641"/>
                    <a:pt x="1794301" y="1348377"/>
                    <a:pt x="1805354" y="1352061"/>
                  </a:cubicBezTo>
                  <a:cubicBezTo>
                    <a:pt x="1817956" y="1356262"/>
                    <a:pt x="1832292" y="1354482"/>
                    <a:pt x="1844431" y="1359877"/>
                  </a:cubicBezTo>
                  <a:cubicBezTo>
                    <a:pt x="1856334" y="1365167"/>
                    <a:pt x="1865889" y="1374746"/>
                    <a:pt x="1875692" y="1383323"/>
                  </a:cubicBezTo>
                  <a:cubicBezTo>
                    <a:pt x="1907608" y="1411249"/>
                    <a:pt x="1934366" y="1445507"/>
                    <a:pt x="1969477" y="1469292"/>
                  </a:cubicBezTo>
                  <a:cubicBezTo>
                    <a:pt x="2015786" y="1500663"/>
                    <a:pt x="2070006" y="1518668"/>
                    <a:pt x="2117969" y="1547446"/>
                  </a:cubicBezTo>
                  <a:cubicBezTo>
                    <a:pt x="2130995" y="1555261"/>
                    <a:pt x="2142741" y="1565783"/>
                    <a:pt x="2157046" y="1570892"/>
                  </a:cubicBezTo>
                  <a:cubicBezTo>
                    <a:pt x="2179665" y="1578970"/>
                    <a:pt x="2203939" y="1581313"/>
                    <a:pt x="2227385" y="1586523"/>
                  </a:cubicBezTo>
                  <a:cubicBezTo>
                    <a:pt x="2266462" y="1612574"/>
                    <a:pt x="2309706" y="1633260"/>
                    <a:pt x="2344615" y="1664677"/>
                  </a:cubicBezTo>
                  <a:cubicBezTo>
                    <a:pt x="2430984" y="1742409"/>
                    <a:pt x="2397986" y="1710232"/>
                    <a:pt x="2446215" y="1758461"/>
                  </a:cubicBezTo>
                  <a:cubicBezTo>
                    <a:pt x="2451425" y="1771487"/>
                    <a:pt x="2455572" y="1784990"/>
                    <a:pt x="2461846" y="1797538"/>
                  </a:cubicBezTo>
                  <a:cubicBezTo>
                    <a:pt x="2466047" y="1805940"/>
                    <a:pt x="2473276" y="1812583"/>
                    <a:pt x="2477477" y="1820985"/>
                  </a:cubicBezTo>
                  <a:cubicBezTo>
                    <a:pt x="2483751" y="1833533"/>
                    <a:pt x="2487898" y="1847036"/>
                    <a:pt x="2493108" y="1860061"/>
                  </a:cubicBezTo>
                  <a:cubicBezTo>
                    <a:pt x="2490503" y="1893928"/>
                    <a:pt x="2489505" y="1927957"/>
                    <a:pt x="2485292" y="1961661"/>
                  </a:cubicBezTo>
                  <a:cubicBezTo>
                    <a:pt x="2484270" y="1969836"/>
                    <a:pt x="2479264" y="1977066"/>
                    <a:pt x="2477477" y="1985108"/>
                  </a:cubicBezTo>
                  <a:cubicBezTo>
                    <a:pt x="2467138" y="2031634"/>
                    <a:pt x="2477840" y="2033127"/>
                    <a:pt x="2446215" y="2071077"/>
                  </a:cubicBezTo>
                  <a:cubicBezTo>
                    <a:pt x="2429705" y="2090889"/>
                    <a:pt x="2409744" y="2107549"/>
                    <a:pt x="2391508" y="2125785"/>
                  </a:cubicBezTo>
                  <a:cubicBezTo>
                    <a:pt x="2381087" y="2136206"/>
                    <a:pt x="2369088" y="2145256"/>
                    <a:pt x="2360246" y="2157046"/>
                  </a:cubicBezTo>
                  <a:cubicBezTo>
                    <a:pt x="2352431" y="2167467"/>
                    <a:pt x="2343704" y="2177262"/>
                    <a:pt x="2336800" y="2188308"/>
                  </a:cubicBezTo>
                  <a:cubicBezTo>
                    <a:pt x="2330625" y="2198187"/>
                    <a:pt x="2322137" y="2207959"/>
                    <a:pt x="2321169" y="2219569"/>
                  </a:cubicBezTo>
                  <a:cubicBezTo>
                    <a:pt x="2316842" y="2271492"/>
                    <a:pt x="2321169" y="2323774"/>
                    <a:pt x="2321169" y="2375877"/>
                  </a:cubicBezTo>
                </a:path>
              </a:pathLst>
            </a:custGeom>
            <a:noFill/>
            <a:ln w="25400">
              <a:solidFill>
                <a:srgbClr val="FF0000">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smtClean="0"/>
              <a:t>“Good” block </a:t>
            </a:r>
            <a:r>
              <a:rPr lang="en-US" dirty="0"/>
              <a:t>c</a:t>
            </a:r>
            <a:r>
              <a:rPr lang="en-US" dirty="0" smtClean="0"/>
              <a:t>ipher in known-key </a:t>
            </a:r>
            <a:r>
              <a:rPr lang="en-US" dirty="0"/>
              <a:t>s</a:t>
            </a:r>
            <a:r>
              <a:rPr lang="en-US" dirty="0" smtClean="0"/>
              <a:t>etting?</a:t>
            </a:r>
            <a:endParaRPr lang="en-US" dirty="0"/>
          </a:p>
        </p:txBody>
      </p:sp>
      <p:sp>
        <p:nvSpPr>
          <p:cNvPr id="17" name="TextBox 16"/>
          <p:cNvSpPr txBox="1"/>
          <p:nvPr/>
        </p:nvSpPr>
        <p:spPr>
          <a:xfrm>
            <a:off x="3305514" y="1687148"/>
            <a:ext cx="2593210" cy="800219"/>
          </a:xfrm>
          <a:prstGeom prst="rect">
            <a:avLst/>
          </a:prstGeom>
          <a:noFill/>
        </p:spPr>
        <p:txBody>
          <a:bodyPr wrap="none" rtlCol="0">
            <a:spAutoFit/>
          </a:bodyPr>
          <a:lstStyle/>
          <a:p>
            <a:pPr algn="ctr"/>
            <a:r>
              <a:rPr lang="en-US" sz="2600" dirty="0" err="1" smtClean="0">
                <a:solidFill>
                  <a:srgbClr val="0432FF"/>
                </a:solidFill>
              </a:rPr>
              <a:t>Indifferentiability</a:t>
            </a:r>
            <a:r>
              <a:rPr lang="en-US" sz="2600" dirty="0" smtClean="0">
                <a:solidFill>
                  <a:srgbClr val="0432FF"/>
                </a:solidFill>
              </a:rPr>
              <a:t> </a:t>
            </a:r>
          </a:p>
          <a:p>
            <a:pPr algn="ctr"/>
            <a:r>
              <a:rPr lang="en-US" sz="2000" dirty="0" smtClean="0">
                <a:solidFill>
                  <a:srgbClr val="0432FF"/>
                </a:solidFill>
              </a:rPr>
              <a:t>[MRH04</a:t>
            </a:r>
            <a:r>
              <a:rPr lang="en-US" sz="2000" dirty="0">
                <a:solidFill>
                  <a:srgbClr val="0432FF"/>
                </a:solidFill>
              </a:rPr>
              <a:t>]</a:t>
            </a:r>
          </a:p>
        </p:txBody>
      </p:sp>
      <p:sp>
        <p:nvSpPr>
          <p:cNvPr id="26" name="TextBox 25"/>
          <p:cNvSpPr txBox="1"/>
          <p:nvPr/>
        </p:nvSpPr>
        <p:spPr>
          <a:xfrm>
            <a:off x="5020346" y="5299406"/>
            <a:ext cx="3952622" cy="1200329"/>
          </a:xfrm>
          <a:prstGeom prst="rect">
            <a:avLst/>
          </a:prstGeom>
          <a:noFill/>
        </p:spPr>
        <p:txBody>
          <a:bodyPr wrap="none" rtlCol="0">
            <a:spAutoFit/>
          </a:bodyPr>
          <a:lstStyle/>
          <a:p>
            <a:pPr algn="ctr"/>
            <a:r>
              <a:rPr lang="en-US" sz="2600" b="1" dirty="0" smtClean="0">
                <a:solidFill>
                  <a:srgbClr val="0432FF"/>
                </a:solidFill>
              </a:rPr>
              <a:t>Public-seed Pseudorandom</a:t>
            </a:r>
          </a:p>
          <a:p>
            <a:pPr algn="ctr"/>
            <a:r>
              <a:rPr lang="en-US" sz="2600" b="1" dirty="0" smtClean="0">
                <a:solidFill>
                  <a:srgbClr val="0432FF"/>
                </a:solidFill>
              </a:rPr>
              <a:t>Permutations </a:t>
            </a:r>
          </a:p>
          <a:p>
            <a:pPr algn="ctr"/>
            <a:r>
              <a:rPr lang="en-US" sz="2000" b="1" dirty="0" smtClean="0"/>
              <a:t>[ST17]</a:t>
            </a:r>
            <a:endParaRPr lang="en-US" sz="2000" b="1" dirty="0"/>
          </a:p>
        </p:txBody>
      </p:sp>
      <p:sp>
        <p:nvSpPr>
          <p:cNvPr id="27" name="TextBox 26"/>
          <p:cNvSpPr txBox="1"/>
          <p:nvPr/>
        </p:nvSpPr>
        <p:spPr>
          <a:xfrm>
            <a:off x="-179791" y="5341495"/>
            <a:ext cx="4044950" cy="1200329"/>
          </a:xfrm>
          <a:prstGeom prst="rect">
            <a:avLst/>
          </a:prstGeom>
          <a:noFill/>
        </p:spPr>
        <p:txBody>
          <a:bodyPr wrap="square" rtlCol="0">
            <a:spAutoFit/>
          </a:bodyPr>
          <a:lstStyle/>
          <a:p>
            <a:pPr algn="ctr"/>
            <a:r>
              <a:rPr lang="en-US" sz="2600" b="1" dirty="0" smtClean="0">
                <a:solidFill>
                  <a:srgbClr val="0432FF"/>
                </a:solidFill>
              </a:rPr>
              <a:t>Correlation Intractable</a:t>
            </a:r>
          </a:p>
          <a:p>
            <a:pPr algn="ctr"/>
            <a:r>
              <a:rPr lang="en-US" sz="2600" b="1" dirty="0" smtClean="0">
                <a:solidFill>
                  <a:srgbClr val="0432FF"/>
                </a:solidFill>
              </a:rPr>
              <a:t>Ciphers </a:t>
            </a:r>
          </a:p>
          <a:p>
            <a:pPr algn="ctr"/>
            <a:r>
              <a:rPr lang="en-US" sz="2000" dirty="0" smtClean="0"/>
              <a:t>[KR07, MPS12]</a:t>
            </a:r>
            <a:endParaRPr lang="en-US" sz="2000" dirty="0"/>
          </a:p>
        </p:txBody>
      </p:sp>
      <p:sp>
        <p:nvSpPr>
          <p:cNvPr id="30" name="TextBox 29"/>
          <p:cNvSpPr txBox="1"/>
          <p:nvPr/>
        </p:nvSpPr>
        <p:spPr>
          <a:xfrm>
            <a:off x="384228" y="4035546"/>
            <a:ext cx="2688101" cy="830997"/>
          </a:xfrm>
          <a:prstGeom prst="rect">
            <a:avLst/>
          </a:prstGeom>
          <a:noFill/>
        </p:spPr>
        <p:txBody>
          <a:bodyPr wrap="square" rtlCol="0">
            <a:spAutoFit/>
          </a:bodyPr>
          <a:lstStyle/>
          <a:p>
            <a:pPr algn="ctr"/>
            <a:r>
              <a:rPr lang="en-US" sz="2400" dirty="0" smtClean="0">
                <a:solidFill>
                  <a:srgbClr val="0432FF"/>
                </a:solidFill>
              </a:rPr>
              <a:t>Weaker yet </a:t>
            </a:r>
          </a:p>
          <a:p>
            <a:pPr algn="ctr"/>
            <a:r>
              <a:rPr lang="en-US" sz="2400" dirty="0">
                <a:solidFill>
                  <a:srgbClr val="0432FF"/>
                </a:solidFill>
              </a:rPr>
              <a:t>u</a:t>
            </a:r>
            <a:r>
              <a:rPr lang="en-US" sz="2400" dirty="0" smtClean="0">
                <a:solidFill>
                  <a:srgbClr val="0432FF"/>
                </a:solidFill>
              </a:rPr>
              <a:t>seful notions</a:t>
            </a:r>
          </a:p>
        </p:txBody>
      </p:sp>
      <p:sp>
        <p:nvSpPr>
          <p:cNvPr id="41" name="Rectangle 40"/>
          <p:cNvSpPr/>
          <p:nvPr/>
        </p:nvSpPr>
        <p:spPr>
          <a:xfrm>
            <a:off x="2489028" y="958809"/>
            <a:ext cx="4171527" cy="597535"/>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489028" y="1006610"/>
            <a:ext cx="4128246" cy="492443"/>
          </a:xfrm>
          <a:prstGeom prst="rect">
            <a:avLst/>
          </a:prstGeom>
          <a:noFill/>
        </p:spPr>
        <p:txBody>
          <a:bodyPr wrap="none" rtlCol="0">
            <a:spAutoFit/>
          </a:bodyPr>
          <a:lstStyle/>
          <a:p>
            <a:r>
              <a:rPr lang="en-US" sz="2600" dirty="0" smtClean="0"/>
              <a:t>E </a:t>
            </a:r>
            <a:r>
              <a:rPr lang="en-US" sz="2600" i="1" dirty="0" smtClean="0"/>
              <a:t>behaves like </a:t>
            </a:r>
            <a:r>
              <a:rPr lang="en-US" sz="2600" dirty="0" smtClean="0"/>
              <a:t>an </a:t>
            </a:r>
            <a:r>
              <a:rPr lang="en-US" sz="2600" dirty="0"/>
              <a:t>i</a:t>
            </a:r>
            <a:r>
              <a:rPr lang="en-US" sz="2600" dirty="0" smtClean="0"/>
              <a:t>deal cipher</a:t>
            </a:r>
            <a:endParaRPr lang="en-US" sz="2600" dirty="0"/>
          </a:p>
        </p:txBody>
      </p:sp>
      <p:cxnSp>
        <p:nvCxnSpPr>
          <p:cNvPr id="54" name="Straight Connector 53"/>
          <p:cNvCxnSpPr/>
          <p:nvPr/>
        </p:nvCxnSpPr>
        <p:spPr>
          <a:xfrm>
            <a:off x="2797146" y="1412948"/>
            <a:ext cx="1607513" cy="34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93170" y="2022689"/>
            <a:ext cx="2952200" cy="503763"/>
            <a:chOff x="353330" y="2143009"/>
            <a:chExt cx="2952200" cy="503763"/>
          </a:xfrm>
        </p:grpSpPr>
        <p:sp>
          <p:nvSpPr>
            <p:cNvPr id="36" name="TextBox 35"/>
            <p:cNvSpPr txBox="1"/>
            <p:nvPr/>
          </p:nvSpPr>
          <p:spPr>
            <a:xfrm>
              <a:off x="353330" y="2215885"/>
              <a:ext cx="2380075" cy="430887"/>
            </a:xfrm>
            <a:prstGeom prst="rect">
              <a:avLst/>
            </a:prstGeom>
            <a:noFill/>
          </p:spPr>
          <p:txBody>
            <a:bodyPr wrap="none" rtlCol="0">
              <a:spAutoFit/>
            </a:bodyPr>
            <a:lstStyle/>
            <a:p>
              <a:r>
                <a:rPr lang="en-US" sz="2200" dirty="0" smtClean="0">
                  <a:solidFill>
                    <a:srgbClr val="FF0000"/>
                  </a:solidFill>
                </a:rPr>
                <a:t>Too strong for apps</a:t>
              </a:r>
              <a:endParaRPr lang="en-US" sz="2200" dirty="0">
                <a:solidFill>
                  <a:srgbClr val="FF0000"/>
                </a:solidFill>
              </a:endParaRPr>
            </a:p>
          </p:txBody>
        </p:sp>
        <p:cxnSp>
          <p:nvCxnSpPr>
            <p:cNvPr id="66" name="Straight Arrow Connector 65"/>
            <p:cNvCxnSpPr/>
            <p:nvPr/>
          </p:nvCxnSpPr>
          <p:spPr>
            <a:xfrm flipH="1">
              <a:off x="2733405" y="2143009"/>
              <a:ext cx="572125" cy="324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881593" y="2025272"/>
            <a:ext cx="3065904" cy="523006"/>
            <a:chOff x="640561" y="1866822"/>
            <a:chExt cx="3065904" cy="523006"/>
          </a:xfrm>
        </p:grpSpPr>
        <p:sp>
          <p:nvSpPr>
            <p:cNvPr id="28" name="TextBox 27"/>
            <p:cNvSpPr txBox="1"/>
            <p:nvPr/>
          </p:nvSpPr>
          <p:spPr>
            <a:xfrm>
              <a:off x="1146982" y="1958941"/>
              <a:ext cx="2559483" cy="430887"/>
            </a:xfrm>
            <a:prstGeom prst="rect">
              <a:avLst/>
            </a:prstGeom>
            <a:noFill/>
          </p:spPr>
          <p:txBody>
            <a:bodyPr wrap="none" rtlCol="0">
              <a:spAutoFit/>
            </a:bodyPr>
            <a:lstStyle/>
            <a:p>
              <a:r>
                <a:rPr lang="en-US" sz="2200" dirty="0">
                  <a:solidFill>
                    <a:srgbClr val="FF0000"/>
                  </a:solidFill>
                </a:rPr>
                <a:t>E</a:t>
              </a:r>
              <a:r>
                <a:rPr lang="en-US" sz="2200" dirty="0" smtClean="0">
                  <a:solidFill>
                    <a:srgbClr val="FF0000"/>
                  </a:solidFill>
                </a:rPr>
                <a:t>xpensive to achieve</a:t>
              </a:r>
              <a:endParaRPr lang="en-US" sz="2200" dirty="0">
                <a:solidFill>
                  <a:srgbClr val="FF0000"/>
                </a:solidFill>
              </a:endParaRPr>
            </a:p>
          </p:txBody>
        </p:sp>
        <p:cxnSp>
          <p:nvCxnSpPr>
            <p:cNvPr id="67" name="Straight Arrow Connector 66"/>
            <p:cNvCxnSpPr/>
            <p:nvPr/>
          </p:nvCxnSpPr>
          <p:spPr>
            <a:xfrm>
              <a:off x="640561" y="1866822"/>
              <a:ext cx="446277" cy="335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279261" y="2409711"/>
            <a:ext cx="2597507" cy="1183681"/>
            <a:chOff x="3279261" y="2409711"/>
            <a:chExt cx="2597507" cy="1183681"/>
          </a:xfrm>
        </p:grpSpPr>
        <p:sp>
          <p:nvSpPr>
            <p:cNvPr id="22" name="TextBox 21"/>
            <p:cNvSpPr txBox="1"/>
            <p:nvPr/>
          </p:nvSpPr>
          <p:spPr>
            <a:xfrm>
              <a:off x="3279261" y="3162505"/>
              <a:ext cx="2597507" cy="430887"/>
            </a:xfrm>
            <a:prstGeom prst="rect">
              <a:avLst/>
            </a:prstGeom>
            <a:noFill/>
          </p:spPr>
          <p:txBody>
            <a:bodyPr wrap="none" rtlCol="0">
              <a:spAutoFit/>
            </a:bodyPr>
            <a:lstStyle/>
            <a:p>
              <a:pPr algn="ctr"/>
              <a:r>
                <a:rPr lang="en-US" sz="2200" dirty="0" smtClean="0">
                  <a:solidFill>
                    <a:srgbClr val="FF0000"/>
                  </a:solidFill>
                </a:rPr>
                <a:t>Ideal-model property</a:t>
              </a:r>
              <a:endParaRPr lang="en-US" sz="2200" dirty="0">
                <a:solidFill>
                  <a:srgbClr val="FF0000"/>
                </a:solidFill>
              </a:endParaRPr>
            </a:p>
          </p:txBody>
        </p:sp>
        <p:cxnSp>
          <p:nvCxnSpPr>
            <p:cNvPr id="73" name="Straight Arrow Connector 72"/>
            <p:cNvCxnSpPr/>
            <p:nvPr/>
          </p:nvCxnSpPr>
          <p:spPr>
            <a:xfrm flipH="1">
              <a:off x="4574703" y="2409711"/>
              <a:ext cx="13501" cy="763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5329969" y="2336662"/>
            <a:ext cx="2994046" cy="807550"/>
            <a:chOff x="5277079" y="2241031"/>
            <a:chExt cx="2994046" cy="807550"/>
          </a:xfrm>
        </p:grpSpPr>
        <p:cxnSp>
          <p:nvCxnSpPr>
            <p:cNvPr id="70" name="Straight Arrow Connector 69"/>
            <p:cNvCxnSpPr/>
            <p:nvPr/>
          </p:nvCxnSpPr>
          <p:spPr>
            <a:xfrm>
              <a:off x="5277079" y="2241031"/>
              <a:ext cx="606414" cy="531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59631" y="2617694"/>
              <a:ext cx="2411494" cy="430887"/>
            </a:xfrm>
            <a:prstGeom prst="rect">
              <a:avLst/>
            </a:prstGeom>
            <a:noFill/>
          </p:spPr>
          <p:txBody>
            <a:bodyPr wrap="none" rtlCol="0">
              <a:spAutoFit/>
            </a:bodyPr>
            <a:lstStyle/>
            <a:p>
              <a:r>
                <a:rPr lang="en-US" sz="2200" dirty="0" smtClean="0">
                  <a:solidFill>
                    <a:srgbClr val="FF0000"/>
                  </a:solidFill>
                </a:rPr>
                <a:t>Complicated proofs</a:t>
              </a:r>
              <a:endParaRPr lang="en-US" sz="2200" dirty="0">
                <a:solidFill>
                  <a:srgbClr val="FF0000"/>
                </a:solidFill>
              </a:endParaRPr>
            </a:p>
          </p:txBody>
        </p:sp>
      </p:grpSp>
      <p:grpSp>
        <p:nvGrpSpPr>
          <p:cNvPr id="19" name="Group 18"/>
          <p:cNvGrpSpPr/>
          <p:nvPr/>
        </p:nvGrpSpPr>
        <p:grpSpPr>
          <a:xfrm>
            <a:off x="658812" y="2341176"/>
            <a:ext cx="3154941" cy="842119"/>
            <a:chOff x="5703834" y="1624887"/>
            <a:chExt cx="3154941" cy="842119"/>
          </a:xfrm>
        </p:grpSpPr>
        <p:sp>
          <p:nvSpPr>
            <p:cNvPr id="21" name="TextBox 20"/>
            <p:cNvSpPr txBox="1"/>
            <p:nvPr/>
          </p:nvSpPr>
          <p:spPr>
            <a:xfrm>
              <a:off x="5703834" y="2036119"/>
              <a:ext cx="2882007" cy="430887"/>
            </a:xfrm>
            <a:prstGeom prst="rect">
              <a:avLst/>
            </a:prstGeom>
            <a:noFill/>
          </p:spPr>
          <p:txBody>
            <a:bodyPr wrap="none" rtlCol="0">
              <a:spAutoFit/>
            </a:bodyPr>
            <a:lstStyle/>
            <a:p>
              <a:r>
                <a:rPr lang="en-US" sz="2200" dirty="0">
                  <a:solidFill>
                    <a:srgbClr val="FF0000"/>
                  </a:solidFill>
                </a:rPr>
                <a:t>Loose concrete </a:t>
              </a:r>
              <a:r>
                <a:rPr lang="en-US" sz="2200" dirty="0" smtClean="0">
                  <a:solidFill>
                    <a:srgbClr val="FF0000"/>
                  </a:solidFill>
                </a:rPr>
                <a:t>security</a:t>
              </a:r>
              <a:endParaRPr lang="en-US" sz="2200" dirty="0">
                <a:solidFill>
                  <a:srgbClr val="FF0000"/>
                </a:solidFill>
              </a:endParaRPr>
            </a:p>
          </p:txBody>
        </p:sp>
        <p:cxnSp>
          <p:nvCxnSpPr>
            <p:cNvPr id="29" name="Straight Arrow Connector 28"/>
            <p:cNvCxnSpPr/>
            <p:nvPr/>
          </p:nvCxnSpPr>
          <p:spPr>
            <a:xfrm flipH="1">
              <a:off x="8174145" y="1624887"/>
              <a:ext cx="684630" cy="554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3342761" y="4198388"/>
            <a:ext cx="2467718" cy="830997"/>
          </a:xfrm>
          <a:prstGeom prst="rect">
            <a:avLst/>
          </a:prstGeom>
          <a:noFill/>
        </p:spPr>
        <p:txBody>
          <a:bodyPr wrap="square" rtlCol="0">
            <a:spAutoFit/>
          </a:bodyPr>
          <a:lstStyle/>
          <a:p>
            <a:pPr algn="ctr"/>
            <a:r>
              <a:rPr lang="en-US" sz="2400" dirty="0">
                <a:solidFill>
                  <a:srgbClr val="0432FF"/>
                </a:solidFill>
              </a:rPr>
              <a:t>P</a:t>
            </a:r>
            <a:r>
              <a:rPr lang="en-US" sz="2400" dirty="0" smtClean="0">
                <a:solidFill>
                  <a:srgbClr val="0432FF"/>
                </a:solidFill>
              </a:rPr>
              <a:t>otentially </a:t>
            </a:r>
          </a:p>
          <a:p>
            <a:pPr algn="ctr"/>
            <a:r>
              <a:rPr lang="en-US" sz="2400" dirty="0">
                <a:solidFill>
                  <a:srgbClr val="0432FF"/>
                </a:solidFill>
              </a:rPr>
              <a:t>s</a:t>
            </a:r>
            <a:r>
              <a:rPr lang="en-US" sz="2400" dirty="0" smtClean="0">
                <a:solidFill>
                  <a:srgbClr val="0432FF"/>
                </a:solidFill>
              </a:rPr>
              <a:t>tandard model </a:t>
            </a:r>
          </a:p>
        </p:txBody>
      </p:sp>
      <p:sp>
        <p:nvSpPr>
          <p:cNvPr id="38" name="TextBox 37"/>
          <p:cNvSpPr txBox="1"/>
          <p:nvPr/>
        </p:nvSpPr>
        <p:spPr>
          <a:xfrm>
            <a:off x="6022086" y="4036077"/>
            <a:ext cx="2787682" cy="830997"/>
          </a:xfrm>
          <a:prstGeom prst="rect">
            <a:avLst/>
          </a:prstGeom>
          <a:noFill/>
        </p:spPr>
        <p:txBody>
          <a:bodyPr wrap="square" rtlCol="0">
            <a:spAutoFit/>
          </a:bodyPr>
          <a:lstStyle/>
          <a:p>
            <a:pPr algn="ctr"/>
            <a:r>
              <a:rPr lang="en-US" sz="2400" dirty="0" smtClean="0">
                <a:solidFill>
                  <a:srgbClr val="0432FF"/>
                </a:solidFill>
              </a:rPr>
              <a:t>Possibly </a:t>
            </a:r>
            <a:r>
              <a:rPr lang="en-US" sz="2400" smtClean="0">
                <a:solidFill>
                  <a:srgbClr val="0432FF"/>
                </a:solidFill>
              </a:rPr>
              <a:t>better efficiency &amp; security</a:t>
            </a:r>
            <a:endParaRPr lang="en-US" sz="2400" dirty="0" smtClean="0">
              <a:solidFill>
                <a:srgbClr val="0432FF"/>
              </a:solidFill>
            </a:endParaRPr>
          </a:p>
        </p:txBody>
      </p:sp>
      <p:sp>
        <p:nvSpPr>
          <p:cNvPr id="39" name="TextBox 38"/>
          <p:cNvSpPr txBox="1"/>
          <p:nvPr/>
        </p:nvSpPr>
        <p:spPr>
          <a:xfrm>
            <a:off x="9672" y="3701172"/>
            <a:ext cx="9144000" cy="553998"/>
          </a:xfrm>
          <a:prstGeom prst="rect">
            <a:avLst/>
          </a:prstGeom>
          <a:noFill/>
        </p:spPr>
        <p:txBody>
          <a:bodyPr wrap="square" rtlCol="0">
            <a:spAutoFit/>
          </a:bodyPr>
          <a:lstStyle/>
          <a:p>
            <a:pPr algn="ctr"/>
            <a:r>
              <a:rPr lang="en-US" sz="3000" b="1" dirty="0" smtClean="0">
                <a:solidFill>
                  <a:srgbClr val="0432FF"/>
                </a:solidFill>
              </a:rPr>
              <a:t>This work: </a:t>
            </a:r>
          </a:p>
        </p:txBody>
      </p:sp>
    </p:spTree>
    <p:custDataLst>
      <p:tags r:id="rId1"/>
    </p:custDataLst>
    <p:extLst>
      <p:ext uri="{BB962C8B-B14F-4D97-AF65-F5344CB8AC3E}">
        <p14:creationId xmlns:p14="http://schemas.microsoft.com/office/powerpoint/2010/main" val="14780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1388">
        <p159:morph option="byObject"/>
      </p:transition>
    </mc:Choice>
    <mc:Fallback xmlns="">
      <p:transition spd="slow" advTm="513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27" grpId="0"/>
      <p:bldP spid="30"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70607" y="3365484"/>
            <a:ext cx="8414618" cy="523220"/>
          </a:xfrm>
          <a:prstGeom prst="rect">
            <a:avLst/>
          </a:prstGeom>
          <a:noFill/>
          <a:ln>
            <a:noFill/>
          </a:ln>
        </p:spPr>
        <p:txBody>
          <a:bodyPr wrap="square" rtlCol="0">
            <a:spAutoFit/>
          </a:bodyPr>
          <a:lstStyle/>
          <a:p>
            <a:pPr algn="ctr"/>
            <a:r>
              <a:rPr lang="en-US" sz="2800" dirty="0" smtClean="0">
                <a:solidFill>
                  <a:srgbClr val="053BFF"/>
                </a:solidFill>
              </a:rPr>
              <a:t>... but can we build them?</a:t>
            </a:r>
            <a:endParaRPr lang="en-US" sz="2800" dirty="0">
              <a:solidFill>
                <a:srgbClr val="053BFF"/>
              </a:solidFill>
            </a:endParaRPr>
          </a:p>
        </p:txBody>
      </p:sp>
      <p:sp>
        <p:nvSpPr>
          <p:cNvPr id="10" name="Rectangle 9"/>
          <p:cNvSpPr/>
          <p:nvPr/>
        </p:nvSpPr>
        <p:spPr>
          <a:xfrm>
            <a:off x="0" y="4270850"/>
            <a:ext cx="9144000" cy="2587149"/>
          </a:xfrm>
          <a:prstGeom prst="rect">
            <a:avLst/>
          </a:prstGeom>
          <a:solidFill>
            <a:schemeClr val="accent4">
              <a:lumMod val="20000"/>
              <a:lumOff val="8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4287"/>
            <a:ext cx="9143999" cy="2489253"/>
          </a:xfrm>
          <a:prstGeom prst="rect">
            <a:avLst/>
          </a:prstGeom>
          <a:solidFill>
            <a:schemeClr val="accent6">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16524" y="4555538"/>
            <a:ext cx="8459428" cy="523220"/>
          </a:xfrm>
          <a:prstGeom prst="rect">
            <a:avLst/>
          </a:prstGeom>
          <a:noFill/>
        </p:spPr>
        <p:txBody>
          <a:bodyPr wrap="square" rtlCol="0">
            <a:spAutoFit/>
          </a:bodyPr>
          <a:lstStyle/>
          <a:p>
            <a:pPr algn="r"/>
            <a:r>
              <a:rPr lang="en-US" sz="2800" b="1" dirty="0" smtClean="0">
                <a:solidFill>
                  <a:srgbClr val="0432FF"/>
                </a:solidFill>
              </a:rPr>
              <a:t>Public-seed Pseudorandom Permutations (</a:t>
            </a:r>
            <a:r>
              <a:rPr lang="en-US" sz="2800" b="1" dirty="0" err="1" smtClean="0">
                <a:solidFill>
                  <a:srgbClr val="0432FF"/>
                </a:solidFill>
              </a:rPr>
              <a:t>psPRPs</a:t>
            </a:r>
            <a:r>
              <a:rPr lang="en-US" sz="2800" b="1" dirty="0" smtClean="0">
                <a:solidFill>
                  <a:srgbClr val="0432FF"/>
                </a:solidFill>
              </a:rPr>
              <a:t>) </a:t>
            </a:r>
            <a:r>
              <a:rPr lang="en-US" sz="2000" b="1" dirty="0" smtClean="0"/>
              <a:t>[ST17]</a:t>
            </a:r>
            <a:endParaRPr lang="en-US" sz="2000" b="1" dirty="0"/>
          </a:p>
        </p:txBody>
      </p:sp>
      <p:sp>
        <p:nvSpPr>
          <p:cNvPr id="5" name="TextBox 4"/>
          <p:cNvSpPr txBox="1"/>
          <p:nvPr/>
        </p:nvSpPr>
        <p:spPr>
          <a:xfrm>
            <a:off x="374299" y="259869"/>
            <a:ext cx="7291107" cy="523220"/>
          </a:xfrm>
          <a:prstGeom prst="rect">
            <a:avLst/>
          </a:prstGeom>
          <a:noFill/>
        </p:spPr>
        <p:txBody>
          <a:bodyPr wrap="square" rtlCol="0">
            <a:spAutoFit/>
          </a:bodyPr>
          <a:lstStyle/>
          <a:p>
            <a:r>
              <a:rPr lang="en-US" sz="2800" b="1" dirty="0" smtClean="0">
                <a:solidFill>
                  <a:srgbClr val="0432FF"/>
                </a:solidFill>
              </a:rPr>
              <a:t>Correlation Intractable Ciphers</a:t>
            </a:r>
            <a:r>
              <a:rPr lang="en-US" sz="2800" dirty="0" smtClean="0">
                <a:solidFill>
                  <a:srgbClr val="0432FF"/>
                </a:solidFill>
              </a:rPr>
              <a:t> </a:t>
            </a:r>
            <a:r>
              <a:rPr lang="en-US" sz="2000" dirty="0" smtClean="0"/>
              <a:t>[KR07, MPS12]</a:t>
            </a:r>
            <a:endParaRPr lang="en-US" sz="2000" dirty="0"/>
          </a:p>
        </p:txBody>
      </p:sp>
      <p:sp>
        <p:nvSpPr>
          <p:cNvPr id="6" name="TextBox 5"/>
          <p:cNvSpPr txBox="1"/>
          <p:nvPr/>
        </p:nvSpPr>
        <p:spPr>
          <a:xfrm>
            <a:off x="370607" y="720082"/>
            <a:ext cx="7524047" cy="769441"/>
          </a:xfrm>
          <a:prstGeom prst="rect">
            <a:avLst/>
          </a:prstGeom>
          <a:noFill/>
        </p:spPr>
        <p:txBody>
          <a:bodyPr wrap="none" rtlCol="0">
            <a:spAutoFit/>
          </a:bodyPr>
          <a:lstStyle/>
          <a:p>
            <a:r>
              <a:rPr lang="en-US" sz="2200" dirty="0" smtClean="0"/>
              <a:t>Infeasible to find input-output pairs satisfying </a:t>
            </a:r>
            <a:r>
              <a:rPr lang="en-US" sz="2200" b="1" dirty="0" smtClean="0"/>
              <a:t>“sparse” relations</a:t>
            </a:r>
          </a:p>
          <a:p>
            <a:r>
              <a:rPr lang="en-US" sz="2200" dirty="0" smtClean="0"/>
              <a:t>even </a:t>
            </a:r>
            <a:r>
              <a:rPr lang="en-US" sz="2200" u="sng" dirty="0" smtClean="0"/>
              <a:t>when key is known</a:t>
            </a:r>
            <a:r>
              <a:rPr lang="en-US" sz="2200" dirty="0" smtClean="0"/>
              <a:t>!</a:t>
            </a:r>
            <a:endParaRPr lang="en-US" sz="2200" dirty="0"/>
          </a:p>
        </p:txBody>
      </p:sp>
      <p:sp>
        <p:nvSpPr>
          <p:cNvPr id="7" name="TextBox 6"/>
          <p:cNvSpPr txBox="1"/>
          <p:nvPr/>
        </p:nvSpPr>
        <p:spPr>
          <a:xfrm>
            <a:off x="1226942" y="5025923"/>
            <a:ext cx="7558283" cy="769441"/>
          </a:xfrm>
          <a:prstGeom prst="rect">
            <a:avLst/>
          </a:prstGeom>
          <a:noFill/>
        </p:spPr>
        <p:txBody>
          <a:bodyPr wrap="square" rtlCol="0">
            <a:spAutoFit/>
          </a:bodyPr>
          <a:lstStyle/>
          <a:p>
            <a:pPr algn="r"/>
            <a:r>
              <a:rPr lang="en-US" sz="2200" dirty="0" smtClean="0"/>
              <a:t>Indistinguishable from a random permutation</a:t>
            </a:r>
          </a:p>
          <a:p>
            <a:pPr algn="r"/>
            <a:r>
              <a:rPr lang="en-US" sz="2200" dirty="0" smtClean="0"/>
              <a:t>even </a:t>
            </a:r>
            <a:r>
              <a:rPr lang="en-US" sz="2200" u="sng" dirty="0" smtClean="0"/>
              <a:t>when key is made public </a:t>
            </a:r>
            <a:r>
              <a:rPr lang="en-US" sz="2200" b="1" i="1" u="sng" dirty="0" smtClean="0"/>
              <a:t>later</a:t>
            </a:r>
            <a:r>
              <a:rPr lang="en-US" sz="2200" dirty="0" smtClean="0"/>
              <a:t>!</a:t>
            </a:r>
          </a:p>
        </p:txBody>
      </p:sp>
      <p:sp>
        <p:nvSpPr>
          <p:cNvPr id="16" name="Rectangle 15"/>
          <p:cNvSpPr/>
          <p:nvPr/>
        </p:nvSpPr>
        <p:spPr>
          <a:xfrm>
            <a:off x="83768" y="5784009"/>
            <a:ext cx="4686563" cy="707886"/>
          </a:xfrm>
          <a:prstGeom prst="rect">
            <a:avLst/>
          </a:prstGeom>
        </p:spPr>
        <p:txBody>
          <a:bodyPr wrap="square">
            <a:spAutoFit/>
          </a:bodyPr>
          <a:lstStyle/>
          <a:p>
            <a:pPr algn="ctr"/>
            <a:r>
              <a:rPr lang="en-US" sz="2000" dirty="0"/>
              <a:t>Garbling, </a:t>
            </a:r>
            <a:r>
              <a:rPr lang="en-US" sz="2000" dirty="0" smtClean="0"/>
              <a:t>UCE, Point </a:t>
            </a:r>
            <a:r>
              <a:rPr lang="en-US" sz="2000" dirty="0" err="1" smtClean="0"/>
              <a:t>func</a:t>
            </a:r>
            <a:r>
              <a:rPr lang="en-US" sz="2000" dirty="0" smtClean="0"/>
              <a:t> </a:t>
            </a:r>
            <a:r>
              <a:rPr lang="en-US" sz="2000" dirty="0"/>
              <a:t>o</a:t>
            </a:r>
            <a:r>
              <a:rPr lang="en-US" sz="2000" dirty="0" smtClean="0"/>
              <a:t>bfuscation</a:t>
            </a:r>
            <a:r>
              <a:rPr lang="en-US" sz="2000" dirty="0"/>
              <a:t>, </a:t>
            </a:r>
            <a:endParaRPr lang="en-US" sz="2000" dirty="0" smtClean="0"/>
          </a:p>
          <a:p>
            <a:pPr algn="ctr"/>
            <a:r>
              <a:rPr lang="en-US" sz="2000" dirty="0" smtClean="0"/>
              <a:t>CCA </a:t>
            </a:r>
            <a:r>
              <a:rPr lang="en-US" sz="2000" dirty="0" err="1"/>
              <a:t>e</a:t>
            </a:r>
            <a:r>
              <a:rPr lang="en-US" sz="2000" dirty="0" err="1" smtClean="0"/>
              <a:t>nc</a:t>
            </a:r>
            <a:r>
              <a:rPr lang="en-US" sz="2000" dirty="0" smtClean="0"/>
              <a:t>, Immunizing </a:t>
            </a:r>
            <a:r>
              <a:rPr lang="en-US" sz="2000" dirty="0" err="1" smtClean="0"/>
              <a:t>backdoored</a:t>
            </a:r>
            <a:r>
              <a:rPr lang="en-US" sz="2000" dirty="0" smtClean="0"/>
              <a:t> PRNGs...</a:t>
            </a:r>
          </a:p>
        </p:txBody>
      </p:sp>
      <p:sp>
        <p:nvSpPr>
          <p:cNvPr id="18" name="TextBox 17"/>
          <p:cNvSpPr txBox="1"/>
          <p:nvPr/>
        </p:nvSpPr>
        <p:spPr>
          <a:xfrm>
            <a:off x="2505215" y="1650625"/>
            <a:ext cx="2922595" cy="707886"/>
          </a:xfrm>
          <a:prstGeom prst="rect">
            <a:avLst/>
          </a:prstGeom>
          <a:noFill/>
        </p:spPr>
        <p:txBody>
          <a:bodyPr wrap="none" rtlCol="0">
            <a:spAutoFit/>
          </a:bodyPr>
          <a:lstStyle/>
          <a:p>
            <a:r>
              <a:rPr lang="en-US" sz="2000" dirty="0"/>
              <a:t>Collision-resistant </a:t>
            </a:r>
            <a:r>
              <a:rPr lang="en-US" sz="2000" dirty="0" smtClean="0"/>
              <a:t>hash</a:t>
            </a:r>
            <a:r>
              <a:rPr lang="en-US" sz="2000" dirty="0"/>
              <a:t>, </a:t>
            </a:r>
            <a:endParaRPr lang="en-US" sz="2000" dirty="0" smtClean="0"/>
          </a:p>
          <a:p>
            <a:r>
              <a:rPr lang="en-US" sz="2000" dirty="0" smtClean="0"/>
              <a:t>Fiat </a:t>
            </a:r>
            <a:r>
              <a:rPr lang="en-US" sz="2000" dirty="0"/>
              <a:t>Shamir </a:t>
            </a:r>
            <a:r>
              <a:rPr lang="en-US" sz="2000" dirty="0" smtClean="0"/>
              <a:t>instantiation...</a:t>
            </a:r>
            <a:endParaRPr lang="en-US" sz="2000" dirty="0"/>
          </a:p>
        </p:txBody>
      </p:sp>
      <p:sp>
        <p:nvSpPr>
          <p:cNvPr id="19" name="Down Arrow 18"/>
          <p:cNvSpPr/>
          <p:nvPr/>
        </p:nvSpPr>
        <p:spPr>
          <a:xfrm>
            <a:off x="3662497" y="1355513"/>
            <a:ext cx="421742" cy="3204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2280217" y="5502583"/>
            <a:ext cx="422523" cy="287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50030" y="2825029"/>
            <a:ext cx="6837345" cy="523220"/>
          </a:xfrm>
          <a:prstGeom prst="rect">
            <a:avLst/>
          </a:prstGeom>
          <a:noFill/>
          <a:ln>
            <a:noFill/>
          </a:ln>
        </p:spPr>
        <p:txBody>
          <a:bodyPr wrap="square" rtlCol="0">
            <a:spAutoFit/>
          </a:bodyPr>
          <a:lstStyle/>
          <a:p>
            <a:pPr algn="ctr"/>
            <a:r>
              <a:rPr lang="en-US" sz="2800" dirty="0" err="1" smtClean="0">
                <a:solidFill>
                  <a:srgbClr val="053BFF"/>
                </a:solidFill>
              </a:rPr>
              <a:t>psPRPs</a:t>
            </a:r>
            <a:r>
              <a:rPr lang="en-US" sz="2800" dirty="0" smtClean="0">
                <a:solidFill>
                  <a:srgbClr val="053BFF"/>
                </a:solidFill>
              </a:rPr>
              <a:t> &amp; CI Ciphers are good design goals...</a:t>
            </a:r>
          </a:p>
        </p:txBody>
      </p:sp>
      <p:sp>
        <p:nvSpPr>
          <p:cNvPr id="22" name="TextBox 21"/>
          <p:cNvSpPr txBox="1"/>
          <p:nvPr/>
        </p:nvSpPr>
        <p:spPr>
          <a:xfrm>
            <a:off x="6632117" y="3365661"/>
            <a:ext cx="1773306" cy="523220"/>
          </a:xfrm>
          <a:prstGeom prst="rect">
            <a:avLst/>
          </a:prstGeom>
          <a:noFill/>
        </p:spPr>
        <p:txBody>
          <a:bodyPr wrap="none" rtlCol="0">
            <a:spAutoFit/>
          </a:bodyPr>
          <a:lstStyle/>
          <a:p>
            <a:r>
              <a:rPr lang="en-US" sz="2800" dirty="0" smtClean="0">
                <a:solidFill>
                  <a:srgbClr val="FF0000"/>
                </a:solidFill>
              </a:rPr>
              <a:t>Efficiently?</a:t>
            </a:r>
            <a:endParaRPr lang="en-US" sz="2800" dirty="0">
              <a:solidFill>
                <a:srgbClr val="FF0000"/>
              </a:solidFill>
            </a:endParaRPr>
          </a:p>
        </p:txBody>
      </p:sp>
      <p:sp>
        <p:nvSpPr>
          <p:cNvPr id="2" name="TextBox 1"/>
          <p:cNvSpPr txBox="1"/>
          <p:nvPr/>
        </p:nvSpPr>
        <p:spPr>
          <a:xfrm>
            <a:off x="-1435261" y="2488557"/>
            <a:ext cx="184731" cy="369332"/>
          </a:xfrm>
          <a:prstGeom prst="rect">
            <a:avLst/>
          </a:prstGeom>
          <a:noFill/>
        </p:spPr>
        <p:txBody>
          <a:bodyPr wrap="none" rtlCol="0">
            <a:spAutoFit/>
          </a:bodyPr>
          <a:lstStyle/>
          <a:p>
            <a:endParaRPr lang="en-US" dirty="0"/>
          </a:p>
        </p:txBody>
      </p:sp>
      <p:grpSp>
        <p:nvGrpSpPr>
          <p:cNvPr id="12" name="Group 11"/>
          <p:cNvGrpSpPr/>
          <p:nvPr/>
        </p:nvGrpSpPr>
        <p:grpSpPr>
          <a:xfrm>
            <a:off x="5778016" y="1104802"/>
            <a:ext cx="2003644" cy="861086"/>
            <a:chOff x="5553871" y="1219841"/>
            <a:chExt cx="2003644" cy="861086"/>
          </a:xfrm>
        </p:grpSpPr>
        <mc:AlternateContent xmlns:mc="http://schemas.openxmlformats.org/markup-compatibility/2006" xmlns:a14="http://schemas.microsoft.com/office/drawing/2010/main">
          <mc:Choice Requires="a14">
            <p:sp>
              <p:nvSpPr>
                <p:cNvPr id="3" name="TextBox 2"/>
                <p:cNvSpPr txBox="1"/>
                <p:nvPr/>
              </p:nvSpPr>
              <p:spPr>
                <a:xfrm>
                  <a:off x="5564725" y="1311486"/>
                  <a:ext cx="1992790" cy="769441"/>
                </a:xfrm>
                <a:prstGeom prst="rect">
                  <a:avLst/>
                </a:prstGeom>
                <a:noFill/>
              </p:spPr>
              <p:txBody>
                <a:bodyPr wrap="none" rtlCol="0">
                  <a:spAutoFit/>
                </a:bodyPr>
                <a:lstStyle/>
                <a:p>
                  <a:pPr algn="ctr"/>
                  <a:r>
                    <a:rPr lang="en-US" sz="2200" dirty="0" smtClean="0"/>
                    <a:t>e.g., </a:t>
                  </a:r>
                  <a14:m>
                    <m:oMath xmlns:m="http://schemas.openxmlformats.org/officeDocument/2006/math">
                      <m:d>
                        <m:dPr>
                          <m:ctrlPr>
                            <a:rPr lang="en-US" sz="2200" b="0" i="1" smtClean="0">
                              <a:latin typeface="Cambria Math" charset="0"/>
                            </a:rPr>
                          </m:ctrlPr>
                        </m:dPr>
                        <m:e>
                          <m:r>
                            <m:rPr>
                              <m:sty m:val="p"/>
                            </m:rPr>
                            <a:rPr lang="en-US" sz="2200" b="0" i="0" smtClean="0">
                              <a:latin typeface="Cambria Math" charset="0"/>
                            </a:rPr>
                            <m:t>u</m:t>
                          </m:r>
                          <m:r>
                            <a:rPr lang="en-US" sz="2200" b="0" i="0" smtClean="0">
                              <a:latin typeface="Cambria Math" charset="0"/>
                            </a:rPr>
                            <m:t>,</m:t>
                          </m:r>
                          <m:r>
                            <m:rPr>
                              <m:sty m:val="p"/>
                            </m:rPr>
                            <a:rPr lang="en-US" sz="2200" b="0" i="0" smtClean="0">
                              <a:latin typeface="Cambria Math" charset="0"/>
                            </a:rPr>
                            <m:t>v</m:t>
                          </m:r>
                        </m:e>
                      </m:d>
                      <m:r>
                        <a:rPr lang="en-US" sz="2200" b="0" i="0" smtClean="0">
                          <a:latin typeface="Cambria Math" charset="0"/>
                        </a:rPr>
                        <m:t>∈ </m:t>
                      </m:r>
                      <m:r>
                        <m:rPr>
                          <m:sty m:val="p"/>
                        </m:rPr>
                        <a:rPr lang="en-US" sz="2200" b="0" i="0" smtClean="0">
                          <a:latin typeface="Cambria Math" charset="0"/>
                        </a:rPr>
                        <m:t>R</m:t>
                      </m:r>
                    </m:oMath>
                  </a14:m>
                  <a:endParaRPr lang="en-US" sz="2200" dirty="0" smtClean="0"/>
                </a:p>
                <a:p>
                  <a:pPr algn="ctr"/>
                  <a:r>
                    <a:rPr lang="en-US" sz="2200" dirty="0" smtClean="0"/>
                    <a:t>if </a:t>
                  </a:r>
                  <a14:m>
                    <m:oMath xmlns:m="http://schemas.openxmlformats.org/officeDocument/2006/math">
                      <m:r>
                        <m:rPr>
                          <m:sty m:val="p"/>
                        </m:rPr>
                        <a:rPr lang="en-US" sz="2200" b="0" i="0" smtClean="0">
                          <a:solidFill>
                            <a:srgbClr val="FF0000"/>
                          </a:solidFill>
                          <a:latin typeface="Cambria Math" charset="0"/>
                        </a:rPr>
                        <m:t>u</m:t>
                      </m:r>
                      <m:r>
                        <a:rPr lang="en-US" sz="2200" b="0" i="0" smtClean="0">
                          <a:solidFill>
                            <a:srgbClr val="FF0000"/>
                          </a:solidFill>
                          <a:latin typeface="Cambria Math" charset="0"/>
                        </a:rPr>
                        <m:t>=</m:t>
                      </m:r>
                      <m:r>
                        <m:rPr>
                          <m:sty m:val="p"/>
                        </m:rPr>
                        <a:rPr lang="en-US" sz="2200" b="0" i="0" smtClean="0">
                          <a:solidFill>
                            <a:srgbClr val="FF0000"/>
                          </a:solidFill>
                          <a:latin typeface="Cambria Math" charset="0"/>
                        </a:rPr>
                        <m:t>v</m:t>
                      </m:r>
                    </m:oMath>
                  </a14:m>
                  <a:endParaRPr lang="en-US" sz="22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564725" y="1311486"/>
                  <a:ext cx="1992790" cy="769441"/>
                </a:xfrm>
                <a:prstGeom prst="rect">
                  <a:avLst/>
                </a:prstGeom>
                <a:blipFill rotWithShape="0">
                  <a:blip r:embed="rId4"/>
                  <a:stretch>
                    <a:fillRect l="-2141" t="-57143" b="-28571"/>
                  </a:stretch>
                </a:blipFill>
              </p:spPr>
              <p:txBody>
                <a:bodyPr/>
                <a:lstStyle/>
                <a:p>
                  <a:r>
                    <a:rPr lang="en-US">
                      <a:noFill/>
                    </a:rPr>
                    <a:t> </a:t>
                  </a:r>
                </a:p>
              </p:txBody>
            </p:sp>
          </mc:Fallback>
        </mc:AlternateContent>
        <p:cxnSp>
          <p:nvCxnSpPr>
            <p:cNvPr id="11" name="Straight Connector 10"/>
            <p:cNvCxnSpPr/>
            <p:nvPr/>
          </p:nvCxnSpPr>
          <p:spPr>
            <a:xfrm>
              <a:off x="5553871" y="1219841"/>
              <a:ext cx="2003644" cy="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866682" y="1165058"/>
            <a:ext cx="2294943" cy="663170"/>
            <a:chOff x="6411112" y="1161354"/>
            <a:chExt cx="2294943" cy="663170"/>
          </a:xfrm>
        </p:grpSpPr>
        <p:sp>
          <p:nvSpPr>
            <p:cNvPr id="23" name="TextBox 22"/>
            <p:cNvSpPr txBox="1"/>
            <p:nvPr/>
          </p:nvSpPr>
          <p:spPr>
            <a:xfrm>
              <a:off x="6455118" y="1362859"/>
              <a:ext cx="2250937" cy="461665"/>
            </a:xfrm>
            <a:prstGeom prst="rect">
              <a:avLst/>
            </a:prstGeom>
            <a:noFill/>
          </p:spPr>
          <p:txBody>
            <a:bodyPr wrap="none" rtlCol="0">
              <a:spAutoFit/>
            </a:bodyPr>
            <a:lstStyle/>
            <a:p>
              <a:r>
                <a:rPr lang="en-US" sz="2400" dirty="0" smtClean="0">
                  <a:solidFill>
                    <a:srgbClr val="053BFF"/>
                  </a:solidFill>
                </a:rPr>
                <a:t>Evasive relations</a:t>
              </a:r>
              <a:endParaRPr lang="en-US" sz="2400" dirty="0">
                <a:solidFill>
                  <a:srgbClr val="053BFF"/>
                </a:solidFill>
              </a:endParaRPr>
            </a:p>
          </p:txBody>
        </p:sp>
        <p:sp>
          <p:nvSpPr>
            <p:cNvPr id="25" name="Right Brace 24"/>
            <p:cNvSpPr/>
            <p:nvPr/>
          </p:nvSpPr>
          <p:spPr>
            <a:xfrm rot="5400000">
              <a:off x="7234994" y="337472"/>
              <a:ext cx="225125" cy="1872889"/>
            </a:xfrm>
            <a:prstGeom prst="rightBrace">
              <a:avLst>
                <a:gd name="adj1" fmla="val 9223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mtClean="0"/>
                <a:t> </a:t>
              </a:r>
              <a:endParaRPr lang="en-US"/>
            </a:p>
          </p:txBody>
        </p:sp>
      </p:grpSp>
      <mc:AlternateContent xmlns:mc="http://schemas.openxmlformats.org/markup-compatibility/2006" xmlns:a14="http://schemas.microsoft.com/office/drawing/2010/main">
        <mc:Choice Requires="a14">
          <p:sp>
            <p:nvSpPr>
              <p:cNvPr id="24" name="TextBox 23"/>
              <p:cNvSpPr txBox="1"/>
              <p:nvPr/>
            </p:nvSpPr>
            <p:spPr>
              <a:xfrm>
                <a:off x="9400674" y="2143307"/>
                <a:ext cx="1944507" cy="430887"/>
              </a:xfrm>
              <a:prstGeom prst="rect">
                <a:avLst/>
              </a:prstGeom>
              <a:noFill/>
            </p:spPr>
            <p:txBody>
              <a:bodyPr wrap="none" rtlCol="0">
                <a:spAutoFit/>
              </a:bodyPr>
              <a:lstStyle/>
              <a:p>
                <a:r>
                  <a:rPr lang="en-US" sz="2200" dirty="0" smtClean="0"/>
                  <a:t>e.g., </a:t>
                </a:r>
                <a14:m>
                  <m:oMath xmlns:m="http://schemas.openxmlformats.org/officeDocument/2006/math">
                    <m:sSub>
                      <m:sSubPr>
                        <m:ctrlPr>
                          <a:rPr lang="en-US" sz="2200" b="0" i="1" smtClean="0">
                            <a:latin typeface="Cambria Math" charset="0"/>
                          </a:rPr>
                        </m:ctrlPr>
                      </m:sSubPr>
                      <m:e>
                        <m:r>
                          <m:rPr>
                            <m:sty m:val="p"/>
                          </m:rPr>
                          <a:rPr lang="en-US" sz="2200" b="0" i="0" smtClean="0">
                            <a:latin typeface="Cambria Math" charset="0"/>
                          </a:rPr>
                          <m:t>E</m:t>
                        </m:r>
                      </m:e>
                      <m:sub>
                        <m:r>
                          <m:rPr>
                            <m:sty m:val="p"/>
                          </m:rPr>
                          <a:rPr lang="en-US" sz="2200" b="0" i="0" smtClean="0">
                            <a:latin typeface="Cambria Math" charset="0"/>
                          </a:rPr>
                          <m:t>k</m:t>
                        </m:r>
                      </m:sub>
                    </m:sSub>
                    <m:r>
                      <a:rPr lang="en-US" sz="2200" b="0" i="0" smtClean="0">
                        <a:latin typeface="Cambria Math" charset="0"/>
                      </a:rPr>
                      <m:t>(</m:t>
                    </m:r>
                    <m:r>
                      <m:rPr>
                        <m:sty m:val="p"/>
                      </m:rPr>
                      <a:rPr lang="en-US" sz="2200" b="0" i="0" smtClean="0">
                        <a:latin typeface="Cambria Math" charset="0"/>
                      </a:rPr>
                      <m:t>u</m:t>
                    </m:r>
                    <m:r>
                      <a:rPr lang="en-US" sz="2200" b="0" i="0" smtClean="0">
                        <a:latin typeface="Cambria Math" charset="0"/>
                      </a:rPr>
                      <m:t>)=</m:t>
                    </m:r>
                    <m:r>
                      <m:rPr>
                        <m:sty m:val="p"/>
                      </m:rPr>
                      <a:rPr lang="en-US" sz="2200" b="0" i="0" smtClean="0">
                        <a:latin typeface="Cambria Math" charset="0"/>
                      </a:rPr>
                      <m:t>u</m:t>
                    </m:r>
                  </m:oMath>
                </a14:m>
                <a:endParaRPr lang="en-US" sz="2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9400674" y="2143307"/>
                <a:ext cx="1944507" cy="430887"/>
              </a:xfrm>
              <a:prstGeom prst="rect">
                <a:avLst/>
              </a:prstGeom>
              <a:blipFill rotWithShape="0">
                <a:blip r:embed="rId5"/>
                <a:stretch>
                  <a:fillRect l="-4075" t="-10000" b="-28571"/>
                </a:stretch>
              </a:blipFill>
            </p:spPr>
            <p:txBody>
              <a:bodyPr/>
              <a:lstStyle/>
              <a:p>
                <a:r>
                  <a:rPr lang="en-US">
                    <a:noFill/>
                  </a:rPr>
                  <a:t> </a:t>
                </a:r>
              </a:p>
            </p:txBody>
          </p:sp>
        </mc:Fallback>
      </mc:AlternateContent>
      <p:cxnSp>
        <p:nvCxnSpPr>
          <p:cNvPr id="27" name="Straight Connector 26"/>
          <p:cNvCxnSpPr/>
          <p:nvPr/>
        </p:nvCxnSpPr>
        <p:spPr>
          <a:xfrm flipV="1">
            <a:off x="531908" y="4990719"/>
            <a:ext cx="1639873" cy="28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5555585"/>
      </p:ext>
    </p:extLst>
  </p:cSld>
  <p:clrMapOvr>
    <a:masterClrMapping/>
  </p:clrMapOvr>
  <mc:AlternateContent xmlns:mc="http://schemas.openxmlformats.org/markup-compatibility/2006" xmlns:p14="http://schemas.microsoft.com/office/powerpoint/2010/main">
    <mc:Choice Requires="p14">
      <p:transition spd="slow" p14:dur="2000" advTm="50757"/>
    </mc:Choice>
    <mc:Fallback xmlns="">
      <p:transition spd="slow" advTm="507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7" grpId="0"/>
      <p:bldP spid="16" grpId="1"/>
      <p:bldP spid="18" grpId="1"/>
      <p:bldP spid="19" grpId="1" animBg="1"/>
      <p:bldP spid="20" grpId="1"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4675" y="11149"/>
            <a:ext cx="1870236" cy="1870236"/>
          </a:xfrm>
          <a:prstGeom prst="rect">
            <a:avLst/>
          </a:prstGeom>
        </p:spPr>
      </p:pic>
      <p:sp>
        <p:nvSpPr>
          <p:cNvPr id="2" name="Title 1"/>
          <p:cNvSpPr>
            <a:spLocks noGrp="1"/>
          </p:cNvSpPr>
          <p:nvPr>
            <p:ph type="title"/>
          </p:nvPr>
        </p:nvSpPr>
        <p:spPr/>
        <p:txBody>
          <a:bodyPr>
            <a:normAutofit fontScale="90000"/>
          </a:bodyPr>
          <a:lstStyle/>
          <a:p>
            <a:r>
              <a:rPr lang="en-US" dirty="0" smtClean="0"/>
              <a:t>Our goal: Block cipher constructions</a:t>
            </a:r>
            <a:endParaRPr lang="en-US" dirty="0"/>
          </a:p>
        </p:txBody>
      </p:sp>
      <p:sp>
        <p:nvSpPr>
          <p:cNvPr id="3" name="TextBox 2"/>
          <p:cNvSpPr txBox="1"/>
          <p:nvPr/>
        </p:nvSpPr>
        <p:spPr>
          <a:xfrm>
            <a:off x="1320604" y="2403874"/>
            <a:ext cx="3426259" cy="492443"/>
          </a:xfrm>
          <a:prstGeom prst="rect">
            <a:avLst/>
          </a:prstGeom>
          <a:noFill/>
        </p:spPr>
        <p:txBody>
          <a:bodyPr wrap="none" rtlCol="0">
            <a:spAutoFit/>
          </a:bodyPr>
          <a:lstStyle/>
          <a:p>
            <a:r>
              <a:rPr lang="en-US" sz="2600" b="1" dirty="0" smtClean="0"/>
              <a:t>Non-invertible function</a:t>
            </a:r>
            <a:endParaRPr lang="en-US" sz="2600" b="1" dirty="0"/>
          </a:p>
        </p:txBody>
      </p:sp>
      <p:sp>
        <p:nvSpPr>
          <p:cNvPr id="4" name="TextBox 3"/>
          <p:cNvSpPr txBox="1"/>
          <p:nvPr/>
        </p:nvSpPr>
        <p:spPr>
          <a:xfrm>
            <a:off x="5567222" y="2400979"/>
            <a:ext cx="1875835" cy="492443"/>
          </a:xfrm>
          <a:prstGeom prst="rect">
            <a:avLst/>
          </a:prstGeom>
          <a:noFill/>
        </p:spPr>
        <p:txBody>
          <a:bodyPr wrap="none" rtlCol="0">
            <a:spAutoFit/>
          </a:bodyPr>
          <a:lstStyle/>
          <a:p>
            <a:r>
              <a:rPr lang="en-US" sz="2600" b="1" dirty="0" smtClean="0"/>
              <a:t>Block cipher</a:t>
            </a:r>
            <a:endParaRPr lang="en-US" sz="2600" b="1" dirty="0"/>
          </a:p>
        </p:txBody>
      </p:sp>
      <p:sp>
        <p:nvSpPr>
          <p:cNvPr id="5" name="Right Arrow 4"/>
          <p:cNvSpPr/>
          <p:nvPr/>
        </p:nvSpPr>
        <p:spPr>
          <a:xfrm>
            <a:off x="4758288" y="2494330"/>
            <a:ext cx="601566" cy="364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59727" y="2927681"/>
            <a:ext cx="1092479" cy="461665"/>
          </a:xfrm>
          <a:prstGeom prst="rect">
            <a:avLst/>
          </a:prstGeom>
          <a:noFill/>
        </p:spPr>
        <p:txBody>
          <a:bodyPr wrap="none" rtlCol="0">
            <a:spAutoFit/>
          </a:bodyPr>
          <a:lstStyle/>
          <a:p>
            <a:r>
              <a:rPr lang="en-US" sz="2400" b="1" dirty="0" err="1" smtClean="0">
                <a:solidFill>
                  <a:srgbClr val="053BFF"/>
                </a:solidFill>
              </a:rPr>
              <a:t>psPRPs</a:t>
            </a:r>
            <a:endParaRPr lang="en-US" sz="2400" b="1" dirty="0">
              <a:solidFill>
                <a:srgbClr val="053BFF"/>
              </a:solidFill>
            </a:endParaRPr>
          </a:p>
        </p:txBody>
      </p:sp>
      <p:sp>
        <p:nvSpPr>
          <p:cNvPr id="7" name="TextBox 6"/>
          <p:cNvSpPr txBox="1"/>
          <p:nvPr/>
        </p:nvSpPr>
        <p:spPr>
          <a:xfrm>
            <a:off x="5262391" y="3429614"/>
            <a:ext cx="1416863" cy="461665"/>
          </a:xfrm>
          <a:prstGeom prst="rect">
            <a:avLst/>
          </a:prstGeom>
          <a:noFill/>
        </p:spPr>
        <p:txBody>
          <a:bodyPr wrap="none" rtlCol="0">
            <a:spAutoFit/>
          </a:bodyPr>
          <a:lstStyle/>
          <a:p>
            <a:pPr algn="ctr"/>
            <a:r>
              <a:rPr lang="en-US" sz="2400" b="1" smtClean="0">
                <a:solidFill>
                  <a:srgbClr val="053BFF"/>
                </a:solidFill>
              </a:rPr>
              <a:t>CI ciphers</a:t>
            </a:r>
            <a:endParaRPr lang="en-US" sz="2400" b="1" dirty="0">
              <a:solidFill>
                <a:srgbClr val="053BFF"/>
              </a:solidFill>
            </a:endParaRPr>
          </a:p>
        </p:txBody>
      </p:sp>
      <mc:AlternateContent xmlns:mc="http://schemas.openxmlformats.org/markup-compatibility/2006" xmlns:a14="http://schemas.microsoft.com/office/drawing/2010/main">
        <mc:Choice Requires="a14">
          <p:sp>
            <p:nvSpPr>
              <p:cNvPr id="8" name="TextBox 7"/>
              <p:cNvSpPr txBox="1"/>
              <p:nvPr/>
            </p:nvSpPr>
            <p:spPr>
              <a:xfrm>
                <a:off x="1463225" y="4469702"/>
                <a:ext cx="6248558" cy="584775"/>
              </a:xfrm>
              <a:prstGeom prst="rect">
                <a:avLst/>
              </a:prstGeom>
              <a:solidFill>
                <a:schemeClr val="accent4">
                  <a:lumMod val="20000"/>
                  <a:lumOff val="80000"/>
                </a:schemeClr>
              </a:solidFill>
              <a:ln>
                <a:solidFill>
                  <a:schemeClr val="accent4"/>
                </a:solidFill>
              </a:ln>
            </p:spPr>
            <p:txBody>
              <a:bodyPr wrap="square" rtlCol="0">
                <a:spAutoFit/>
              </a:bodyPr>
              <a:lstStyle/>
              <a:p>
                <a:pPr algn="ctr"/>
                <a:r>
                  <a:rPr lang="en-US" sz="3200" dirty="0" smtClean="0"/>
                  <a:t>Focus is on </a:t>
                </a:r>
                <a:r>
                  <a:rPr lang="en-US" sz="3200" dirty="0" smtClean="0">
                    <a:solidFill>
                      <a:srgbClr val="FF0000"/>
                    </a:solidFill>
                  </a:rPr>
                  <a:t>complexity</a:t>
                </a:r>
                <a:r>
                  <a:rPr lang="en-US" sz="3200" dirty="0" smtClean="0"/>
                  <a:t>: # calls to </a:t>
                </a:r>
                <a14:m>
                  <m:oMath xmlns:m="http://schemas.openxmlformats.org/officeDocument/2006/math">
                    <m:r>
                      <m:rPr>
                        <m:sty m:val="p"/>
                      </m:rPr>
                      <a:rPr lang="en-US" sz="3200" i="0" dirty="0" smtClean="0">
                        <a:latin typeface="Cambria Math" charset="0"/>
                      </a:rPr>
                      <m:t>H</m:t>
                    </m:r>
                  </m:oMath>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463225" y="4469702"/>
                <a:ext cx="6248558" cy="584775"/>
              </a:xfrm>
              <a:prstGeom prst="rect">
                <a:avLst/>
              </a:prstGeom>
              <a:blipFill rotWithShape="0">
                <a:blip r:embed="rId5"/>
                <a:stretch>
                  <a:fillRect t="-11224" b="-32653"/>
                </a:stretch>
              </a:blipFill>
              <a:ln>
                <a:solidFill>
                  <a:schemeClr val="accent4"/>
                </a:solidFill>
              </a:ln>
            </p:spPr>
            <p:txBody>
              <a:bodyPr/>
              <a:lstStyle/>
              <a:p>
                <a:r>
                  <a:rPr lang="en-US">
                    <a:noFill/>
                  </a:rPr>
                  <a:t> </a:t>
                </a:r>
              </a:p>
            </p:txBody>
          </p:sp>
        </mc:Fallback>
      </mc:AlternateContent>
      <p:sp>
        <p:nvSpPr>
          <p:cNvPr id="11" name="TextBox 10"/>
          <p:cNvSpPr txBox="1"/>
          <p:nvPr/>
        </p:nvSpPr>
        <p:spPr>
          <a:xfrm>
            <a:off x="449494" y="5785140"/>
            <a:ext cx="8268161" cy="707886"/>
          </a:xfrm>
          <a:prstGeom prst="rect">
            <a:avLst/>
          </a:prstGeom>
          <a:noFill/>
        </p:spPr>
        <p:txBody>
          <a:bodyPr wrap="none" rtlCol="0">
            <a:spAutoFit/>
          </a:bodyPr>
          <a:lstStyle/>
          <a:p>
            <a:r>
              <a:rPr lang="en-US" sz="2000" dirty="0" smtClean="0">
                <a:solidFill>
                  <a:srgbClr val="FF0000"/>
                </a:solidFill>
              </a:rPr>
              <a:t>[LR88,</a:t>
            </a:r>
            <a:r>
              <a:rPr lang="en-US" sz="2000" dirty="0">
                <a:solidFill>
                  <a:srgbClr val="FF0000"/>
                </a:solidFill>
              </a:rPr>
              <a:t> </a:t>
            </a:r>
            <a:r>
              <a:rPr lang="en-US" sz="2000" dirty="0" smtClean="0">
                <a:solidFill>
                  <a:srgbClr val="FF0000"/>
                </a:solidFill>
              </a:rPr>
              <a:t>Ohn88, Kor89, ZMI89, Pat90,</a:t>
            </a:r>
            <a:r>
              <a:rPr lang="en-US" sz="2000" dirty="0">
                <a:solidFill>
                  <a:srgbClr val="FF0000"/>
                </a:solidFill>
              </a:rPr>
              <a:t> Pie90,</a:t>
            </a:r>
            <a:r>
              <a:rPr lang="en-US" sz="2000" dirty="0" smtClean="0">
                <a:solidFill>
                  <a:srgbClr val="FF0000"/>
                </a:solidFill>
              </a:rPr>
              <a:t> </a:t>
            </a:r>
            <a:r>
              <a:rPr lang="en-US" sz="2000" dirty="0">
                <a:solidFill>
                  <a:srgbClr val="FF0000"/>
                </a:solidFill>
              </a:rPr>
              <a:t>Pat91</a:t>
            </a:r>
            <a:r>
              <a:rPr lang="en-US" sz="2000" dirty="0" smtClean="0">
                <a:solidFill>
                  <a:srgbClr val="FF0000"/>
                </a:solidFill>
              </a:rPr>
              <a:t>,</a:t>
            </a:r>
            <a:r>
              <a:rPr lang="en-US" sz="2000" dirty="0">
                <a:solidFill>
                  <a:srgbClr val="FF0000"/>
                </a:solidFill>
              </a:rPr>
              <a:t> </a:t>
            </a:r>
            <a:r>
              <a:rPr lang="en-US" sz="2000" dirty="0" smtClean="0">
                <a:solidFill>
                  <a:srgbClr val="FF0000"/>
                </a:solidFill>
              </a:rPr>
              <a:t>SP91, Pat92, SP92 , Mau92, </a:t>
            </a:r>
          </a:p>
          <a:p>
            <a:r>
              <a:rPr lang="en-US" sz="2000" dirty="0" smtClean="0">
                <a:solidFill>
                  <a:srgbClr val="FF0000"/>
                </a:solidFill>
              </a:rPr>
              <a:t>Luc96, NR97, Vau98, </a:t>
            </a:r>
            <a:r>
              <a:rPr lang="en-US" sz="2000" dirty="0">
                <a:solidFill>
                  <a:srgbClr val="FF0000"/>
                </a:solidFill>
              </a:rPr>
              <a:t>Pat98, </a:t>
            </a:r>
            <a:r>
              <a:rPr lang="en-US" sz="2000" dirty="0" smtClean="0">
                <a:solidFill>
                  <a:srgbClr val="FF0000"/>
                </a:solidFill>
              </a:rPr>
              <a:t>PRS99, RR00</a:t>
            </a:r>
            <a:r>
              <a:rPr lang="en-US" sz="2000" dirty="0">
                <a:solidFill>
                  <a:srgbClr val="FF0000"/>
                </a:solidFill>
              </a:rPr>
              <a:t>, </a:t>
            </a:r>
            <a:r>
              <a:rPr lang="en-US" sz="2000" dirty="0" smtClean="0">
                <a:solidFill>
                  <a:srgbClr val="FF0000"/>
                </a:solidFill>
              </a:rPr>
              <a:t>Pat01, </a:t>
            </a:r>
            <a:r>
              <a:rPr lang="en-US" sz="2000" dirty="0">
                <a:solidFill>
                  <a:srgbClr val="FF0000"/>
                </a:solidFill>
              </a:rPr>
              <a:t>MP03, </a:t>
            </a:r>
            <a:r>
              <a:rPr lang="en-US" sz="2000" dirty="0" smtClean="0">
                <a:solidFill>
                  <a:srgbClr val="FF0000"/>
                </a:solidFill>
              </a:rPr>
              <a:t>Pat03, Pat04,</a:t>
            </a:r>
            <a:r>
              <a:rPr lang="en-US" sz="2000" dirty="0">
                <a:solidFill>
                  <a:srgbClr val="FF0000"/>
                </a:solidFill>
              </a:rPr>
              <a:t> </a:t>
            </a:r>
            <a:r>
              <a:rPr lang="en-US" sz="2000" dirty="0" smtClean="0">
                <a:solidFill>
                  <a:srgbClr val="FF0000"/>
                </a:solidFill>
              </a:rPr>
              <a:t>HR10] </a:t>
            </a:r>
            <a:endParaRPr lang="en-US" sz="2000" dirty="0">
              <a:solidFill>
                <a:srgbClr val="FF0000"/>
              </a:solidFill>
            </a:endParaRPr>
          </a:p>
        </p:txBody>
      </p:sp>
      <p:sp>
        <p:nvSpPr>
          <p:cNvPr id="12" name="TextBox 11"/>
          <p:cNvSpPr txBox="1"/>
          <p:nvPr/>
        </p:nvSpPr>
        <p:spPr>
          <a:xfrm>
            <a:off x="1365949" y="5322889"/>
            <a:ext cx="6455685" cy="430887"/>
          </a:xfrm>
          <a:prstGeom prst="rect">
            <a:avLst/>
          </a:prstGeom>
          <a:noFill/>
        </p:spPr>
        <p:txBody>
          <a:bodyPr wrap="square" rtlCol="0">
            <a:spAutoFit/>
          </a:bodyPr>
          <a:lstStyle/>
          <a:p>
            <a:r>
              <a:rPr lang="en-US" sz="2200" dirty="0" smtClean="0"/>
              <a:t>(theoretically) well understood in the secret-key setting</a:t>
            </a:r>
            <a:endParaRPr lang="en-US" sz="2200" dirty="0"/>
          </a:p>
        </p:txBody>
      </p:sp>
      <p:sp>
        <p:nvSpPr>
          <p:cNvPr id="13" name="TextBox 12"/>
          <p:cNvSpPr txBox="1"/>
          <p:nvPr/>
        </p:nvSpPr>
        <p:spPr>
          <a:xfrm>
            <a:off x="6351501" y="2923570"/>
            <a:ext cx="1872692" cy="461665"/>
          </a:xfrm>
          <a:prstGeom prst="rect">
            <a:avLst/>
          </a:prstGeom>
          <a:noFill/>
        </p:spPr>
        <p:txBody>
          <a:bodyPr wrap="none" rtlCol="0">
            <a:spAutoFit/>
          </a:bodyPr>
          <a:lstStyle/>
          <a:p>
            <a:r>
              <a:rPr lang="en-US" sz="2400" dirty="0" smtClean="0"/>
              <a:t>(5 calls </a:t>
            </a:r>
            <a:r>
              <a:rPr lang="en-US" sz="2000" b="1" dirty="0" smtClean="0"/>
              <a:t>[ST17]</a:t>
            </a:r>
            <a:r>
              <a:rPr lang="en-US" sz="2400" dirty="0" smtClean="0"/>
              <a:t>)</a:t>
            </a:r>
            <a:endParaRPr lang="en-US" sz="2400" dirty="0"/>
          </a:p>
        </p:txBody>
      </p:sp>
      <p:sp>
        <p:nvSpPr>
          <p:cNvPr id="14" name="TextBox 13"/>
          <p:cNvSpPr txBox="1"/>
          <p:nvPr/>
        </p:nvSpPr>
        <p:spPr>
          <a:xfrm>
            <a:off x="6701449" y="3424424"/>
            <a:ext cx="2088200" cy="461665"/>
          </a:xfrm>
          <a:prstGeom prst="rect">
            <a:avLst/>
          </a:prstGeom>
          <a:noFill/>
        </p:spPr>
        <p:txBody>
          <a:bodyPr wrap="none" rtlCol="0">
            <a:spAutoFit/>
          </a:bodyPr>
          <a:lstStyle/>
          <a:p>
            <a:r>
              <a:rPr lang="en-US" sz="2400" dirty="0" smtClean="0"/>
              <a:t>(6 calls </a:t>
            </a:r>
            <a:r>
              <a:rPr lang="en-US" sz="2000" dirty="0" smtClean="0"/>
              <a:t>[MPS12]</a:t>
            </a:r>
            <a:r>
              <a:rPr lang="en-US" sz="2400" dirty="0" smtClean="0"/>
              <a:t>)</a:t>
            </a:r>
            <a:endParaRPr lang="en-US" sz="2400" dirty="0"/>
          </a:p>
        </p:txBody>
      </p:sp>
      <p:grpSp>
        <p:nvGrpSpPr>
          <p:cNvPr id="15" name="Group 14"/>
          <p:cNvGrpSpPr/>
          <p:nvPr/>
        </p:nvGrpSpPr>
        <p:grpSpPr>
          <a:xfrm>
            <a:off x="5717263" y="1548003"/>
            <a:ext cx="1436962" cy="736371"/>
            <a:chOff x="-389170" y="2724810"/>
            <a:chExt cx="1436962" cy="736371"/>
          </a:xfrm>
        </p:grpSpPr>
        <p:sp>
          <p:nvSpPr>
            <p:cNvPr id="17" name="Rounded Rectangle 16"/>
            <p:cNvSpPr/>
            <p:nvPr/>
          </p:nvSpPr>
          <p:spPr>
            <a:xfrm>
              <a:off x="-389170" y="2724810"/>
              <a:ext cx="1436962" cy="73637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41888" y="2835110"/>
                  <a:ext cx="47320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charset="0"/>
                          </a:rPr>
                          <m:t>E</m:t>
                        </m:r>
                      </m:oMath>
                    </m:oMathPara>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1888" y="2835110"/>
                  <a:ext cx="473206" cy="523220"/>
                </a:xfrm>
                <a:prstGeom prst="rect">
                  <a:avLst/>
                </a:prstGeom>
                <a:blipFill rotWithShape="0">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Rounded Rectangle 25"/>
              <p:cNvSpPr/>
              <p:nvPr/>
            </p:nvSpPr>
            <p:spPr>
              <a:xfrm>
                <a:off x="2613182" y="1693203"/>
                <a:ext cx="896362" cy="58896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200" b="0" i="0" dirty="0" smtClean="0">
                          <a:solidFill>
                            <a:schemeClr val="tx1"/>
                          </a:solidFill>
                          <a:latin typeface="Cambria Math" charset="0"/>
                        </a:rPr>
                        <m:t>H</m:t>
                      </m:r>
                    </m:oMath>
                  </m:oMathPara>
                </a14:m>
                <a:endParaRPr lang="en-US" sz="2200" dirty="0">
                  <a:solidFill>
                    <a:schemeClr val="tx1"/>
                  </a:solidFill>
                </a:endParaRPr>
              </a:p>
            </p:txBody>
          </p:sp>
        </mc:Choice>
        <mc:Fallback xmlns="">
          <p:sp>
            <p:nvSpPr>
              <p:cNvPr id="26" name="Rounded Rectangle 25"/>
              <p:cNvSpPr>
                <a:spLocks noRot="1" noChangeAspect="1" noMove="1" noResize="1" noEditPoints="1" noAdjustHandles="1" noChangeArrowheads="1" noChangeShapeType="1" noTextEdit="1"/>
              </p:cNvSpPr>
              <p:nvPr/>
            </p:nvSpPr>
            <p:spPr>
              <a:xfrm>
                <a:off x="2613182" y="1693203"/>
                <a:ext cx="896362" cy="588968"/>
              </a:xfrm>
              <a:prstGeom prst="roundRect">
                <a:avLst/>
              </a:prstGeom>
              <a:blipFill rotWithShape="0">
                <a:blip r:embed="rId7"/>
                <a:stretch>
                  <a:fillRect/>
                </a:stretch>
              </a:blipFill>
              <a:ln>
                <a:noFill/>
              </a:ln>
            </p:spPr>
            <p:txBody>
              <a:bodyPr/>
              <a:lstStyle/>
              <a:p>
                <a:r>
                  <a:rPr lang="en-US">
                    <a:noFill/>
                  </a:rPr>
                  <a:t> </a:t>
                </a:r>
              </a:p>
            </p:txBody>
          </p:sp>
        </mc:Fallback>
      </mc:AlternateContent>
      <p:sp>
        <p:nvSpPr>
          <p:cNvPr id="16" name="TextBox 15"/>
          <p:cNvSpPr txBox="1"/>
          <p:nvPr/>
        </p:nvSpPr>
        <p:spPr>
          <a:xfrm>
            <a:off x="610742" y="2863120"/>
            <a:ext cx="3929602" cy="1138773"/>
          </a:xfrm>
          <a:prstGeom prst="rect">
            <a:avLst/>
          </a:prstGeom>
          <a:noFill/>
        </p:spPr>
        <p:txBody>
          <a:bodyPr wrap="none" rtlCol="0">
            <a:spAutoFit/>
          </a:bodyPr>
          <a:lstStyle/>
          <a:p>
            <a:pPr algn="ctr"/>
            <a:r>
              <a:rPr lang="en-US" sz="3400" b="1" dirty="0" smtClean="0">
                <a:solidFill>
                  <a:srgbClr val="FF0000"/>
                </a:solidFill>
              </a:rPr>
              <a:t>This work: </a:t>
            </a:r>
          </a:p>
          <a:p>
            <a:pPr algn="ctr"/>
            <a:r>
              <a:rPr lang="en-US" sz="3400" b="1" dirty="0" smtClean="0">
                <a:solidFill>
                  <a:srgbClr val="FF0000"/>
                </a:solidFill>
              </a:rPr>
              <a:t>2 calls are sufficient!</a:t>
            </a:r>
            <a:endParaRPr lang="en-US" sz="3400" b="1" dirty="0">
              <a:solidFill>
                <a:srgbClr val="FF0000"/>
              </a:solidFill>
            </a:endParaRPr>
          </a:p>
        </p:txBody>
      </p:sp>
    </p:spTree>
    <p:custDataLst>
      <p:tags r:id="rId1"/>
    </p:custDataLst>
    <p:extLst>
      <p:ext uri="{BB962C8B-B14F-4D97-AF65-F5344CB8AC3E}">
        <p14:creationId xmlns:p14="http://schemas.microsoft.com/office/powerpoint/2010/main" val="669044921"/>
      </p:ext>
    </p:extLst>
  </p:cSld>
  <p:clrMapOvr>
    <a:masterClrMapping/>
  </p:clrMapOvr>
  <mc:AlternateContent xmlns:mc="http://schemas.openxmlformats.org/markup-compatibility/2006" xmlns:p14="http://schemas.microsoft.com/office/powerpoint/2010/main">
    <mc:Choice Requires="p14">
      <p:transition spd="slow" p14:dur="2000" advTm="39319"/>
    </mc:Choice>
    <mc:Fallback xmlns="">
      <p:transition spd="slow" advTm="393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1" grpId="0"/>
      <p:bldP spid="12" grpId="0"/>
      <p:bldP spid="13"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p:cNvSpPr/>
          <p:nvPr/>
        </p:nvSpPr>
        <p:spPr>
          <a:xfrm>
            <a:off x="0" y="1580601"/>
            <a:ext cx="9144000" cy="35801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err="1" smtClean="0"/>
              <a:t>Naor-Reingold</a:t>
            </a:r>
            <a:r>
              <a:rPr lang="en-US" dirty="0" smtClean="0"/>
              <a:t> (NR) construction </a:t>
            </a:r>
            <a:r>
              <a:rPr lang="en-US" sz="2200" dirty="0" smtClean="0">
                <a:solidFill>
                  <a:schemeClr val="tx1"/>
                </a:solidFill>
              </a:rPr>
              <a:t>[NR97]</a:t>
            </a:r>
            <a:endParaRPr lang="en-US" sz="2200" dirty="0">
              <a:solidFill>
                <a:schemeClr val="tx1"/>
              </a:solidFill>
            </a:endParaRPr>
          </a:p>
        </p:txBody>
      </p:sp>
      <p:sp>
        <p:nvSpPr>
          <p:cNvPr id="4" name="Rounded Rectangle 3"/>
          <p:cNvSpPr/>
          <p:nvPr/>
        </p:nvSpPr>
        <p:spPr>
          <a:xfrm rot="16200000">
            <a:off x="3318289" y="520101"/>
            <a:ext cx="2443400" cy="560632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ounded Rectangle 4"/>
              <p:cNvSpPr/>
              <p:nvPr/>
            </p:nvSpPr>
            <p:spPr>
              <a:xfrm>
                <a:off x="3073717" y="2947843"/>
                <a:ext cx="1304573" cy="66300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dirty="0" smtClean="0">
                              <a:solidFill>
                                <a:schemeClr val="tx1"/>
                              </a:solidFill>
                              <a:latin typeface="Cambria Math" charset="0"/>
                            </a:rPr>
                          </m:ctrlPr>
                        </m:sSubPr>
                        <m:e>
                          <m:r>
                            <m:rPr>
                              <m:sty m:val="p"/>
                            </m:rPr>
                            <a:rPr lang="en-US" sz="2000" b="0" i="0" dirty="0" smtClean="0">
                              <a:solidFill>
                                <a:schemeClr val="tx1"/>
                              </a:solidFill>
                              <a:latin typeface="Cambria Math" charset="0"/>
                            </a:rPr>
                            <m:t>H</m:t>
                          </m:r>
                        </m:e>
                        <m:sub>
                          <m:sSup>
                            <m:sSupPr>
                              <m:ctrlPr>
                                <a:rPr lang="en-US" sz="2000" b="0" i="1" dirty="0" smtClean="0">
                                  <a:solidFill>
                                    <a:schemeClr val="tx1"/>
                                  </a:solidFill>
                                  <a:latin typeface="Cambria Math" charset="0"/>
                                </a:rPr>
                              </m:ctrlPr>
                            </m:sSupPr>
                            <m:e>
                              <m:r>
                                <m:rPr>
                                  <m:sty m:val="p"/>
                                </m:rPr>
                                <a:rPr lang="en-US" sz="2000" b="0" i="0" dirty="0" smtClean="0">
                                  <a:solidFill>
                                    <a:schemeClr val="tx1"/>
                                  </a:solidFill>
                                  <a:latin typeface="Cambria Math" charset="0"/>
                                </a:rPr>
                                <m:t>k</m:t>
                              </m:r>
                            </m:e>
                            <m:sup>
                              <m:r>
                                <a:rPr lang="en-US" sz="2000" b="0" i="0" dirty="0" smtClean="0">
                                  <a:solidFill>
                                    <a:schemeClr val="tx1"/>
                                  </a:solidFill>
                                  <a:latin typeface="Cambria Math" charset="0"/>
                                </a:rPr>
                                <m:t>′</m:t>
                              </m:r>
                            </m:sup>
                          </m:sSup>
                        </m:sub>
                      </m:sSub>
                      <m:r>
                        <a:rPr lang="en-US" sz="2000" b="0" i="0" dirty="0" smtClean="0">
                          <a:solidFill>
                            <a:schemeClr val="tx1"/>
                          </a:solidFill>
                          <a:latin typeface="Cambria Math" charset="0"/>
                        </a:rPr>
                        <m:t>(0||</m:t>
                      </m:r>
                      <m:r>
                        <a:rPr lang="en-US" sz="2000" b="0" i="1" dirty="0" smtClean="0">
                          <a:solidFill>
                            <a:schemeClr val="tx1"/>
                          </a:solidFill>
                          <a:latin typeface="Cambria Math" charset="0"/>
                        </a:rPr>
                        <m:t>⋅</m:t>
                      </m:r>
                      <m:r>
                        <a:rPr lang="en-US" sz="2000" b="0" i="0" dirty="0" smtClean="0">
                          <a:solidFill>
                            <a:schemeClr val="tx1"/>
                          </a:solidFill>
                          <a:latin typeface="Cambria Math" charset="0"/>
                        </a:rPr>
                        <m:t>)</m:t>
                      </m:r>
                    </m:oMath>
                  </m:oMathPara>
                </a14:m>
                <a:endParaRPr lang="en-US" sz="2000"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3073717" y="2947843"/>
                <a:ext cx="1304573" cy="663003"/>
              </a:xfrm>
              <a:prstGeom prst="roundRect">
                <a:avLst/>
              </a:prstGeom>
              <a:blipFill rotWithShape="0">
                <a:blip r:embed="rId4"/>
                <a:stretch>
                  <a:fillRect/>
                </a:stretch>
              </a:blipFill>
              <a:ln>
                <a:noFill/>
              </a:ln>
            </p:spPr>
            <p:txBody>
              <a:bodyPr/>
              <a:lstStyle/>
              <a:p>
                <a:r>
                  <a:rPr lang="en-US">
                    <a:noFill/>
                  </a:rPr>
                  <a:t> </a:t>
                </a:r>
              </a:p>
            </p:txBody>
          </p:sp>
        </mc:Fallback>
      </mc:AlternateContent>
      <p:cxnSp>
        <p:nvCxnSpPr>
          <p:cNvPr id="6" name="Straight Arrow Connector 5"/>
          <p:cNvCxnSpPr>
            <a:endCxn id="44" idx="0"/>
          </p:cNvCxnSpPr>
          <p:nvPr/>
        </p:nvCxnSpPr>
        <p:spPr>
          <a:xfrm flipV="1">
            <a:off x="2569207" y="4084387"/>
            <a:ext cx="1062810" cy="1627"/>
          </a:xfrm>
          <a:prstGeom prst="straightConnector1">
            <a:avLst/>
          </a:prstGeom>
          <a:ln w="12700">
            <a:tailEnd type="triangle" w="lg"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722285" y="2531774"/>
            <a:ext cx="626866" cy="3641"/>
          </a:xfrm>
          <a:prstGeom prst="straightConnector1">
            <a:avLst/>
          </a:prstGeom>
          <a:ln w="12700">
            <a:tailEnd type="none" w="lg" len="med"/>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6200000">
            <a:off x="3633428" y="3988615"/>
            <a:ext cx="188715" cy="191539"/>
            <a:chOff x="1390248" y="2735733"/>
            <a:chExt cx="180005" cy="180010"/>
          </a:xfrm>
        </p:grpSpPr>
        <p:sp>
          <p:nvSpPr>
            <p:cNvPr id="44" name="Oval 43"/>
            <p:cNvSpPr/>
            <p:nvPr/>
          </p:nvSpPr>
          <p:spPr>
            <a:xfrm>
              <a:off x="1390248" y="2735733"/>
              <a:ext cx="180000" cy="179999"/>
            </a:xfrm>
            <a:prstGeom prst="ellipse">
              <a:avLst/>
            </a:prstGeom>
            <a:no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1390246" y="2825743"/>
              <a:ext cx="180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480246" y="2735743"/>
              <a:ext cx="0" cy="180000"/>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10" name="Straight Arrow Connector 9"/>
          <p:cNvCxnSpPr>
            <a:stCxn id="44" idx="4"/>
          </p:cNvCxnSpPr>
          <p:nvPr/>
        </p:nvCxnSpPr>
        <p:spPr>
          <a:xfrm>
            <a:off x="3823544" y="4084387"/>
            <a:ext cx="521874" cy="452"/>
          </a:xfrm>
          <a:prstGeom prst="straightConnector1">
            <a:avLst/>
          </a:prstGeom>
          <a:ln w="12700">
            <a:tailEnd type="none" w="lg"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349149" y="2548777"/>
            <a:ext cx="358195" cy="1539886"/>
          </a:xfrm>
          <a:prstGeom prst="line">
            <a:avLst/>
          </a:prstGeom>
          <a:ln w="12700">
            <a:tailEnd w="lg"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345430" y="2533398"/>
            <a:ext cx="361914" cy="1549003"/>
          </a:xfrm>
          <a:prstGeom prst="line">
            <a:avLst/>
          </a:prstGeom>
          <a:ln w="12700">
            <a:tailEnd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98332" y="4082401"/>
            <a:ext cx="557940" cy="3614"/>
          </a:xfrm>
          <a:prstGeom prst="straightConnector1">
            <a:avLst/>
          </a:prstGeom>
          <a:ln w="12700">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47463" y="2544029"/>
            <a:ext cx="898535" cy="4749"/>
          </a:xfrm>
          <a:prstGeom prst="straightConnector1">
            <a:avLst/>
          </a:prstGeom>
          <a:ln w="12700">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ounded Rectangle 15"/>
              <p:cNvSpPr/>
              <p:nvPr/>
            </p:nvSpPr>
            <p:spPr>
              <a:xfrm>
                <a:off x="4707355" y="2947843"/>
                <a:ext cx="1280217" cy="66300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b="0" i="1" dirty="0" smtClean="0">
                              <a:solidFill>
                                <a:schemeClr val="tx1"/>
                              </a:solidFill>
                              <a:latin typeface="Cambria Math" charset="0"/>
                            </a:rPr>
                          </m:ctrlPr>
                        </m:sSubPr>
                        <m:e>
                          <m:r>
                            <m:rPr>
                              <m:sty m:val="p"/>
                            </m:rPr>
                            <a:rPr lang="en-US" sz="2000" b="0" i="0" dirty="0" smtClean="0">
                              <a:solidFill>
                                <a:schemeClr val="tx1"/>
                              </a:solidFill>
                              <a:latin typeface="Cambria Math" charset="0"/>
                            </a:rPr>
                            <m:t>H</m:t>
                          </m:r>
                        </m:e>
                        <m:sub>
                          <m:sSup>
                            <m:sSupPr>
                              <m:ctrlPr>
                                <a:rPr lang="en-US" sz="2000" b="0" i="1" dirty="0" smtClean="0">
                                  <a:solidFill>
                                    <a:schemeClr val="tx1"/>
                                  </a:solidFill>
                                  <a:latin typeface="Cambria Math" charset="0"/>
                                </a:rPr>
                              </m:ctrlPr>
                            </m:sSupPr>
                            <m:e>
                              <m:r>
                                <m:rPr>
                                  <m:sty m:val="p"/>
                                </m:rPr>
                                <a:rPr lang="en-US" sz="2000" b="0" i="0" dirty="0" smtClean="0">
                                  <a:solidFill>
                                    <a:schemeClr val="tx1"/>
                                  </a:solidFill>
                                  <a:latin typeface="Cambria Math" charset="0"/>
                                </a:rPr>
                                <m:t>k</m:t>
                              </m:r>
                            </m:e>
                            <m:sup>
                              <m:r>
                                <a:rPr lang="en-US" sz="2000" b="0" i="1" dirty="0" smtClean="0">
                                  <a:solidFill>
                                    <a:schemeClr val="tx1"/>
                                  </a:solidFill>
                                  <a:latin typeface="Cambria Math" charset="0"/>
                                </a:rPr>
                                <m:t>′</m:t>
                              </m:r>
                            </m:sup>
                          </m:sSup>
                        </m:sub>
                      </m:sSub>
                      <m:r>
                        <a:rPr lang="en-US" sz="2000" b="0" i="0" dirty="0" smtClean="0">
                          <a:solidFill>
                            <a:schemeClr val="tx1"/>
                          </a:solidFill>
                          <a:latin typeface="Cambria Math" charset="0"/>
                        </a:rPr>
                        <m:t>(1||</m:t>
                      </m:r>
                      <m:r>
                        <a:rPr lang="en-US" sz="2000" b="0" i="1" dirty="0" smtClean="0">
                          <a:solidFill>
                            <a:schemeClr val="tx1"/>
                          </a:solidFill>
                          <a:latin typeface="Cambria Math" charset="0"/>
                        </a:rPr>
                        <m:t>⋅</m:t>
                      </m:r>
                      <m:r>
                        <a:rPr lang="en-US" sz="2000" b="0" i="0" dirty="0" smtClean="0">
                          <a:solidFill>
                            <a:schemeClr val="tx1"/>
                          </a:solidFill>
                          <a:latin typeface="Cambria Math" charset="0"/>
                        </a:rPr>
                        <m:t>)</m:t>
                      </m:r>
                    </m:oMath>
                  </m:oMathPara>
                </a14:m>
                <a:endParaRPr lang="en-US" sz="2000" dirty="0">
                  <a:solidFill>
                    <a:schemeClr val="tx1"/>
                  </a:solidFill>
                </a:endParaRPr>
              </a:p>
            </p:txBody>
          </p:sp>
        </mc:Choice>
        <mc:Fallback xmlns="">
          <p:sp>
            <p:nvSpPr>
              <p:cNvPr id="16" name="Rounded Rectangle 15"/>
              <p:cNvSpPr>
                <a:spLocks noRot="1" noChangeAspect="1" noMove="1" noResize="1" noEditPoints="1" noAdjustHandles="1" noChangeArrowheads="1" noChangeShapeType="1" noTextEdit="1"/>
              </p:cNvSpPr>
              <p:nvPr/>
            </p:nvSpPr>
            <p:spPr>
              <a:xfrm>
                <a:off x="4707355" y="2947843"/>
                <a:ext cx="1280217" cy="663004"/>
              </a:xfrm>
              <a:prstGeom prst="roundRect">
                <a:avLst/>
              </a:prstGeom>
              <a:blipFill rotWithShape="0">
                <a:blip r:embed="rId5"/>
                <a:stretch>
                  <a:fillRect/>
                </a:stretch>
              </a:blipFill>
              <a:ln>
                <a:noFill/>
              </a:ln>
            </p:spPr>
            <p:txBody>
              <a:bodyPr/>
              <a:lstStyle/>
              <a:p>
                <a:r>
                  <a:rPr lang="en-US">
                    <a:noFill/>
                  </a:rPr>
                  <a:t> </a:t>
                </a:r>
              </a:p>
            </p:txBody>
          </p:sp>
        </mc:Fallback>
      </mc:AlternateContent>
      <p:cxnSp>
        <p:nvCxnSpPr>
          <p:cNvPr id="20" name="Straight Arrow Connector 19"/>
          <p:cNvCxnSpPr>
            <a:stCxn id="73" idx="4"/>
          </p:cNvCxnSpPr>
          <p:nvPr/>
        </p:nvCxnSpPr>
        <p:spPr>
          <a:xfrm flipV="1">
            <a:off x="5443336" y="4082401"/>
            <a:ext cx="802662" cy="1805"/>
          </a:xfrm>
          <a:prstGeom prst="straightConnector1">
            <a:avLst/>
          </a:prstGeom>
          <a:ln w="12700">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 idx="2"/>
            <a:endCxn id="44" idx="6"/>
          </p:cNvCxnSpPr>
          <p:nvPr/>
        </p:nvCxnSpPr>
        <p:spPr>
          <a:xfrm>
            <a:off x="3726004" y="3610846"/>
            <a:ext cx="1777" cy="379186"/>
          </a:xfrm>
          <a:prstGeom prst="straightConnector1">
            <a:avLst/>
          </a:prstGeom>
          <a:ln w="12700">
            <a:tailEnd type="triangle" w="lg" len="med"/>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rot="16200000">
            <a:off x="5253220" y="3988434"/>
            <a:ext cx="188715" cy="191539"/>
            <a:chOff x="1390248" y="2735733"/>
            <a:chExt cx="180005" cy="180010"/>
          </a:xfrm>
        </p:grpSpPr>
        <p:sp>
          <p:nvSpPr>
            <p:cNvPr id="73" name="Oval 72"/>
            <p:cNvSpPr/>
            <p:nvPr/>
          </p:nvSpPr>
          <p:spPr>
            <a:xfrm>
              <a:off x="1390248" y="2735733"/>
              <a:ext cx="180000" cy="179999"/>
            </a:xfrm>
            <a:prstGeom prst="ellipse">
              <a:avLst/>
            </a:prstGeom>
            <a:no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1390246" y="2825743"/>
              <a:ext cx="1800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480246" y="2735743"/>
              <a:ext cx="0" cy="180000"/>
            </a:xfrm>
            <a:prstGeom prst="line">
              <a:avLst/>
            </a:prstGeom>
            <a:ln w="15875"/>
          </p:spPr>
          <p:style>
            <a:lnRef idx="1">
              <a:schemeClr val="accent1"/>
            </a:lnRef>
            <a:fillRef idx="0">
              <a:schemeClr val="accent1"/>
            </a:fillRef>
            <a:effectRef idx="0">
              <a:schemeClr val="accent1"/>
            </a:effectRef>
            <a:fontRef idx="minor">
              <a:schemeClr val="tx1"/>
            </a:fontRef>
          </p:style>
        </p:cxnSp>
      </p:grpSp>
      <p:cxnSp>
        <p:nvCxnSpPr>
          <p:cNvPr id="76" name="Straight Arrow Connector 75"/>
          <p:cNvCxnSpPr>
            <a:stCxn id="16" idx="2"/>
            <a:endCxn id="73" idx="6"/>
          </p:cNvCxnSpPr>
          <p:nvPr/>
        </p:nvCxnSpPr>
        <p:spPr>
          <a:xfrm>
            <a:off x="5347464" y="3610847"/>
            <a:ext cx="109" cy="379004"/>
          </a:xfrm>
          <a:prstGeom prst="straightConnector1">
            <a:avLst/>
          </a:prstGeom>
          <a:ln w="12700">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5" idx="0"/>
          </p:cNvCxnSpPr>
          <p:nvPr/>
        </p:nvCxnSpPr>
        <p:spPr>
          <a:xfrm>
            <a:off x="3726004" y="2533398"/>
            <a:ext cx="0" cy="414445"/>
          </a:xfrm>
          <a:prstGeom prst="straightConnector1">
            <a:avLst/>
          </a:prstGeom>
          <a:ln w="12700">
            <a:tailEnd type="triangle" w="lg"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16" idx="0"/>
          </p:cNvCxnSpPr>
          <p:nvPr/>
        </p:nvCxnSpPr>
        <p:spPr>
          <a:xfrm>
            <a:off x="5347464" y="2548777"/>
            <a:ext cx="0" cy="399066"/>
          </a:xfrm>
          <a:prstGeom prst="straightConnector1">
            <a:avLst/>
          </a:prstGeom>
          <a:ln w="12700">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Rounded Rectangle 91"/>
              <p:cNvSpPr/>
              <p:nvPr/>
            </p:nvSpPr>
            <p:spPr>
              <a:xfrm>
                <a:off x="6245998" y="2354146"/>
                <a:ext cx="881708" cy="198383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2200" b="0" i="1" smtClean="0">
                              <a:solidFill>
                                <a:schemeClr val="tx1"/>
                              </a:solidFill>
                              <a:latin typeface="Cambria Math" charset="0"/>
                            </a:rPr>
                          </m:ctrlPr>
                        </m:sSubSupPr>
                        <m:e>
                          <m:r>
                            <m:rPr>
                              <m:sty m:val="p"/>
                            </m:rPr>
                            <a:rPr lang="en-US" sz="2200" b="0" i="0" smtClean="0">
                              <a:solidFill>
                                <a:schemeClr val="tx1"/>
                              </a:solidFill>
                              <a:latin typeface="Cambria Math" charset="0"/>
                            </a:rPr>
                            <m:t>P</m:t>
                          </m:r>
                        </m:e>
                        <m:sub>
                          <m:sSub>
                            <m:sSubPr>
                              <m:ctrlPr>
                                <a:rPr lang="en-US" sz="2200" b="0" i="1" smtClean="0">
                                  <a:solidFill>
                                    <a:schemeClr val="tx1"/>
                                  </a:solidFill>
                                  <a:latin typeface="Cambria Math" charset="0"/>
                                </a:rPr>
                              </m:ctrlPr>
                            </m:sSubPr>
                            <m:e>
                              <m:r>
                                <m:rPr>
                                  <m:sty m:val="p"/>
                                </m:rPr>
                                <a:rPr lang="en-US" sz="2200" b="0" i="0" smtClean="0">
                                  <a:solidFill>
                                    <a:schemeClr val="tx1"/>
                                  </a:solidFill>
                                  <a:latin typeface="Cambria Math" charset="0"/>
                                </a:rPr>
                                <m:t>k</m:t>
                              </m:r>
                            </m:e>
                            <m:sub>
                              <m:r>
                                <a:rPr lang="en-US" sz="2200" b="0" i="0" smtClean="0">
                                  <a:solidFill>
                                    <a:schemeClr val="tx1"/>
                                  </a:solidFill>
                                  <a:latin typeface="Cambria Math" charset="0"/>
                                </a:rPr>
                                <m:t>2</m:t>
                              </m:r>
                            </m:sub>
                          </m:sSub>
                        </m:sub>
                        <m:sup>
                          <m:r>
                            <a:rPr lang="en-US" sz="2200" b="0" i="0" smtClean="0">
                              <a:solidFill>
                                <a:schemeClr val="tx1"/>
                              </a:solidFill>
                              <a:latin typeface="Cambria Math" charset="0"/>
                            </a:rPr>
                            <m:t>−1</m:t>
                          </m:r>
                        </m:sup>
                      </m:sSubSup>
                    </m:oMath>
                  </m:oMathPara>
                </a14:m>
                <a:endParaRPr lang="en-US" sz="2200" dirty="0">
                  <a:solidFill>
                    <a:schemeClr val="tx1"/>
                  </a:solidFill>
                </a:endParaRPr>
              </a:p>
            </p:txBody>
          </p:sp>
        </mc:Choice>
        <mc:Fallback xmlns="">
          <p:sp>
            <p:nvSpPr>
              <p:cNvPr id="92" name="Rounded Rectangle 91"/>
              <p:cNvSpPr>
                <a:spLocks noRot="1" noChangeAspect="1" noMove="1" noResize="1" noEditPoints="1" noAdjustHandles="1" noChangeArrowheads="1" noChangeShapeType="1" noTextEdit="1"/>
              </p:cNvSpPr>
              <p:nvPr/>
            </p:nvSpPr>
            <p:spPr>
              <a:xfrm>
                <a:off x="6245998" y="2354146"/>
                <a:ext cx="881708" cy="1983835"/>
              </a:xfrm>
              <a:prstGeom prst="roundRect">
                <a:avLst/>
              </a:prstGeom>
              <a:blipFill rotWithShape="0">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ounded Rectangle 92"/>
              <p:cNvSpPr/>
              <p:nvPr/>
            </p:nvSpPr>
            <p:spPr>
              <a:xfrm>
                <a:off x="1967920" y="2354146"/>
                <a:ext cx="881708" cy="198383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b="0" i="1" smtClean="0">
                              <a:solidFill>
                                <a:schemeClr val="tx1"/>
                              </a:solidFill>
                              <a:latin typeface="Cambria Math" charset="0"/>
                            </a:rPr>
                          </m:ctrlPr>
                        </m:sSubPr>
                        <m:e>
                          <m:r>
                            <m:rPr>
                              <m:sty m:val="p"/>
                            </m:rPr>
                            <a:rPr lang="en-US" sz="2200" b="0" i="0" smtClean="0">
                              <a:solidFill>
                                <a:schemeClr val="tx1"/>
                              </a:solidFill>
                              <a:latin typeface="Cambria Math" charset="0"/>
                            </a:rPr>
                            <m:t>P</m:t>
                          </m:r>
                        </m:e>
                        <m:sub>
                          <m:sSub>
                            <m:sSubPr>
                              <m:ctrlPr>
                                <a:rPr lang="en-US" sz="2200" b="0" i="1" smtClean="0">
                                  <a:solidFill>
                                    <a:schemeClr val="tx1"/>
                                  </a:solidFill>
                                  <a:latin typeface="Cambria Math" charset="0"/>
                                </a:rPr>
                              </m:ctrlPr>
                            </m:sSubPr>
                            <m:e>
                              <m:r>
                                <m:rPr>
                                  <m:sty m:val="p"/>
                                </m:rPr>
                                <a:rPr lang="en-US" sz="2200" b="0" i="0" smtClean="0">
                                  <a:solidFill>
                                    <a:schemeClr val="tx1"/>
                                  </a:solidFill>
                                  <a:latin typeface="Cambria Math" charset="0"/>
                                </a:rPr>
                                <m:t>k</m:t>
                              </m:r>
                            </m:e>
                            <m:sub>
                              <m:r>
                                <a:rPr lang="en-US" sz="2200" b="0" i="0" smtClean="0">
                                  <a:solidFill>
                                    <a:schemeClr val="tx1"/>
                                  </a:solidFill>
                                  <a:latin typeface="Cambria Math" charset="0"/>
                                </a:rPr>
                                <m:t>1</m:t>
                              </m:r>
                            </m:sub>
                          </m:sSub>
                        </m:sub>
                      </m:sSub>
                    </m:oMath>
                  </m:oMathPara>
                </a14:m>
                <a:endParaRPr lang="en-US" sz="2200" dirty="0">
                  <a:solidFill>
                    <a:schemeClr val="tx1"/>
                  </a:solidFill>
                </a:endParaRPr>
              </a:p>
            </p:txBody>
          </p:sp>
        </mc:Choice>
        <mc:Fallback xmlns="">
          <p:sp>
            <p:nvSpPr>
              <p:cNvPr id="93" name="Rounded Rectangle 92"/>
              <p:cNvSpPr>
                <a:spLocks noRot="1" noChangeAspect="1" noMove="1" noResize="1" noEditPoints="1" noAdjustHandles="1" noChangeArrowheads="1" noChangeShapeType="1" noTextEdit="1"/>
              </p:cNvSpPr>
              <p:nvPr/>
            </p:nvSpPr>
            <p:spPr>
              <a:xfrm>
                <a:off x="1967920" y="2354146"/>
                <a:ext cx="881708" cy="1983835"/>
              </a:xfrm>
              <a:prstGeom prst="round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3884116" y="4618586"/>
                <a:ext cx="13692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charset="0"/>
                        </a:rPr>
                        <m:t>NR</m:t>
                      </m:r>
                      <m:r>
                        <a:rPr lang="en-US" sz="2400" b="0" i="0" smtClean="0">
                          <a:latin typeface="Cambria Math" charset="0"/>
                        </a:rPr>
                        <m:t>[</m:t>
                      </m:r>
                      <m:r>
                        <m:rPr>
                          <m:sty m:val="p"/>
                        </m:rPr>
                        <a:rPr lang="en-US" sz="2400" b="0" i="0" smtClean="0">
                          <a:latin typeface="Cambria Math" charset="0"/>
                        </a:rPr>
                        <m:t>P</m:t>
                      </m:r>
                      <m:r>
                        <a:rPr lang="en-US" sz="2400" b="0" i="0" smtClean="0">
                          <a:latin typeface="Cambria Math" charset="0"/>
                        </a:rPr>
                        <m:t>,</m:t>
                      </m:r>
                      <m:r>
                        <m:rPr>
                          <m:sty m:val="p"/>
                        </m:rPr>
                        <a:rPr lang="en-US" sz="2400" b="0" i="0" smtClean="0">
                          <a:latin typeface="Cambria Math" charset="0"/>
                        </a:rPr>
                        <m:t>H</m:t>
                      </m:r>
                      <m:r>
                        <a:rPr lang="en-US" sz="2400" b="0" i="0" smtClean="0">
                          <a:latin typeface="Cambria Math" charset="0"/>
                        </a:rPr>
                        <m:t>]</m:t>
                      </m:r>
                    </m:oMath>
                  </m:oMathPara>
                </a14:m>
                <a:endParaRPr lang="en-US" sz="2400" dirty="0"/>
              </a:p>
            </p:txBody>
          </p:sp>
        </mc:Choice>
        <mc:Fallback xmlns="">
          <p:sp>
            <p:nvSpPr>
              <p:cNvPr id="97" name="TextBox 96"/>
              <p:cNvSpPr txBox="1">
                <a:spLocks noRot="1" noChangeAspect="1" noMove="1" noResize="1" noEditPoints="1" noAdjustHandles="1" noChangeArrowheads="1" noChangeShapeType="1" noTextEdit="1"/>
              </p:cNvSpPr>
              <p:nvPr/>
            </p:nvSpPr>
            <p:spPr>
              <a:xfrm>
                <a:off x="3884116" y="4618586"/>
                <a:ext cx="1369286" cy="461665"/>
              </a:xfrm>
              <a:prstGeom prst="rect">
                <a:avLst/>
              </a:prstGeom>
              <a:blipFill rotWithShape="0">
                <a:blip r:embed="rId8"/>
                <a:stretch>
                  <a:fillRect r="-889" b="-20000"/>
                </a:stretch>
              </a:blipFill>
            </p:spPr>
            <p:txBody>
              <a:bodyPr/>
              <a:lstStyle/>
              <a:p>
                <a:r>
                  <a:rPr lang="en-US">
                    <a:noFill/>
                  </a:rPr>
                  <a:t> </a:t>
                </a:r>
              </a:p>
            </p:txBody>
          </p:sp>
        </mc:Fallback>
      </mc:AlternateContent>
      <p:cxnSp>
        <p:nvCxnSpPr>
          <p:cNvPr id="115" name="Straight Arrow Connector 114"/>
          <p:cNvCxnSpPr/>
          <p:nvPr/>
        </p:nvCxnSpPr>
        <p:spPr>
          <a:xfrm>
            <a:off x="7126552" y="3324589"/>
            <a:ext cx="628306"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1303258" y="3324589"/>
            <a:ext cx="664662" cy="0"/>
          </a:xfrm>
          <a:prstGeom prst="straightConnector1">
            <a:avLst/>
          </a:prstGeom>
          <a:ln w="127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8" name="TextBox 127"/>
              <p:cNvSpPr txBox="1"/>
              <p:nvPr/>
            </p:nvSpPr>
            <p:spPr>
              <a:xfrm>
                <a:off x="2944807" y="2091167"/>
                <a:ext cx="51437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dirty="0" smtClean="0">
                              <a:latin typeface="Cambria Math" charset="0"/>
                            </a:rPr>
                          </m:ctrlPr>
                        </m:sSubPr>
                        <m:e>
                          <m:r>
                            <m:rPr>
                              <m:sty m:val="p"/>
                            </m:rPr>
                            <a:rPr lang="en-US" sz="2200" i="0" dirty="0" smtClean="0">
                              <a:latin typeface="Cambria Math" charset="0"/>
                            </a:rPr>
                            <m:t>x</m:t>
                          </m:r>
                        </m:e>
                        <m:sub>
                          <m:r>
                            <a:rPr lang="en-US" sz="2200" i="0" dirty="0" smtClean="0">
                              <a:latin typeface="Cambria Math" charset="0"/>
                            </a:rPr>
                            <m:t>1</m:t>
                          </m:r>
                        </m:sub>
                      </m:sSub>
                    </m:oMath>
                  </m:oMathPara>
                </a14:m>
                <a:endParaRPr lang="en-US" sz="2200" dirty="0"/>
              </a:p>
            </p:txBody>
          </p:sp>
        </mc:Choice>
        <mc:Fallback xmlns="">
          <p:sp>
            <p:nvSpPr>
              <p:cNvPr id="128" name="TextBox 127"/>
              <p:cNvSpPr txBox="1">
                <a:spLocks noRot="1" noChangeAspect="1" noMove="1" noResize="1" noEditPoints="1" noAdjustHandles="1" noChangeArrowheads="1" noChangeShapeType="1" noTextEdit="1"/>
              </p:cNvSpPr>
              <p:nvPr/>
            </p:nvSpPr>
            <p:spPr>
              <a:xfrm>
                <a:off x="2944807" y="2091167"/>
                <a:ext cx="514372" cy="43088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2944077" y="4035876"/>
                <a:ext cx="52091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dirty="0" smtClean="0">
                              <a:latin typeface="Cambria Math" charset="0"/>
                            </a:rPr>
                          </m:ctrlPr>
                        </m:sSubPr>
                        <m:e>
                          <m:r>
                            <m:rPr>
                              <m:sty m:val="p"/>
                            </m:rPr>
                            <a:rPr lang="en-US" sz="2200" i="0" dirty="0" smtClean="0">
                              <a:latin typeface="Cambria Math" charset="0"/>
                            </a:rPr>
                            <m:t>x</m:t>
                          </m:r>
                        </m:e>
                        <m:sub>
                          <m:r>
                            <a:rPr lang="en-US" sz="2200" b="0" i="0" dirty="0" smtClean="0">
                              <a:latin typeface="Cambria Math" charset="0"/>
                            </a:rPr>
                            <m:t>0</m:t>
                          </m:r>
                        </m:sub>
                      </m:sSub>
                    </m:oMath>
                  </m:oMathPara>
                </a14:m>
                <a:endParaRPr lang="en-US" sz="2200" dirty="0"/>
              </a:p>
            </p:txBody>
          </p:sp>
        </mc:Choice>
        <mc:Fallback xmlns="">
          <p:sp>
            <p:nvSpPr>
              <p:cNvPr id="129" name="TextBox 128"/>
              <p:cNvSpPr txBox="1">
                <a:spLocks noRot="1" noChangeAspect="1" noMove="1" noResize="1" noEditPoints="1" noAdjustHandles="1" noChangeArrowheads="1" noChangeShapeType="1" noTextEdit="1"/>
              </p:cNvSpPr>
              <p:nvPr/>
            </p:nvSpPr>
            <p:spPr>
              <a:xfrm>
                <a:off x="2944077" y="4035876"/>
                <a:ext cx="520912" cy="430887"/>
              </a:xfrm>
              <a:prstGeom prst="rect">
                <a:avLst/>
              </a:prstGeom>
              <a:blipFill rotWithShape="0">
                <a:blip r:embed="rId10"/>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5584211" y="2101418"/>
                <a:ext cx="52091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dirty="0" smtClean="0">
                              <a:latin typeface="Cambria Math" charset="0"/>
                            </a:rPr>
                          </m:ctrlPr>
                        </m:sSubPr>
                        <m:e>
                          <m:r>
                            <m:rPr>
                              <m:sty m:val="p"/>
                            </m:rPr>
                            <a:rPr lang="en-US" sz="2200" i="0" dirty="0" smtClean="0">
                              <a:latin typeface="Cambria Math" charset="0"/>
                            </a:rPr>
                            <m:t>x</m:t>
                          </m:r>
                        </m:e>
                        <m:sub>
                          <m:r>
                            <a:rPr lang="en-US" sz="2200" b="0" i="0" dirty="0" smtClean="0">
                              <a:latin typeface="Cambria Math" charset="0"/>
                            </a:rPr>
                            <m:t>2</m:t>
                          </m:r>
                        </m:sub>
                      </m:sSub>
                    </m:oMath>
                  </m:oMathPara>
                </a14:m>
                <a:endParaRPr lang="en-US" sz="2200" dirty="0"/>
              </a:p>
            </p:txBody>
          </p:sp>
        </mc:Choice>
        <mc:Fallback xmlns="">
          <p:sp>
            <p:nvSpPr>
              <p:cNvPr id="130" name="TextBox 129"/>
              <p:cNvSpPr txBox="1">
                <a:spLocks noRot="1" noChangeAspect="1" noMove="1" noResize="1" noEditPoints="1" noAdjustHandles="1" noChangeArrowheads="1" noChangeShapeType="1" noTextEdit="1"/>
              </p:cNvSpPr>
              <p:nvPr/>
            </p:nvSpPr>
            <p:spPr>
              <a:xfrm>
                <a:off x="5584211" y="2101418"/>
                <a:ext cx="520912" cy="43088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5610619" y="4035875"/>
                <a:ext cx="52091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dirty="0" smtClean="0">
                              <a:latin typeface="Cambria Math" charset="0"/>
                            </a:rPr>
                          </m:ctrlPr>
                        </m:sSubPr>
                        <m:e>
                          <m:r>
                            <m:rPr>
                              <m:sty m:val="p"/>
                            </m:rPr>
                            <a:rPr lang="en-US" sz="2200" i="0" dirty="0" smtClean="0">
                              <a:latin typeface="Cambria Math" charset="0"/>
                            </a:rPr>
                            <m:t>x</m:t>
                          </m:r>
                        </m:e>
                        <m:sub>
                          <m:r>
                            <a:rPr lang="en-US" sz="2200" b="0" i="0" dirty="0" smtClean="0">
                              <a:latin typeface="Cambria Math" charset="0"/>
                            </a:rPr>
                            <m:t>3</m:t>
                          </m:r>
                        </m:sub>
                      </m:sSub>
                    </m:oMath>
                  </m:oMathPara>
                </a14:m>
                <a:endParaRPr lang="en-US" sz="2200" dirty="0"/>
              </a:p>
            </p:txBody>
          </p:sp>
        </mc:Choice>
        <mc:Fallback xmlns="">
          <p:sp>
            <p:nvSpPr>
              <p:cNvPr id="131" name="TextBox 130"/>
              <p:cNvSpPr txBox="1">
                <a:spLocks noRot="1" noChangeAspect="1" noMove="1" noResize="1" noEditPoints="1" noAdjustHandles="1" noChangeArrowheads="1" noChangeShapeType="1" noTextEdit="1"/>
              </p:cNvSpPr>
              <p:nvPr/>
            </p:nvSpPr>
            <p:spPr>
              <a:xfrm>
                <a:off x="5610619" y="4035875"/>
                <a:ext cx="520912" cy="430887"/>
              </a:xfrm>
              <a:prstGeom prst="rect">
                <a:avLst/>
              </a:prstGeom>
              <a:blipFill rotWithShape="0">
                <a:blip r:embed="rId12"/>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83674" y="2878405"/>
                <a:ext cx="1605055"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dirty="0" smtClean="0">
                          <a:latin typeface="Cambria Math" charset="0"/>
                        </a:rPr>
                        <m:t>u</m:t>
                      </m:r>
                      <m:r>
                        <a:rPr lang="en-US" sz="2200" b="0" i="0" dirty="0" smtClean="0">
                          <a:latin typeface="Cambria Math" charset="0"/>
                        </a:rPr>
                        <m:t>∈</m:t>
                      </m:r>
                      <m:sSup>
                        <m:sSupPr>
                          <m:ctrlPr>
                            <a:rPr lang="en-US" sz="2200" b="0" i="1" dirty="0" smtClean="0">
                              <a:latin typeface="Cambria Math" charset="0"/>
                            </a:rPr>
                          </m:ctrlPr>
                        </m:sSupPr>
                        <m:e>
                          <m:d>
                            <m:dPr>
                              <m:begChr m:val="{"/>
                              <m:endChr m:val="}"/>
                              <m:ctrlPr>
                                <a:rPr lang="en-US" sz="2200" b="0" i="1" dirty="0" smtClean="0">
                                  <a:latin typeface="Cambria Math" charset="0"/>
                                </a:rPr>
                              </m:ctrlPr>
                            </m:dPr>
                            <m:e>
                              <m:r>
                                <a:rPr lang="en-US" sz="2200" b="0" i="0" dirty="0" smtClean="0">
                                  <a:latin typeface="Cambria Math" charset="0"/>
                                </a:rPr>
                                <m:t>0,1</m:t>
                              </m:r>
                            </m:e>
                          </m:d>
                        </m:e>
                        <m:sup>
                          <m:r>
                            <a:rPr lang="en-US" sz="2200" b="0" i="0" dirty="0" smtClean="0">
                              <a:latin typeface="Cambria Math" charset="0"/>
                            </a:rPr>
                            <m:t>2</m:t>
                          </m:r>
                          <m:r>
                            <m:rPr>
                              <m:sty m:val="p"/>
                            </m:rPr>
                            <a:rPr lang="en-US" sz="2200" b="0" i="0" dirty="0" smtClean="0">
                              <a:latin typeface="Cambria Math" charset="0"/>
                            </a:rPr>
                            <m:t>n</m:t>
                          </m:r>
                        </m:sup>
                      </m:sSup>
                    </m:oMath>
                  </m:oMathPara>
                </a14:m>
                <a:endParaRPr lang="en-US" sz="2200" dirty="0"/>
              </a:p>
            </p:txBody>
          </p:sp>
        </mc:Choice>
        <mc:Fallback xmlns="">
          <p:sp>
            <p:nvSpPr>
              <p:cNvPr id="132" name="TextBox 131"/>
              <p:cNvSpPr txBox="1">
                <a:spLocks noRot="1" noChangeAspect="1" noMove="1" noResize="1" noEditPoints="1" noAdjustHandles="1" noChangeArrowheads="1" noChangeShapeType="1" noTextEdit="1"/>
              </p:cNvSpPr>
              <p:nvPr/>
            </p:nvSpPr>
            <p:spPr>
              <a:xfrm>
                <a:off x="83674" y="2878405"/>
                <a:ext cx="1605055" cy="430887"/>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p:cNvSpPr txBox="1"/>
              <p:nvPr/>
            </p:nvSpPr>
            <p:spPr>
              <a:xfrm>
                <a:off x="7468437" y="2901465"/>
                <a:ext cx="1598130"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dirty="0" smtClean="0">
                          <a:latin typeface="Cambria Math" charset="0"/>
                        </a:rPr>
                        <m:t>v</m:t>
                      </m:r>
                      <m:r>
                        <a:rPr lang="en-US" sz="2200" b="0" i="0" dirty="0" smtClean="0">
                          <a:latin typeface="Cambria Math" charset="0"/>
                        </a:rPr>
                        <m:t>∈</m:t>
                      </m:r>
                      <m:sSup>
                        <m:sSupPr>
                          <m:ctrlPr>
                            <a:rPr lang="en-US" sz="2200" b="0" i="1" dirty="0" smtClean="0">
                              <a:latin typeface="Cambria Math" charset="0"/>
                            </a:rPr>
                          </m:ctrlPr>
                        </m:sSupPr>
                        <m:e>
                          <m:d>
                            <m:dPr>
                              <m:begChr m:val="{"/>
                              <m:endChr m:val="}"/>
                              <m:ctrlPr>
                                <a:rPr lang="en-US" sz="2200" b="0" i="1" dirty="0" smtClean="0">
                                  <a:latin typeface="Cambria Math" charset="0"/>
                                </a:rPr>
                              </m:ctrlPr>
                            </m:dPr>
                            <m:e>
                              <m:r>
                                <a:rPr lang="en-US" sz="2200" b="0" i="0" dirty="0" smtClean="0">
                                  <a:latin typeface="Cambria Math" charset="0"/>
                                </a:rPr>
                                <m:t>0,1</m:t>
                              </m:r>
                            </m:e>
                          </m:d>
                        </m:e>
                        <m:sup>
                          <m:r>
                            <a:rPr lang="en-US" sz="2200" b="0" i="0" dirty="0" smtClean="0">
                              <a:latin typeface="Cambria Math" charset="0"/>
                            </a:rPr>
                            <m:t>2</m:t>
                          </m:r>
                          <m:r>
                            <m:rPr>
                              <m:sty m:val="p"/>
                            </m:rPr>
                            <a:rPr lang="en-US" sz="2200" b="0" i="0" dirty="0" smtClean="0">
                              <a:latin typeface="Cambria Math" charset="0"/>
                            </a:rPr>
                            <m:t>n</m:t>
                          </m:r>
                        </m:sup>
                      </m:sSup>
                    </m:oMath>
                  </m:oMathPara>
                </a14:m>
                <a:endParaRPr lang="en-US" sz="2200" dirty="0"/>
              </a:p>
            </p:txBody>
          </p:sp>
        </mc:Choice>
        <mc:Fallback xmlns="">
          <p:sp>
            <p:nvSpPr>
              <p:cNvPr id="133" name="TextBox 132"/>
              <p:cNvSpPr txBox="1">
                <a:spLocks noRot="1" noChangeAspect="1" noMove="1" noResize="1" noEditPoints="1" noAdjustHandles="1" noChangeArrowheads="1" noChangeShapeType="1" noTextEdit="1"/>
              </p:cNvSpPr>
              <p:nvPr/>
            </p:nvSpPr>
            <p:spPr>
              <a:xfrm>
                <a:off x="7468437" y="2901465"/>
                <a:ext cx="1598130" cy="430887"/>
              </a:xfrm>
              <a:prstGeom prst="rect">
                <a:avLst/>
              </a:prstGeom>
              <a:blipFill rotWithShape="0">
                <a:blip r:embed="rId14"/>
                <a:stretch>
                  <a:fillRect/>
                </a:stretch>
              </a:blipFill>
            </p:spPr>
            <p:txBody>
              <a:bodyPr/>
              <a:lstStyle/>
              <a:p>
                <a:r>
                  <a:rPr lang="en-US">
                    <a:noFill/>
                  </a:rPr>
                  <a:t> </a:t>
                </a:r>
              </a:p>
            </p:txBody>
          </p:sp>
        </mc:Fallback>
      </mc:AlternateContent>
      <p:cxnSp>
        <p:nvCxnSpPr>
          <p:cNvPr id="135" name="Straight Connector 134"/>
          <p:cNvCxnSpPr/>
          <p:nvPr/>
        </p:nvCxnSpPr>
        <p:spPr>
          <a:xfrm flipH="1">
            <a:off x="1597099" y="4178561"/>
            <a:ext cx="972109" cy="141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810250" y="3610846"/>
            <a:ext cx="1536619" cy="189662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8" name="TextBox 137"/>
              <p:cNvSpPr txBox="1"/>
              <p:nvPr/>
            </p:nvSpPr>
            <p:spPr>
              <a:xfrm>
                <a:off x="604392" y="5591570"/>
                <a:ext cx="2825774" cy="430887"/>
              </a:xfrm>
              <a:prstGeom prst="rect">
                <a:avLst/>
              </a:prstGeom>
              <a:noFill/>
            </p:spPr>
            <p:txBody>
              <a:bodyPr wrap="none" rtlCol="0">
                <a:spAutoFit/>
              </a:bodyPr>
              <a:lstStyle/>
              <a:p>
                <a:pPr algn="ctr"/>
                <a14:m>
                  <m:oMath xmlns:m="http://schemas.openxmlformats.org/officeDocument/2006/math">
                    <m:sSub>
                      <m:sSubPr>
                        <m:ctrlPr>
                          <a:rPr lang="en-US" sz="2200" b="0" i="1" dirty="0" smtClean="0">
                            <a:latin typeface="Cambria Math" charset="0"/>
                          </a:rPr>
                        </m:ctrlPr>
                      </m:sSubPr>
                      <m:e>
                        <m:r>
                          <m:rPr>
                            <m:sty m:val="p"/>
                          </m:rPr>
                          <a:rPr lang="en-US" sz="2200" i="0" dirty="0" smtClean="0">
                            <a:latin typeface="Cambria Math" charset="0"/>
                          </a:rPr>
                          <m:t>P</m:t>
                        </m:r>
                      </m:e>
                      <m:sub>
                        <m:r>
                          <m:rPr>
                            <m:sty m:val="p"/>
                          </m:rPr>
                          <a:rPr lang="en-US" sz="2200" b="0" i="0" dirty="0" smtClean="0">
                            <a:latin typeface="Cambria Math" charset="0"/>
                          </a:rPr>
                          <m:t>k</m:t>
                        </m:r>
                      </m:sub>
                    </m:sSub>
                  </m:oMath>
                </a14:m>
                <a:r>
                  <a:rPr lang="en-US" sz="2200" dirty="0" smtClean="0"/>
                  <a:t>: </a:t>
                </a:r>
                <a14:m>
                  <m:oMath xmlns:m="http://schemas.openxmlformats.org/officeDocument/2006/math">
                    <m:r>
                      <a:rPr lang="en-US" sz="2200" i="0" dirty="0" smtClean="0">
                        <a:latin typeface="Cambria Math" charset="0"/>
                      </a:rPr>
                      <m:t>2</m:t>
                    </m:r>
                    <m:r>
                      <m:rPr>
                        <m:sty m:val="p"/>
                      </m:rPr>
                      <a:rPr lang="en-US" sz="2200" i="0" dirty="0" smtClean="0">
                        <a:latin typeface="Cambria Math" charset="0"/>
                      </a:rPr>
                      <m:t>n</m:t>
                    </m:r>
                  </m:oMath>
                </a14:m>
                <a:r>
                  <a:rPr lang="en-US" sz="2200" dirty="0" smtClean="0"/>
                  <a:t>-bit permutation</a:t>
                </a:r>
              </a:p>
            </p:txBody>
          </p:sp>
        </mc:Choice>
        <mc:Fallback xmlns="">
          <p:sp>
            <p:nvSpPr>
              <p:cNvPr id="138" name="TextBox 137"/>
              <p:cNvSpPr txBox="1">
                <a:spLocks noRot="1" noChangeAspect="1" noMove="1" noResize="1" noEditPoints="1" noAdjustHandles="1" noChangeArrowheads="1" noChangeShapeType="1" noTextEdit="1"/>
              </p:cNvSpPr>
              <p:nvPr/>
            </p:nvSpPr>
            <p:spPr>
              <a:xfrm>
                <a:off x="604392" y="5591570"/>
                <a:ext cx="2825774" cy="430887"/>
              </a:xfrm>
              <a:prstGeom prst="rect">
                <a:avLst/>
              </a:prstGeom>
              <a:blipFill rotWithShape="0">
                <a:blip r:embed="rId15"/>
                <a:stretch>
                  <a:fillRect t="-8451" r="-2155" b="-28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5084587" y="5600132"/>
                <a:ext cx="3865097" cy="430887"/>
              </a:xfrm>
              <a:prstGeom prst="rect">
                <a:avLst/>
              </a:prstGeom>
              <a:noFill/>
            </p:spPr>
            <p:txBody>
              <a:bodyPr wrap="none" rtlCol="0">
                <a:spAutoFit/>
              </a:bodyPr>
              <a:lstStyle/>
              <a:p>
                <a:pPr algn="ctr"/>
                <a14:m>
                  <m:oMath xmlns:m="http://schemas.openxmlformats.org/officeDocument/2006/math">
                    <m:sSub>
                      <m:sSubPr>
                        <m:ctrlPr>
                          <a:rPr lang="en-US" sz="2200" b="0" i="1" dirty="0" smtClean="0">
                            <a:latin typeface="Cambria Math" charset="0"/>
                          </a:rPr>
                        </m:ctrlPr>
                      </m:sSubPr>
                      <m:e>
                        <m:r>
                          <m:rPr>
                            <m:sty m:val="p"/>
                          </m:rPr>
                          <a:rPr lang="en-US" sz="2200" i="0" dirty="0" smtClean="0">
                            <a:latin typeface="Cambria Math" charset="0"/>
                          </a:rPr>
                          <m:t>H</m:t>
                        </m:r>
                      </m:e>
                      <m:sub>
                        <m:r>
                          <m:rPr>
                            <m:sty m:val="p"/>
                          </m:rPr>
                          <a:rPr lang="en-US" sz="2200" b="0" i="0" dirty="0" smtClean="0">
                            <a:latin typeface="Cambria Math" charset="0"/>
                          </a:rPr>
                          <m:t>k</m:t>
                        </m:r>
                      </m:sub>
                    </m:sSub>
                  </m:oMath>
                </a14:m>
                <a:r>
                  <a:rPr lang="en-US" sz="2200" dirty="0" smtClean="0"/>
                  <a:t>: </a:t>
                </a:r>
                <a14:m>
                  <m:oMath xmlns:m="http://schemas.openxmlformats.org/officeDocument/2006/math">
                    <m:r>
                      <a:rPr lang="en-US" sz="2200" b="0" i="0" dirty="0" smtClean="0">
                        <a:latin typeface="Cambria Math" charset="0"/>
                      </a:rPr>
                      <m:t>(</m:t>
                    </m:r>
                    <m:r>
                      <m:rPr>
                        <m:sty m:val="p"/>
                      </m:rPr>
                      <a:rPr lang="en-US" sz="2200" i="0" dirty="0" smtClean="0">
                        <a:latin typeface="Cambria Math" charset="0"/>
                      </a:rPr>
                      <m:t>n</m:t>
                    </m:r>
                    <m:r>
                      <a:rPr lang="en-US" sz="2200" i="0" dirty="0" smtClean="0">
                        <a:latin typeface="Cambria Math" charset="0"/>
                      </a:rPr>
                      <m:t>+1)</m:t>
                    </m:r>
                  </m:oMath>
                </a14:m>
                <a:r>
                  <a:rPr lang="en-US" sz="2200" dirty="0" smtClean="0"/>
                  <a:t>-bit to </a:t>
                </a:r>
                <a14:m>
                  <m:oMath xmlns:m="http://schemas.openxmlformats.org/officeDocument/2006/math">
                    <m:r>
                      <m:rPr>
                        <m:sty m:val="p"/>
                      </m:rPr>
                      <a:rPr lang="en-US" sz="2200" i="0" dirty="0" smtClean="0">
                        <a:latin typeface="Cambria Math" charset="0"/>
                      </a:rPr>
                      <m:t>n</m:t>
                    </m:r>
                  </m:oMath>
                </a14:m>
                <a:r>
                  <a:rPr lang="en-US" sz="2200" dirty="0" smtClean="0"/>
                  <a:t>-bit function</a:t>
                </a:r>
              </a:p>
            </p:txBody>
          </p:sp>
        </mc:Choice>
        <mc:Fallback xmlns="">
          <p:sp>
            <p:nvSpPr>
              <p:cNvPr id="141" name="TextBox 140"/>
              <p:cNvSpPr txBox="1">
                <a:spLocks noRot="1" noChangeAspect="1" noMove="1" noResize="1" noEditPoints="1" noAdjustHandles="1" noChangeArrowheads="1" noChangeShapeType="1" noTextEdit="1"/>
              </p:cNvSpPr>
              <p:nvPr/>
            </p:nvSpPr>
            <p:spPr>
              <a:xfrm>
                <a:off x="5084587" y="5600132"/>
                <a:ext cx="3865097" cy="430887"/>
              </a:xfrm>
              <a:prstGeom prst="rect">
                <a:avLst/>
              </a:prstGeom>
              <a:blipFill rotWithShape="0">
                <a:blip r:embed="rId16"/>
                <a:stretch>
                  <a:fillRect t="-10000" r="-1577" b="-28571"/>
                </a:stretch>
              </a:blipFill>
            </p:spPr>
            <p:txBody>
              <a:bodyPr/>
              <a:lstStyle/>
              <a:p>
                <a:r>
                  <a:rPr lang="en-US">
                    <a:noFill/>
                  </a:rPr>
                  <a:t> </a:t>
                </a:r>
              </a:p>
            </p:txBody>
          </p:sp>
        </mc:Fallback>
      </mc:AlternateContent>
      <p:cxnSp>
        <p:nvCxnSpPr>
          <p:cNvPr id="48" name="Straight Arrow Connector 47"/>
          <p:cNvCxnSpPr/>
          <p:nvPr/>
        </p:nvCxnSpPr>
        <p:spPr>
          <a:xfrm flipV="1">
            <a:off x="2827471" y="2531757"/>
            <a:ext cx="894814" cy="3845"/>
          </a:xfrm>
          <a:prstGeom prst="straightConnector1">
            <a:avLst/>
          </a:prstGeom>
          <a:ln w="12700">
            <a:tailEnd type="non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704511" y="2543084"/>
            <a:ext cx="639233" cy="2375"/>
          </a:xfrm>
          <a:prstGeom prst="straightConnector1">
            <a:avLst/>
          </a:prstGeom>
          <a:ln w="12700">
            <a:tailEnd type="non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98184154"/>
      </p:ext>
    </p:extLst>
  </p:cSld>
  <p:clrMapOvr>
    <a:masterClrMapping/>
  </p:clrMapOvr>
  <mc:AlternateContent xmlns:mc="http://schemas.openxmlformats.org/markup-compatibility/2006" xmlns:p14="http://schemas.microsoft.com/office/powerpoint/2010/main">
    <mc:Choice Requires="p14">
      <p:transition spd="slow" p14:dur="2000" advTm="26975"/>
    </mc:Choice>
    <mc:Fallback xmlns="">
      <p:transition spd="slow" advTm="269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92" grpId="0" animBg="1"/>
      <p:bldP spid="93" grpId="0" animBg="1"/>
      <p:bldP spid="128" grpId="0"/>
      <p:bldP spid="129" grpId="0"/>
      <p:bldP spid="130" grpId="0"/>
      <p:bldP spid="131" grpId="0"/>
      <p:bldP spid="138" grpId="0"/>
      <p:bldP spid="1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8311" y="3014444"/>
            <a:ext cx="9328262" cy="1110766"/>
            <a:chOff x="-88311" y="3014444"/>
            <a:chExt cx="9328262" cy="1110766"/>
          </a:xfrm>
        </p:grpSpPr>
        <p:grpSp>
          <p:nvGrpSpPr>
            <p:cNvPr id="9" name="Group 8"/>
            <p:cNvGrpSpPr/>
            <p:nvPr/>
          </p:nvGrpSpPr>
          <p:grpSpPr>
            <a:xfrm>
              <a:off x="-88311" y="3014444"/>
              <a:ext cx="9328262" cy="1110766"/>
              <a:chOff x="-88311" y="3014444"/>
              <a:chExt cx="9328262" cy="1110766"/>
            </a:xfrm>
          </p:grpSpPr>
          <p:sp>
            <p:nvSpPr>
              <p:cNvPr id="44" name="Rectangle 43"/>
              <p:cNvSpPr/>
              <p:nvPr/>
            </p:nvSpPr>
            <p:spPr>
              <a:xfrm>
                <a:off x="-88311" y="3025088"/>
                <a:ext cx="9328262" cy="110012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46" name="TextBox 45"/>
                  <p:cNvSpPr txBox="1"/>
                  <p:nvPr/>
                </p:nvSpPr>
                <p:spPr>
                  <a:xfrm>
                    <a:off x="3439319" y="3455858"/>
                    <a:ext cx="1603516" cy="584775"/>
                  </a:xfrm>
                  <a:prstGeom prst="rect">
                    <a:avLst/>
                  </a:prstGeom>
                  <a:noFill/>
                </p:spPr>
                <p:txBody>
                  <a:bodyPr wrap="none" rtlCol="0">
                    <a:spAutoFit/>
                  </a:bodyPr>
                  <a:lstStyle/>
                  <a:p>
                    <a14:m>
                      <m:oMath xmlns:m="http://schemas.openxmlformats.org/officeDocument/2006/math">
                        <m:r>
                          <m:rPr>
                            <m:sty m:val="p"/>
                          </m:rPr>
                          <a:rPr lang="en-US" sz="3200" dirty="0" smtClean="0">
                            <a:latin typeface="Cambria Math" charset="0"/>
                          </a:rPr>
                          <m:t>H</m:t>
                        </m:r>
                        <m:r>
                          <a:rPr lang="en-US" sz="3200" b="0" i="0" dirty="0" smtClean="0">
                            <a:latin typeface="Cambria Math" charset="0"/>
                          </a:rPr>
                          <m:t>=</m:t>
                        </m:r>
                      </m:oMath>
                    </a14:m>
                    <a:r>
                      <a:rPr lang="en-US" sz="3200" dirty="0"/>
                      <a:t> </a:t>
                    </a:r>
                    <a:r>
                      <a:rPr lang="en-US" sz="3200" dirty="0" smtClean="0"/>
                      <a:t>PRF</a:t>
                    </a:r>
                    <a:endParaRPr lang="en-US" sz="3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439319" y="3455858"/>
                    <a:ext cx="1603516" cy="584775"/>
                  </a:xfrm>
                  <a:prstGeom prst="rect">
                    <a:avLst/>
                  </a:prstGeom>
                  <a:blipFill rotWithShape="0">
                    <a:blip r:embed="rId4"/>
                    <a:stretch>
                      <a:fillRect t="-12500" r="-9125"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379129" y="3464401"/>
                    <a:ext cx="1877630" cy="584775"/>
                  </a:xfrm>
                  <a:prstGeom prst="rect">
                    <a:avLst/>
                  </a:prstGeom>
                  <a:noFill/>
                </p:spPr>
                <p:txBody>
                  <a:bodyPr wrap="none" rtlCol="0">
                    <a:spAutoFit/>
                  </a:bodyPr>
                  <a:lstStyle/>
                  <a:p>
                    <a14:m>
                      <m:oMath xmlns:m="http://schemas.openxmlformats.org/officeDocument/2006/math">
                        <m:r>
                          <m:rPr>
                            <m:sty m:val="p"/>
                          </m:rPr>
                          <a:rPr lang="en-US" sz="3200" i="0" dirty="0" smtClean="0">
                            <a:latin typeface="Cambria Math" charset="0"/>
                          </a:rPr>
                          <m:t>NR</m:t>
                        </m:r>
                        <m:r>
                          <a:rPr lang="en-US" sz="3200" b="0" i="0" dirty="0" smtClean="0">
                            <a:latin typeface="Cambria Math" charset="0"/>
                          </a:rPr>
                          <m:t>=</m:t>
                        </m:r>
                      </m:oMath>
                    </a14:m>
                    <a:r>
                      <a:rPr lang="en-US" sz="3200" dirty="0" smtClean="0"/>
                      <a:t> PRP</a:t>
                    </a:r>
                    <a:endParaRPr lang="en-US" sz="3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6379129" y="3464401"/>
                    <a:ext cx="1877630" cy="584775"/>
                  </a:xfrm>
                  <a:prstGeom prst="rect">
                    <a:avLst/>
                  </a:prstGeom>
                  <a:blipFill rotWithShape="0">
                    <a:blip r:embed="rId5"/>
                    <a:stretch>
                      <a:fillRect t="-12500" r="-7792" b="-34375"/>
                    </a:stretch>
                  </a:blipFill>
                </p:spPr>
                <p:txBody>
                  <a:bodyPr/>
                  <a:lstStyle/>
                  <a:p>
                    <a:r>
                      <a:rPr lang="en-US">
                        <a:noFill/>
                      </a:rPr>
                      <a:t> </a:t>
                    </a:r>
                  </a:p>
                </p:txBody>
              </p:sp>
            </mc:Fallback>
          </mc:AlternateContent>
          <p:sp>
            <p:nvSpPr>
              <p:cNvPr id="50" name="Right Arrow 49"/>
              <p:cNvSpPr/>
              <p:nvPr/>
            </p:nvSpPr>
            <p:spPr>
              <a:xfrm>
                <a:off x="5340885" y="3543675"/>
                <a:ext cx="706375" cy="434197"/>
              </a:xfrm>
              <a:prstGeom prst="right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TextBox 48"/>
              <p:cNvSpPr txBox="1"/>
              <p:nvPr/>
            </p:nvSpPr>
            <p:spPr>
              <a:xfrm>
                <a:off x="368685" y="3014444"/>
                <a:ext cx="1672253" cy="461665"/>
              </a:xfrm>
              <a:prstGeom prst="rect">
                <a:avLst/>
              </a:prstGeom>
              <a:noFill/>
            </p:spPr>
            <p:txBody>
              <a:bodyPr wrap="none" rtlCol="0">
                <a:spAutoFit/>
              </a:bodyPr>
              <a:lstStyle/>
              <a:p>
                <a:r>
                  <a:rPr lang="en-US" sz="2400" dirty="0" err="1" smtClean="0">
                    <a:solidFill>
                      <a:srgbClr val="FF0000"/>
                    </a:solidFill>
                  </a:rPr>
                  <a:t>Thm</a:t>
                </a:r>
                <a:r>
                  <a:rPr lang="en-US" sz="2400" dirty="0">
                    <a:solidFill>
                      <a:srgbClr val="FF0000"/>
                    </a:solidFill>
                  </a:rPr>
                  <a:t> </a:t>
                </a:r>
                <a:r>
                  <a:rPr lang="en-US" sz="2000" dirty="0" smtClean="0"/>
                  <a:t>[NR97]</a:t>
                </a:r>
                <a:r>
                  <a:rPr lang="en-US" sz="2400" dirty="0" smtClean="0">
                    <a:solidFill>
                      <a:srgbClr val="FF0000"/>
                    </a:solidFill>
                  </a:rPr>
                  <a:t>:</a:t>
                </a:r>
              </a:p>
            </p:txBody>
          </p:sp>
          <mc:AlternateContent xmlns:mc="http://schemas.openxmlformats.org/markup-compatibility/2006" xmlns:a14="http://schemas.microsoft.com/office/drawing/2010/main">
            <mc:Choice Requires="a14">
              <p:sp>
                <p:nvSpPr>
                  <p:cNvPr id="101" name="TextBox 100"/>
                  <p:cNvSpPr txBox="1"/>
                  <p:nvPr/>
                </p:nvSpPr>
                <p:spPr>
                  <a:xfrm>
                    <a:off x="381173" y="3513900"/>
                    <a:ext cx="2336345" cy="461665"/>
                  </a:xfrm>
                  <a:prstGeom prst="rect">
                    <a:avLst/>
                  </a:prstGeom>
                  <a:noFill/>
                </p:spPr>
                <p:txBody>
                  <a:bodyPr wrap="none" rtlCol="0">
                    <a:spAutoFit/>
                  </a:bodyPr>
                  <a:lstStyle/>
                  <a:p>
                    <a:pPr algn="ctr"/>
                    <a14:m>
                      <m:oMath xmlns:m="http://schemas.openxmlformats.org/officeDocument/2006/math">
                        <m:r>
                          <m:rPr>
                            <m:sty m:val="p"/>
                          </m:rPr>
                          <a:rPr lang="en-US" sz="2400" dirty="0">
                            <a:latin typeface="Cambria Math" charset="0"/>
                          </a:rPr>
                          <m:t>P</m:t>
                        </m:r>
                        <m:r>
                          <a:rPr lang="en-US" sz="2400" dirty="0">
                            <a:latin typeface="Cambria Math" charset="0"/>
                          </a:rPr>
                          <m:t>=</m:t>
                        </m:r>
                      </m:oMath>
                    </a14:m>
                    <a:r>
                      <a:rPr lang="en-US" sz="2400" dirty="0" smtClean="0"/>
                      <a:t> pairwise </a:t>
                    </a:r>
                    <a:r>
                      <a:rPr lang="en-US" sz="2400" dirty="0" err="1" smtClean="0"/>
                      <a:t>ind.</a:t>
                    </a:r>
                    <a:endParaRPr lang="en-US" sz="240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381173" y="3513900"/>
                    <a:ext cx="2336345" cy="461665"/>
                  </a:xfrm>
                  <a:prstGeom prst="rect">
                    <a:avLst/>
                  </a:prstGeom>
                  <a:blipFill rotWithShape="0">
                    <a:blip r:embed="rId6"/>
                    <a:stretch>
                      <a:fillRect t="-10526" r="-3394" b="-28947"/>
                    </a:stretch>
                  </a:blipFill>
                </p:spPr>
                <p:txBody>
                  <a:bodyPr/>
                  <a:lstStyle/>
                  <a:p>
                    <a:r>
                      <a:rPr lang="en-US">
                        <a:noFill/>
                      </a:rPr>
                      <a:t> </a:t>
                    </a:r>
                  </a:p>
                </p:txBody>
              </p:sp>
            </mc:Fallback>
          </mc:AlternateContent>
        </p:grpSp>
        <p:sp>
          <p:nvSpPr>
            <p:cNvPr id="10" name="TextBox 9"/>
            <p:cNvSpPr txBox="1"/>
            <p:nvPr/>
          </p:nvSpPr>
          <p:spPr>
            <a:xfrm>
              <a:off x="2853823" y="3371584"/>
              <a:ext cx="439544" cy="707886"/>
            </a:xfrm>
            <a:prstGeom prst="rect">
              <a:avLst/>
            </a:prstGeom>
            <a:noFill/>
          </p:spPr>
          <p:txBody>
            <a:bodyPr wrap="none" rtlCol="0">
              <a:spAutoFit/>
            </a:bodyPr>
            <a:lstStyle/>
            <a:p>
              <a:r>
                <a:rPr lang="en-US" sz="4000" dirty="0" smtClean="0">
                  <a:solidFill>
                    <a:srgbClr val="053BFF"/>
                  </a:solidFill>
                </a:rPr>
                <a:t>+</a:t>
              </a:r>
              <a:endParaRPr lang="en-US" sz="4000" dirty="0">
                <a:solidFill>
                  <a:srgbClr val="053BFF"/>
                </a:solidFill>
              </a:endParaRPr>
            </a:p>
          </p:txBody>
        </p:sp>
      </p:grpSp>
      <p:sp>
        <p:nvSpPr>
          <p:cNvPr id="67" name="Title 1"/>
          <p:cNvSpPr>
            <a:spLocks noGrp="1"/>
          </p:cNvSpPr>
          <p:nvPr>
            <p:ph type="title"/>
          </p:nvPr>
        </p:nvSpPr>
        <p:spPr>
          <a:xfrm>
            <a:off x="372843" y="365126"/>
            <a:ext cx="7886700" cy="579437"/>
          </a:xfrm>
        </p:spPr>
        <p:txBody>
          <a:bodyPr>
            <a:normAutofit fontScale="90000"/>
          </a:bodyPr>
          <a:lstStyle/>
          <a:p>
            <a:r>
              <a:rPr lang="en-US" dirty="0" err="1" smtClean="0"/>
              <a:t>Naor-Reingold</a:t>
            </a:r>
            <a:r>
              <a:rPr lang="en-US" dirty="0" smtClean="0"/>
              <a:t> </a:t>
            </a:r>
            <a:r>
              <a:rPr lang="en-US" dirty="0"/>
              <a:t>(NR) </a:t>
            </a:r>
            <a:r>
              <a:rPr lang="en-US" dirty="0" smtClean="0"/>
              <a:t>construction </a:t>
            </a:r>
            <a:r>
              <a:rPr lang="en-US" sz="2200" dirty="0">
                <a:solidFill>
                  <a:schemeClr val="tx1"/>
                </a:solidFill>
              </a:rPr>
              <a:t>[NR97]</a:t>
            </a:r>
          </a:p>
        </p:txBody>
      </p:sp>
      <p:grpSp>
        <p:nvGrpSpPr>
          <p:cNvPr id="154" name="Group 153"/>
          <p:cNvGrpSpPr/>
          <p:nvPr/>
        </p:nvGrpSpPr>
        <p:grpSpPr>
          <a:xfrm>
            <a:off x="130095" y="3984962"/>
            <a:ext cx="1910843" cy="754388"/>
            <a:chOff x="-763466" y="5097011"/>
            <a:chExt cx="1910843" cy="754388"/>
          </a:xfrm>
        </p:grpSpPr>
        <p:sp>
          <p:nvSpPr>
            <p:cNvPr id="155" name="TextBox 154"/>
            <p:cNvSpPr txBox="1"/>
            <p:nvPr/>
          </p:nvSpPr>
          <p:spPr>
            <a:xfrm>
              <a:off x="-763466" y="5205068"/>
              <a:ext cx="1910843" cy="646331"/>
            </a:xfrm>
            <a:prstGeom prst="rect">
              <a:avLst/>
            </a:prstGeom>
            <a:noFill/>
          </p:spPr>
          <p:txBody>
            <a:bodyPr wrap="none" rtlCol="0">
              <a:spAutoFit/>
            </a:bodyPr>
            <a:lstStyle/>
            <a:p>
              <a:pPr algn="ctr"/>
              <a:r>
                <a:rPr lang="en-US" dirty="0" smtClean="0"/>
                <a:t>non-cryptographic</a:t>
              </a:r>
            </a:p>
            <a:p>
              <a:pPr algn="ctr"/>
              <a:r>
                <a:rPr lang="en-US" dirty="0" smtClean="0"/>
                <a:t>property</a:t>
              </a:r>
              <a:endParaRPr lang="en-US" dirty="0"/>
            </a:p>
          </p:txBody>
        </p:sp>
        <p:cxnSp>
          <p:nvCxnSpPr>
            <p:cNvPr id="156" name="Curved Connector 155"/>
            <p:cNvCxnSpPr/>
            <p:nvPr/>
          </p:nvCxnSpPr>
          <p:spPr>
            <a:xfrm rot="10800000" flipV="1">
              <a:off x="261859" y="5097011"/>
              <a:ext cx="295289" cy="19607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991373" y="4874449"/>
            <a:ext cx="7188186" cy="1077218"/>
          </a:xfrm>
          <a:prstGeom prst="rect">
            <a:avLst/>
          </a:prstGeom>
          <a:solidFill>
            <a:schemeClr val="bg1">
              <a:lumMod val="95000"/>
            </a:schemeClr>
          </a:solidFill>
          <a:ln>
            <a:solidFill>
              <a:schemeClr val="bg1">
                <a:lumMod val="75000"/>
              </a:schemeClr>
            </a:solidFill>
          </a:ln>
        </p:spPr>
        <p:txBody>
          <a:bodyPr wrap="none" rtlCol="0">
            <a:spAutoFit/>
          </a:bodyPr>
          <a:lstStyle/>
          <a:p>
            <a:pPr algn="ctr"/>
            <a:r>
              <a:rPr lang="en-US" sz="3200" dirty="0" smtClean="0">
                <a:solidFill>
                  <a:srgbClr val="053BFF"/>
                </a:solidFill>
              </a:rPr>
              <a:t>This work: NR retains meaningful security </a:t>
            </a:r>
          </a:p>
          <a:p>
            <a:pPr algn="ctr"/>
            <a:r>
              <a:rPr lang="en-US" sz="3200" dirty="0" smtClean="0">
                <a:solidFill>
                  <a:srgbClr val="053BFF"/>
                </a:solidFill>
              </a:rPr>
              <a:t>in known-key setting!</a:t>
            </a:r>
            <a:r>
              <a:rPr lang="en-US" sz="3200" dirty="0" smtClean="0">
                <a:solidFill>
                  <a:srgbClr val="FF0000"/>
                </a:solidFill>
              </a:rPr>
              <a:t>*</a:t>
            </a:r>
          </a:p>
        </p:txBody>
      </p:sp>
      <mc:AlternateContent xmlns:mc="http://schemas.openxmlformats.org/markup-compatibility/2006" xmlns:a14="http://schemas.microsoft.com/office/drawing/2010/main">
        <mc:Choice Requires="a14">
          <p:sp>
            <p:nvSpPr>
              <p:cNvPr id="12" name="TextBox 11"/>
              <p:cNvSpPr txBox="1"/>
              <p:nvPr/>
            </p:nvSpPr>
            <p:spPr>
              <a:xfrm>
                <a:off x="2929240" y="5970732"/>
                <a:ext cx="3296095" cy="430887"/>
              </a:xfrm>
              <a:prstGeom prst="rect">
                <a:avLst/>
              </a:prstGeom>
              <a:noFill/>
            </p:spPr>
            <p:txBody>
              <a:bodyPr wrap="none" rtlCol="0">
                <a:spAutoFit/>
              </a:bodyPr>
              <a:lstStyle/>
              <a:p>
                <a:r>
                  <a:rPr lang="en-US" sz="2200" dirty="0" smtClean="0">
                    <a:solidFill>
                      <a:srgbClr val="FF0000"/>
                    </a:solidFill>
                  </a:rPr>
                  <a:t>(*For appropriate </a:t>
                </a:r>
                <a14:m>
                  <m:oMath xmlns:m="http://schemas.openxmlformats.org/officeDocument/2006/math">
                    <m:r>
                      <m:rPr>
                        <m:sty m:val="p"/>
                      </m:rPr>
                      <a:rPr lang="en-US" sz="2200" i="0" dirty="0" smtClean="0">
                        <a:solidFill>
                          <a:srgbClr val="FF0000"/>
                        </a:solidFill>
                        <a:latin typeface="Cambria Math" charset="0"/>
                      </a:rPr>
                      <m:t>P</m:t>
                    </m:r>
                  </m:oMath>
                </a14:m>
                <a:r>
                  <a:rPr lang="en-US" sz="2200" dirty="0" smtClean="0">
                    <a:solidFill>
                      <a:srgbClr val="FF0000"/>
                    </a:solidFill>
                  </a:rPr>
                  <a:t> </a:t>
                </a:r>
                <a:r>
                  <a:rPr lang="en-US" sz="2200" dirty="0">
                    <a:solidFill>
                      <a:srgbClr val="FF0000"/>
                    </a:solidFill>
                  </a:rPr>
                  <a:t>and </a:t>
                </a:r>
                <a14:m>
                  <m:oMath xmlns:m="http://schemas.openxmlformats.org/officeDocument/2006/math">
                    <m:r>
                      <m:rPr>
                        <m:sty m:val="p"/>
                      </m:rPr>
                      <a:rPr lang="en-US" sz="2200" i="0" dirty="0" smtClean="0">
                        <a:solidFill>
                          <a:srgbClr val="FF0000"/>
                        </a:solidFill>
                        <a:latin typeface="Cambria Math" charset="0"/>
                      </a:rPr>
                      <m:t>H</m:t>
                    </m:r>
                  </m:oMath>
                </a14:m>
                <a:r>
                  <a:rPr lang="en-US" sz="2200" dirty="0" smtClean="0">
                    <a:solidFill>
                      <a:srgbClr val="FF0000"/>
                    </a:solidFill>
                  </a:rPr>
                  <a:t>)</a:t>
                </a:r>
                <a:endParaRPr lang="en-US" sz="22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929240" y="5970732"/>
                <a:ext cx="3296095" cy="430887"/>
              </a:xfrm>
              <a:prstGeom prst="rect">
                <a:avLst/>
              </a:prstGeom>
              <a:blipFill rotWithShape="0">
                <a:blip r:embed="rId7"/>
                <a:stretch>
                  <a:fillRect l="-2407" t="-8451" r="-370" b="-28169"/>
                </a:stretch>
              </a:blipFill>
            </p:spPr>
            <p:txBody>
              <a:bodyPr/>
              <a:lstStyle/>
              <a:p>
                <a:r>
                  <a:rPr lang="en-US">
                    <a:noFill/>
                  </a:rPr>
                  <a:t> </a:t>
                </a:r>
              </a:p>
            </p:txBody>
          </p:sp>
        </mc:Fallback>
      </mc:AlternateContent>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2652" y="1055247"/>
            <a:ext cx="6391507" cy="1748661"/>
          </a:xfrm>
          <a:prstGeom prst="rect">
            <a:avLst/>
          </a:prstGeom>
        </p:spPr>
      </p:pic>
    </p:spTree>
    <p:custDataLst>
      <p:tags r:id="rId1"/>
    </p:custDataLst>
    <p:extLst>
      <p:ext uri="{BB962C8B-B14F-4D97-AF65-F5344CB8AC3E}">
        <p14:creationId xmlns:p14="http://schemas.microsoft.com/office/powerpoint/2010/main" val="1499713425"/>
      </p:ext>
    </p:extLst>
  </p:cSld>
  <p:clrMapOvr>
    <a:masterClrMapping/>
  </p:clrMapOvr>
  <mc:AlternateContent xmlns:mc="http://schemas.openxmlformats.org/markup-compatibility/2006" xmlns:p14="http://schemas.microsoft.com/office/powerpoint/2010/main">
    <mc:Choice Requires="p14">
      <p:transition p14:dur="0" advTm="46878"/>
    </mc:Choice>
    <mc:Fallback xmlns="">
      <p:transition advTm="468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a:spLocks noGrp="1"/>
          </p:cNvSpPr>
          <p:nvPr>
            <p:ph type="title"/>
          </p:nvPr>
        </p:nvSpPr>
        <p:spPr>
          <a:xfrm>
            <a:off x="372843" y="365126"/>
            <a:ext cx="7886700" cy="579437"/>
          </a:xfrm>
        </p:spPr>
        <p:txBody>
          <a:bodyPr>
            <a:normAutofit fontScale="90000"/>
          </a:bodyPr>
          <a:lstStyle/>
          <a:p>
            <a:r>
              <a:rPr lang="en-US" dirty="0" smtClean="0"/>
              <a:t>Our contributions: NR goes </a:t>
            </a:r>
            <a:r>
              <a:rPr lang="en-US" dirty="0"/>
              <a:t>p</a:t>
            </a:r>
            <a:r>
              <a:rPr lang="en-US" dirty="0" smtClean="0"/>
              <a:t>ublic</a:t>
            </a:r>
            <a:endParaRPr lang="en-US" sz="2200" dirty="0"/>
          </a:p>
        </p:txBody>
      </p:sp>
      <p:sp>
        <p:nvSpPr>
          <p:cNvPr id="73" name="Rectangle 72"/>
          <p:cNvSpPr/>
          <p:nvPr/>
        </p:nvSpPr>
        <p:spPr>
          <a:xfrm>
            <a:off x="-584" y="1066653"/>
            <a:ext cx="9328262" cy="117218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6" name="Right Arrow 75"/>
          <p:cNvSpPr/>
          <p:nvPr/>
        </p:nvSpPr>
        <p:spPr>
          <a:xfrm>
            <a:off x="5602931" y="1582526"/>
            <a:ext cx="706375" cy="434197"/>
          </a:xfrm>
          <a:prstGeom prst="right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extBox 76"/>
          <p:cNvSpPr txBox="1"/>
          <p:nvPr/>
        </p:nvSpPr>
        <p:spPr>
          <a:xfrm>
            <a:off x="368685" y="1053295"/>
            <a:ext cx="1643207" cy="461665"/>
          </a:xfrm>
          <a:prstGeom prst="rect">
            <a:avLst/>
          </a:prstGeom>
          <a:noFill/>
        </p:spPr>
        <p:txBody>
          <a:bodyPr wrap="none" rtlCol="0">
            <a:spAutoFit/>
          </a:bodyPr>
          <a:lstStyle/>
          <a:p>
            <a:r>
              <a:rPr lang="en-US" sz="2400" b="1" dirty="0" smtClean="0">
                <a:solidFill>
                  <a:srgbClr val="FF0000"/>
                </a:solidFill>
              </a:rPr>
              <a:t>Theorem 1:</a:t>
            </a:r>
          </a:p>
        </p:txBody>
      </p:sp>
      <mc:AlternateContent xmlns:mc="http://schemas.openxmlformats.org/markup-compatibility/2006" xmlns:a14="http://schemas.microsoft.com/office/drawing/2010/main">
        <mc:Choice Requires="a14">
          <p:sp>
            <p:nvSpPr>
              <p:cNvPr id="78" name="TextBox 77"/>
              <p:cNvSpPr txBox="1"/>
              <p:nvPr/>
            </p:nvSpPr>
            <p:spPr>
              <a:xfrm>
                <a:off x="381173" y="1552751"/>
                <a:ext cx="2336345" cy="461665"/>
              </a:xfrm>
              <a:prstGeom prst="rect">
                <a:avLst/>
              </a:prstGeom>
              <a:noFill/>
            </p:spPr>
            <p:txBody>
              <a:bodyPr wrap="none" rtlCol="0">
                <a:spAutoFit/>
              </a:bodyPr>
              <a:lstStyle/>
              <a:p>
                <a:pPr algn="ctr"/>
                <a14:m>
                  <m:oMath xmlns:m="http://schemas.openxmlformats.org/officeDocument/2006/math">
                    <m:r>
                      <m:rPr>
                        <m:sty m:val="p"/>
                      </m:rPr>
                      <a:rPr lang="en-US" sz="2400" dirty="0">
                        <a:latin typeface="Cambria Math" charset="0"/>
                      </a:rPr>
                      <m:t>P</m:t>
                    </m:r>
                    <m:r>
                      <a:rPr lang="en-US" sz="2400" dirty="0">
                        <a:latin typeface="Cambria Math" charset="0"/>
                      </a:rPr>
                      <m:t>=</m:t>
                    </m:r>
                  </m:oMath>
                </a14:m>
                <a:r>
                  <a:rPr lang="en-US" sz="2400" dirty="0" smtClean="0"/>
                  <a:t> pairwise </a:t>
                </a:r>
                <a:r>
                  <a:rPr lang="en-US" sz="2400" dirty="0" err="1" smtClean="0"/>
                  <a:t>ind.</a:t>
                </a:r>
                <a:endParaRPr lang="en-US" sz="2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381173" y="1552751"/>
                <a:ext cx="2336345" cy="461665"/>
              </a:xfrm>
              <a:prstGeom prst="rect">
                <a:avLst/>
              </a:prstGeom>
              <a:blipFill rotWithShape="0">
                <a:blip r:embed="rId4"/>
                <a:stretch>
                  <a:fillRect t="-10667" r="-3394" b="-30667"/>
                </a:stretch>
              </a:blipFill>
            </p:spPr>
            <p:txBody>
              <a:bodyPr/>
              <a:lstStyle/>
              <a:p>
                <a:r>
                  <a:rPr lang="en-US">
                    <a:noFill/>
                  </a:rPr>
                  <a:t> </a:t>
                </a:r>
              </a:p>
            </p:txBody>
          </p:sp>
        </mc:Fallback>
      </mc:AlternateContent>
      <p:sp>
        <p:nvSpPr>
          <p:cNvPr id="72" name="TextBox 71"/>
          <p:cNvSpPr txBox="1"/>
          <p:nvPr/>
        </p:nvSpPr>
        <p:spPr>
          <a:xfrm>
            <a:off x="2968772" y="1410435"/>
            <a:ext cx="439544" cy="707886"/>
          </a:xfrm>
          <a:prstGeom prst="rect">
            <a:avLst/>
          </a:prstGeom>
          <a:noFill/>
        </p:spPr>
        <p:txBody>
          <a:bodyPr wrap="none" rtlCol="0">
            <a:spAutoFit/>
          </a:bodyPr>
          <a:lstStyle/>
          <a:p>
            <a:r>
              <a:rPr lang="en-US" sz="4000" dirty="0" smtClean="0">
                <a:solidFill>
                  <a:srgbClr val="053BFF"/>
                </a:solidFill>
              </a:rPr>
              <a:t>+</a:t>
            </a:r>
            <a:endParaRPr lang="en-US" sz="4000" dirty="0">
              <a:solidFill>
                <a:srgbClr val="053BFF"/>
              </a:solidFill>
            </a:endParaRPr>
          </a:p>
        </p:txBody>
      </p:sp>
      <p:grpSp>
        <p:nvGrpSpPr>
          <p:cNvPr id="7" name="Group 6"/>
          <p:cNvGrpSpPr/>
          <p:nvPr/>
        </p:nvGrpSpPr>
        <p:grpSpPr>
          <a:xfrm>
            <a:off x="3700197" y="1537752"/>
            <a:ext cx="1428274" cy="503142"/>
            <a:chOff x="3579899" y="2122675"/>
            <a:chExt cx="1428274" cy="503142"/>
          </a:xfrm>
        </p:grpSpPr>
        <mc:AlternateContent xmlns:mc="http://schemas.openxmlformats.org/markup-compatibility/2006" xmlns:a14="http://schemas.microsoft.com/office/drawing/2010/main">
          <mc:Choice Requires="a14">
            <p:sp>
              <p:nvSpPr>
                <p:cNvPr id="74" name="TextBox 73"/>
                <p:cNvSpPr txBox="1"/>
                <p:nvPr/>
              </p:nvSpPr>
              <p:spPr>
                <a:xfrm>
                  <a:off x="3579899" y="2122675"/>
                  <a:ext cx="830292" cy="49244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2600" dirty="0" smtClean="0">
                            <a:latin typeface="Cambria Math" charset="0"/>
                          </a:rPr>
                          <m:t>H</m:t>
                        </m:r>
                        <m:r>
                          <a:rPr lang="en-US" sz="2600" b="0" i="0" dirty="0" smtClean="0">
                            <a:latin typeface="Cambria Math" charset="0"/>
                          </a:rPr>
                          <m:t>=</m:t>
                        </m:r>
                      </m:oMath>
                    </m:oMathPara>
                  </a14:m>
                  <a:endParaRPr lang="en-US" sz="2600" dirty="0"/>
                </a:p>
              </p:txBody>
            </p:sp>
          </mc:Choice>
          <mc:Fallback xmlns="">
            <p:sp>
              <p:nvSpPr>
                <p:cNvPr id="74" name="TextBox 73"/>
                <p:cNvSpPr txBox="1">
                  <a:spLocks noRot="1" noChangeAspect="1" noMove="1" noResize="1" noEditPoints="1" noAdjustHandles="1" noChangeArrowheads="1" noChangeShapeType="1" noTextEdit="1"/>
                </p:cNvSpPr>
                <p:nvPr/>
              </p:nvSpPr>
              <p:spPr>
                <a:xfrm>
                  <a:off x="3579899" y="2122675"/>
                  <a:ext cx="830292" cy="492443"/>
                </a:xfrm>
                <a:prstGeom prst="rect">
                  <a:avLst/>
                </a:prstGeom>
                <a:blipFill rotWithShape="0">
                  <a:blip r:embed="rId5"/>
                  <a:stretch>
                    <a:fillRect/>
                  </a:stretch>
                </a:blipFill>
              </p:spPr>
              <p:txBody>
                <a:bodyPr/>
                <a:lstStyle/>
                <a:p>
                  <a:r>
                    <a:rPr lang="en-US">
                      <a:noFill/>
                    </a:rPr>
                    <a:t> </a:t>
                  </a:r>
                </a:p>
              </p:txBody>
            </p:sp>
          </mc:Fallback>
        </mc:AlternateContent>
        <p:sp>
          <p:nvSpPr>
            <p:cNvPr id="81" name="TextBox 80"/>
            <p:cNvSpPr txBox="1"/>
            <p:nvPr/>
          </p:nvSpPr>
          <p:spPr>
            <a:xfrm>
              <a:off x="4267265" y="2133374"/>
              <a:ext cx="740908" cy="492443"/>
            </a:xfrm>
            <a:prstGeom prst="rect">
              <a:avLst/>
            </a:prstGeom>
            <a:noFill/>
          </p:spPr>
          <p:txBody>
            <a:bodyPr wrap="none" rtlCol="0">
              <a:spAutoFit/>
            </a:bodyPr>
            <a:lstStyle/>
            <a:p>
              <a:pPr algn="ctr"/>
              <a:r>
                <a:rPr lang="en-US" sz="2600" b="1" smtClean="0">
                  <a:solidFill>
                    <a:srgbClr val="053BFF"/>
                  </a:solidFill>
                </a:rPr>
                <a:t>UCE</a:t>
              </a:r>
              <a:endParaRPr lang="en-US" sz="2600" dirty="0"/>
            </a:p>
          </p:txBody>
        </p:sp>
      </p:grpSp>
      <p:grpSp>
        <p:nvGrpSpPr>
          <p:cNvPr id="82" name="Group 81"/>
          <p:cNvGrpSpPr/>
          <p:nvPr/>
        </p:nvGrpSpPr>
        <p:grpSpPr>
          <a:xfrm>
            <a:off x="6361348" y="1346285"/>
            <a:ext cx="2646756" cy="892552"/>
            <a:chOff x="3371549" y="1919215"/>
            <a:chExt cx="2646756" cy="892552"/>
          </a:xfrm>
        </p:grpSpPr>
        <mc:AlternateContent xmlns:mc="http://schemas.openxmlformats.org/markup-compatibility/2006" xmlns:a14="http://schemas.microsoft.com/office/drawing/2010/main">
          <mc:Choice Requires="a14">
            <p:sp>
              <p:nvSpPr>
                <p:cNvPr id="83" name="TextBox 82"/>
                <p:cNvSpPr txBox="1"/>
                <p:nvPr/>
              </p:nvSpPr>
              <p:spPr>
                <a:xfrm>
                  <a:off x="3371549" y="2118321"/>
                  <a:ext cx="1035476" cy="49244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2600" dirty="0" smtClean="0">
                            <a:latin typeface="Cambria Math" charset="0"/>
                          </a:rPr>
                          <m:t>N</m:t>
                        </m:r>
                        <m:r>
                          <m:rPr>
                            <m:sty m:val="p"/>
                          </m:rPr>
                          <a:rPr lang="en-US" sz="2600" b="0" i="0" dirty="0" smtClean="0">
                            <a:latin typeface="Cambria Math" charset="0"/>
                          </a:rPr>
                          <m:t>R</m:t>
                        </m:r>
                        <m:r>
                          <a:rPr lang="en-US" sz="2600" b="0" i="0" dirty="0" smtClean="0">
                            <a:latin typeface="Cambria Math" charset="0"/>
                          </a:rPr>
                          <m:t>=</m:t>
                        </m:r>
                      </m:oMath>
                    </m:oMathPara>
                  </a14:m>
                  <a:endParaRPr lang="en-US" sz="2600" dirty="0"/>
                </a:p>
              </p:txBody>
            </p:sp>
          </mc:Choice>
          <mc:Fallback xmlns="">
            <p:sp>
              <p:nvSpPr>
                <p:cNvPr id="83" name="TextBox 82"/>
                <p:cNvSpPr txBox="1">
                  <a:spLocks noRot="1" noChangeAspect="1" noMove="1" noResize="1" noEditPoints="1" noAdjustHandles="1" noChangeArrowheads="1" noChangeShapeType="1" noTextEdit="1"/>
                </p:cNvSpPr>
                <p:nvPr/>
              </p:nvSpPr>
              <p:spPr>
                <a:xfrm>
                  <a:off x="3371549" y="2118321"/>
                  <a:ext cx="1035476" cy="492443"/>
                </a:xfrm>
                <a:prstGeom prst="rect">
                  <a:avLst/>
                </a:prstGeom>
                <a:blipFill rotWithShape="0">
                  <a:blip r:embed="rId6"/>
                  <a:stretch>
                    <a:fillRect/>
                  </a:stretch>
                </a:blipFill>
              </p:spPr>
              <p:txBody>
                <a:bodyPr/>
                <a:lstStyle/>
                <a:p>
                  <a:r>
                    <a:rPr lang="en-US">
                      <a:noFill/>
                    </a:rPr>
                    <a:t> </a:t>
                  </a:r>
                </a:p>
              </p:txBody>
            </p:sp>
          </mc:Fallback>
        </mc:AlternateContent>
        <p:sp>
          <p:nvSpPr>
            <p:cNvPr id="84" name="TextBox 83"/>
            <p:cNvSpPr txBox="1"/>
            <p:nvPr/>
          </p:nvSpPr>
          <p:spPr>
            <a:xfrm>
              <a:off x="4240254" y="1919215"/>
              <a:ext cx="1778051" cy="892552"/>
            </a:xfrm>
            <a:prstGeom prst="rect">
              <a:avLst/>
            </a:prstGeom>
            <a:noFill/>
          </p:spPr>
          <p:txBody>
            <a:bodyPr wrap="none" rtlCol="0">
              <a:spAutoFit/>
            </a:bodyPr>
            <a:lstStyle/>
            <a:p>
              <a:pPr algn="ctr"/>
              <a:r>
                <a:rPr lang="en-US" sz="2600" b="1" dirty="0" smtClean="0">
                  <a:solidFill>
                    <a:srgbClr val="053BFF"/>
                  </a:solidFill>
                </a:rPr>
                <a:t>public-seed</a:t>
              </a:r>
            </a:p>
            <a:p>
              <a:pPr algn="ctr"/>
              <a:r>
                <a:rPr lang="en-US" sz="2600" dirty="0" smtClean="0"/>
                <a:t>PRP</a:t>
              </a:r>
              <a:endParaRPr lang="en-US" sz="2600" dirty="0"/>
            </a:p>
          </p:txBody>
        </p:sp>
      </p:grpSp>
      <p:sp>
        <p:nvSpPr>
          <p:cNvPr id="85" name="Rounded Rectangular Callout 84"/>
          <p:cNvSpPr/>
          <p:nvPr/>
        </p:nvSpPr>
        <p:spPr>
          <a:xfrm>
            <a:off x="3569858" y="2247639"/>
            <a:ext cx="5215367" cy="1153240"/>
          </a:xfrm>
          <a:prstGeom prst="wedgeRoundRectCallout">
            <a:avLst>
              <a:gd name="adj1" fmla="val -37243"/>
              <a:gd name="adj2" fmla="val -73293"/>
              <a:gd name="adj3" fmla="val 16667"/>
            </a:avLst>
          </a:prstGeom>
          <a:solidFill>
            <a:schemeClr val="accent4">
              <a:lumMod val="20000"/>
              <a:lumOff val="80000"/>
              <a:alpha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Universal Computational Extractors</a:t>
            </a:r>
          </a:p>
          <a:p>
            <a:pPr algn="ctr"/>
            <a:r>
              <a:rPr lang="en-US" sz="2000" dirty="0" smtClean="0">
                <a:solidFill>
                  <a:schemeClr val="tx1"/>
                </a:solidFill>
              </a:rPr>
              <a:t>[BHK13]</a:t>
            </a:r>
            <a:endParaRPr lang="en-US" sz="2000" dirty="0">
              <a:solidFill>
                <a:schemeClr val="tx1"/>
              </a:solidFill>
            </a:endParaRPr>
          </a:p>
        </p:txBody>
      </p:sp>
      <p:sp>
        <p:nvSpPr>
          <p:cNvPr id="102" name="Rectangle 101"/>
          <p:cNvSpPr/>
          <p:nvPr/>
        </p:nvSpPr>
        <p:spPr>
          <a:xfrm>
            <a:off x="-3049" y="3489472"/>
            <a:ext cx="9328262" cy="14292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3" name="Right Arrow 102"/>
          <p:cNvSpPr/>
          <p:nvPr/>
        </p:nvSpPr>
        <p:spPr>
          <a:xfrm>
            <a:off x="5568936" y="4005345"/>
            <a:ext cx="706375" cy="434197"/>
          </a:xfrm>
          <a:prstGeom prst="rightArrow">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TextBox 103"/>
          <p:cNvSpPr txBox="1"/>
          <p:nvPr/>
        </p:nvSpPr>
        <p:spPr>
          <a:xfrm>
            <a:off x="366220" y="3497546"/>
            <a:ext cx="1643207" cy="461665"/>
          </a:xfrm>
          <a:prstGeom prst="rect">
            <a:avLst/>
          </a:prstGeom>
          <a:noFill/>
        </p:spPr>
        <p:txBody>
          <a:bodyPr wrap="none" rtlCol="0">
            <a:spAutoFit/>
          </a:bodyPr>
          <a:lstStyle/>
          <a:p>
            <a:r>
              <a:rPr lang="en-US" sz="2400" b="1" dirty="0" smtClean="0">
                <a:solidFill>
                  <a:srgbClr val="FF0000"/>
                </a:solidFill>
              </a:rPr>
              <a:t>Theorem 2:</a:t>
            </a:r>
          </a:p>
        </p:txBody>
      </p:sp>
      <mc:AlternateContent xmlns:mc="http://schemas.openxmlformats.org/markup-compatibility/2006" xmlns:a14="http://schemas.microsoft.com/office/drawing/2010/main">
        <mc:Choice Requires="a14">
          <p:sp>
            <p:nvSpPr>
              <p:cNvPr id="105" name="TextBox 104"/>
              <p:cNvSpPr txBox="1"/>
              <p:nvPr/>
            </p:nvSpPr>
            <p:spPr>
              <a:xfrm>
                <a:off x="391948" y="3975570"/>
                <a:ext cx="2168094" cy="461665"/>
              </a:xfrm>
              <a:prstGeom prst="rect">
                <a:avLst/>
              </a:prstGeom>
              <a:noFill/>
            </p:spPr>
            <p:txBody>
              <a:bodyPr wrap="none" rtlCol="0">
                <a:spAutoFit/>
              </a:bodyPr>
              <a:lstStyle/>
              <a:p>
                <a:pPr algn="ctr"/>
                <a14:m>
                  <m:oMath xmlns:m="http://schemas.openxmlformats.org/officeDocument/2006/math">
                    <m:r>
                      <m:rPr>
                        <m:sty m:val="p"/>
                      </m:rPr>
                      <a:rPr lang="en-US" sz="2400" i="0" dirty="0" smtClean="0">
                        <a:latin typeface="Cambria Math" charset="0"/>
                      </a:rPr>
                      <m:t>P</m:t>
                    </m:r>
                    <m:r>
                      <a:rPr lang="en-US" sz="2400" i="0" dirty="0" smtClean="0">
                        <a:latin typeface="Cambria Math" charset="0"/>
                      </a:rPr>
                      <m:t>=</m:t>
                    </m:r>
                  </m:oMath>
                </a14:m>
                <a:r>
                  <a:rPr lang="en-US" sz="2400" dirty="0" smtClean="0"/>
                  <a:t> </a:t>
                </a:r>
                <a14:m>
                  <m:oMath xmlns:m="http://schemas.openxmlformats.org/officeDocument/2006/math">
                    <m:r>
                      <a:rPr lang="en-US" sz="2400" b="1" i="0" dirty="0" smtClean="0">
                        <a:solidFill>
                          <a:srgbClr val="053BFF"/>
                        </a:solidFill>
                        <a:latin typeface="Cambria Math" charset="0"/>
                      </a:rPr>
                      <m:t>𝛂</m:t>
                    </m:r>
                  </m:oMath>
                </a14:m>
                <a:r>
                  <a:rPr lang="en-US" sz="2400" b="1" dirty="0" smtClean="0">
                    <a:solidFill>
                      <a:srgbClr val="053BFF"/>
                    </a:solidFill>
                  </a:rPr>
                  <a:t>-wise </a:t>
                </a:r>
                <a:r>
                  <a:rPr lang="en-US" sz="2400" dirty="0" err="1" smtClean="0">
                    <a:solidFill>
                      <a:srgbClr val="053BFF"/>
                    </a:solidFill>
                  </a:rPr>
                  <a:t>ind.</a:t>
                </a:r>
                <a:endParaRPr lang="en-US" sz="2400" dirty="0">
                  <a:solidFill>
                    <a:srgbClr val="053BFF"/>
                  </a:solidFill>
                </a:endParaRPr>
              </a:p>
            </p:txBody>
          </p:sp>
        </mc:Choice>
        <mc:Fallback xmlns="">
          <p:sp>
            <p:nvSpPr>
              <p:cNvPr id="105" name="TextBox 104"/>
              <p:cNvSpPr txBox="1">
                <a:spLocks noRot="1" noChangeAspect="1" noMove="1" noResize="1" noEditPoints="1" noAdjustHandles="1" noChangeArrowheads="1" noChangeShapeType="1" noTextEdit="1"/>
              </p:cNvSpPr>
              <p:nvPr/>
            </p:nvSpPr>
            <p:spPr>
              <a:xfrm>
                <a:off x="391948" y="3975570"/>
                <a:ext cx="2168094" cy="461665"/>
              </a:xfrm>
              <a:prstGeom prst="rect">
                <a:avLst/>
              </a:prstGeom>
              <a:blipFill rotWithShape="0">
                <a:blip r:embed="rId7"/>
                <a:stretch>
                  <a:fillRect t="-10526" r="-3652" b="-28947"/>
                </a:stretch>
              </a:blipFill>
            </p:spPr>
            <p:txBody>
              <a:bodyPr/>
              <a:lstStyle/>
              <a:p>
                <a:r>
                  <a:rPr lang="en-US">
                    <a:noFill/>
                  </a:rPr>
                  <a:t> </a:t>
                </a:r>
              </a:p>
            </p:txBody>
          </p:sp>
        </mc:Fallback>
      </mc:AlternateContent>
      <p:sp>
        <p:nvSpPr>
          <p:cNvPr id="106" name="TextBox 105"/>
          <p:cNvSpPr txBox="1"/>
          <p:nvPr/>
        </p:nvSpPr>
        <p:spPr>
          <a:xfrm>
            <a:off x="2937275" y="3833254"/>
            <a:ext cx="439544" cy="707886"/>
          </a:xfrm>
          <a:prstGeom prst="rect">
            <a:avLst/>
          </a:prstGeom>
          <a:noFill/>
        </p:spPr>
        <p:txBody>
          <a:bodyPr wrap="none" rtlCol="0">
            <a:spAutoFit/>
          </a:bodyPr>
          <a:lstStyle/>
          <a:p>
            <a:r>
              <a:rPr lang="en-US" sz="4000" dirty="0" smtClean="0">
                <a:solidFill>
                  <a:srgbClr val="053BFF"/>
                </a:solidFill>
              </a:rPr>
              <a:t>+</a:t>
            </a:r>
            <a:endParaRPr lang="en-US" sz="4000" dirty="0">
              <a:solidFill>
                <a:srgbClr val="053BFF"/>
              </a:solidFill>
            </a:endParaRPr>
          </a:p>
        </p:txBody>
      </p:sp>
      <p:grpSp>
        <p:nvGrpSpPr>
          <p:cNvPr id="107" name="Group 106"/>
          <p:cNvGrpSpPr/>
          <p:nvPr/>
        </p:nvGrpSpPr>
        <p:grpSpPr>
          <a:xfrm>
            <a:off x="3434190" y="3566002"/>
            <a:ext cx="2054698" cy="1292662"/>
            <a:chOff x="3579899" y="1727944"/>
            <a:chExt cx="2054698" cy="1292662"/>
          </a:xfrm>
        </p:grpSpPr>
        <mc:AlternateContent xmlns:mc="http://schemas.openxmlformats.org/markup-compatibility/2006" xmlns:a14="http://schemas.microsoft.com/office/drawing/2010/main">
          <mc:Choice Requires="a14">
            <p:sp>
              <p:nvSpPr>
                <p:cNvPr id="111" name="TextBox 110"/>
                <p:cNvSpPr txBox="1"/>
                <p:nvPr/>
              </p:nvSpPr>
              <p:spPr>
                <a:xfrm>
                  <a:off x="3579899" y="2122675"/>
                  <a:ext cx="830292" cy="49244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2600" dirty="0" smtClean="0">
                            <a:latin typeface="Cambria Math" charset="0"/>
                          </a:rPr>
                          <m:t>H</m:t>
                        </m:r>
                        <m:r>
                          <a:rPr lang="en-US" sz="2600" b="0" i="0" dirty="0" smtClean="0">
                            <a:latin typeface="Cambria Math" charset="0"/>
                          </a:rPr>
                          <m:t>=</m:t>
                        </m:r>
                      </m:oMath>
                    </m:oMathPara>
                  </a14:m>
                  <a:endParaRPr lang="en-US" sz="2600" dirty="0"/>
                </a:p>
              </p:txBody>
            </p:sp>
          </mc:Choice>
          <mc:Fallback xmlns="">
            <p:sp>
              <p:nvSpPr>
                <p:cNvPr id="111" name="TextBox 110"/>
                <p:cNvSpPr txBox="1">
                  <a:spLocks noRot="1" noChangeAspect="1" noMove="1" noResize="1" noEditPoints="1" noAdjustHandles="1" noChangeArrowheads="1" noChangeShapeType="1" noTextEdit="1"/>
                </p:cNvSpPr>
                <p:nvPr/>
              </p:nvSpPr>
              <p:spPr>
                <a:xfrm>
                  <a:off x="3579899" y="2122675"/>
                  <a:ext cx="830292" cy="492443"/>
                </a:xfrm>
                <a:prstGeom prst="rect">
                  <a:avLst/>
                </a:prstGeom>
                <a:blipFill rotWithShape="0">
                  <a:blip r:embed="rId8"/>
                  <a:stretch>
                    <a:fillRect/>
                  </a:stretch>
                </a:blipFill>
              </p:spPr>
              <p:txBody>
                <a:bodyPr/>
                <a:lstStyle/>
                <a:p>
                  <a:r>
                    <a:rPr lang="en-US">
                      <a:noFill/>
                    </a:rPr>
                    <a:t> </a:t>
                  </a:r>
                </a:p>
              </p:txBody>
            </p:sp>
          </mc:Fallback>
        </mc:AlternateContent>
        <p:sp>
          <p:nvSpPr>
            <p:cNvPr id="112" name="TextBox 111"/>
            <p:cNvSpPr txBox="1"/>
            <p:nvPr/>
          </p:nvSpPr>
          <p:spPr>
            <a:xfrm>
              <a:off x="4318211" y="1727944"/>
              <a:ext cx="1316386" cy="1292662"/>
            </a:xfrm>
            <a:prstGeom prst="rect">
              <a:avLst/>
            </a:prstGeom>
            <a:noFill/>
          </p:spPr>
          <p:txBody>
            <a:bodyPr wrap="none" rtlCol="0">
              <a:spAutoFit/>
            </a:bodyPr>
            <a:lstStyle/>
            <a:p>
              <a:pPr algn="ctr"/>
              <a:r>
                <a:rPr lang="en-US" sz="2600" b="1" dirty="0" smtClean="0">
                  <a:solidFill>
                    <a:srgbClr val="053BFF"/>
                  </a:solidFill>
                </a:rPr>
                <a:t>public</a:t>
              </a:r>
            </a:p>
            <a:p>
              <a:pPr algn="ctr"/>
              <a:r>
                <a:rPr lang="en-US" sz="2600" dirty="0" smtClean="0">
                  <a:solidFill>
                    <a:srgbClr val="053BFF"/>
                  </a:solidFill>
                </a:rPr>
                <a:t>random</a:t>
              </a:r>
            </a:p>
            <a:p>
              <a:pPr algn="ctr"/>
              <a:r>
                <a:rPr lang="en-US" sz="2600" dirty="0" smtClean="0">
                  <a:solidFill>
                    <a:srgbClr val="053BFF"/>
                  </a:solidFill>
                </a:rPr>
                <a:t>function</a:t>
              </a:r>
            </a:p>
          </p:txBody>
        </p:sp>
      </p:grpSp>
      <p:grpSp>
        <p:nvGrpSpPr>
          <p:cNvPr id="108" name="Group 107"/>
          <p:cNvGrpSpPr/>
          <p:nvPr/>
        </p:nvGrpSpPr>
        <p:grpSpPr>
          <a:xfrm>
            <a:off x="6316843" y="3570984"/>
            <a:ext cx="2357632" cy="1292662"/>
            <a:chOff x="3329509" y="1721095"/>
            <a:chExt cx="2357632" cy="1292662"/>
          </a:xfrm>
        </p:grpSpPr>
        <mc:AlternateContent xmlns:mc="http://schemas.openxmlformats.org/markup-compatibility/2006" xmlns:a14="http://schemas.microsoft.com/office/drawing/2010/main">
          <mc:Choice Requires="a14">
            <p:sp>
              <p:nvSpPr>
                <p:cNvPr id="109" name="TextBox 108"/>
                <p:cNvSpPr txBox="1"/>
                <p:nvPr/>
              </p:nvSpPr>
              <p:spPr>
                <a:xfrm>
                  <a:off x="3329509" y="2118321"/>
                  <a:ext cx="1035476" cy="49244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2600" dirty="0" smtClean="0">
                            <a:latin typeface="Cambria Math" charset="0"/>
                          </a:rPr>
                          <m:t>N</m:t>
                        </m:r>
                        <m:r>
                          <m:rPr>
                            <m:sty m:val="p"/>
                          </m:rPr>
                          <a:rPr lang="en-US" sz="2600" b="0" i="0" dirty="0" smtClean="0">
                            <a:latin typeface="Cambria Math" charset="0"/>
                          </a:rPr>
                          <m:t>R</m:t>
                        </m:r>
                        <m:r>
                          <a:rPr lang="en-US" sz="2600" b="0" i="0" dirty="0" smtClean="0">
                            <a:latin typeface="Cambria Math" charset="0"/>
                          </a:rPr>
                          <m:t>=</m:t>
                        </m:r>
                      </m:oMath>
                    </m:oMathPara>
                  </a14:m>
                  <a:endParaRPr lang="en-US" sz="2600" dirty="0"/>
                </a:p>
              </p:txBody>
            </p:sp>
          </mc:Choice>
          <mc:Fallback xmlns="">
            <p:sp>
              <p:nvSpPr>
                <p:cNvPr id="109" name="TextBox 108"/>
                <p:cNvSpPr txBox="1">
                  <a:spLocks noRot="1" noChangeAspect="1" noMove="1" noResize="1" noEditPoints="1" noAdjustHandles="1" noChangeArrowheads="1" noChangeShapeType="1" noTextEdit="1"/>
                </p:cNvSpPr>
                <p:nvPr/>
              </p:nvSpPr>
              <p:spPr>
                <a:xfrm>
                  <a:off x="3329509" y="2118321"/>
                  <a:ext cx="1035476" cy="492443"/>
                </a:xfrm>
                <a:prstGeom prst="rect">
                  <a:avLst/>
                </a:prstGeom>
                <a:blipFill rotWithShape="0">
                  <a:blip r:embed="rId9"/>
                  <a:stretch>
                    <a:fillRect/>
                  </a:stretch>
                </a:blipFill>
              </p:spPr>
              <p:txBody>
                <a:bodyPr/>
                <a:lstStyle/>
                <a:p>
                  <a:r>
                    <a:rPr lang="en-US">
                      <a:noFill/>
                    </a:rPr>
                    <a:t> </a:t>
                  </a:r>
                </a:p>
              </p:txBody>
            </p:sp>
          </mc:Fallback>
        </mc:AlternateContent>
        <p:sp>
          <p:nvSpPr>
            <p:cNvPr id="110" name="TextBox 109"/>
            <p:cNvSpPr txBox="1"/>
            <p:nvPr/>
          </p:nvSpPr>
          <p:spPr>
            <a:xfrm>
              <a:off x="4320421" y="1721095"/>
              <a:ext cx="1366720" cy="1292662"/>
            </a:xfrm>
            <a:prstGeom prst="rect">
              <a:avLst/>
            </a:prstGeom>
            <a:noFill/>
          </p:spPr>
          <p:txBody>
            <a:bodyPr wrap="none" rtlCol="0">
              <a:spAutoFit/>
            </a:bodyPr>
            <a:lstStyle/>
            <a:p>
              <a:pPr algn="ctr"/>
              <a:r>
                <a:rPr lang="en-US" sz="2600" b="1" dirty="0" smtClean="0">
                  <a:solidFill>
                    <a:srgbClr val="053BFF"/>
                  </a:solidFill>
                </a:rPr>
                <a:t>CI</a:t>
              </a:r>
              <a:r>
                <a:rPr lang="en-US" sz="2600" dirty="0" smtClean="0">
                  <a:solidFill>
                    <a:srgbClr val="053BFF"/>
                  </a:solidFill>
                </a:rPr>
                <a:t> for</a:t>
              </a:r>
            </a:p>
            <a:p>
              <a:pPr algn="ctr"/>
              <a:r>
                <a:rPr lang="en-US" sz="2600" b="1" dirty="0" smtClean="0">
                  <a:solidFill>
                    <a:srgbClr val="053BFF"/>
                  </a:solidFill>
                </a:rPr>
                <a:t>evasive</a:t>
              </a:r>
            </a:p>
            <a:p>
              <a:pPr algn="ctr"/>
              <a:r>
                <a:rPr lang="en-US" sz="2600" dirty="0" smtClean="0">
                  <a:solidFill>
                    <a:srgbClr val="053BFF"/>
                  </a:solidFill>
                </a:rPr>
                <a:t>relations</a:t>
              </a:r>
              <a:endParaRPr lang="en-US" sz="2600" dirty="0">
                <a:solidFill>
                  <a:srgbClr val="053BFF"/>
                </a:solidFill>
              </a:endParaRPr>
            </a:p>
          </p:txBody>
        </p:sp>
      </p:grpSp>
      <mc:AlternateContent xmlns:mc="http://schemas.openxmlformats.org/markup-compatibility/2006" xmlns:a14="http://schemas.microsoft.com/office/drawing/2010/main">
        <mc:Choice Requires="a14">
          <p:sp>
            <p:nvSpPr>
              <p:cNvPr id="113" name="TextBox 112"/>
              <p:cNvSpPr txBox="1"/>
              <p:nvPr/>
            </p:nvSpPr>
            <p:spPr>
              <a:xfrm>
                <a:off x="392651" y="3983227"/>
                <a:ext cx="1235146" cy="461665"/>
              </a:xfrm>
              <a:prstGeom prst="rect">
                <a:avLst/>
              </a:prstGeom>
              <a:noFill/>
            </p:spPr>
            <p:txBody>
              <a:bodyPr wrap="none" rtlCol="0">
                <a:spAutoFit/>
              </a:bodyPr>
              <a:lstStyle/>
              <a:p>
                <a14:m>
                  <m:oMath xmlns:m="http://schemas.openxmlformats.org/officeDocument/2006/math">
                    <m:r>
                      <m:rPr>
                        <m:sty m:val="p"/>
                      </m:rPr>
                      <a:rPr lang="en-US" sz="2400" i="0" dirty="0" smtClean="0">
                        <a:latin typeface="Cambria Math" charset="0"/>
                      </a:rPr>
                      <m:t>P</m:t>
                    </m:r>
                    <m:r>
                      <a:rPr lang="en-US" sz="2400" i="0" dirty="0" smtClean="0">
                        <a:latin typeface="Cambria Math" charset="0"/>
                      </a:rPr>
                      <m:t>=</m:t>
                    </m:r>
                  </m:oMath>
                </a14:m>
                <a:r>
                  <a:rPr lang="en-US" sz="2400" dirty="0" smtClean="0"/>
                  <a:t> </a:t>
                </a:r>
                <a14:m>
                  <m:oMath xmlns:m="http://schemas.openxmlformats.org/officeDocument/2006/math">
                    <m:r>
                      <a:rPr lang="en-US" sz="2400" b="0" i="1" dirty="0" smtClean="0">
                        <a:solidFill>
                          <a:srgbClr val="FF0000"/>
                        </a:solidFill>
                        <a:latin typeface="Cambria Math" charset="0"/>
                      </a:rPr>
                      <m:t>???</m:t>
                    </m:r>
                  </m:oMath>
                </a14:m>
                <a:endParaRPr lang="en-US" sz="2400" dirty="0">
                  <a:solidFill>
                    <a:srgbClr val="053BFF"/>
                  </a:solidFill>
                </a:endParaRPr>
              </a:p>
            </p:txBody>
          </p:sp>
        </mc:Choice>
        <mc:Fallback xmlns="">
          <p:sp>
            <p:nvSpPr>
              <p:cNvPr id="113" name="TextBox 112"/>
              <p:cNvSpPr txBox="1">
                <a:spLocks noRot="1" noChangeAspect="1" noMove="1" noResize="1" noEditPoints="1" noAdjustHandles="1" noChangeArrowheads="1" noChangeShapeType="1" noTextEdit="1"/>
              </p:cNvSpPr>
              <p:nvPr/>
            </p:nvSpPr>
            <p:spPr>
              <a:xfrm>
                <a:off x="392651" y="3983227"/>
                <a:ext cx="1235146" cy="461665"/>
              </a:xfrm>
              <a:prstGeom prst="rect">
                <a:avLst/>
              </a:prstGeom>
              <a:blipFill rotWithShape="0">
                <a:blip r:embed="rId10"/>
                <a:stretch>
                  <a:fillRect l="-985" r="-493"/>
                </a:stretch>
              </a:blipFill>
            </p:spPr>
            <p:txBody>
              <a:bodyPr/>
              <a:lstStyle/>
              <a:p>
                <a:r>
                  <a:rPr lang="en-US">
                    <a:noFill/>
                  </a:rPr>
                  <a:t> </a:t>
                </a:r>
              </a:p>
            </p:txBody>
          </p:sp>
        </mc:Fallback>
      </mc:AlternateContent>
      <p:grpSp>
        <p:nvGrpSpPr>
          <p:cNvPr id="114" name="Group 113"/>
          <p:cNvGrpSpPr/>
          <p:nvPr/>
        </p:nvGrpSpPr>
        <p:grpSpPr>
          <a:xfrm>
            <a:off x="3437732" y="3835359"/>
            <a:ext cx="1778884" cy="738664"/>
            <a:chOff x="3579899" y="1993759"/>
            <a:chExt cx="1778884" cy="738664"/>
          </a:xfrm>
        </p:grpSpPr>
        <mc:AlternateContent xmlns:mc="http://schemas.openxmlformats.org/markup-compatibility/2006" xmlns:a14="http://schemas.microsoft.com/office/drawing/2010/main">
          <mc:Choice Requires="a14">
            <p:sp>
              <p:nvSpPr>
                <p:cNvPr id="115" name="TextBox 114"/>
                <p:cNvSpPr txBox="1"/>
                <p:nvPr/>
              </p:nvSpPr>
              <p:spPr>
                <a:xfrm>
                  <a:off x="3579899" y="2122675"/>
                  <a:ext cx="830292" cy="49244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m:rPr>
                            <m:sty m:val="p"/>
                          </m:rPr>
                          <a:rPr lang="en-US" sz="2600" dirty="0" smtClean="0">
                            <a:latin typeface="Cambria Math" charset="0"/>
                          </a:rPr>
                          <m:t>H</m:t>
                        </m:r>
                        <m:r>
                          <a:rPr lang="en-US" sz="2600" b="0" i="0" dirty="0" smtClean="0">
                            <a:latin typeface="Cambria Math" charset="0"/>
                          </a:rPr>
                          <m:t>=</m:t>
                        </m:r>
                      </m:oMath>
                    </m:oMathPara>
                  </a14:m>
                  <a:endParaRPr lang="en-US" sz="2600" dirty="0"/>
                </a:p>
              </p:txBody>
            </p:sp>
          </mc:Choice>
          <mc:Fallback xmlns="">
            <p:sp>
              <p:nvSpPr>
                <p:cNvPr id="115" name="TextBox 114"/>
                <p:cNvSpPr txBox="1">
                  <a:spLocks noRot="1" noChangeAspect="1" noMove="1" noResize="1" noEditPoints="1" noAdjustHandles="1" noChangeArrowheads="1" noChangeShapeType="1" noTextEdit="1"/>
                </p:cNvSpPr>
                <p:nvPr/>
              </p:nvSpPr>
              <p:spPr>
                <a:xfrm>
                  <a:off x="3579899" y="2122675"/>
                  <a:ext cx="830292" cy="492443"/>
                </a:xfrm>
                <a:prstGeom prst="rect">
                  <a:avLst/>
                </a:prstGeom>
                <a:blipFill rotWithShape="0">
                  <a:blip r:embed="rId12"/>
                  <a:stretch>
                    <a:fillRect/>
                  </a:stretch>
                </a:blipFill>
              </p:spPr>
              <p:txBody>
                <a:bodyPr/>
                <a:lstStyle/>
                <a:p>
                  <a:r>
                    <a:rPr lang="en-US">
                      <a:noFill/>
                    </a:rPr>
                    <a:t> </a:t>
                  </a:r>
                </a:p>
              </p:txBody>
            </p:sp>
          </mc:Fallback>
        </mc:AlternateContent>
        <p:sp>
          <p:nvSpPr>
            <p:cNvPr id="116" name="TextBox 115"/>
            <p:cNvSpPr txBox="1"/>
            <p:nvPr/>
          </p:nvSpPr>
          <p:spPr>
            <a:xfrm>
              <a:off x="4423912" y="1993759"/>
              <a:ext cx="934871" cy="738664"/>
            </a:xfrm>
            <a:prstGeom prst="rect">
              <a:avLst/>
            </a:prstGeom>
            <a:noFill/>
          </p:spPr>
          <p:txBody>
            <a:bodyPr wrap="none" rtlCol="0">
              <a:spAutoFit/>
            </a:bodyPr>
            <a:lstStyle/>
            <a:p>
              <a:pPr algn="ctr"/>
              <a:r>
                <a:rPr lang="en-US" sz="4200" dirty="0" smtClean="0">
                  <a:solidFill>
                    <a:srgbClr val="FF0000"/>
                  </a:solidFill>
                </a:rPr>
                <a:t>???</a:t>
              </a:r>
            </a:p>
          </p:txBody>
        </p:sp>
      </p:grpSp>
      <mc:AlternateContent xmlns:mc="http://schemas.openxmlformats.org/markup-compatibility/2006" xmlns:a14="http://schemas.microsoft.com/office/drawing/2010/main">
        <mc:Choice Requires="a14">
          <p:sp>
            <p:nvSpPr>
              <p:cNvPr id="118" name="TextBox 117"/>
              <p:cNvSpPr txBox="1"/>
              <p:nvPr/>
            </p:nvSpPr>
            <p:spPr>
              <a:xfrm>
                <a:off x="173824" y="4440742"/>
                <a:ext cx="2679644" cy="430887"/>
              </a:xfrm>
              <a:prstGeom prst="rect">
                <a:avLst/>
              </a:prstGeom>
              <a:noFill/>
            </p:spPr>
            <p:txBody>
              <a:bodyPr wrap="none" rtlCol="0">
                <a:spAutoFit/>
              </a:bodyPr>
              <a:lstStyle/>
              <a:p>
                <a:r>
                  <a:rPr lang="en-US" sz="2200" dirty="0" smtClean="0">
                    <a:solidFill>
                      <a:schemeClr val="tx1"/>
                    </a:solidFill>
                  </a:rPr>
                  <a:t>(</a:t>
                </a:r>
                <a14:m>
                  <m:oMath xmlns:m="http://schemas.openxmlformats.org/officeDocument/2006/math">
                    <m:r>
                      <m:rPr>
                        <m:sty m:val="p"/>
                      </m:rPr>
                      <a:rPr lang="en-US" sz="2200" b="0" i="0" dirty="0" smtClean="0">
                        <a:solidFill>
                          <a:schemeClr val="tx1"/>
                        </a:solidFill>
                        <a:latin typeface="Cambria Math" charset="0"/>
                      </a:rPr>
                      <m:t>α</m:t>
                    </m:r>
                  </m:oMath>
                </a14:m>
                <a:r>
                  <a:rPr lang="en-US" sz="2200" dirty="0" smtClean="0">
                    <a:solidFill>
                      <a:schemeClr val="tx1"/>
                    </a:solidFill>
                  </a:rPr>
                  <a:t> = sufficiently large)</a:t>
                </a:r>
                <a:endParaRPr lang="en-US" sz="2200" dirty="0">
                  <a:solidFill>
                    <a:schemeClr val="tx1"/>
                  </a:solidFill>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173824" y="4440742"/>
                <a:ext cx="2679644" cy="430887"/>
              </a:xfrm>
              <a:prstGeom prst="rect">
                <a:avLst/>
              </a:prstGeom>
              <a:blipFill rotWithShape="0">
                <a:blip r:embed="rId13"/>
                <a:stretch>
                  <a:fillRect l="-2961" t="-8451" r="-1822" b="-28169"/>
                </a:stretch>
              </a:blipFill>
            </p:spPr>
            <p:txBody>
              <a:bodyPr/>
              <a:lstStyle/>
              <a:p>
                <a:r>
                  <a:rPr lang="en-US">
                    <a:noFill/>
                  </a:rPr>
                  <a:t> </a:t>
                </a:r>
              </a:p>
            </p:txBody>
          </p:sp>
        </mc:Fallback>
      </mc:AlternateContent>
      <p:grpSp>
        <p:nvGrpSpPr>
          <p:cNvPr id="119" name="Group 118"/>
          <p:cNvGrpSpPr/>
          <p:nvPr/>
        </p:nvGrpSpPr>
        <p:grpSpPr>
          <a:xfrm>
            <a:off x="131886" y="1782284"/>
            <a:ext cx="2286010" cy="2431777"/>
            <a:chOff x="131886" y="1782284"/>
            <a:chExt cx="2286010" cy="2431777"/>
          </a:xfrm>
        </p:grpSpPr>
        <p:grpSp>
          <p:nvGrpSpPr>
            <p:cNvPr id="120" name="Group 119"/>
            <p:cNvGrpSpPr/>
            <p:nvPr/>
          </p:nvGrpSpPr>
          <p:grpSpPr>
            <a:xfrm>
              <a:off x="131886" y="1782284"/>
              <a:ext cx="2286010" cy="1431893"/>
              <a:chOff x="-742491" y="4458866"/>
              <a:chExt cx="2286010" cy="1431893"/>
            </a:xfrm>
          </p:grpSpPr>
          <p:sp>
            <p:nvSpPr>
              <p:cNvPr id="122" name="TextBox 121"/>
              <p:cNvSpPr txBox="1"/>
              <p:nvPr/>
            </p:nvSpPr>
            <p:spPr>
              <a:xfrm>
                <a:off x="-742491" y="5121318"/>
                <a:ext cx="2286010" cy="769441"/>
              </a:xfrm>
              <a:prstGeom prst="rect">
                <a:avLst/>
              </a:prstGeom>
              <a:noFill/>
            </p:spPr>
            <p:txBody>
              <a:bodyPr wrap="none" rtlCol="0">
                <a:spAutoFit/>
              </a:bodyPr>
              <a:lstStyle/>
              <a:p>
                <a:pPr algn="ctr"/>
                <a:r>
                  <a:rPr lang="en-US" sz="2200" dirty="0" smtClean="0"/>
                  <a:t>non-cryptographic</a:t>
                </a:r>
              </a:p>
              <a:p>
                <a:pPr algn="ctr"/>
                <a:r>
                  <a:rPr lang="en-US" sz="2200" dirty="0" smtClean="0"/>
                  <a:t>property</a:t>
                </a:r>
                <a:endParaRPr lang="en-US" sz="2200" dirty="0"/>
              </a:p>
            </p:txBody>
          </p:sp>
          <p:cxnSp>
            <p:nvCxnSpPr>
              <p:cNvPr id="123" name="Curved Connector 122"/>
              <p:cNvCxnSpPr/>
              <p:nvPr/>
            </p:nvCxnSpPr>
            <p:spPr>
              <a:xfrm rot="16200000" flipH="1">
                <a:off x="-350293" y="4461158"/>
                <a:ext cx="753099" cy="74851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21" name="Curved Connector 120"/>
            <p:cNvCxnSpPr>
              <a:stCxn id="113" idx="1"/>
              <a:endCxn id="122" idx="2"/>
            </p:cNvCxnSpPr>
            <p:nvPr/>
          </p:nvCxnSpPr>
          <p:spPr>
            <a:xfrm rot="10800000" flipH="1">
              <a:off x="392651" y="3214178"/>
              <a:ext cx="882240" cy="999883"/>
            </a:xfrm>
            <a:prstGeom prst="curvedConnector4">
              <a:avLst>
                <a:gd name="adj1" fmla="val -25911"/>
                <a:gd name="adj2" fmla="val 6154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7" name="Rounded Rectangular Callout 36"/>
          <p:cNvSpPr/>
          <p:nvPr/>
        </p:nvSpPr>
        <p:spPr>
          <a:xfrm>
            <a:off x="3569857" y="2244097"/>
            <a:ext cx="5215367" cy="1153240"/>
          </a:xfrm>
          <a:prstGeom prst="wedgeRoundRectCallout">
            <a:avLst>
              <a:gd name="adj1" fmla="val -37202"/>
              <a:gd name="adj2" fmla="val -72689"/>
              <a:gd name="adj3" fmla="val 16667"/>
            </a:avLst>
          </a:prstGeom>
          <a:solidFill>
            <a:schemeClr val="accent4">
              <a:lumMod val="20000"/>
              <a:lumOff val="80000"/>
              <a:alpha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dirty="0" smtClean="0">
                <a:solidFill>
                  <a:schemeClr val="tx1"/>
                </a:solidFill>
              </a:rPr>
              <a:t>Equivalently, </a:t>
            </a:r>
            <a:r>
              <a:rPr lang="en-US" sz="2200" b="1" dirty="0" smtClean="0">
                <a:solidFill>
                  <a:srgbClr val="053BFF"/>
                </a:solidFill>
              </a:rPr>
              <a:t>public-seed</a:t>
            </a:r>
            <a:r>
              <a:rPr lang="en-US" sz="2200" dirty="0" smtClean="0">
                <a:solidFill>
                  <a:schemeClr val="tx1"/>
                </a:solidFill>
              </a:rPr>
              <a:t> PRFs</a:t>
            </a:r>
            <a:endParaRPr lang="en-US" sz="2000" dirty="0">
              <a:solidFill>
                <a:schemeClr val="tx1"/>
              </a:solidFill>
            </a:endParaRPr>
          </a:p>
        </p:txBody>
      </p:sp>
    </p:spTree>
    <p:custDataLst>
      <p:tags r:id="rId1"/>
    </p:custDataLst>
    <p:extLst>
      <p:ext uri="{BB962C8B-B14F-4D97-AF65-F5344CB8AC3E}">
        <p14:creationId xmlns:p14="http://schemas.microsoft.com/office/powerpoint/2010/main" val="2026126140"/>
      </p:ext>
    </p:extLst>
  </p:cSld>
  <p:clrMapOvr>
    <a:masterClrMapping/>
  </p:clrMapOvr>
  <mc:AlternateContent xmlns:mc="http://schemas.openxmlformats.org/markup-compatibility/2006" xmlns:p14="http://schemas.microsoft.com/office/powerpoint/2010/main">
    <mc:Choice Requires="p14">
      <p:transition spd="slow" p14:dur="2000" advTm="72241"/>
    </mc:Choice>
    <mc:Fallback xmlns="">
      <p:transition spd="slow" advTm="722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14"/>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1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102" grpId="0" animBg="1"/>
      <p:bldP spid="103" grpId="0" animBg="1"/>
      <p:bldP spid="104" grpId="0"/>
      <p:bldP spid="105" grpId="0"/>
      <p:bldP spid="106" grpId="0"/>
      <p:bldP spid="113" grpId="0"/>
      <p:bldP spid="113" grpId="1"/>
      <p:bldP spid="118" grpId="0"/>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5|2.7|3.3|8|4.4|1.5|2.1|2.1"/>
</p:tagLst>
</file>

<file path=ppt/tags/tag10.xml><?xml version="1.0" encoding="utf-8"?>
<p:tagLst xmlns:a="http://schemas.openxmlformats.org/drawingml/2006/main" xmlns:r="http://schemas.openxmlformats.org/officeDocument/2006/relationships" xmlns:p="http://schemas.openxmlformats.org/presentationml/2006/main">
  <p:tag name="TIMING" val="|3.6"/>
</p:tagLst>
</file>

<file path=ppt/tags/tag11.xml><?xml version="1.0" encoding="utf-8"?>
<p:tagLst xmlns:a="http://schemas.openxmlformats.org/drawingml/2006/main" xmlns:r="http://schemas.openxmlformats.org/officeDocument/2006/relationships" xmlns:p="http://schemas.openxmlformats.org/presentationml/2006/main">
  <p:tag name="TIMING" val="|16.1|5.9|11.9|14.5|12.5|8.4|1.1|8.1|11.9|5.8"/>
</p:tagLst>
</file>

<file path=ppt/tags/tag12.xml><?xml version="1.0" encoding="utf-8"?>
<p:tagLst xmlns:a="http://schemas.openxmlformats.org/drawingml/2006/main" xmlns:r="http://schemas.openxmlformats.org/officeDocument/2006/relationships" xmlns:p="http://schemas.openxmlformats.org/presentationml/2006/main">
  <p:tag name="TIMING" val="|17.5|5.9|6.8|5.7|3.2"/>
</p:tagLst>
</file>

<file path=ppt/tags/tag13.xml><?xml version="1.0" encoding="utf-8"?>
<p:tagLst xmlns:a="http://schemas.openxmlformats.org/drawingml/2006/main" xmlns:r="http://schemas.openxmlformats.org/officeDocument/2006/relationships" xmlns:p="http://schemas.openxmlformats.org/presentationml/2006/main">
  <p:tag name="TIMING" val="|8.4|15.5|8.2|3.8"/>
</p:tagLst>
</file>

<file path=ppt/tags/tag14.xml><?xml version="1.0" encoding="utf-8"?>
<p:tagLst xmlns:a="http://schemas.openxmlformats.org/drawingml/2006/main" xmlns:r="http://schemas.openxmlformats.org/officeDocument/2006/relationships" xmlns:p="http://schemas.openxmlformats.org/presentationml/2006/main">
  <p:tag name="TIMING" val="|8|16.1|22|11.1|19"/>
</p:tagLst>
</file>

<file path=ppt/tags/tag15.xml><?xml version="1.0" encoding="utf-8"?>
<p:tagLst xmlns:a="http://schemas.openxmlformats.org/drawingml/2006/main" xmlns:r="http://schemas.openxmlformats.org/officeDocument/2006/relationships" xmlns:p="http://schemas.openxmlformats.org/presentationml/2006/main">
  <p:tag name="TIMING" val="|1.9|9.9|9.9|8.6|6.3|11.8|23.6|5.2|10.3|13.2"/>
</p:tagLst>
</file>

<file path=ppt/tags/tag16.xml><?xml version="1.0" encoding="utf-8"?>
<p:tagLst xmlns:a="http://schemas.openxmlformats.org/drawingml/2006/main" xmlns:r="http://schemas.openxmlformats.org/officeDocument/2006/relationships" xmlns:p="http://schemas.openxmlformats.org/presentationml/2006/main">
  <p:tag name="TIMING" val="|2.8|17.7|16.6|7.5"/>
</p:tagLst>
</file>

<file path=ppt/tags/tag17.xml><?xml version="1.0" encoding="utf-8"?>
<p:tagLst xmlns:a="http://schemas.openxmlformats.org/drawingml/2006/main" xmlns:r="http://schemas.openxmlformats.org/officeDocument/2006/relationships" xmlns:p="http://schemas.openxmlformats.org/presentationml/2006/main">
  <p:tag name="TIMING" val="|11|4.3|8.3|13.3|11.1|3|9.5|6.4|0.6|5.3|0.8|0.5|8.2|8.7|3.4|4.1|7.6|10.9|3.1|7.9|2"/>
</p:tagLst>
</file>

<file path=ppt/tags/tag18.xml><?xml version="1.0" encoding="utf-8"?>
<p:tagLst xmlns:a="http://schemas.openxmlformats.org/drawingml/2006/main" xmlns:r="http://schemas.openxmlformats.org/officeDocument/2006/relationships" xmlns:p="http://schemas.openxmlformats.org/presentationml/2006/main">
  <p:tag name="TIMING" val="|12.1|3.2|6.5|5.8|7.9|13.5|9.1|6.2|10.3"/>
</p:tagLst>
</file>

<file path=ppt/tags/tag2.xml><?xml version="1.0" encoding="utf-8"?>
<p:tagLst xmlns:a="http://schemas.openxmlformats.org/drawingml/2006/main" xmlns:r="http://schemas.openxmlformats.org/officeDocument/2006/relationships" xmlns:p="http://schemas.openxmlformats.org/presentationml/2006/main">
  <p:tag name="TIMING" val="|8.4|5.6|7.1|17|3.4"/>
</p:tagLst>
</file>

<file path=ppt/tags/tag3.xml><?xml version="1.0" encoding="utf-8"?>
<p:tagLst xmlns:a="http://schemas.openxmlformats.org/drawingml/2006/main" xmlns:r="http://schemas.openxmlformats.org/officeDocument/2006/relationships" xmlns:p="http://schemas.openxmlformats.org/presentationml/2006/main">
  <p:tag name="TIMING" val="|3.5|2.9|3.2|2.7|1.7|2.6|3.9|16.2"/>
</p:tagLst>
</file>

<file path=ppt/tags/tag4.xml><?xml version="1.0" encoding="utf-8"?>
<p:tagLst xmlns:a="http://schemas.openxmlformats.org/drawingml/2006/main" xmlns:r="http://schemas.openxmlformats.org/officeDocument/2006/relationships" xmlns:p="http://schemas.openxmlformats.org/presentationml/2006/main">
  <p:tag name="TIMING" val="|4.7|13|3.4|15|7.1"/>
</p:tagLst>
</file>

<file path=ppt/tags/tag5.xml><?xml version="1.0" encoding="utf-8"?>
<p:tagLst xmlns:a="http://schemas.openxmlformats.org/drawingml/2006/main" xmlns:r="http://schemas.openxmlformats.org/officeDocument/2006/relationships" xmlns:p="http://schemas.openxmlformats.org/presentationml/2006/main">
  <p:tag name="TIMING" val="|11|7.2|3.9|11.7"/>
</p:tagLst>
</file>

<file path=ppt/tags/tag6.xml><?xml version="1.0" encoding="utf-8"?>
<p:tagLst xmlns:a="http://schemas.openxmlformats.org/drawingml/2006/main" xmlns:r="http://schemas.openxmlformats.org/officeDocument/2006/relationships" xmlns:p="http://schemas.openxmlformats.org/presentationml/2006/main">
  <p:tag name="TIMING" val="|5.5|2.7"/>
</p:tagLst>
</file>

<file path=ppt/tags/tag7.xml><?xml version="1.0" encoding="utf-8"?>
<p:tagLst xmlns:a="http://schemas.openxmlformats.org/drawingml/2006/main" xmlns:r="http://schemas.openxmlformats.org/officeDocument/2006/relationships" xmlns:p="http://schemas.openxmlformats.org/presentationml/2006/main">
  <p:tag name="TIMING" val="|2.8|11.4|18.8|11.1"/>
</p:tagLst>
</file>

<file path=ppt/tags/tag8.xml><?xml version="1.0" encoding="utf-8"?>
<p:tagLst xmlns:a="http://schemas.openxmlformats.org/drawingml/2006/main" xmlns:r="http://schemas.openxmlformats.org/officeDocument/2006/relationships" xmlns:p="http://schemas.openxmlformats.org/presentationml/2006/main">
  <p:tag name="TIMING" val="|12|7.3|3.9|6.4|2.9|9.9"/>
</p:tagLst>
</file>

<file path=ppt/tags/tag9.xml><?xml version="1.0" encoding="utf-8"?>
<p:tagLst xmlns:a="http://schemas.openxmlformats.org/drawingml/2006/main" xmlns:r="http://schemas.openxmlformats.org/officeDocument/2006/relationships" xmlns:p="http://schemas.openxmlformats.org/presentationml/2006/main">
  <p:tag name="TIMING" val="|12.3|12.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37390</TotalTime>
  <Words>7253</Words>
  <Application>Microsoft Macintosh PowerPoint</Application>
  <PresentationFormat>On-screen Show (4:3)</PresentationFormat>
  <Paragraphs>1242</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 Math</vt:lpstr>
      <vt:lpstr>Monotype Corsiva</vt:lpstr>
      <vt:lpstr>Office Theme</vt:lpstr>
      <vt:lpstr>PowerPoint Presentation</vt:lpstr>
      <vt:lpstr>PowerPoint Presentation</vt:lpstr>
      <vt:lpstr>PowerPoint Presentation</vt:lpstr>
      <vt:lpstr>“Good” block cipher in known-key setting?</vt:lpstr>
      <vt:lpstr>PowerPoint Presentation</vt:lpstr>
      <vt:lpstr>Our goal: Block cipher constructions</vt:lpstr>
      <vt:lpstr>Naor-Reingold (NR) construction [NR97]</vt:lpstr>
      <vt:lpstr>Naor-Reingold (NR) construction [NR97]</vt:lpstr>
      <vt:lpstr>Our contributions: NR goes public</vt:lpstr>
      <vt:lpstr>Our techniques: NR goes public</vt:lpstr>
      <vt:lpstr>Coming up next...</vt:lpstr>
      <vt:lpstr>Correlation Intractable (CI) ciphers [KR07, MPS12]</vt:lpstr>
      <vt:lpstr>Evasive relations</vt:lpstr>
      <vt:lpstr>k-ary evasive relations</vt:lpstr>
      <vt:lpstr># calls to H for CI?</vt:lpstr>
      <vt:lpstr>Main technique: unconditional CI Amplification</vt:lpstr>
      <vt:lpstr>NR is correlation intractable</vt:lpstr>
      <vt:lpstr>PowerPoint Presentation</vt:lpstr>
      <vt:lpstr>PowerPoint Presentation</vt:lpstr>
      <vt:lpstr>Coming up next...</vt:lpstr>
      <vt:lpstr>Public-seed Pseudorandom Permutation (psPRP) [ST17]</vt:lpstr>
      <vt:lpstr>S^up = Unpredictable Sources</vt:lpstr>
      <vt:lpstr>PowerPoint Presentation</vt:lpstr>
      <vt:lpstr>Our results: NR is a psPRP</vt:lpstr>
      <vt:lpstr>NR is a psPRP[S^up] – Proof sketch</vt:lpstr>
      <vt:lpstr>NR is a psPRP[S^rs] – Proof sketch</vt:lpstr>
      <vt:lpstr>Coming up next...</vt:lpstr>
      <vt:lpstr>Naor-Reingold goes Public!</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Pratik Soni</dc:creator>
  <cp:lastModifiedBy>Pratik Soni</cp:lastModifiedBy>
  <cp:revision>1628</cp:revision>
  <cp:lastPrinted>2018-05-05T04:35:56Z</cp:lastPrinted>
  <dcterms:created xsi:type="dcterms:W3CDTF">2018-02-25T22:29:57Z</dcterms:created>
  <dcterms:modified xsi:type="dcterms:W3CDTF">2018-11-26T21:30:45Z</dcterms:modified>
</cp:coreProperties>
</file>