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350" r:id="rId2"/>
    <p:sldId id="269" r:id="rId3"/>
    <p:sldId id="258" r:id="rId4"/>
    <p:sldId id="259" r:id="rId5"/>
    <p:sldId id="260" r:id="rId6"/>
    <p:sldId id="265" r:id="rId7"/>
    <p:sldId id="284" r:id="rId8"/>
    <p:sldId id="286" r:id="rId9"/>
    <p:sldId id="299" r:id="rId10"/>
    <p:sldId id="297" r:id="rId11"/>
    <p:sldId id="288" r:id="rId12"/>
    <p:sldId id="319" r:id="rId13"/>
    <p:sldId id="365" r:id="rId14"/>
    <p:sldId id="324" r:id="rId15"/>
    <p:sldId id="364" r:id="rId16"/>
    <p:sldId id="345" r:id="rId17"/>
    <p:sldId id="363" r:id="rId18"/>
    <p:sldId id="333" r:id="rId19"/>
    <p:sldId id="341" r:id="rId20"/>
    <p:sldId id="356" r:id="rId21"/>
    <p:sldId id="344" r:id="rId22"/>
    <p:sldId id="35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tik Soni" initials="P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  <a:srgbClr val="0432FF"/>
    <a:srgbClr val="F7AE93"/>
    <a:srgbClr val="AB7942"/>
    <a:srgbClr val="CCFF31"/>
    <a:srgbClr val="FF8AD8"/>
    <a:srgbClr val="FF40FF"/>
    <a:srgbClr val="3CAFA9"/>
    <a:srgbClr val="77BBD6"/>
    <a:srgbClr val="CCC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57165"/>
  </p:normalViewPr>
  <p:slideViewPr>
    <p:cSldViewPr snapToGrid="0" snapToObjects="1" showGuides="1">
      <p:cViewPr>
        <p:scale>
          <a:sx n="71" d="100"/>
          <a:sy n="71" d="100"/>
        </p:scale>
        <p:origin x="169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3412C-E9EF-BD4E-915C-9DCCDDA7BC24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C6802-1CDF-044F-A4ED-531D22913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2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</a:t>
            </a:r>
            <a:r>
              <a:rPr lang="en-US" baseline="0" dirty="0" smtClean="0"/>
              <a:t> the introduction</a:t>
            </a:r>
            <a:r>
              <a:rPr lang="en-US" dirty="0" smtClean="0"/>
              <a:t>. </a:t>
            </a:r>
          </a:p>
          <a:p>
            <a:r>
              <a:rPr lang="en-US" baseline="0" dirty="0" smtClean="0"/>
              <a:t>This is joint work with Rachel Lin at UCSB and Rafael Pass at Cornell Tech.</a:t>
            </a:r>
          </a:p>
          <a:p>
            <a:r>
              <a:rPr lang="en-US" baseline="0" dirty="0" smtClean="0"/>
              <a:t>We will see how to construct NMC from TL puzzles. </a:t>
            </a:r>
          </a:p>
          <a:p>
            <a:r>
              <a:rPr lang="en-US" baseline="0" dirty="0" smtClean="0"/>
              <a:t>Let me begin by telling you what commitments are.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--------------------------------------------------------------------------------------------------------------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6802-1CDF-044F-A4ED-531D229133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82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Here, the puzzle is an n-bit integer which is a product of two primes and the solution s is </a:t>
            </a:r>
          </a:p>
          <a:p>
            <a:r>
              <a:rPr lang="en-US" baseline="0" dirty="0" smtClean="0"/>
              <a:t>the 2^2^t-th exponentiation of a fixed generator g. </a:t>
            </a:r>
          </a:p>
          <a:p>
            <a:r>
              <a:rPr lang="en-US" baseline="0" dirty="0" err="1" smtClean="0"/>
              <a:t>Infact</a:t>
            </a:r>
            <a:r>
              <a:rPr lang="en-US" baseline="0" dirty="0" smtClean="0"/>
              <a:t>, this was the first construction of TL puzzles proposed by RSW in 1996.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 solution for the puzzle can be </a:t>
            </a:r>
            <a:r>
              <a:rPr lang="en-US" baseline="0" dirty="0" err="1" smtClean="0"/>
              <a:t>trivialy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generted</a:t>
            </a:r>
            <a:r>
              <a:rPr lang="en-US" baseline="0" dirty="0" smtClean="0"/>
              <a:t> in 2^t depth by 2^t repeated </a:t>
            </a:r>
            <a:r>
              <a:rPr lang="en-US" baseline="0" dirty="0" err="1" smtClean="0"/>
              <a:t>squarings</a:t>
            </a:r>
            <a:r>
              <a:rPr lang="en-US" baseline="0" dirty="0" smtClean="0"/>
              <a:t>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furthermore it is conjectured that adversaries with </a:t>
            </a:r>
            <a:r>
              <a:rPr lang="en-US" baseline="0" dirty="0" err="1" smtClean="0"/>
              <a:t>subexp</a:t>
            </a:r>
            <a:r>
              <a:rPr lang="en-US" baseline="0" dirty="0" smtClean="0"/>
              <a:t> 2^t^\ep depths cannot find the solution.</a:t>
            </a:r>
          </a:p>
          <a:p>
            <a:r>
              <a:rPr lang="en-US" baseline="0" dirty="0" smtClean="0"/>
              <a:t>Since its proposal in 1996, no non-trivial speedups over repeated squaring are known </a:t>
            </a:r>
            <a:br>
              <a:rPr lang="en-US" baseline="0" dirty="0" smtClean="0"/>
            </a:br>
            <a:r>
              <a:rPr lang="en-US" baseline="0" dirty="0" smtClean="0"/>
              <a:t>to compute s and </a:t>
            </a:r>
            <a:r>
              <a:rPr lang="en-US" baseline="0" dirty="0" err="1" smtClean="0"/>
              <a:t>infact</a:t>
            </a:r>
            <a:r>
              <a:rPr lang="en-US" baseline="0" dirty="0" smtClean="0"/>
              <a:t> even strongly exponential hardness holds. </a:t>
            </a:r>
          </a:p>
          <a:p>
            <a:r>
              <a:rPr lang="en-US" baseline="0" dirty="0" smtClean="0"/>
              <a:t>Here we require only </a:t>
            </a:r>
            <a:r>
              <a:rPr lang="en-US" baseline="0" dirty="0" err="1" smtClean="0"/>
              <a:t>subexp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hardnesss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Alternatively, TL puzzles can also be instantiated from </a:t>
            </a:r>
            <a:r>
              <a:rPr lang="en-US" baseline="0" dirty="0" err="1" smtClean="0"/>
              <a:t>iO</a:t>
            </a:r>
            <a:r>
              <a:rPr lang="en-US" baseline="0" dirty="0" smtClean="0"/>
              <a:t> and non-parallelizing languages.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--------------------------------------------------------------------------------------------------------------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6802-1CDF-044F-A4ED-531D229133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6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Our key idea to construct 2-rnd NMC is explore the synergy between size and depth hardness.</a:t>
            </a:r>
          </a:p>
          <a:p>
            <a:r>
              <a:rPr lang="en-US" baseline="0" dirty="0" smtClean="0"/>
              <a:t>In particular, size-hard and depth-hard puzzles give a pair of commitments Coms and </a:t>
            </a:r>
            <a:r>
              <a:rPr lang="en-US" baseline="0" dirty="0" err="1" smtClean="0"/>
              <a:t>Comd</a:t>
            </a:r>
            <a:endParaRPr lang="en-US" baseline="0" dirty="0" smtClean="0"/>
          </a:p>
          <a:p>
            <a:r>
              <a:rPr lang="en-US" baseline="0" dirty="0" smtClean="0"/>
              <a:t>which are simultaneously harder than each other, in the sense that</a:t>
            </a:r>
          </a:p>
          <a:p>
            <a:r>
              <a:rPr lang="en-US" baseline="0" dirty="0" smtClean="0"/>
              <a:t>each commitment is hiding against the extractor of other. This </a:t>
            </a:r>
          </a:p>
          <a:p>
            <a:r>
              <a:rPr lang="en-US" baseline="0" dirty="0" smtClean="0"/>
              <a:t>then gives a NM commitment for 1-bit ids, which already circumvents the lower bound due to Pass.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commitment Coms is implemented via GL paradigm from an injective OWF </a:t>
            </a:r>
          </a:p>
          <a:p>
            <a:r>
              <a:rPr lang="en-US" baseline="0" dirty="0" smtClean="0"/>
              <a:t>Where if the OWF is S-size hard then </a:t>
            </a:r>
            <a:r>
              <a:rPr lang="en-US" baseline="0" dirty="0" err="1" smtClean="0"/>
              <a:t>Com_S</a:t>
            </a:r>
            <a:r>
              <a:rPr lang="en-US" baseline="0" dirty="0" smtClean="0"/>
              <a:t> is S-size hiding, that is hiding against any adversary in that green box. </a:t>
            </a:r>
          </a:p>
          <a:p>
            <a:r>
              <a:rPr lang="en-US" baseline="0" dirty="0" smtClean="0"/>
              <a:t>And if OWF can be inverted via brute force enumeration in some S’-size </a:t>
            </a:r>
          </a:p>
          <a:p>
            <a:r>
              <a:rPr lang="en-US" baseline="0" dirty="0" smtClean="0"/>
              <a:t>then there exists an extractor of size S’ that breaks </a:t>
            </a:r>
            <a:r>
              <a:rPr lang="en-US" baseline="0" dirty="0" err="1" smtClean="0"/>
              <a:t>Com_S</a:t>
            </a:r>
            <a:r>
              <a:rPr lang="en-US" baseline="0" dirty="0" smtClean="0"/>
              <a:t>. </a:t>
            </a:r>
            <a:br>
              <a:rPr lang="en-US" baseline="0" dirty="0" smtClean="0"/>
            </a:br>
            <a:r>
              <a:rPr lang="en-US" baseline="0" dirty="0" smtClean="0"/>
              <a:t>Note that brute-force inversion takes only poly depth and hence the extractor E_S </a:t>
            </a:r>
            <a:br>
              <a:rPr lang="en-US" baseline="0" dirty="0" smtClean="0"/>
            </a:br>
            <a:r>
              <a:rPr lang="en-US" baseline="0" dirty="0" smtClean="0"/>
              <a:t>has low, poly depth as shown in the graph.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Next, plugging in D-depth hard TL puzzles in the same construction due to GL gives us </a:t>
            </a:r>
          </a:p>
          <a:p>
            <a:r>
              <a:rPr lang="en-US" baseline="0" dirty="0" smtClean="0"/>
              <a:t>the commitment </a:t>
            </a:r>
            <a:r>
              <a:rPr lang="en-US" baseline="0" dirty="0" err="1" smtClean="0"/>
              <a:t>Comd</a:t>
            </a:r>
            <a:r>
              <a:rPr lang="en-US" baseline="0" dirty="0" smtClean="0"/>
              <a:t> which is D-depth hiding, that is, hiding against any adversary in the orange box.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if TL is D’-depth/size easy then there exists a D' size extractor E_D as shown in the figure.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By setting the parameters appropriately as in the figure, </a:t>
            </a:r>
          </a:p>
          <a:p>
            <a:r>
              <a:rPr lang="en-US" baseline="0" dirty="0" smtClean="0"/>
              <a:t>the two commitments are simultaneously harder than each other. </a:t>
            </a:r>
            <a:br>
              <a:rPr lang="en-US" baseline="0" dirty="0" smtClean="0"/>
            </a:br>
            <a:r>
              <a:rPr lang="en-US" baseline="0" dirty="0" smtClean="0"/>
              <a:t>For instance, </a:t>
            </a:r>
            <a:r>
              <a:rPr lang="en-US" baseline="0" dirty="0" err="1" smtClean="0"/>
              <a:t>ComS</a:t>
            </a:r>
            <a:r>
              <a:rPr lang="en-US" baseline="0" dirty="0" smtClean="0"/>
              <a:t> is hiding against Ed who falls in the green region. We denote this as </a:t>
            </a:r>
            <a:r>
              <a:rPr lang="en-US" baseline="0" dirty="0" err="1" smtClean="0"/>
              <a:t>Com_S</a:t>
            </a:r>
            <a:r>
              <a:rPr lang="en-US" baseline="0" dirty="0" smtClean="0"/>
              <a:t> &gt; E_D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Such a pair of </a:t>
            </a:r>
            <a:r>
              <a:rPr lang="en-US" baseline="0" dirty="0" err="1" smtClean="0"/>
              <a:t>simultneously</a:t>
            </a:r>
            <a:r>
              <a:rPr lang="en-US" baseline="0" dirty="0" smtClean="0"/>
              <a:t> harder commitments, give u a non-interactive 1-1 NMC for 1-bit ids </a:t>
            </a:r>
          </a:p>
          <a:p>
            <a:r>
              <a:rPr lang="en-US" baseline="0" dirty="0" smtClean="0"/>
              <a:t>where for id = 0, we commit using </a:t>
            </a:r>
            <a:r>
              <a:rPr lang="en-US" baseline="0" dirty="0" err="1" smtClean="0"/>
              <a:t>ComD</a:t>
            </a:r>
            <a:r>
              <a:rPr lang="en-US" baseline="0" dirty="0" smtClean="0"/>
              <a:t> and for id=1 we commit using </a:t>
            </a:r>
            <a:r>
              <a:rPr lang="en-US" baseline="0" dirty="0" err="1" smtClean="0"/>
              <a:t>Com_S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--------------------------------------------------------------------------------------------------------------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6802-1CDF-044F-A4ED-531D229133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01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Now, lets see why this is 1-1 NM.</a:t>
            </a:r>
          </a:p>
          <a:p>
            <a:r>
              <a:rPr lang="en-US" baseline="0" dirty="0" smtClean="0"/>
              <a:t>Recall that 1-1 NM requires that for an MIM receiving commitments to values v_1 and v_2 on the left,</a:t>
            </a:r>
            <a:br>
              <a:rPr lang="en-US" baseline="0" dirty="0" smtClean="0"/>
            </a:br>
            <a:r>
              <a:rPr lang="en-US" baseline="0" dirty="0" smtClean="0"/>
              <a:t>its view and the value it commits to on the right be indistinguishable.</a:t>
            </a:r>
          </a:p>
          <a:p>
            <a:r>
              <a:rPr lang="en-US" baseline="0" dirty="0" smtClean="0"/>
              <a:t>Let us first consider the case when left id = 0 and right id = 1. </a:t>
            </a:r>
          </a:p>
          <a:p>
            <a:r>
              <a:rPr lang="en-US" baseline="0" dirty="0" smtClean="0"/>
              <a:t>Then, left commitments correspond to </a:t>
            </a:r>
            <a:r>
              <a:rPr lang="en-US" baseline="0" dirty="0" err="1" smtClean="0"/>
              <a:t>Com_D</a:t>
            </a:r>
            <a:r>
              <a:rPr lang="en-US" baseline="0" dirty="0" smtClean="0"/>
              <a:t> and the right to </a:t>
            </a:r>
            <a:r>
              <a:rPr lang="en-US" baseline="0" dirty="0" err="1" smtClean="0"/>
              <a:t>Com_S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In this case the D-depth hiding of </a:t>
            </a:r>
            <a:r>
              <a:rPr lang="en-US" baseline="0" dirty="0" err="1" smtClean="0"/>
              <a:t>Com_D</a:t>
            </a:r>
            <a:r>
              <a:rPr lang="en-US" baseline="0" dirty="0" smtClean="0"/>
              <a:t> will </a:t>
            </a:r>
            <a:r>
              <a:rPr lang="en-US" baseline="0" dirty="0" err="1" smtClean="0"/>
              <a:t>impy</a:t>
            </a:r>
            <a:r>
              <a:rPr lang="en-US" baseline="0" dirty="0" smtClean="0"/>
              <a:t> that view and right committed value are indistinguishable.</a:t>
            </a:r>
          </a:p>
          <a:p>
            <a:r>
              <a:rPr lang="en-US" baseline="0" dirty="0" err="1" smtClean="0"/>
              <a:t>Equivcalently</a:t>
            </a:r>
            <a:r>
              <a:rPr lang="en-US" baseline="0" dirty="0" smtClean="0"/>
              <a:t> if there exists MIM for which the view and the right </a:t>
            </a:r>
            <a:r>
              <a:rPr lang="en-US" baseline="0" dirty="0" err="1" smtClean="0"/>
              <a:t>committeed</a:t>
            </a:r>
            <a:r>
              <a:rPr lang="en-US" baseline="0" dirty="0" smtClean="0"/>
              <a:t> value are not indistinguishable,</a:t>
            </a:r>
            <a:br>
              <a:rPr lang="en-US" baseline="0" dirty="0" smtClean="0"/>
            </a:br>
            <a:r>
              <a:rPr lang="en-US" baseline="0" dirty="0" smtClean="0"/>
              <a:t>then we construct an </a:t>
            </a:r>
            <a:r>
              <a:rPr lang="en-US" baseline="0" dirty="0" err="1" smtClean="0"/>
              <a:t>Adv</a:t>
            </a:r>
            <a:r>
              <a:rPr lang="en-US" baseline="0" dirty="0" smtClean="0"/>
              <a:t> A which breaks the hiding of </a:t>
            </a:r>
            <a:r>
              <a:rPr lang="en-US" baseline="0" dirty="0" err="1" smtClean="0"/>
              <a:t>ComdD</a:t>
            </a:r>
            <a:r>
              <a:rPr lang="en-US" baseline="0" dirty="0" smtClean="0"/>
              <a:t> where A internally runs the MIM simulating the right interaction, &amp; then runs the extractor for </a:t>
            </a:r>
            <a:r>
              <a:rPr lang="en-US" baseline="0" dirty="0" err="1" smtClean="0"/>
              <a:t>Com_S</a:t>
            </a:r>
            <a:r>
              <a:rPr lang="en-US" baseline="0" dirty="0" smtClean="0"/>
              <a:t> to extract the committed value and outputs it along with the view.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then distinguishes </a:t>
            </a:r>
            <a:r>
              <a:rPr lang="en-US" baseline="0" dirty="0" err="1" smtClean="0"/>
              <a:t>Com_D</a:t>
            </a:r>
            <a:r>
              <a:rPr lang="en-US" baseline="0" dirty="0" smtClean="0"/>
              <a:t>(v1) from </a:t>
            </a:r>
            <a:r>
              <a:rPr lang="en-US" baseline="0" dirty="0" err="1" smtClean="0"/>
              <a:t>ComD</a:t>
            </a:r>
            <a:r>
              <a:rPr lang="en-US" baseline="0" dirty="0" smtClean="0"/>
              <a:t>(v2). </a:t>
            </a:r>
          </a:p>
          <a:p>
            <a:r>
              <a:rPr lang="en-US" baseline="0" dirty="0" smtClean="0"/>
              <a:t>Furthermore as MIM, R and the extractor E_S all have poly depth, A has poly depth.</a:t>
            </a:r>
          </a:p>
          <a:p>
            <a:r>
              <a:rPr lang="en-US" baseline="0" dirty="0" smtClean="0"/>
              <a:t>And What we have is an adv. A in the orange box which breaks the depth hiding of </a:t>
            </a:r>
            <a:r>
              <a:rPr lang="en-US" baseline="0" dirty="0" err="1" smtClean="0"/>
              <a:t>Com_D</a:t>
            </a:r>
            <a:r>
              <a:rPr lang="en-US" baseline="0" dirty="0" smtClean="0"/>
              <a:t>, which is a contradiction.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--------------------------------------------------------------------------------------------------------------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6802-1CDF-044F-A4ED-531D229133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07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Similarly, when left id = 1 and right id = 0,</a:t>
            </a:r>
          </a:p>
          <a:p>
            <a:r>
              <a:rPr lang="en-US" baseline="0" dirty="0" smtClean="0"/>
              <a:t>the left commitments correspond to Coms and right to </a:t>
            </a:r>
            <a:r>
              <a:rPr lang="en-US" baseline="0" dirty="0" err="1" smtClean="0"/>
              <a:t>Comd</a:t>
            </a:r>
            <a:r>
              <a:rPr lang="en-US" baseline="0" dirty="0" smtClean="0"/>
              <a:t> and now</a:t>
            </a:r>
            <a:br>
              <a:rPr lang="en-US" baseline="0" dirty="0" smtClean="0"/>
            </a:br>
            <a:r>
              <a:rPr lang="en-US" baseline="0" dirty="0" smtClean="0"/>
              <a:t>S-size hiding of </a:t>
            </a:r>
            <a:r>
              <a:rPr lang="en-US" baseline="0" dirty="0" err="1" smtClean="0"/>
              <a:t>Com_S</a:t>
            </a:r>
            <a:r>
              <a:rPr lang="en-US" baseline="0" dirty="0" smtClean="0"/>
              <a:t> implies NM.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--------------------------------------------------------------------------------------------------------------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6802-1CDF-044F-A4ED-531D229133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54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Depth hiding &amp; size hiding commitments give a 1-1 NMC for 1-bit ids.</a:t>
            </a:r>
          </a:p>
          <a:p>
            <a:r>
              <a:rPr lang="en-US" baseline="0" dirty="0" smtClean="0"/>
              <a:t>However, our goal is to construct a 2-rnd conc. NMC for n-bit ids.</a:t>
            </a:r>
          </a:p>
          <a:p>
            <a:r>
              <a:rPr lang="en-US" baseline="0" dirty="0" smtClean="0"/>
              <a:t>So first we will generalize our 1-bit ids scheme to handle O(1)-bit ids.</a:t>
            </a:r>
          </a:p>
          <a:p>
            <a:r>
              <a:rPr lang="en-US" baseline="0" dirty="0" smtClean="0"/>
              <a:t>Then in step 2, amplify the length of ids from O(1) all the way to polynomial ‘n’.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exists a transformation due to DDN that amplifies the length of ids</a:t>
            </a:r>
          </a:p>
          <a:p>
            <a:r>
              <a:rPr lang="en-US" baseline="0" dirty="0" smtClean="0"/>
              <a:t> exponentially, more precisely from t-bits to 2^{t-1}-bits. </a:t>
            </a:r>
          </a:p>
          <a:p>
            <a:r>
              <a:rPr lang="en-US" baseline="0" dirty="0" smtClean="0"/>
              <a:t>Moreover, it preserves the number of rounds in the scheme. So,</a:t>
            </a:r>
          </a:p>
          <a:p>
            <a:r>
              <a:rPr lang="en-US" baseline="0" dirty="0" smtClean="0"/>
              <a:t>It is very tempting at this point to repeatedly apply this to our Step 1 scheme until id length becomes ‘n’.</a:t>
            </a:r>
          </a:p>
          <a:p>
            <a:r>
              <a:rPr lang="en-US" baseline="0" dirty="0" smtClean="0"/>
              <a:t>However, this does not work for 2 reasons. </a:t>
            </a:r>
          </a:p>
          <a:p>
            <a:r>
              <a:rPr lang="en-US" baseline="0" dirty="0" smtClean="0"/>
              <a:t>First, the transformation requires the input scheme be concurrently NM and our Step 1 scheme is only 1-1.</a:t>
            </a:r>
          </a:p>
          <a:p>
            <a:r>
              <a:rPr lang="en-US" baseline="0" dirty="0" smtClean="0"/>
              <a:t>Second, the transformation looses concurrent NM &amp; produces only a 1-1 NM scheme. </a:t>
            </a:r>
          </a:p>
          <a:p>
            <a:r>
              <a:rPr lang="en-US" baseline="0" dirty="0" smtClean="0"/>
              <a:t>Therefore, to apply this transformation, we need to first restore one-one NM to concurrent NM. </a:t>
            </a:r>
          </a:p>
          <a:p>
            <a:r>
              <a:rPr lang="en-US" baseline="0" dirty="0" err="1" smtClean="0"/>
              <a:t>Trasnformations</a:t>
            </a:r>
            <a:r>
              <a:rPr lang="en-US" baseline="0" dirty="0" smtClean="0"/>
              <a:t> due to LP and Wee do exactly that and also without decreasing the length of the ids. </a:t>
            </a:r>
          </a:p>
          <a:p>
            <a:r>
              <a:rPr lang="en-US" baseline="0" dirty="0" smtClean="0"/>
              <a:t>But, they require more than 2-rounds. </a:t>
            </a:r>
          </a:p>
          <a:p>
            <a:r>
              <a:rPr lang="en-US" baseline="0" dirty="0" smtClean="0"/>
              <a:t>So, in this work we give a new transformation that </a:t>
            </a:r>
          </a:p>
          <a:p>
            <a:r>
              <a:rPr lang="en-US" baseline="0" dirty="0" smtClean="0"/>
              <a:t>restores concurrent NM in only 2-rounds while crucially relying on size- and depth hiding commitments.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the two </a:t>
            </a:r>
            <a:r>
              <a:rPr lang="en-US" baseline="0" dirty="0" err="1" smtClean="0"/>
              <a:t>substeps</a:t>
            </a:r>
            <a:r>
              <a:rPr lang="en-US" baseline="0" dirty="0" smtClean="0"/>
              <a:t> can be alternatively applied starting from our O(1)-bit id </a:t>
            </a:r>
          </a:p>
          <a:p>
            <a:r>
              <a:rPr lang="en-US" baseline="0" dirty="0" smtClean="0"/>
              <a:t>scheme for O(log^*n) times, finally obtaining 2-rnd </a:t>
            </a:r>
            <a:r>
              <a:rPr lang="en-US" baseline="0" dirty="0" err="1" smtClean="0"/>
              <a:t>conc</a:t>
            </a:r>
            <a:r>
              <a:rPr lang="en-US" baseline="0" dirty="0" smtClean="0"/>
              <a:t> NMC for n-bit ids.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the remainder of this talk, I will talk about the scheme on O(1)-bit ids and give an overview of our strengthening technique.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--------------------------------------------------------------------------------------------------------------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Then we amplify the length of ids using a known </a:t>
            </a:r>
            <a:r>
              <a:rPr lang="en-US" baseline="0" dirty="0" err="1" smtClean="0"/>
              <a:t>identitify</a:t>
            </a:r>
            <a:r>
              <a:rPr lang="en-US" baseline="0" dirty="0" smtClean="0"/>
              <a:t> amplification technique due to DDN which takes as input a NMC for t-bits ids</a:t>
            </a:r>
          </a:p>
          <a:p>
            <a:r>
              <a:rPr lang="en-US" baseline="0" dirty="0" smtClean="0"/>
              <a:t>and outputs a NMC for 2^{t-1}-bit ids, an exponential increase in the id length. Moreover, this transformation preserves the number of rounds between</a:t>
            </a:r>
            <a:br>
              <a:rPr lang="en-US" baseline="0" dirty="0" smtClean="0"/>
            </a:br>
            <a:r>
              <a:rPr lang="en-US" baseline="0" dirty="0" smtClean="0"/>
              <a:t>the input and the output scheme. Therefore, the idea to iteratively apply this transformation.</a:t>
            </a:r>
          </a:p>
          <a:p>
            <a:r>
              <a:rPr lang="en-US" baseline="0" dirty="0" smtClean="0"/>
              <a:t>However, the input scheme must be concurrent NM but our step 1 yields only a 1-1 NMC. </a:t>
            </a:r>
          </a:p>
          <a:p>
            <a:r>
              <a:rPr lang="en-US" baseline="0" dirty="0" smtClean="0"/>
              <a:t>Therefore, we will need strengthen the NM from 1-1 to concurrent.</a:t>
            </a:r>
          </a:p>
          <a:p>
            <a:r>
              <a:rPr lang="en-US" baseline="0" dirty="0" smtClean="0"/>
              <a:t>There is a known technique due to LP and Wee that transforms a one-one NMC to concurrent NMC but it blows up the number of rounds in the process. </a:t>
            </a:r>
          </a:p>
          <a:p>
            <a:r>
              <a:rPr lang="en-US" baseline="0" dirty="0" smtClean="0"/>
              <a:t>Since we want to keep everything to 2-rnds, we give a new transformation that strengthen 1-1 NM to concurrent NM in just 2-rnds.</a:t>
            </a:r>
          </a:p>
          <a:p>
            <a:r>
              <a:rPr lang="en-US" baseline="0" dirty="0" smtClean="0"/>
              <a:t>Now, step 2 can be applied O(log*n) times to amplify the O(1)-bit ids to n-bit ids.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the remainder of this talk, I will talk about the scheme on O(1)-bit ids and give 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6802-1CDF-044F-A4ED-531D229133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79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 me actually talk about the simpler case of 2-bit ids.</a:t>
            </a:r>
          </a:p>
          <a:p>
            <a:r>
              <a:rPr lang="en-US" baseline="0" dirty="0" smtClean="0"/>
              <a:t>For 1-bit ids, we used a pair of depth-hiding and size-hiding commitment</a:t>
            </a:r>
          </a:p>
          <a:p>
            <a:r>
              <a:rPr lang="en-US" baseline="0" dirty="0" smtClean="0"/>
              <a:t>that were simultaneously harder than each other.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Therefore, a natural idea for 2-bit ids would be to use 2 such pairs.</a:t>
            </a:r>
          </a:p>
          <a:p>
            <a:r>
              <a:rPr lang="en-US" baseline="0" dirty="0" err="1" smtClean="0"/>
              <a:t>Infact</a:t>
            </a:r>
            <a:r>
              <a:rPr lang="en-US" baseline="0" dirty="0" smtClean="0"/>
              <a:t>, due to </a:t>
            </a:r>
            <a:r>
              <a:rPr lang="en-US" baseline="0" dirty="0" err="1" smtClean="0"/>
              <a:t>subexp</a:t>
            </a:r>
            <a:r>
              <a:rPr lang="en-US" baseline="0" dirty="0" smtClean="0"/>
              <a:t> hardness, one can always make a of size- &amp; depth-hiding com to be </a:t>
            </a:r>
            <a:r>
              <a:rPr lang="en-US" baseline="0" dirty="0" err="1" smtClean="0"/>
              <a:t>simult</a:t>
            </a:r>
            <a:r>
              <a:rPr lang="en-US" baseline="0" dirty="0" smtClean="0"/>
              <a:t>. Harder</a:t>
            </a:r>
            <a:br>
              <a:rPr lang="en-US" baseline="0" dirty="0" smtClean="0"/>
            </a:br>
            <a:r>
              <a:rPr lang="en-US" baseline="0" dirty="0" smtClean="0"/>
              <a:t>by appropriately setting the parameters. So, the diagonal pairs are simultaneously harder too. </a:t>
            </a:r>
          </a:p>
          <a:p>
            <a:r>
              <a:rPr lang="en-US" baseline="0" dirty="0" smtClean="0"/>
              <a:t>But a pair of only depth-hiding or a pair od size-hiding commitments (in this case the vertical pairs)</a:t>
            </a:r>
            <a:br>
              <a:rPr lang="en-US" baseline="0" dirty="0" smtClean="0"/>
            </a:br>
            <a:r>
              <a:rPr lang="en-US" baseline="0" dirty="0" smtClean="0"/>
              <a:t>can never be.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example, consider the pair Coms0 and Coms1, they are both size-hiding commitments. No matter how we set up the parameters one of them must have stronger size-hardness and hence both cannot be simultaneously harder. </a:t>
            </a:r>
            <a:br>
              <a:rPr lang="en-US" baseline="0" dirty="0" smtClean="0"/>
            </a:br>
            <a:r>
              <a:rPr lang="en-US" baseline="0" dirty="0" smtClean="0"/>
              <a:t>So, rather than using either a size-hiding or a depth-hiding commitment, we use both for every 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6802-1CDF-044F-A4ED-531D229133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54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first secret share the value to be committed and then commit to the first </a:t>
            </a:r>
          </a:p>
          <a:p>
            <a:r>
              <a:rPr lang="en-US" baseline="0" dirty="0" smtClean="0"/>
              <a:t>share using a depth-hiding commitment and the second share using a size hiding commitment. </a:t>
            </a:r>
          </a:p>
          <a:p>
            <a:r>
              <a:rPr lang="en-US" baseline="0" dirty="0" smtClean="0"/>
              <a:t>More importantly we set parameters so that larger the id, stronger is the depth hardness and weaker the size hardness.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proof idea is to show that for all pairs of ids, the </a:t>
            </a:r>
            <a:r>
              <a:rPr lang="en-US" baseline="0" dirty="0" err="1" smtClean="0"/>
              <a:t>correponding</a:t>
            </a:r>
            <a:r>
              <a:rPr lang="en-US" baseline="0" dirty="0" smtClean="0"/>
              <a:t> commitments are </a:t>
            </a:r>
            <a:r>
              <a:rPr lang="en-US" baseline="0" dirty="0" err="1" smtClean="0"/>
              <a:t>simulat</a:t>
            </a:r>
            <a:r>
              <a:rPr lang="en-US" baseline="0" dirty="0" smtClean="0"/>
              <a:t>. harder.</a:t>
            </a:r>
            <a:br>
              <a:rPr lang="en-US" baseline="0" dirty="0" smtClean="0"/>
            </a:br>
            <a:r>
              <a:rPr lang="en-US" baseline="0" dirty="0" smtClean="0"/>
              <a:t>Lets just look at NM0 and NM1, For them to </a:t>
            </a:r>
            <a:r>
              <a:rPr lang="en-US" baseline="0" dirty="0" err="1" smtClean="0"/>
              <a:t>simult</a:t>
            </a:r>
            <a:r>
              <a:rPr lang="en-US" baseline="0" dirty="0" smtClean="0"/>
              <a:t>. harder, NM1 must be hiding</a:t>
            </a:r>
            <a:br>
              <a:rPr lang="en-US" baseline="0" dirty="0" smtClean="0"/>
            </a:br>
            <a:r>
              <a:rPr lang="en-US" baseline="0" dirty="0" smtClean="0"/>
              <a:t>against the extractor for NM0 and vice-versa where</a:t>
            </a:r>
          </a:p>
          <a:p>
            <a:r>
              <a:rPr lang="en-US" baseline="0" dirty="0" smtClean="0"/>
              <a:t>NM0 uses the stronger size-hiding commitment to commit to one share and NM1 </a:t>
            </a:r>
            <a:br>
              <a:rPr lang="en-US" baseline="0" dirty="0" smtClean="0"/>
            </a:br>
            <a:r>
              <a:rPr lang="en-US" baseline="0" dirty="0" smtClean="0"/>
              <a:t>uses the stronger depth hiding commitment to commit to one share.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Lets consider case 1.</a:t>
            </a:r>
          </a:p>
          <a:p>
            <a:r>
              <a:rPr lang="en-US" baseline="0" dirty="0" smtClean="0"/>
              <a:t>A natural strategy to extract from NM0 would be to extracts both shares by </a:t>
            </a:r>
            <a:br>
              <a:rPr lang="en-US" baseline="0" dirty="0" smtClean="0"/>
            </a:br>
            <a:r>
              <a:rPr lang="en-US" baseline="0" dirty="0" smtClean="0"/>
              <a:t>running the corresponding extractors od Comd0 and Coms3.</a:t>
            </a:r>
          </a:p>
          <a:p>
            <a:r>
              <a:rPr lang="en-US" baseline="0" dirty="0" smtClean="0"/>
              <a:t>The depth of E0 is then upper bounded by the sum of depth of the corresponding extractors</a:t>
            </a:r>
          </a:p>
          <a:p>
            <a:r>
              <a:rPr lang="en-US" baseline="0" dirty="0" smtClean="0"/>
              <a:t>where the first is smaller than D1 and second is a poly. </a:t>
            </a:r>
          </a:p>
          <a:p>
            <a:r>
              <a:rPr lang="en-US" baseline="0" dirty="0" smtClean="0"/>
              <a:t>Therefore, the depth of E0 is upper-bounded by D1 and hence ComD1is hiding against E0. </a:t>
            </a:r>
          </a:p>
          <a:p>
            <a:r>
              <a:rPr lang="en-US" baseline="0" dirty="0" smtClean="0"/>
              <a:t>As one share of NM0 is remains hidden against E0, then by the property of secret sharing we have that NM0 is hiding against E0.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For the second case the size-hiding of Coms3 establishes that</a:t>
            </a:r>
          </a:p>
          <a:p>
            <a:r>
              <a:rPr lang="en-US" baseline="0" dirty="0" smtClean="0"/>
              <a:t>NM0 is hiding against E1.So, NM0 and NM1 are simultaneously harder.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approach applies to O(1)-bit ids.</a:t>
            </a:r>
          </a:p>
          <a:p>
            <a:r>
              <a:rPr lang="en-US" baseline="0" dirty="0" smtClean="0"/>
              <a:t>--------------------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6802-1CDF-044F-A4ED-531D229133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44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Goal is to </a:t>
            </a:r>
            <a:r>
              <a:rPr lang="en-US" baseline="0" dirty="0" err="1" smtClean="0"/>
              <a:t>trasform</a:t>
            </a:r>
            <a:r>
              <a:rPr lang="en-US" baseline="0" dirty="0" smtClean="0"/>
              <a:t> 1-1 NM to </a:t>
            </a:r>
            <a:r>
              <a:rPr lang="en-US" baseline="0" dirty="0" err="1" smtClean="0"/>
              <a:t>conc</a:t>
            </a:r>
            <a:r>
              <a:rPr lang="en-US" baseline="0" dirty="0" smtClean="0"/>
              <a:t> NM in just two rounds.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6802-1CDF-044F-A4ED-531D229133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3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Infact</a:t>
            </a:r>
            <a:r>
              <a:rPr lang="en-US" baseline="0" dirty="0" smtClean="0"/>
              <a:t> to construct conc. NMC, Lin et al had shown that it suffices to construct a weaker "one-many" NM scheme where one-many NM considers MIM that participates in one-left and many right interactions. </a:t>
            </a:r>
          </a:p>
          <a:p>
            <a:r>
              <a:rPr lang="en-US" baseline="0" dirty="0" smtClean="0"/>
              <a:t>Therefore, it is sufficient for our purposes to transform 1-1 to 1-many NM.</a:t>
            </a:r>
            <a:br>
              <a:rPr lang="en-US" baseline="0" dirty="0" smtClean="0"/>
            </a:b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6802-1CDF-044F-A4ED-531D229133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16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one previous approach is for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receiver to first send a challenge, which is an instance of a hard problem.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Then the committer commits to v using a possible malleable scheme Com,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commits to 0 using the 1-1 NM scheme and provides multiple sequential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proofs using Witness </a:t>
            </a:r>
            <a:r>
              <a:rPr lang="en-US" baseline="0" dirty="0" err="1" smtClean="0"/>
              <a:t>Indis</a:t>
            </a:r>
            <a:r>
              <a:rPr lang="en-US" baseline="0" dirty="0" smtClean="0"/>
              <a:t>. Proofs of knowledge or WIPOK for short.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statement being proved is that either Committer honestly commits to v inside Com (refer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this case as the honest case ) or that it commits to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solution of the challenge inside NM1-1, refer to it as fake case,</a:t>
            </a:r>
            <a:br>
              <a:rPr lang="en-US" baseline="0" dirty="0" smtClean="0"/>
            </a:br>
            <a:r>
              <a:rPr lang="en-US" baseline="0" dirty="0" smtClean="0"/>
              <a:t> and the honest committer proves the honest case.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proof of 1-many NM proceeds by simulating the left interaction by committing to solution in NM1-1 &amp; proving the fake statement in all WIPOKs. while maintaining two invariants.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First is simulation soundness which states that despite receiving a simulated left commitment, MIM cannot commit to a solution and hence must prove about the value it commits to in Com. This is ensured by the 1-1 NM of the scheme.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Second is simulation extractability which states that right committed values can be extracted w/o hurting the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indistinguishability of simulation of the left. This is guaranteed by having many WIPOKs so that when simulating each component on left, there exists one non-overlapping WIPOK on the right from which the right committed value can be extracted. However, this approach </a:t>
            </a:r>
            <a:r>
              <a:rPr lang="en-US" baseline="0" dirty="0" err="1" smtClean="0"/>
              <a:t>doesnot</a:t>
            </a: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blows up the number of rounds.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---------------------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For the proof of one-many NM, consider a one-many MIM.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proof idea is to simulate the left interaction component by component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maintain that the view of MIM and the right committed values remain same.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LP show this by first enforcing simulation soundness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which states that even though the left interaction is being simulated,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MIM still proves the honest statement on the right. This is implied by 1-1 NM of the NM1-1.</a:t>
            </a:r>
            <a:br>
              <a:rPr lang="en-US" baseline="0" dirty="0" smtClean="0"/>
            </a:b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Second, by establishing simulation extractability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which states that in every step, the right committed value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can always be extracted.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[Soundness implies that MIM uses the value as the witness in WIPOKs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and]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[This follows from]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having multiple sequential WIPOKs ensures that there is always a WIPOK that can be rewound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extract the value without hurting the simulation on the left.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having many sequential WIPOKs blows up the round numbers.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6802-1CDF-044F-A4ED-531D229133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8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 Commitment scheme is a protocol that proceeds in two phases: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commit phase, sender interacts with the receiver in rounds to commit to a value v.</a:t>
            </a:r>
          </a:p>
          <a:p>
            <a:r>
              <a:rPr lang="en-US" baseline="0" dirty="0" smtClean="0"/>
              <a:t>and we refer to the transcript of the interaction as the commitment Com(v).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</a:t>
            </a:r>
            <a:r>
              <a:rPr lang="en-US" baseline="0" dirty="0" err="1" smtClean="0"/>
              <a:t>decommit</a:t>
            </a:r>
            <a:r>
              <a:rPr lang="en-US" baseline="0" dirty="0" smtClean="0"/>
              <a:t> phase, the sender reveals the committed value.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require that commitments be binding that is the commit phase should </a:t>
            </a:r>
            <a:br>
              <a:rPr lang="en-US" baseline="0" dirty="0" smtClean="0"/>
            </a:br>
            <a:r>
              <a:rPr lang="en-US" baseline="0" dirty="0" smtClean="0"/>
              <a:t>determine the committed value.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Another property we need is that of C-hiding which requires that </a:t>
            </a:r>
            <a:r>
              <a:rPr lang="en-US" b="0" baseline="0" dirty="0" smtClean="0"/>
              <a:t>commitments to any two values say v and u be comp. indistinguishable for any attacker in C where C generally is </a:t>
            </a:r>
            <a:r>
              <a:rPr lang="en-US" baseline="0" dirty="0" smtClean="0"/>
              <a:t>all poly-size circuits, but can also be </a:t>
            </a:r>
            <a:r>
              <a:rPr lang="en-US" baseline="0" dirty="0" err="1" smtClean="0"/>
              <a:t>subexp</a:t>
            </a:r>
            <a:r>
              <a:rPr lang="en-US" baseline="0" dirty="0" smtClean="0"/>
              <a:t>-size or </a:t>
            </a:r>
            <a:r>
              <a:rPr lang="en-US" baseline="0" dirty="0" err="1" smtClean="0"/>
              <a:t>subexp</a:t>
            </a:r>
            <a:r>
              <a:rPr lang="en-US" baseline="0" dirty="0" smtClean="0"/>
              <a:t>-depth circuits.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Commitment schemes are basic cryptographic primitives and hence have numerous applications. </a:t>
            </a:r>
            <a:br>
              <a:rPr lang="en-US" baseline="0" dirty="0" smtClean="0"/>
            </a:br>
            <a:r>
              <a:rPr lang="en-US" baseline="0" dirty="0" smtClean="0"/>
              <a:t>However, for some applications basic properties of binding &amp; hiding do not suffice. An example is their application in conducting sealed auctions.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--------------------------------------------------------------------------------------------------------------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6802-1CDF-044F-A4ED-531D229133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45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keep</a:t>
            </a:r>
            <a:r>
              <a:rPr lang="en-US" baseline="0" dirty="0" smtClean="0"/>
              <a:t> everything to 2-rounds our initial idea is to parallelize all components in the LP protocol. Furthermore, we </a:t>
            </a:r>
            <a:r>
              <a:rPr lang="en-US" baseline="0" dirty="0" err="1" smtClean="0"/>
              <a:t>replce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challnege</a:t>
            </a:r>
            <a:r>
              <a:rPr lang="en-US" baseline="0" dirty="0" smtClean="0"/>
              <a:t> with </a:t>
            </a:r>
            <a:br>
              <a:rPr lang="en-US" baseline="0" dirty="0" smtClean="0"/>
            </a:br>
            <a:r>
              <a:rPr lang="en-US" baseline="0" dirty="0" smtClean="0"/>
              <a:t>a CRHF where the solution is now a collision. </a:t>
            </a:r>
          </a:p>
          <a:p>
            <a:r>
              <a:rPr lang="en-US" baseline="0" dirty="0" smtClean="0"/>
              <a:t>We use NI commitment Com, replace NM^1-1 with the input 2-rnd </a:t>
            </a:r>
            <a:r>
              <a:rPr lang="en-US" baseline="0" dirty="0" err="1" smtClean="0"/>
              <a:t>sceme</a:t>
            </a:r>
            <a:r>
              <a:rPr lang="en-US" baseline="0" dirty="0" smtClean="0"/>
              <a:t> and replace all 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WIPOKS with a single instance of 2-rnd WI proofs.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Following the same blueprint as previous proof, we have soundness from 1-1 NM </a:t>
            </a:r>
          </a:p>
          <a:p>
            <a:r>
              <a:rPr lang="en-US" baseline="0" dirty="0" smtClean="0"/>
              <a:t>but for simulation extractability</a:t>
            </a:r>
          </a:p>
          <a:p>
            <a:r>
              <a:rPr lang="en-US" baseline="0" dirty="0" smtClean="0"/>
              <a:t>We do not have multiple sequential proofs. Instead we will directly build components (like Com and 2-rnd WI) that are simultaneously harder</a:t>
            </a:r>
          </a:p>
          <a:p>
            <a:r>
              <a:rPr lang="en-US" baseline="0" dirty="0" smtClean="0"/>
              <a:t>by </a:t>
            </a:r>
            <a:r>
              <a:rPr lang="en-US" baseline="0" dirty="0" err="1" smtClean="0"/>
              <a:t>cruciallly</a:t>
            </a:r>
            <a:r>
              <a:rPr lang="en-US" baseline="0" dirty="0" smtClean="0"/>
              <a:t> relying on our size and depth hiding commitments.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to make this idea work, we face several challenges and need more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6802-1CDF-044F-A4ED-531D229133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41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So, let me sum up: In this work, we give 2-rnd and 1-rnd constructions of NMC by exploring the synergy </a:t>
            </a:r>
            <a:r>
              <a:rPr lang="en-US" baseline="0" dirty="0" err="1" smtClean="0"/>
              <a:t>etween</a:t>
            </a:r>
            <a:r>
              <a:rPr lang="en-US" baseline="0" dirty="0" smtClean="0"/>
              <a:t> size and depth hardness.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Infact</a:t>
            </a:r>
            <a:r>
              <a:rPr lang="en-US" baseline="0" dirty="0" smtClean="0"/>
              <a:t>, a key take home message of our work is that</a:t>
            </a:r>
          </a:p>
          <a:p>
            <a:r>
              <a:rPr lang="en-US" baseline="0" dirty="0" smtClean="0"/>
              <a:t>combining hardness of different nature can be powerful and </a:t>
            </a:r>
          </a:p>
          <a:p>
            <a:r>
              <a:rPr lang="en-US" baseline="0" dirty="0" smtClean="0"/>
              <a:t>can unlock potentially interesting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6802-1CDF-044F-A4ED-531D229133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0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Here, </a:t>
            </a:r>
            <a:r>
              <a:rPr lang="en-US" baseline="0" dirty="0" smtClean="0"/>
              <a:t>bidders commit to their bids to the auctioneer using commitments.</a:t>
            </a:r>
          </a:p>
          <a:p>
            <a:r>
              <a:rPr lang="en-US" baseline="0" dirty="0" smtClean="0"/>
              <a:t>Due to hiding, individual bids do remain secret but they may not be independent.</a:t>
            </a:r>
          </a:p>
          <a:p>
            <a:r>
              <a:rPr lang="en-US" baseline="0" dirty="0" smtClean="0"/>
              <a:t>For instance, consider this malicious bidder who acting as a man in the middle, mauls</a:t>
            </a:r>
          </a:p>
          <a:p>
            <a:r>
              <a:rPr lang="en-US" baseline="0" dirty="0" smtClean="0"/>
              <a:t>Bidder1's commitment to v into a commitment to a related value, say v+1 and wins the auction by 1 dollar.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emphasize that hiding is not sufficient to guarantee independence </a:t>
            </a:r>
            <a:br>
              <a:rPr lang="en-US" baseline="0" dirty="0" smtClean="0"/>
            </a:br>
            <a:r>
              <a:rPr lang="en-US" baseline="0" dirty="0" smtClean="0"/>
              <a:t>of bids because Man-in-the-middle generates its commitment to v+1 without knowing v.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makes things worse is that many existing commitments are susceptible to such mauling attacks and to thwart such attacks, </a:t>
            </a:r>
            <a:r>
              <a:rPr lang="en-US" baseline="0" dirty="0" err="1" smtClean="0"/>
              <a:t>Dolev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Dwork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Naor</a:t>
            </a:r>
            <a:r>
              <a:rPr lang="en-US" baseline="0" dirty="0" smtClean="0"/>
              <a:t> introduced the notion of non-malleable commitments.</a:t>
            </a:r>
          </a:p>
          <a:p>
            <a:endParaRPr lang="en-US" dirty="0" smtClean="0"/>
          </a:p>
          <a:p>
            <a:r>
              <a:rPr lang="en-US" dirty="0" smtClean="0"/>
              <a:t>--------------------------------------------------------------------------------------------------------------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6802-1CDF-044F-A4ED-531D229133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2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where they consider a setting with an adversary MIM which acts </a:t>
            </a:r>
            <a:br>
              <a:rPr lang="en-US" baseline="0" dirty="0" smtClean="0"/>
            </a:br>
            <a:r>
              <a:rPr lang="en-US" baseline="0" dirty="0" smtClean="0"/>
              <a:t>as a man in the middle receiving a commitment to v on the left and itself committing to some value ‘u’ on the right. </a:t>
            </a:r>
          </a:p>
          <a:p>
            <a:r>
              <a:rPr lang="en-US" baseline="0" dirty="0" smtClean="0"/>
              <a:t>MIM controls the order in which these messages are being delivered on both sides.</a:t>
            </a:r>
          </a:p>
          <a:p>
            <a:r>
              <a:rPr lang="en-US" baseline="0" dirty="0" smtClean="0"/>
              <a:t>Then, non-malleability demands that the right committed value 'u' be independent </a:t>
            </a:r>
          </a:p>
          <a:p>
            <a:r>
              <a:rPr lang="en-US" baseline="0" dirty="0" smtClean="0"/>
              <a:t>of the left committed value 'v'.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this definition is unachievable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 MIM can always copy the left interaction onto the right.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One way to handle this issue is to introduce identities id, id’ for each interaction </a:t>
            </a:r>
            <a:br>
              <a:rPr lang="en-US" baseline="0" dirty="0" smtClean="0"/>
            </a:br>
            <a:r>
              <a:rPr lang="en-US" baseline="0" dirty="0" smtClean="0"/>
              <a:t>which however can be </a:t>
            </a:r>
            <a:r>
              <a:rPr lang="en-US" baseline="0" dirty="0" err="1" smtClean="0"/>
              <a:t>adversarially</a:t>
            </a:r>
            <a:r>
              <a:rPr lang="en-US" baseline="0" dirty="0" smtClean="0"/>
              <a:t> chosen. Now messages in</a:t>
            </a:r>
            <a:br>
              <a:rPr lang="en-US" baseline="0" dirty="0" smtClean="0"/>
            </a:br>
            <a:r>
              <a:rPr lang="en-US" baseline="0" dirty="0" smtClean="0"/>
              <a:t>both interactions do not only depend on value but also depend on the identity.</a:t>
            </a:r>
            <a:br>
              <a:rPr lang="en-US" baseline="0" dirty="0" smtClean="0"/>
            </a:b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Now, non-malleability asks for independence between v and u </a:t>
            </a:r>
            <a:br>
              <a:rPr lang="en-US" baseline="0" dirty="0" smtClean="0"/>
            </a:br>
            <a:r>
              <a:rPr lang="en-US" baseline="0" dirty="0" smtClean="0"/>
              <a:t>only when the ids are different.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--------------------------------------------------------------------------------------------------------------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6802-1CDF-044F-A4ED-531D229133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95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capture independence, we consider two experiments where </a:t>
            </a:r>
          </a:p>
          <a:p>
            <a:r>
              <a:rPr lang="en-US" baseline="0" dirty="0" smtClean="0"/>
              <a:t>MIM receives commitments to v_1 and v_2 on the left and </a:t>
            </a:r>
          </a:p>
          <a:p>
            <a:r>
              <a:rPr lang="en-US" baseline="0" dirty="0" smtClean="0"/>
              <a:t>itself commits to u_1 and u_2 respectively on the right.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for non-malleability, we require that view of the MIM, </a:t>
            </a:r>
          </a:p>
          <a:p>
            <a:r>
              <a:rPr lang="en-US" baseline="0" dirty="0" smtClean="0"/>
              <a:t>which consists of all the messages it sees &amp; its random coins,</a:t>
            </a:r>
          </a:p>
          <a:p>
            <a:r>
              <a:rPr lang="en-US" baseline="0" dirty="0" smtClean="0"/>
              <a:t>and the value it commits to on the right is indistinguishable. </a:t>
            </a:r>
          </a:p>
          <a:p>
            <a:r>
              <a:rPr lang="en-US" baseline="0" dirty="0" smtClean="0"/>
              <a:t>We require NM to hold when only ids are different, </a:t>
            </a:r>
          </a:p>
          <a:p>
            <a:r>
              <a:rPr lang="en-US" baseline="0" dirty="0" smtClean="0"/>
              <a:t>and in case they are the same we replace the right committed values with bot.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refer to this basic notion of NM as 1-1 NM as MIM participates in one </a:t>
            </a:r>
            <a:br>
              <a:rPr lang="en-US" baseline="0" dirty="0" smtClean="0"/>
            </a:br>
            <a:r>
              <a:rPr lang="en-US" baseline="0" dirty="0" smtClean="0"/>
              <a:t>left and one right interaction. </a:t>
            </a:r>
          </a:p>
          <a:p>
            <a:r>
              <a:rPr lang="en-US" dirty="0" smtClean="0"/>
              <a:t>--------------------------------------------------------------------------------------------------------------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6802-1CDF-044F-A4ED-531D229133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3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Concurrent NM considers a MIM that instead participates in many left and many right interactions,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requires that the joint distribution of the view of MIM and all the values it commits to on the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right must be indistinguishable. As before, we will replace the committed value in the </a:t>
            </a:r>
            <a:r>
              <a:rPr lang="en-US" baseline="0" dirty="0" err="1" smtClean="0"/>
              <a:t>j^th</a:t>
            </a:r>
            <a:r>
              <a:rPr lang="en-US" baseline="0" dirty="0" smtClean="0"/>
              <a:t> right interaction with \bot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when the identity </a:t>
            </a:r>
            <a:r>
              <a:rPr lang="en-US" baseline="0" dirty="0" err="1" smtClean="0"/>
              <a:t>id’_j</a:t>
            </a:r>
            <a:r>
              <a:rPr lang="en-US" baseline="0" dirty="0" smtClean="0"/>
              <a:t> equals one of the left identities.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general case of conc. NM is more desirable but is also harder to achieve.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--------------------------------------------------------------------------------------------------------------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6802-1CDF-044F-A4ED-531D229133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44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aseline="0" dirty="0" smtClean="0"/>
              <a:t>central question in the area of NM commitments has been to determine the exact number of rounds sufficient to achieve NM.  The original work of DDN gave a O(log n) round construction from the minimal assumption of OWFs. Since then a long line of research has gradually reduced the number of rounds to a O(1).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state of the art for conc. NM </a:t>
            </a:r>
            <a:br>
              <a:rPr lang="en-US" baseline="0" dirty="0" smtClean="0"/>
            </a:br>
            <a:r>
              <a:rPr lang="en-US" baseline="0" dirty="0" err="1" smtClean="0"/>
              <a:t>Ciampi</a:t>
            </a:r>
            <a:r>
              <a:rPr lang="en-US" baseline="0" dirty="0" smtClean="0"/>
              <a:t> et. al construct 4-rounds NMC from OWFs, </a:t>
            </a:r>
          </a:p>
          <a:p>
            <a:r>
              <a:rPr lang="en-US" baseline="0" dirty="0" err="1" smtClean="0"/>
              <a:t>Khurana</a:t>
            </a:r>
            <a:r>
              <a:rPr lang="en-US" baseline="0" dirty="0" smtClean="0"/>
              <a:t> recently showed a 3-rnd construction which can be based either on DDH, QR.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things are not so great when we come down to 2 rounds. </a:t>
            </a:r>
          </a:p>
          <a:p>
            <a:r>
              <a:rPr lang="en-US" baseline="0" dirty="0" smtClean="0"/>
              <a:t>The only known construction is from a new, non-standard assumption of adaptive injective OWFs</a:t>
            </a:r>
          </a:p>
          <a:p>
            <a:r>
              <a:rPr lang="en-US" baseline="0" dirty="0" smtClean="0"/>
              <a:t>which already have a strong non-malleability flavor. </a:t>
            </a:r>
          </a:p>
          <a:p>
            <a:r>
              <a:rPr lang="en-US" baseline="0" dirty="0" smtClean="0"/>
              <a:t>Moreover, Pass showed that 2-round NMC cannot be based on </a:t>
            </a:r>
            <a:r>
              <a:rPr lang="en-US" baseline="0" dirty="0" err="1" smtClean="0"/>
              <a:t>polynomially</a:t>
            </a:r>
            <a:r>
              <a:rPr lang="en-US" baseline="0" dirty="0" smtClean="0"/>
              <a:t> hard falsifiable assumptions.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the natural question is – can we have 2-round/1-rnd NMC from any well studied assumption?</a:t>
            </a:r>
          </a:p>
          <a:p>
            <a:r>
              <a:rPr lang="en-US" baseline="0" dirty="0" smtClean="0"/>
              <a:t>We answer these questions positively in this work.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--------------------------------------------------------------------------------------------------------------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6802-1CDF-044F-A4ED-531D229133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69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give a 2-rnd fully concurrent NM commitment from </a:t>
            </a:r>
            <a:r>
              <a:rPr lang="en-US" baseline="0" dirty="0" err="1" smtClean="0"/>
              <a:t>subexponentially</a:t>
            </a:r>
            <a:r>
              <a:rPr lang="en-US" baseline="0" dirty="0" smtClean="0"/>
              <a:t> secure 2-rnd WI, </a:t>
            </a:r>
          </a:p>
          <a:p>
            <a:r>
              <a:rPr lang="en-US" baseline="0" dirty="0" smtClean="0"/>
              <a:t>CRHF, Injective OWFs and TL puzzles. The first three are standard crypto primitives</a:t>
            </a:r>
          </a:p>
          <a:p>
            <a:r>
              <a:rPr lang="en-US" baseline="0" dirty="0" smtClean="0"/>
              <a:t>and can be based on the hardness of DL or RSA assumption, and TL puzzles are ”the” cryptographic </a:t>
            </a:r>
            <a:br>
              <a:rPr lang="en-US" baseline="0" dirty="0" smtClean="0"/>
            </a:br>
            <a:r>
              <a:rPr lang="en-US" baseline="0" dirty="0" smtClean="0"/>
              <a:t>primitive for capturing depth-hardness.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familiar with classical puzzles like OWFs which are hard for bounded size adversaries. </a:t>
            </a:r>
          </a:p>
          <a:p>
            <a:r>
              <a:rPr lang="en-US" baseline="0" dirty="0" smtClean="0"/>
              <a:t>In contrast, TL puzzles are hard for bounded depth-adversaries that even have access to large parallel computing resources, in particular a large size.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see what that means pictorially. Consider this plane where any point is a circuit A whose size is described by its x-</a:t>
            </a:r>
            <a:r>
              <a:rPr lang="en-US" baseline="0" dirty="0" err="1" smtClean="0"/>
              <a:t>cordinate</a:t>
            </a:r>
            <a:r>
              <a:rPr lang="en-US" baseline="0" dirty="0" smtClean="0"/>
              <a:t> and depth by its y-co-ordinate. Now, in this language, an S-size hard OWF is hard for any adversary in that green </a:t>
            </a:r>
            <a:r>
              <a:rPr lang="en-US" baseline="0" dirty="0" err="1" smtClean="0"/>
              <a:t>SxS</a:t>
            </a:r>
            <a:r>
              <a:rPr lang="en-US" baseline="0" dirty="0" smtClean="0"/>
              <a:t> box. For example, it is hard for A1 and A2.</a:t>
            </a:r>
          </a:p>
          <a:p>
            <a:r>
              <a:rPr lang="en-US" baseline="0" dirty="0" smtClean="0"/>
              <a:t>And D-depth hard TL puzzle is hard for any adversary in that orange box whose depth is bounded by D. For example, it is hard for A2 and A3.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show that on replacing 2-rnd WI with NIWI and CRHF with a single CR hash function secure </a:t>
            </a:r>
            <a:br>
              <a:rPr lang="en-US" baseline="0" dirty="0" smtClean="0"/>
            </a:br>
            <a:r>
              <a:rPr lang="en-US" baseline="0" dirty="0" smtClean="0"/>
              <a:t>against uniform attackers, we get 1-rnd concurrent NMC. And the NM we achieve here is only against uniform adversaries.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concurrent work by </a:t>
            </a:r>
            <a:r>
              <a:rPr lang="en-US" baseline="0" dirty="0" err="1" smtClean="0"/>
              <a:t>Khurana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Sahai</a:t>
            </a:r>
            <a:r>
              <a:rPr lang="en-US" baseline="0" dirty="0" smtClean="0"/>
              <a:t> also construct 2-rnd and 1-rnd NMC without relying on TL puzzles.</a:t>
            </a:r>
            <a:br>
              <a:rPr lang="en-US" baseline="0" dirty="0" smtClean="0"/>
            </a:br>
            <a:r>
              <a:rPr lang="en-US" baseline="0" dirty="0" smtClean="0"/>
              <a:t>In comparison, our results are stronger in the </a:t>
            </a:r>
            <a:r>
              <a:rPr lang="en-US" baseline="0" smtClean="0"/>
              <a:t>aspects as </a:t>
            </a:r>
            <a:r>
              <a:rPr lang="en-US" baseline="0" dirty="0" smtClean="0"/>
              <a:t>we achieve fully concurrent NM and our 1-rnd </a:t>
            </a:r>
            <a:br>
              <a:rPr lang="en-US" baseline="0" dirty="0" smtClean="0"/>
            </a:br>
            <a:r>
              <a:rPr lang="en-US" baseline="0" dirty="0" smtClean="0"/>
              <a:t>is NM </a:t>
            </a:r>
            <a:r>
              <a:rPr lang="en-US" baseline="0" dirty="0" err="1" smtClean="0"/>
              <a:t>w.r.t</a:t>
            </a:r>
            <a:r>
              <a:rPr lang="en-US" baseline="0" dirty="0" smtClean="0"/>
              <a:t>. commitment.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talk, I will only talk about the 2-rnd construction and invite you to see the paper for the 1-rnd const.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--------------------------------------------------------------------------------------------------------------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6802-1CDF-044F-A4ED-531D229133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50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But first let me talk about TL puzzles.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Timelock</a:t>
            </a:r>
            <a:r>
              <a:rPr lang="en-US" baseline="0" dirty="0" smtClean="0"/>
              <a:t> puzzle is a puzzle with a unique solution and such the pair of </a:t>
            </a:r>
            <a:r>
              <a:rPr lang="en-US" baseline="0" dirty="0" err="1" smtClean="0"/>
              <a:t>puzz</a:t>
            </a:r>
            <a:r>
              <a:rPr lang="en-US" baseline="0" dirty="0" smtClean="0"/>
              <a:t> and s can be sampled efficiently. There is a way to solve </a:t>
            </a:r>
            <a:r>
              <a:rPr lang="en-US" baseline="0" dirty="0" err="1" smtClean="0"/>
              <a:t>puzz</a:t>
            </a:r>
            <a:r>
              <a:rPr lang="en-US" baseline="0" dirty="0" smtClean="0"/>
              <a:t> in exponential or 2^t-depth and size.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for any adversary with significantly smaller depth (for instance </a:t>
            </a:r>
            <a:r>
              <a:rPr lang="en-US" baseline="0" dirty="0" err="1" smtClean="0"/>
              <a:t>subexp</a:t>
            </a:r>
            <a:r>
              <a:rPr lang="en-US" baseline="0" dirty="0" smtClean="0"/>
              <a:t> 2^t^\ep depth) </a:t>
            </a:r>
          </a:p>
          <a:p>
            <a:r>
              <a:rPr lang="en-US" baseline="0" dirty="0" smtClean="0"/>
              <a:t>and large size, the probability of it solving the puzzle is neg.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Pictorially, TL puzzle is hard for any </a:t>
            </a:r>
            <a:r>
              <a:rPr lang="en-US" baseline="0" dirty="0" err="1" smtClean="0"/>
              <a:t>Adv</a:t>
            </a:r>
            <a:r>
              <a:rPr lang="en-US" baseline="0" dirty="0" smtClean="0"/>
              <a:t> A in the orange box but can be solved by Sol of 2^t depth and size.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essence, solving a TL puzzle is an inherently sequential task. </a:t>
            </a:r>
          </a:p>
          <a:p>
            <a:r>
              <a:rPr lang="en-US" baseline="0" dirty="0" smtClean="0"/>
              <a:t>And one such task is that of Repeated </a:t>
            </a:r>
            <a:r>
              <a:rPr lang="en-US" baseline="0" dirty="0" err="1" smtClean="0"/>
              <a:t>Sq</a:t>
            </a:r>
            <a:r>
              <a:rPr lang="en-US" baseline="0" dirty="0" smtClean="0"/>
              <a:t> mod N.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--------------------------------------------------------------------------------------------------------------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C6802-1CDF-044F-A4ED-531D229133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5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D76EA42-0CBA-B64C-A74E-685164383319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B67CE9-92FB-A445-A5C6-29EF1FDAC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D76EA42-0CBA-B64C-A74E-685164383319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B67CE9-92FB-A445-A5C6-29EF1FDAC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D76EA42-0CBA-B64C-A74E-685164383319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B67CE9-92FB-A445-A5C6-29EF1FDAC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D76EA42-0CBA-B64C-A74E-685164383319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B67CE9-92FB-A445-A5C6-29EF1FDAC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D76EA42-0CBA-B64C-A74E-685164383319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B67CE9-92FB-A445-A5C6-29EF1FDAC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65126"/>
            <a:ext cx="7886700" cy="57943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432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D76EA42-0CBA-B64C-A74E-685164383319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B67CE9-92FB-A445-A5C6-29EF1FDAC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D76EA42-0CBA-B64C-A74E-685164383319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B67CE9-92FB-A445-A5C6-29EF1FDAC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D76EA42-0CBA-B64C-A74E-685164383319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B67CE9-92FB-A445-A5C6-29EF1FDAC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D76EA42-0CBA-B64C-A74E-685164383319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2B67CE9-92FB-A445-A5C6-29EF1FDACF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57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orient="horz" pos="595" userDrawn="1">
          <p15:clr>
            <a:srgbClr val="F26B43"/>
          </p15:clr>
        </p15:guide>
        <p15:guide id="3" pos="55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png"/><Relationship Id="rId18" Type="http://schemas.openxmlformats.org/officeDocument/2006/relationships/image" Target="../media/image66.png"/><Relationship Id="rId19" Type="http://schemas.openxmlformats.org/officeDocument/2006/relationships/image" Target="../media/image57.png"/><Relationship Id="rId22" Type="http://schemas.openxmlformats.org/officeDocument/2006/relationships/image" Target="../media/image75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0.xml"/><Relationship Id="rId23" Type="http://schemas.openxmlformats.org/officeDocument/2006/relationships/image" Target="../media/image570.png"/><Relationship Id="rId24" Type="http://schemas.openxmlformats.org/officeDocument/2006/relationships/image" Target="../media/image76.png"/><Relationship Id="rId6" Type="http://schemas.openxmlformats.org/officeDocument/2006/relationships/image" Target="../media/image680.png"/><Relationship Id="rId7" Type="http://schemas.openxmlformats.org/officeDocument/2006/relationships/image" Target="../media/image216.png"/><Relationship Id="rId8" Type="http://schemas.openxmlformats.org/officeDocument/2006/relationships/image" Target="../media/image55.png"/><Relationship Id="rId10" Type="http://schemas.openxmlformats.org/officeDocument/2006/relationships/image" Target="../media/image71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9.png"/><Relationship Id="rId20" Type="http://schemas.openxmlformats.org/officeDocument/2006/relationships/image" Target="../media/image86.png"/><Relationship Id="rId21" Type="http://schemas.openxmlformats.org/officeDocument/2006/relationships/image" Target="../media/image87.png"/><Relationship Id="rId22" Type="http://schemas.openxmlformats.org/officeDocument/2006/relationships/image" Target="../media/image88.png"/><Relationship Id="rId23" Type="http://schemas.openxmlformats.org/officeDocument/2006/relationships/image" Target="../media/image89.png"/><Relationship Id="rId24" Type="http://schemas.openxmlformats.org/officeDocument/2006/relationships/image" Target="../media/image90.png"/><Relationship Id="rId25" Type="http://schemas.openxmlformats.org/officeDocument/2006/relationships/image" Target="../media/image91.png"/><Relationship Id="rId26" Type="http://schemas.openxmlformats.org/officeDocument/2006/relationships/image" Target="../media/image92.png"/><Relationship Id="rId27" Type="http://schemas.openxmlformats.org/officeDocument/2006/relationships/image" Target="../media/image81.png"/><Relationship Id="rId28" Type="http://schemas.openxmlformats.org/officeDocument/2006/relationships/image" Target="../media/image93.png"/><Relationship Id="rId29" Type="http://schemas.openxmlformats.org/officeDocument/2006/relationships/image" Target="../media/image94.png"/><Relationship Id="rId30" Type="http://schemas.openxmlformats.org/officeDocument/2006/relationships/image" Target="../media/image95.png"/><Relationship Id="rId31" Type="http://schemas.openxmlformats.org/officeDocument/2006/relationships/image" Target="../media/image96.png"/><Relationship Id="rId32" Type="http://schemas.openxmlformats.org/officeDocument/2006/relationships/image" Target="../media/image97.png"/><Relationship Id="rId10" Type="http://schemas.openxmlformats.org/officeDocument/2006/relationships/image" Target="../media/image70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4" Type="http://schemas.openxmlformats.org/officeDocument/2006/relationships/image" Target="../media/image58.png"/><Relationship Id="rId15" Type="http://schemas.openxmlformats.org/officeDocument/2006/relationships/image" Target="../media/image80.png"/><Relationship Id="rId16" Type="http://schemas.openxmlformats.org/officeDocument/2006/relationships/image" Target="../media/image82.png"/><Relationship Id="rId17" Type="http://schemas.openxmlformats.org/officeDocument/2006/relationships/image" Target="../media/image83.png"/><Relationship Id="rId18" Type="http://schemas.openxmlformats.org/officeDocument/2006/relationships/image" Target="../media/image84.png"/><Relationship Id="rId19" Type="http://schemas.openxmlformats.org/officeDocument/2006/relationships/image" Target="../media/image85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59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5.png"/><Relationship Id="rId8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19.png"/><Relationship Id="rId21" Type="http://schemas.openxmlformats.org/officeDocument/2006/relationships/image" Target="../media/image120.png"/><Relationship Id="rId22" Type="http://schemas.openxmlformats.org/officeDocument/2006/relationships/image" Target="../media/image121.png"/><Relationship Id="rId23" Type="http://schemas.openxmlformats.org/officeDocument/2006/relationships/image" Target="../media/image122.png"/><Relationship Id="rId24" Type="http://schemas.openxmlformats.org/officeDocument/2006/relationships/image" Target="../media/image123.png"/><Relationship Id="rId25" Type="http://schemas.openxmlformats.org/officeDocument/2006/relationships/image" Target="../media/image124.png"/><Relationship Id="rId26" Type="http://schemas.openxmlformats.org/officeDocument/2006/relationships/image" Target="../media/image125.png"/><Relationship Id="rId27" Type="http://schemas.openxmlformats.org/officeDocument/2006/relationships/image" Target="../media/image126.png"/><Relationship Id="rId28" Type="http://schemas.openxmlformats.org/officeDocument/2006/relationships/image" Target="../media/image127.png"/><Relationship Id="rId29" Type="http://schemas.openxmlformats.org/officeDocument/2006/relationships/image" Target="../media/image128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031.png"/><Relationship Id="rId5" Type="http://schemas.openxmlformats.org/officeDocument/2006/relationships/image" Target="../media/image1041.png"/><Relationship Id="rId6" Type="http://schemas.openxmlformats.org/officeDocument/2006/relationships/image" Target="../media/image105.png"/><Relationship Id="rId7" Type="http://schemas.openxmlformats.org/officeDocument/2006/relationships/image" Target="../media/image106.png"/><Relationship Id="rId8" Type="http://schemas.openxmlformats.org/officeDocument/2006/relationships/image" Target="../media/image107.png"/><Relationship Id="rId9" Type="http://schemas.openxmlformats.org/officeDocument/2006/relationships/image" Target="../media/image108.png"/><Relationship Id="rId34" Type="http://schemas.openxmlformats.org/officeDocument/2006/relationships/image" Target="../media/image133.png"/><Relationship Id="rId35" Type="http://schemas.openxmlformats.org/officeDocument/2006/relationships/image" Target="../media/image134.png"/><Relationship Id="rId36" Type="http://schemas.openxmlformats.org/officeDocument/2006/relationships/image" Target="../media/image135.png"/><Relationship Id="rId37" Type="http://schemas.openxmlformats.org/officeDocument/2006/relationships/image" Target="../media/image136.png"/><Relationship Id="rId38" Type="http://schemas.openxmlformats.org/officeDocument/2006/relationships/image" Target="../media/image137.png"/><Relationship Id="rId39" Type="http://schemas.openxmlformats.org/officeDocument/2006/relationships/image" Target="../media/image138.png"/><Relationship Id="rId10" Type="http://schemas.openxmlformats.org/officeDocument/2006/relationships/image" Target="../media/image109.png"/><Relationship Id="rId11" Type="http://schemas.openxmlformats.org/officeDocument/2006/relationships/image" Target="../media/image110.png"/><Relationship Id="rId12" Type="http://schemas.openxmlformats.org/officeDocument/2006/relationships/image" Target="../media/image111.png"/><Relationship Id="rId13" Type="http://schemas.openxmlformats.org/officeDocument/2006/relationships/image" Target="../media/image112.png"/><Relationship Id="rId14" Type="http://schemas.openxmlformats.org/officeDocument/2006/relationships/image" Target="../media/image113.png"/><Relationship Id="rId15" Type="http://schemas.openxmlformats.org/officeDocument/2006/relationships/image" Target="../media/image114.png"/><Relationship Id="rId16" Type="http://schemas.openxmlformats.org/officeDocument/2006/relationships/image" Target="../media/image115.png"/><Relationship Id="rId17" Type="http://schemas.openxmlformats.org/officeDocument/2006/relationships/image" Target="../media/image116.png"/><Relationship Id="rId18" Type="http://schemas.openxmlformats.org/officeDocument/2006/relationships/image" Target="../media/image117.png"/><Relationship Id="rId19" Type="http://schemas.openxmlformats.org/officeDocument/2006/relationships/image" Target="../media/image118.png"/><Relationship Id="rId40" Type="http://schemas.openxmlformats.org/officeDocument/2006/relationships/image" Target="../media/image33.png"/><Relationship Id="rId41" Type="http://schemas.openxmlformats.org/officeDocument/2006/relationships/image" Target="../media/image98.png"/><Relationship Id="rId42" Type="http://schemas.openxmlformats.org/officeDocument/2006/relationships/image" Target="../media/image99.png"/><Relationship Id="rId43" Type="http://schemas.openxmlformats.org/officeDocument/2006/relationships/image" Target="../media/image100.png"/><Relationship Id="rId44" Type="http://schemas.openxmlformats.org/officeDocument/2006/relationships/image" Target="../media/image98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8.png"/><Relationship Id="rId20" Type="http://schemas.openxmlformats.org/officeDocument/2006/relationships/image" Target="../media/image102.png"/><Relationship Id="rId21" Type="http://schemas.openxmlformats.org/officeDocument/2006/relationships/image" Target="../media/image103.png"/><Relationship Id="rId22" Type="http://schemas.openxmlformats.org/officeDocument/2006/relationships/image" Target="../media/image104.png"/><Relationship Id="rId23" Type="http://schemas.openxmlformats.org/officeDocument/2006/relationships/image" Target="../media/image144.png"/><Relationship Id="rId10" Type="http://schemas.openxmlformats.org/officeDocument/2006/relationships/image" Target="../media/image109.png"/><Relationship Id="rId11" Type="http://schemas.openxmlformats.org/officeDocument/2006/relationships/image" Target="../media/image110.png"/><Relationship Id="rId12" Type="http://schemas.openxmlformats.org/officeDocument/2006/relationships/image" Target="../media/image111.png"/><Relationship Id="rId13" Type="http://schemas.openxmlformats.org/officeDocument/2006/relationships/image" Target="../media/image112.png"/><Relationship Id="rId14" Type="http://schemas.openxmlformats.org/officeDocument/2006/relationships/image" Target="../media/image113.png"/><Relationship Id="rId15" Type="http://schemas.openxmlformats.org/officeDocument/2006/relationships/image" Target="../media/image114.png"/><Relationship Id="rId16" Type="http://schemas.openxmlformats.org/officeDocument/2006/relationships/image" Target="../media/image115.png"/><Relationship Id="rId17" Type="http://schemas.openxmlformats.org/officeDocument/2006/relationships/image" Target="../media/image970.png"/><Relationship Id="rId18" Type="http://schemas.openxmlformats.org/officeDocument/2006/relationships/image" Target="../media/image980.png"/><Relationship Id="rId19" Type="http://schemas.openxmlformats.org/officeDocument/2006/relationships/image" Target="../media/image990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031.png"/><Relationship Id="rId5" Type="http://schemas.openxmlformats.org/officeDocument/2006/relationships/image" Target="../media/image1041.png"/><Relationship Id="rId6" Type="http://schemas.openxmlformats.org/officeDocument/2006/relationships/image" Target="../media/image105.png"/><Relationship Id="rId7" Type="http://schemas.openxmlformats.org/officeDocument/2006/relationships/image" Target="../media/image106.png"/><Relationship Id="rId8" Type="http://schemas.openxmlformats.org/officeDocument/2006/relationships/image" Target="../media/image10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01.png"/><Relationship Id="rId7" Type="http://schemas.openxmlformats.org/officeDocument/2006/relationships/image" Target="../media/image1370.png"/><Relationship Id="rId8" Type="http://schemas.openxmlformats.org/officeDocument/2006/relationships/image" Target="../media/image1371.png"/><Relationship Id="rId9" Type="http://schemas.openxmlformats.org/officeDocument/2006/relationships/image" Target="../media/image158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1.png"/><Relationship Id="rId12" Type="http://schemas.openxmlformats.org/officeDocument/2006/relationships/image" Target="../media/image132.png"/><Relationship Id="rId13" Type="http://schemas.openxmlformats.org/officeDocument/2006/relationships/image" Target="../media/image139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59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Relationship Id="rId7" Type="http://schemas.openxmlformats.org/officeDocument/2006/relationships/image" Target="../media/image129.png"/><Relationship Id="rId8" Type="http://schemas.openxmlformats.org/officeDocument/2006/relationships/image" Target="../media/image130.png"/><Relationship Id="rId9" Type="http://schemas.openxmlformats.org/officeDocument/2006/relationships/image" Target="../media/image24.png"/><Relationship Id="rId10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1.png"/><Relationship Id="rId20" Type="http://schemas.openxmlformats.org/officeDocument/2006/relationships/image" Target="../media/image173.png"/><Relationship Id="rId21" Type="http://schemas.openxmlformats.org/officeDocument/2006/relationships/image" Target="../media/image174.png"/><Relationship Id="rId22" Type="http://schemas.openxmlformats.org/officeDocument/2006/relationships/image" Target="../media/image175.png"/><Relationship Id="rId23" Type="http://schemas.openxmlformats.org/officeDocument/2006/relationships/image" Target="../media/image176.png"/><Relationship Id="rId24" Type="http://schemas.openxmlformats.org/officeDocument/2006/relationships/image" Target="../media/image177.png"/><Relationship Id="rId25" Type="http://schemas.openxmlformats.org/officeDocument/2006/relationships/image" Target="../media/image178.png"/><Relationship Id="rId26" Type="http://schemas.openxmlformats.org/officeDocument/2006/relationships/image" Target="../media/image179.png"/><Relationship Id="rId27" Type="http://schemas.openxmlformats.org/officeDocument/2006/relationships/image" Target="../media/image180.png"/><Relationship Id="rId28" Type="http://schemas.openxmlformats.org/officeDocument/2006/relationships/image" Target="../media/image181.png"/><Relationship Id="rId29" Type="http://schemas.openxmlformats.org/officeDocument/2006/relationships/image" Target="../media/image182.png"/><Relationship Id="rId30" Type="http://schemas.openxmlformats.org/officeDocument/2006/relationships/image" Target="../media/image183.png"/><Relationship Id="rId10" Type="http://schemas.openxmlformats.org/officeDocument/2006/relationships/image" Target="../media/image162.png"/><Relationship Id="rId11" Type="http://schemas.openxmlformats.org/officeDocument/2006/relationships/image" Target="../media/image163.png"/><Relationship Id="rId12" Type="http://schemas.openxmlformats.org/officeDocument/2006/relationships/image" Target="../media/image164.png"/><Relationship Id="rId13" Type="http://schemas.openxmlformats.org/officeDocument/2006/relationships/image" Target="../media/image165.png"/><Relationship Id="rId14" Type="http://schemas.openxmlformats.org/officeDocument/2006/relationships/image" Target="../media/image166.png"/><Relationship Id="rId15" Type="http://schemas.openxmlformats.org/officeDocument/2006/relationships/image" Target="../media/image167.png"/><Relationship Id="rId16" Type="http://schemas.openxmlformats.org/officeDocument/2006/relationships/image" Target="../media/image168.png"/><Relationship Id="rId17" Type="http://schemas.openxmlformats.org/officeDocument/2006/relationships/image" Target="../media/image170.png"/><Relationship Id="rId18" Type="http://schemas.openxmlformats.org/officeDocument/2006/relationships/image" Target="../media/image171.png"/><Relationship Id="rId19" Type="http://schemas.openxmlformats.org/officeDocument/2006/relationships/image" Target="../media/image172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7" Type="http://schemas.openxmlformats.org/officeDocument/2006/relationships/image" Target="../media/image157.png"/><Relationship Id="rId8" Type="http://schemas.openxmlformats.org/officeDocument/2006/relationships/image" Target="../media/image1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6" Type="http://schemas.openxmlformats.org/officeDocument/2006/relationships/image" Target="../media/image1350.png"/><Relationship Id="rId7" Type="http://schemas.openxmlformats.org/officeDocument/2006/relationships/image" Target="../media/image1370.png"/><Relationship Id="rId8" Type="http://schemas.openxmlformats.org/officeDocument/2006/relationships/image" Target="../media/image1371.png"/><Relationship Id="rId9" Type="http://schemas.openxmlformats.org/officeDocument/2006/relationships/image" Target="../media/image158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8" Type="http://schemas.openxmlformats.org/officeDocument/2006/relationships/image" Target="../media/image223.png"/><Relationship Id="rId6" Type="http://schemas.openxmlformats.org/officeDocument/2006/relationships/image" Target="../media/image1800.png"/><Relationship Id="rId7" Type="http://schemas.openxmlformats.org/officeDocument/2006/relationships/image" Target="../media/image222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09.png"/><Relationship Id="rId25" Type="http://schemas.openxmlformats.org/officeDocument/2006/relationships/image" Target="../media/image261.png"/><Relationship Id="rId26" Type="http://schemas.openxmlformats.org/officeDocument/2006/relationships/image" Target="../media/image210.png"/><Relationship Id="rId27" Type="http://schemas.openxmlformats.org/officeDocument/2006/relationships/image" Target="../media/image211.png"/><Relationship Id="rId28" Type="http://schemas.openxmlformats.org/officeDocument/2006/relationships/image" Target="../media/image141.png"/><Relationship Id="rId29" Type="http://schemas.openxmlformats.org/officeDocument/2006/relationships/image" Target="../media/image232.png"/><Relationship Id="rId30" Type="http://schemas.openxmlformats.org/officeDocument/2006/relationships/image" Target="../media/image233.png"/><Relationship Id="rId10" Type="http://schemas.openxmlformats.org/officeDocument/2006/relationships/image" Target="../media/image215.png"/><Relationship Id="rId11" Type="http://schemas.openxmlformats.org/officeDocument/2006/relationships/image" Target="../media/image185.png"/><Relationship Id="rId12" Type="http://schemas.openxmlformats.org/officeDocument/2006/relationships/image" Target="../media/image217.png"/><Relationship Id="rId13" Type="http://schemas.openxmlformats.org/officeDocument/2006/relationships/image" Target="../media/image186.png"/><Relationship Id="rId14" Type="http://schemas.openxmlformats.org/officeDocument/2006/relationships/image" Target="../media/image218.png"/><Relationship Id="rId15" Type="http://schemas.openxmlformats.org/officeDocument/2006/relationships/image" Target="../media/image140.png"/><Relationship Id="rId16" Type="http://schemas.openxmlformats.org/officeDocument/2006/relationships/image" Target="../media/image207.png"/><Relationship Id="rId17" Type="http://schemas.openxmlformats.org/officeDocument/2006/relationships/image" Target="../media/image208.png"/><Relationship Id="rId18" Type="http://schemas.openxmlformats.org/officeDocument/2006/relationships/image" Target="../media/image187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9.xml"/><Relationship Id="rId6" Type="http://schemas.openxmlformats.org/officeDocument/2006/relationships/image" Target="../media/image224.png"/><Relationship Id="rId7" Type="http://schemas.openxmlformats.org/officeDocument/2006/relationships/image" Target="../media/image184.png"/><Relationship Id="rId8" Type="http://schemas.openxmlformats.org/officeDocument/2006/relationships/image" Target="../media/image205.png"/><Relationship Id="rId9" Type="http://schemas.openxmlformats.org/officeDocument/2006/relationships/image" Target="../media/image2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6" Type="http://schemas.openxmlformats.org/officeDocument/2006/relationships/image" Target="../media/image169.pn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6" Type="http://schemas.openxmlformats.org/officeDocument/2006/relationships/image" Target="../media/image234.png"/><Relationship Id="rId7" Type="http://schemas.openxmlformats.org/officeDocument/2006/relationships/image" Target="../media/image235.png"/><Relationship Id="rId8" Type="http://schemas.openxmlformats.org/officeDocument/2006/relationships/image" Target="../media/image236.png"/><Relationship Id="rId9" Type="http://schemas.openxmlformats.org/officeDocument/2006/relationships/image" Target="../media/image213.png"/><Relationship Id="rId10" Type="http://schemas.openxmlformats.org/officeDocument/2006/relationships/image" Target="../media/image214.png"/><Relationship Id="rId12" Type="http://schemas.openxmlformats.org/officeDocument/2006/relationships/image" Target="../media/image2130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131.png"/><Relationship Id="rId5" Type="http://schemas.microsoft.com/office/2007/relationships/hdphoto" Target="../media/hdphoto1.wdp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8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7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4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2.png"/><Relationship Id="rId10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16.png"/><Relationship Id="rId14" Type="http://schemas.openxmlformats.org/officeDocument/2006/relationships/image" Target="../media/image25.png"/><Relationship Id="rId15" Type="http://schemas.openxmlformats.org/officeDocument/2006/relationships/image" Target="../media/image250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20" Type="http://schemas.openxmlformats.org/officeDocument/2006/relationships/image" Target="../media/image30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19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12.png"/><Relationship Id="rId7" Type="http://schemas.openxmlformats.org/officeDocument/2006/relationships/image" Target="../media/image32.png"/><Relationship Id="rId8" Type="http://schemas.openxmlformats.org/officeDocument/2006/relationships/image" Target="../media/image31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6" Type="http://schemas.openxmlformats.org/officeDocument/2006/relationships/image" Target="../media/image40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8.xml"/><Relationship Id="rId6" Type="http://schemas.openxmlformats.org/officeDocument/2006/relationships/image" Target="../media/image390.png"/><Relationship Id="rId7" Type="http://schemas.openxmlformats.org/officeDocument/2006/relationships/image" Target="../media/image40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16" Type="http://schemas.openxmlformats.org/officeDocument/2006/relationships/image" Target="../media/image60.png"/><Relationship Id="rId17" Type="http://schemas.openxmlformats.org/officeDocument/2006/relationships/image" Target="../media/image52.png"/><Relationship Id="rId18" Type="http://schemas.openxmlformats.org/officeDocument/2006/relationships/image" Target="../media/image68.png"/><Relationship Id="rId20" Type="http://schemas.openxmlformats.org/officeDocument/2006/relationships/image" Target="../media/image520.png"/><Relationship Id="rId21" Type="http://schemas.openxmlformats.org/officeDocument/2006/relationships/image" Target="../media/image71.png"/><Relationship Id="rId22" Type="http://schemas.openxmlformats.org/officeDocument/2006/relationships/image" Target="../media/image72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9.xml"/><Relationship Id="rId23" Type="http://schemas.openxmlformats.org/officeDocument/2006/relationships/image" Target="../media/image73.png"/><Relationship Id="rId24" Type="http://schemas.openxmlformats.org/officeDocument/2006/relationships/image" Target="../media/image74.png"/><Relationship Id="rId25" Type="http://schemas.openxmlformats.org/officeDocument/2006/relationships/image" Target="../media/image53.png"/><Relationship Id="rId26" Type="http://schemas.openxmlformats.org/officeDocument/2006/relationships/image" Target="../media/image54.png"/><Relationship Id="rId27" Type="http://schemas.openxmlformats.org/officeDocument/2006/relationships/image" Target="../media/image63.png"/><Relationship Id="rId28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71732"/>
            <a:ext cx="9225280" cy="217233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800" dirty="0" smtClean="0"/>
              <a:t>Two-Round and Non-interactive</a:t>
            </a:r>
            <a:br>
              <a:rPr lang="en-US" sz="3800" dirty="0" smtClean="0"/>
            </a:br>
            <a:r>
              <a:rPr lang="en-US" sz="3800" dirty="0" smtClean="0"/>
              <a:t>Concurrent Non-malleable Commitments</a:t>
            </a:r>
            <a:br>
              <a:rPr lang="en-US" sz="3800" dirty="0" smtClean="0"/>
            </a:br>
            <a:r>
              <a:rPr lang="en-US" sz="3800" dirty="0" smtClean="0"/>
              <a:t>from Time-lock Puzzles</a:t>
            </a:r>
            <a:endParaRPr lang="en-US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627429" y="3813149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Huijia</a:t>
            </a:r>
            <a:r>
              <a:rPr lang="en-US" sz="2400" dirty="0" smtClean="0"/>
              <a:t> (Rachel) Lin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88484" y="3818790"/>
            <a:ext cx="1567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Rafael Pass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54168" y="3813146"/>
            <a:ext cx="1550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Pratik Soni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3051" y="434619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UCSB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86370" y="431999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UCSB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45440" y="4274811"/>
            <a:ext cx="853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Cornell</a:t>
            </a:r>
          </a:p>
          <a:p>
            <a:pPr algn="ctr"/>
            <a:r>
              <a:rPr lang="en-US" dirty="0" smtClean="0"/>
              <a:t>Tech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76451" y="5694430"/>
            <a:ext cx="119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FOCS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4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33"/>
    </mc:Choice>
    <mc:Fallback xmlns="">
      <p:transition spd="slow" advTm="4783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 Puzzles from Repeated Squaring </a:t>
            </a:r>
            <a:r>
              <a:rPr lang="en-US" sz="2400" dirty="0">
                <a:solidFill>
                  <a:srgbClr val="FF0000"/>
                </a:solidFill>
              </a:rPr>
              <a:t>[RSW96]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1415" y="1631192"/>
                <a:ext cx="34211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charset="0"/>
                        </a:rPr>
                        <m:t>puz</m:t>
                      </m:r>
                      <m:r>
                        <a:rPr lang="en-US" sz="3600" b="0" i="0" smtClean="0">
                          <a:latin typeface="Cambria Math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charset="0"/>
                        </a:rPr>
                        <m:t>N</m:t>
                      </m:r>
                      <m:r>
                        <a:rPr lang="en-US" sz="36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charset="0"/>
                        </a:rPr>
                        <m:t>pq</m:t>
                      </m:r>
                      <m:r>
                        <a:rPr lang="en-US" sz="36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15" y="1631192"/>
                <a:ext cx="3421129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11784" y="4480929"/>
                <a:ext cx="4563301" cy="458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  Hard for 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𝐀</m:t>
                    </m:r>
                  </m:oMath>
                </a14:m>
                <a:r>
                  <a:rPr lang="en-US" sz="2200" b="1" dirty="0" smtClean="0">
                    <a:solidFill>
                      <a:schemeClr val="tx1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22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 b="1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𝐭</m:t>
                            </m:r>
                          </m:e>
                          <m:sup>
                            <m:r>
                              <a:rPr lang="en-US" sz="2200" b="1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𝛜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200" b="1" dirty="0" smtClean="0">
                    <a:solidFill>
                      <a:schemeClr val="tx1"/>
                    </a:solidFill>
                  </a:rPr>
                  <a:t>-depth &amp; large size:</a:t>
                </a:r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84" y="4480929"/>
                <a:ext cx="4563301" cy="458395"/>
              </a:xfrm>
              <a:prstGeom prst="rect">
                <a:avLst/>
              </a:prstGeom>
              <a:blipFill rotWithShape="0">
                <a:blip r:embed="rId7"/>
                <a:stretch>
                  <a:fillRect t="-2667" r="-802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676231" y="4868656"/>
                <a:ext cx="4019690" cy="631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A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charset="0"/>
                                    </a:rPr>
                                    <m:t>N</m:t>
                                  </m:r>
                                </m:e>
                              </m:d>
                              <m:r>
                                <a:rPr lang="en-US" sz="2200" b="0" i="0" smtClean="0">
                                  <a:latin typeface="Cambria Math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charset="0"/>
                                    </a:rPr>
                                    <m:t>g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0" i="0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2200" b="0" i="1" smtClean="0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b="0" i="0" smtClean="0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 b="0" i="0" smtClean="0">
                                              <a:latin typeface="Cambria Math" charset="0"/>
                                            </a:rPr>
                                            <m:t>t</m:t>
                                          </m:r>
                                        </m:sup>
                                      </m:sSup>
                                    </m:sup>
                                  </m:sSup>
                                </m:sup>
                              </m:sSup>
                              <m:r>
                                <a:rPr lang="en-US" sz="22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mod</m:t>
                              </m:r>
                              <m:r>
                                <a:rPr lang="en-US" sz="22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N</m:t>
                              </m:r>
                            </m:e>
                          </m:d>
                        </m:e>
                      </m:func>
                      <m:r>
                        <a:rPr lang="en-US" sz="2200" b="0" i="0" smtClean="0">
                          <a:latin typeface="Cambria Math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negl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31" y="4868656"/>
                <a:ext cx="4019690" cy="63196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14897" y="1501585"/>
                <a:ext cx="316157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charset="0"/>
                        </a:rPr>
                        <m:t>s</m:t>
                      </m:r>
                      <m:r>
                        <a:rPr lang="en-US" sz="3600" b="0" i="0" smtClean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charset="0"/>
                            </a:rPr>
                            <m:t>g</m:t>
                          </m:r>
                        </m:e>
                        <m:sup>
                          <m:sSup>
                            <m:sSupPr>
                              <m:ctrlPr>
                                <a:rPr lang="en-US" sz="36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0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0" smtClean="0">
                                      <a:latin typeface="Cambria Math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latin typeface="Cambria Math" charset="0"/>
                                    </a:rPr>
                                    <m:t>t</m:t>
                                  </m:r>
                                </m:sup>
                              </m:sSup>
                            </m:sup>
                          </m:sSup>
                        </m:sup>
                      </m:sSup>
                      <m:r>
                        <m:rPr>
                          <m:sty m:val="p"/>
                        </m:rPr>
                        <a:rPr lang="en-US" sz="3600" b="0" i="0" smtClean="0">
                          <a:latin typeface="Cambria Math" charset="0"/>
                        </a:rPr>
                        <m:t>mod</m:t>
                      </m:r>
                      <m:r>
                        <a:rPr lang="en-US" sz="3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charset="0"/>
                        </a:rPr>
                        <m:t>N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897" y="1501585"/>
                <a:ext cx="3161571" cy="8309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15190" y="1059108"/>
            <a:ext cx="839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Repeated Squaring </a:t>
            </a:r>
            <a:r>
              <a:rPr lang="en-US" sz="2400" dirty="0" smtClean="0"/>
              <a:t>modulo RSA integer is </a:t>
            </a:r>
            <a:r>
              <a:rPr lang="en-US" sz="2400" b="1" dirty="0" smtClean="0"/>
              <a:t>“inherently sequential”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89077" y="2964714"/>
                <a:ext cx="3222471" cy="882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Compute 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g</m:t>
                        </m:r>
                      </m:e>
                      <m:sup>
                        <m:sSup>
                          <m:s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 b="0" i="0" smtClean="0">
                                <a:latin typeface="Cambria Math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0" smtClean="0">
                                    <a:latin typeface="Cambria Math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charset="0"/>
                                  </a:rPr>
                                  <m:t>t</m:t>
                                </m:r>
                              </m:sup>
                            </m:sSup>
                          </m:sup>
                        </m:sSup>
                      </m:sup>
                    </m:sSup>
                    <m:r>
                      <a:rPr lang="en-US" sz="22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mod</m:t>
                    </m:r>
                    <m:r>
                      <a:rPr lang="en-US" sz="22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N</m:t>
                    </m:r>
                  </m:oMath>
                </a14:m>
                <a:endParaRPr lang="en-US" sz="2200" dirty="0" smtClean="0"/>
              </a:p>
              <a:p>
                <a:r>
                  <a:rPr lang="en-US" sz="2200" dirty="0" smtClean="0"/>
                  <a:t>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0" i="0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sz="2200" dirty="0" smtClean="0"/>
                  <a:t> repeated </a:t>
                </a:r>
                <a:r>
                  <a:rPr lang="en-US" sz="2200" dirty="0" err="1" smtClean="0"/>
                  <a:t>squarings</a:t>
                </a:r>
                <a:endParaRPr lang="en-US" sz="2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77" y="2964714"/>
                <a:ext cx="3222471" cy="882357"/>
              </a:xfrm>
              <a:prstGeom prst="rect">
                <a:avLst/>
              </a:prstGeom>
              <a:blipFill rotWithShape="0">
                <a:blip r:embed="rId11"/>
                <a:stretch>
                  <a:fillRect l="-2457" b="-1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429571" y="2193979"/>
                <a:ext cx="961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charset="0"/>
                        </a:rPr>
                        <m:t>g</m:t>
                      </m:r>
                      <m:r>
                        <a:rPr lang="en-US" sz="2000" b="0" i="0" dirty="0" smtClean="0">
                          <a:latin typeface="Cambria Math" charset="0"/>
                        </a:rPr>
                        <m:t>∈</m:t>
                      </m:r>
                      <m:sSubSup>
                        <m:sSubSupPr>
                          <m:ctrlPr>
                            <a:rPr lang="en-US" sz="20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charset="0"/>
                            </a:rPr>
                            <m:t>N</m:t>
                          </m:r>
                        </m:sub>
                        <m:sup>
                          <m:r>
                            <a:rPr lang="en-US" sz="2000" b="0" i="0" dirty="0" smtClean="0"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571" y="2193979"/>
                <a:ext cx="961352" cy="400110"/>
              </a:xfrm>
              <a:prstGeom prst="rect">
                <a:avLst/>
              </a:prstGeom>
              <a:blipFill rotWithShape="0">
                <a:blip r:embed="rId1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414899" y="4080361"/>
            <a:ext cx="470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</a:rPr>
              <a:t>Subexp</a:t>
            </a:r>
            <a:r>
              <a:rPr lang="en-US" sz="2400" b="1" dirty="0" smtClean="0">
                <a:solidFill>
                  <a:srgbClr val="FF0000"/>
                </a:solidFill>
              </a:rPr>
              <a:t> Repeated Sq. Assumption: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06315" y="2625356"/>
                <a:ext cx="39639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432FF"/>
                    </a:solidFill>
                  </a:rPr>
                  <a:t>- Easy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𝐭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0432FF"/>
                    </a:solidFill>
                  </a:rPr>
                  <a:t>-depth/size: Sol(N)</a:t>
                </a:r>
                <a:endParaRPr lang="en-US" sz="2400" b="1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15" y="2625356"/>
                <a:ext cx="3963906" cy="461665"/>
              </a:xfrm>
              <a:prstGeom prst="rect">
                <a:avLst/>
              </a:prstGeom>
              <a:blipFill rotWithShape="0">
                <a:blip r:embed="rId19"/>
                <a:stretch>
                  <a:fillRect l="-2462" t="-10667" r="-13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54813" y="6240379"/>
            <a:ext cx="7930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[</a:t>
            </a:r>
            <a:r>
              <a:rPr lang="en-US" sz="2000" dirty="0" smtClean="0"/>
              <a:t>BGJ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16]: TL puzzles from  </a:t>
            </a:r>
            <a:r>
              <a:rPr lang="en-US" sz="2000" dirty="0" err="1" smtClean="0"/>
              <a:t>iO</a:t>
            </a:r>
            <a:r>
              <a:rPr lang="en-US" sz="2000" dirty="0" smtClean="0"/>
              <a:t> &amp; non-parallelizing lang.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-2314937" y="1284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4813" y="5701756"/>
            <a:ext cx="4269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So far, no non-trivial speed up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58722" y="5715698"/>
                <a:ext cx="47671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,</a:t>
                </a:r>
                <a:r>
                  <a:rPr lang="en-US" sz="2200" b="1" dirty="0" smtClean="0"/>
                  <a:t> even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𝛅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r>
                          <a:rPr lang="en-US" sz="2200" b="1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𝐭</m:t>
                        </m:r>
                      </m:sup>
                    </m:sSup>
                  </m:oMath>
                </a14:m>
                <a:r>
                  <a:rPr lang="en-US" sz="2200" b="1" dirty="0" smtClean="0">
                    <a:solidFill>
                      <a:srgbClr val="FF0000"/>
                    </a:solidFill>
                  </a:rPr>
                  <a:t>-depth hardness </a:t>
                </a:r>
                <a:r>
                  <a:rPr lang="en-US" sz="2200" dirty="0"/>
                  <a:t>[</a:t>
                </a:r>
                <a:r>
                  <a:rPr lang="en-US" sz="2200" dirty="0" smtClean="0"/>
                  <a:t>BN00] holds</a:t>
                </a:r>
                <a:endParaRPr lang="en-US" sz="2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722" y="5715698"/>
                <a:ext cx="4767120" cy="430887"/>
              </a:xfrm>
              <a:prstGeom prst="rect">
                <a:avLst/>
              </a:prstGeom>
              <a:blipFill rotWithShape="0">
                <a:blip r:embed="rId22"/>
                <a:stretch>
                  <a:fillRect l="-1662" t="-10000" r="-166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979865" y="2929370"/>
            <a:ext cx="3359766" cy="1196171"/>
            <a:chOff x="5428102" y="4731661"/>
            <a:chExt cx="3359766" cy="11961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28102" y="4731661"/>
                  <a:ext cx="3359766" cy="5438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g</m:t>
                      </m:r>
                      <m:r>
                        <a:rPr lang="en-US" sz="2200" b="0" i="0" smtClean="0">
                          <a:latin typeface="Cambria Math" charset="0"/>
                        </a:rPr>
                        <m:t>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g</m:t>
                          </m:r>
                        </m:e>
                        <m:sup>
                          <m:r>
                            <a:rPr lang="en-US" sz="2200" b="0" i="0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0" smtClean="0">
                          <a:latin typeface="Cambria Math" charset="0"/>
                        </a:rPr>
                        <m:t>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g</m:t>
                          </m:r>
                        </m:e>
                        <m:sup>
                          <m:r>
                            <a:rPr lang="en-US" sz="2200" b="0" i="0" smtClean="0">
                              <a:latin typeface="Cambria Math" charset="0"/>
                            </a:rPr>
                            <m:t>4</m:t>
                          </m:r>
                        </m:sup>
                      </m:sSup>
                      <m:r>
                        <a:rPr lang="en-US" sz="2200" b="0" i="0" smtClean="0">
                          <a:latin typeface="Cambria Math" charset="0"/>
                        </a:rPr>
                        <m:t>→…→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g</m:t>
                          </m:r>
                        </m:e>
                        <m:sup>
                          <m:sSup>
                            <m:s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0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0" smtClean="0">
                                      <a:latin typeface="Cambria Math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charset="0"/>
                                    </a:rPr>
                                    <m:t>t</m:t>
                                  </m:r>
                                </m:sup>
                              </m:sSup>
                            </m:sup>
                          </m:sSup>
                        </m:sup>
                      </m:sSup>
                    </m:oMath>
                  </a14:m>
                  <a:r>
                    <a:rPr lang="en-US" sz="2200" dirty="0" smtClean="0"/>
                    <a:t> </a:t>
                  </a:r>
                  <a:endParaRPr lang="en-US" sz="22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8102" y="4731661"/>
                  <a:ext cx="3359766" cy="543803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682981" y="5496945"/>
                  <a:ext cx="512896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 b="0" i="0" smtClean="0">
                                <a:latin typeface="Cambria Math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charset="0"/>
                              </a:rPr>
                              <m:t>t</m:t>
                            </m:r>
                          </m:sup>
                        </m:sSup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2981" y="5496945"/>
                  <a:ext cx="512896" cy="43088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ight Brace 13"/>
            <p:cNvSpPr/>
            <p:nvPr/>
          </p:nvSpPr>
          <p:spPr>
            <a:xfrm rot="5400000">
              <a:off x="6754642" y="3926593"/>
              <a:ext cx="297854" cy="288514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7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"/>
    </mc:Choice>
    <mc:Fallback xmlns="">
      <p:transition spd="slow" advTm="1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8" grpId="0"/>
      <p:bldP spid="110" grpId="0"/>
      <p:bldP spid="31" grpId="0"/>
      <p:bldP spid="56" grpId="2"/>
      <p:bldP spid="62" grpId="0"/>
      <p:bldP spid="107" grpId="0"/>
      <p:bldP spid="12" grpId="0"/>
      <p:bldP spid="1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4" y="365126"/>
            <a:ext cx="8168537" cy="579437"/>
          </a:xfrm>
        </p:spPr>
        <p:txBody>
          <a:bodyPr/>
          <a:lstStyle/>
          <a:p>
            <a:r>
              <a:rPr lang="en-US" dirty="0" smtClean="0"/>
              <a:t>Our Idea: </a:t>
            </a:r>
            <a:r>
              <a:rPr lang="en-US" dirty="0"/>
              <a:t>NM </a:t>
            </a:r>
            <a:r>
              <a:rPr lang="en-US" dirty="0" smtClean="0"/>
              <a:t>		Size </a:t>
            </a:r>
            <a:r>
              <a:rPr lang="en-US" dirty="0"/>
              <a:t>+ Depth </a:t>
            </a:r>
            <a:r>
              <a:rPr lang="en-US" dirty="0" smtClean="0"/>
              <a:t>hardness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95061" y="3904737"/>
                <a:ext cx="201746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 charset="0"/>
                      </a:rPr>
                      <m:t>S</m:t>
                    </m:r>
                  </m:oMath>
                </a14:m>
                <a:r>
                  <a:rPr lang="en-US" sz="2200" dirty="0"/>
                  <a:t>-size</a:t>
                </a:r>
                <a:r>
                  <a:rPr lang="en-US" sz="2200" dirty="0" smtClean="0"/>
                  <a:t> hiding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061" y="3904737"/>
                <a:ext cx="2017461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303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77753" y="3439217"/>
                <a:ext cx="812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 dirty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om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753" y="3439217"/>
                <a:ext cx="81222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256" r="-9774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TextBox 114"/>
          <p:cNvSpPr txBox="1"/>
          <p:nvPr/>
        </p:nvSpPr>
        <p:spPr>
          <a:xfrm>
            <a:off x="177791" y="3439217"/>
            <a:ext cx="203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</a:rPr>
              <a:t>Injective OWFs</a:t>
            </a:r>
            <a:endParaRPr lang="en-US" sz="2400" dirty="0">
              <a:solidFill>
                <a:srgbClr val="0432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04825" y="3895454"/>
                <a:ext cx="149111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dirty="0">
                        <a:latin typeface="Cambria Math" charset="0"/>
                      </a:rPr>
                      <m:t>S</m:t>
                    </m:r>
                  </m:oMath>
                </a14:m>
                <a:r>
                  <a:rPr lang="en-US" sz="2200" dirty="0"/>
                  <a:t>-size</a:t>
                </a:r>
                <a:r>
                  <a:rPr lang="en-US" sz="2200" dirty="0" smtClean="0"/>
                  <a:t> hard 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5" y="3895454"/>
                <a:ext cx="1491113" cy="430887"/>
              </a:xfrm>
              <a:prstGeom prst="rect">
                <a:avLst/>
              </a:prstGeom>
              <a:blipFill rotWithShape="0">
                <a:blip r:embed="rId6"/>
                <a:stretch>
                  <a:fillRect l="-408" t="-9859" r="-3673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379995" y="4350814"/>
                <a:ext cx="175738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S</m:t>
                    </m:r>
                    <m:r>
                      <a:rPr lang="en-US" sz="2200" b="0" i="0" smtClean="0"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-size easy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95" y="4350814"/>
                <a:ext cx="1757382" cy="430887"/>
              </a:xfrm>
              <a:prstGeom prst="rect">
                <a:avLst/>
              </a:prstGeom>
              <a:blipFill rotWithShape="0">
                <a:blip r:embed="rId7"/>
                <a:stretch>
                  <a:fillRect l="-1038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3295061" y="4330402"/>
                <a:ext cx="23732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S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-size extractor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1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𝐄</m:t>
                        </m:r>
                      </m:e>
                      <m:sub>
                        <m:r>
                          <a:rPr lang="en-US" sz="2200" b="1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𝐒</m:t>
                        </m:r>
                      </m:sub>
                    </m:sSub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061" y="4330402"/>
                <a:ext cx="2373252" cy="430887"/>
              </a:xfrm>
              <a:prstGeom prst="rect">
                <a:avLst/>
              </a:prstGeom>
              <a:blipFill rotWithShape="0">
                <a:blip r:embed="rId8"/>
                <a:stretch>
                  <a:fillRect l="-257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2380353" y="3489265"/>
            <a:ext cx="643586" cy="34056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5052584" y="6637245"/>
            <a:ext cx="135107" cy="276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3279260" y="5510209"/>
                <a:ext cx="201746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D</m:t>
                    </m:r>
                  </m:oMath>
                </a14:m>
                <a:r>
                  <a:rPr lang="en-US" sz="2200" dirty="0" smtClean="0"/>
                  <a:t>-depth hiding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260" y="5510209"/>
                <a:ext cx="2017461" cy="430887"/>
              </a:xfrm>
              <a:prstGeom prst="rect">
                <a:avLst/>
              </a:prstGeom>
              <a:blipFill rotWithShape="0">
                <a:blip r:embed="rId9"/>
                <a:stretch>
                  <a:fillRect l="-302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3184535" y="4973064"/>
                <a:ext cx="812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 dirty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om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535" y="4973064"/>
                <a:ext cx="812224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1493" r="-13433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" name="TextBox 204"/>
          <p:cNvSpPr txBox="1"/>
          <p:nvPr/>
        </p:nvSpPr>
        <p:spPr>
          <a:xfrm>
            <a:off x="230387" y="4973064"/>
            <a:ext cx="253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</a:rPr>
              <a:t>TL puzzles</a:t>
            </a:r>
            <a:endParaRPr lang="en-US" sz="2400" dirty="0">
              <a:solidFill>
                <a:srgbClr val="0432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373711" y="5521306"/>
                <a:ext cx="172577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D</m:t>
                    </m:r>
                  </m:oMath>
                </a14:m>
                <a:r>
                  <a:rPr lang="en-US" sz="2200" dirty="0" smtClean="0"/>
                  <a:t>-depth hard 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11" y="5521306"/>
                <a:ext cx="1725776" cy="430887"/>
              </a:xfrm>
              <a:prstGeom prst="rect">
                <a:avLst/>
              </a:prstGeom>
              <a:blipFill rotWithShape="0">
                <a:blip r:embed="rId11"/>
                <a:stretch>
                  <a:fillRect l="-353" t="-10000" r="-7067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/>
              <p:cNvSpPr txBox="1"/>
              <p:nvPr/>
            </p:nvSpPr>
            <p:spPr>
              <a:xfrm>
                <a:off x="358566" y="5990574"/>
                <a:ext cx="175738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charset="0"/>
                      </a:rPr>
                      <m:t>D</m:t>
                    </m:r>
                    <m:r>
                      <a:rPr lang="en-US" sz="2200" b="0" i="0" smtClean="0"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-size easy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7" name="TextBox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66" y="5990574"/>
                <a:ext cx="1757382" cy="430887"/>
              </a:xfrm>
              <a:prstGeom prst="rect">
                <a:avLst/>
              </a:prstGeom>
              <a:blipFill rotWithShape="0">
                <a:blip r:embed="rId12"/>
                <a:stretch>
                  <a:fillRect l="-347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/>
              <p:cNvSpPr txBox="1"/>
              <p:nvPr/>
            </p:nvSpPr>
            <p:spPr>
              <a:xfrm>
                <a:off x="3264695" y="5933171"/>
                <a:ext cx="25444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D</m:t>
                        </m:r>
                      </m:e>
                      <m:sup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-size </a:t>
                </a:r>
                <a:r>
                  <a:rPr lang="en-US" sz="2200" dirty="0" err="1" smtClean="0">
                    <a:solidFill>
                      <a:schemeClr val="tx1"/>
                    </a:solidFill>
                  </a:rPr>
                  <a:t>extractor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1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𝐄</m:t>
                        </m:r>
                      </m:e>
                      <m:sub>
                        <m:r>
                          <a:rPr lang="en-US" sz="2200" b="1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𝐃</m:t>
                        </m:r>
                      </m:sub>
                    </m:sSub>
                  </m:oMath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8" name="TextBox 2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695" y="5933171"/>
                <a:ext cx="2544469" cy="430887"/>
              </a:xfrm>
              <a:prstGeom prst="rect">
                <a:avLst/>
              </a:prstGeom>
              <a:blipFill rotWithShape="0">
                <a:blip r:embed="rId13"/>
                <a:stretch>
                  <a:fillRect l="-240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Right Arrow 208"/>
          <p:cNvSpPr/>
          <p:nvPr/>
        </p:nvSpPr>
        <p:spPr>
          <a:xfrm>
            <a:off x="2386385" y="5061365"/>
            <a:ext cx="643586" cy="34056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7681" y="1065957"/>
            <a:ext cx="8426450" cy="186491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48728" y="984871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556739" y="1128141"/>
            <a:ext cx="2786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1-1 NMC for 1-bit ids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/>
              <p:cNvSpPr txBox="1"/>
              <p:nvPr/>
            </p:nvSpPr>
            <p:spPr>
              <a:xfrm>
                <a:off x="5222065" y="1594460"/>
                <a:ext cx="360335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charset="0"/>
                      </a:rPr>
                      <m:t>i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d</m:t>
                    </m:r>
                    <m:r>
                      <a:rPr lang="en-US" sz="2200" b="0" i="0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200" dirty="0" smtClean="0"/>
                  <a:t>, commit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D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13" name="TextBox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65" y="1594460"/>
                <a:ext cx="3603359" cy="430887"/>
              </a:xfrm>
              <a:prstGeom prst="rect">
                <a:avLst/>
              </a:prstGeom>
              <a:blipFill rotWithShape="0">
                <a:blip r:embed="rId14"/>
                <a:stretch>
                  <a:fillRect l="-2200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/>
              <p:cNvSpPr txBox="1"/>
              <p:nvPr/>
            </p:nvSpPr>
            <p:spPr>
              <a:xfrm>
                <a:off x="5226570" y="1960361"/>
                <a:ext cx="36306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charset="0"/>
                      </a:rPr>
                      <m:t>i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d</m:t>
                    </m:r>
                    <m:r>
                      <a:rPr lang="en-US" sz="2200" b="0" i="0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200" dirty="0" smtClean="0"/>
                  <a:t>, commit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S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14" name="TextBox 2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570" y="1960361"/>
                <a:ext cx="3630609" cy="430887"/>
              </a:xfrm>
              <a:prstGeom prst="rect">
                <a:avLst/>
              </a:prstGeom>
              <a:blipFill rotWithShape="0">
                <a:blip r:embed="rId15"/>
                <a:stretch>
                  <a:fillRect l="-2181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Right Arrow 218"/>
          <p:cNvSpPr/>
          <p:nvPr/>
        </p:nvSpPr>
        <p:spPr>
          <a:xfrm>
            <a:off x="4294434" y="1215653"/>
            <a:ext cx="702077" cy="63376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61698" y="5005944"/>
            <a:ext cx="122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 depth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62250" y="10834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618410" y="3479953"/>
            <a:ext cx="1334443" cy="10082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138387" y="3816748"/>
                <a:ext cx="850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Co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387" y="3816748"/>
                <a:ext cx="850939" cy="400110"/>
              </a:xfrm>
              <a:prstGeom prst="rect">
                <a:avLst/>
              </a:prstGeom>
              <a:blipFill rotWithShape="0">
                <a:blip r:embed="rId1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126207" y="4088082"/>
                <a:ext cx="884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Co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207" y="4088082"/>
                <a:ext cx="884601" cy="400110"/>
              </a:xfrm>
              <a:prstGeom prst="rect">
                <a:avLst/>
              </a:prstGeom>
              <a:blipFill rotWithShape="0">
                <a:blip r:embed="rId1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849087" y="4413613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087" y="4413613"/>
                <a:ext cx="351378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863574" y="5167853"/>
                <a:ext cx="295911" cy="276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charset="0"/>
                        </a:rPr>
                        <m:t>D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574" y="5167853"/>
                <a:ext cx="295911" cy="276107"/>
              </a:xfrm>
              <a:prstGeom prst="rect">
                <a:avLst/>
              </a:prstGeom>
              <a:blipFill rotWithShape="0">
                <a:blip r:embed="rId19"/>
                <a:stretch>
                  <a:fillRect r="-1041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554360" y="6205345"/>
                <a:ext cx="393955" cy="276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360" y="6205345"/>
                <a:ext cx="393955" cy="276107"/>
              </a:xfrm>
              <a:prstGeom prst="rect">
                <a:avLst/>
              </a:prstGeom>
              <a:blipFill rotWithShape="0">
                <a:blip r:embed="rId20"/>
                <a:stretch>
                  <a:fillRect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141527" y="3849089"/>
            <a:ext cx="2784644" cy="2632363"/>
            <a:chOff x="5942247" y="1680065"/>
            <a:chExt cx="2784644" cy="2632363"/>
          </a:xfrm>
        </p:grpSpPr>
        <p:cxnSp>
          <p:nvCxnSpPr>
            <p:cNvPr id="62" name="Straight Arrow Connector 61"/>
            <p:cNvCxnSpPr/>
            <p:nvPr/>
          </p:nvCxnSpPr>
          <p:spPr>
            <a:xfrm flipH="1" flipV="1">
              <a:off x="5955545" y="1695785"/>
              <a:ext cx="455" cy="234623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5956000" y="4042020"/>
              <a:ext cx="2770891" cy="1112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8315753" y="4036321"/>
              <a:ext cx="386936" cy="276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size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42247" y="1680065"/>
              <a:ext cx="542393" cy="276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depth</a:t>
              </a:r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7824314" y="3908632"/>
            <a:ext cx="275043" cy="1614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829371" y="4187145"/>
            <a:ext cx="275043" cy="1614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161336" y="4594766"/>
            <a:ext cx="1590001" cy="1621662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6">
                  <a:alpha val="70000"/>
                </a:schemeClr>
              </a:gs>
              <a:gs pos="100000">
                <a:schemeClr val="accent6">
                  <a:alpha val="80000"/>
                </a:schemeClr>
              </a:gs>
            </a:gsLst>
            <a:lin ang="5400000" scaled="0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161524" y="5309146"/>
            <a:ext cx="2403024" cy="9071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50000"/>
                </a:schemeClr>
              </a:gs>
              <a:gs pos="55000">
                <a:schemeClr val="accent2">
                  <a:alpha val="70000"/>
                </a:schemeClr>
              </a:gs>
              <a:gs pos="88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>
            <a:off x="7317555" y="5000248"/>
            <a:ext cx="0" cy="121362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265989" y="4921154"/>
            <a:ext cx="80582" cy="90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234910" y="4772578"/>
                <a:ext cx="50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𝐄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910" y="4772578"/>
                <a:ext cx="505203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/>
          <p:cNvCxnSpPr/>
          <p:nvPr/>
        </p:nvCxnSpPr>
        <p:spPr>
          <a:xfrm flipH="1">
            <a:off x="6153903" y="4966454"/>
            <a:ext cx="1112086" cy="882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225055" y="6075675"/>
            <a:ext cx="4553" cy="13820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885113" y="5645807"/>
                <a:ext cx="471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𝐄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𝐒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113" y="5645807"/>
                <a:ext cx="471539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/>
          <p:cNvSpPr/>
          <p:nvPr/>
        </p:nvSpPr>
        <p:spPr>
          <a:xfrm>
            <a:off x="8184764" y="5981083"/>
            <a:ext cx="80582" cy="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823668" y="4772578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charset="0"/>
                        </a:rPr>
                        <m:t>D</m:t>
                      </m:r>
                      <m:r>
                        <a:rPr lang="en-US" b="0" i="0" dirty="0" smtClean="0">
                          <a:latin typeface="Cambria Math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668" y="4772578"/>
                <a:ext cx="449162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7750313" y="3479953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Hiding: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916654" y="6188790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charset="0"/>
                        </a:rPr>
                        <m:t>S</m:t>
                      </m:r>
                      <m:r>
                        <a:rPr lang="en-US" b="0" i="0" dirty="0" smtClean="0">
                          <a:latin typeface="Cambria Math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654" y="6188790"/>
                <a:ext cx="410690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024591" y="6205531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charset="0"/>
                        </a:rPr>
                        <m:t>D</m:t>
                      </m:r>
                      <m:r>
                        <a:rPr lang="en-US" b="0" i="0" dirty="0" smtClean="0">
                          <a:latin typeface="Cambria Math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591" y="6205531"/>
                <a:ext cx="449162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80869" y="4721493"/>
            <a:ext cx="159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</a:t>
            </a:r>
            <a:r>
              <a:rPr lang="en-US" smtClean="0"/>
              <a:t>brute-force </a:t>
            </a:r>
          </a:p>
          <a:p>
            <a:r>
              <a:rPr lang="en-US" dirty="0" smtClean="0"/>
              <a:t>enumeration</a:t>
            </a:r>
          </a:p>
        </p:txBody>
      </p:sp>
      <p:sp>
        <p:nvSpPr>
          <p:cNvPr id="11" name="Oval 10"/>
          <p:cNvSpPr/>
          <p:nvPr/>
        </p:nvSpPr>
        <p:spPr>
          <a:xfrm>
            <a:off x="624975" y="4682328"/>
            <a:ext cx="1755353" cy="70152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4" idx="1"/>
          </p:cNvCxnSpPr>
          <p:nvPr/>
        </p:nvCxnSpPr>
        <p:spPr>
          <a:xfrm>
            <a:off x="2337620" y="5100072"/>
            <a:ext cx="924078" cy="9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4129803" y="4328637"/>
            <a:ext cx="1634692" cy="4770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>
            <a:stCxn id="88" idx="4"/>
          </p:cNvCxnSpPr>
          <p:nvPr/>
        </p:nvCxnSpPr>
        <p:spPr>
          <a:xfrm flipH="1">
            <a:off x="4339715" y="4805716"/>
            <a:ext cx="607434" cy="294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53903" y="6020531"/>
            <a:ext cx="207115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676438" y="5923676"/>
                <a:ext cx="6142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dirty="0" smtClean="0">
                          <a:latin typeface="Cambria Math" charset="0"/>
                        </a:rPr>
                        <m:t>poly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438" y="5923676"/>
                <a:ext cx="614271" cy="338554"/>
              </a:xfrm>
              <a:prstGeom prst="rect">
                <a:avLst/>
              </a:prstGeom>
              <a:blipFill rotWithShape="0">
                <a:blip r:embed="rId2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223368" y="1125486"/>
                <a:ext cx="812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Com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368" y="1125486"/>
                <a:ext cx="812224" cy="461665"/>
              </a:xfrm>
              <a:prstGeom prst="rect">
                <a:avLst/>
              </a:prstGeom>
              <a:blipFill rotWithShape="0">
                <a:blip r:embed="rId27"/>
                <a:stretch>
                  <a:fillRect l="-2256" r="-9774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629841" y="1129441"/>
                <a:ext cx="812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om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841" y="1129441"/>
                <a:ext cx="812224" cy="461665"/>
              </a:xfrm>
              <a:prstGeom prst="rect">
                <a:avLst/>
              </a:prstGeom>
              <a:blipFill rotWithShape="0">
                <a:blip r:embed="rId28"/>
                <a:stretch>
                  <a:fillRect l="-1493" r="-13433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 rot="10800000">
            <a:off x="3243070" y="519038"/>
            <a:ext cx="556953" cy="27432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1190" y="3751825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[GL89]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90136" y="5299175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[GL89]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-4080004" y="4783132"/>
            <a:ext cx="3538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Each commitment is hiding </a:t>
            </a:r>
          </a:p>
          <a:p>
            <a:r>
              <a:rPr lang="en-US" sz="2200" dirty="0" smtClean="0"/>
              <a:t>against extractor of the other</a:t>
            </a:r>
            <a:endParaRPr lang="en-US" sz="2200" dirty="0"/>
          </a:p>
        </p:txBody>
      </p:sp>
      <p:sp>
        <p:nvSpPr>
          <p:cNvPr id="27" name="Rectangle 26"/>
          <p:cNvSpPr/>
          <p:nvPr/>
        </p:nvSpPr>
        <p:spPr>
          <a:xfrm>
            <a:off x="6162464" y="4580984"/>
            <a:ext cx="1575149" cy="16173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162465" y="5319848"/>
            <a:ext cx="2381048" cy="8989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142533" y="4741363"/>
            <a:ext cx="536788" cy="51663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7876956" y="5631279"/>
            <a:ext cx="536788" cy="51663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3457" y="1950395"/>
                <a:ext cx="32745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0" dirty="0" smtClean="0">
                    <a:solidFill>
                      <a:schemeClr val="tx1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is hiding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D</m:t>
                        </m:r>
                      </m:sub>
                    </m:sSub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57" y="1950395"/>
                <a:ext cx="3274551" cy="430887"/>
              </a:xfrm>
              <a:prstGeom prst="rect">
                <a:avLst/>
              </a:prstGeom>
              <a:blipFill rotWithShape="0">
                <a:blip r:embed="rId29"/>
                <a:stretch>
                  <a:fillRect l="-2421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87006" y="2417906"/>
                <a:ext cx="32745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0" dirty="0" smtClean="0">
                    <a:solidFill>
                      <a:schemeClr val="tx1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is hiding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S</m:t>
                        </m:r>
                      </m:sub>
                    </m:sSub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06" y="2417906"/>
                <a:ext cx="3274551" cy="430887"/>
              </a:xfrm>
              <a:prstGeom prst="rect">
                <a:avLst/>
              </a:prstGeom>
              <a:blipFill rotWithShape="0">
                <a:blip r:embed="rId30"/>
                <a:stretch>
                  <a:fillRect l="-2416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551511" y="2444299"/>
                <a:ext cx="13956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200" b="0" dirty="0" smtClean="0"/>
                  <a:t>,</a:t>
                </a:r>
                <a:r>
                  <a:rPr lang="en-US" sz="2200" b="0" dirty="0" smtClean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432FF"/>
                        </a:solidFill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b="1" dirty="0">
                            <a:solidFill>
                              <a:srgbClr val="0432FF"/>
                            </a:solidFill>
                          </a:rPr>
                          <m:t>≻</m:t>
                        </m:r>
                        <m:r>
                          <a:rPr lang="en-US" sz="2200" b="0" i="0" dirty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dirty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dirty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S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511" y="2444299"/>
                <a:ext cx="1395638" cy="338554"/>
              </a:xfrm>
              <a:prstGeom prst="rect">
                <a:avLst/>
              </a:prstGeom>
              <a:blipFill rotWithShape="0">
                <a:blip r:embed="rId31"/>
                <a:stretch>
                  <a:fillRect l="-12227" t="-141071" r="-3057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551511" y="1970812"/>
                <a:ext cx="13956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200" b="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432FF"/>
                        </a:solidFill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b="1" dirty="0">
                            <a:solidFill>
                              <a:srgbClr val="0432FF"/>
                            </a:solidFill>
                          </a:rPr>
                          <m:t>≻</m:t>
                        </m:r>
                        <m:r>
                          <a:rPr lang="en-US" sz="2200" b="0" i="0" dirty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dirty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dirty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D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511" y="1970812"/>
                <a:ext cx="1395638" cy="338554"/>
              </a:xfrm>
              <a:prstGeom prst="rect">
                <a:avLst/>
              </a:prstGeom>
              <a:blipFill rotWithShape="0">
                <a:blip r:embed="rId32"/>
                <a:stretch>
                  <a:fillRect l="-12227" t="-141071" r="-3493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81205" y="1538114"/>
            <a:ext cx="27568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432FF"/>
                </a:solidFill>
              </a:rPr>
              <a:t>Simultaneously harder</a:t>
            </a:r>
            <a:endParaRPr lang="en-US" sz="2200" dirty="0">
              <a:solidFill>
                <a:srgbClr val="0432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89397" y="1416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179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7"/>
    </mc:Choice>
    <mc:Fallback xmlns="">
      <p:transition spd="slow" advTm="2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115" grpId="0"/>
      <p:bldP spid="116" grpId="0"/>
      <p:bldP spid="117" grpId="0"/>
      <p:bldP spid="118" grpId="0"/>
      <p:bldP spid="3" grpId="0" animBg="1"/>
      <p:bldP spid="204" grpId="0"/>
      <p:bldP spid="205" grpId="0"/>
      <p:bldP spid="207" grpId="0"/>
      <p:bldP spid="208" grpId="0"/>
      <p:bldP spid="209" grpId="0" animBg="1"/>
      <p:bldP spid="10" grpId="0" animBg="1"/>
      <p:bldP spid="9" grpId="0"/>
      <p:bldP spid="212" grpId="0"/>
      <p:bldP spid="213" grpId="0"/>
      <p:bldP spid="214" grpId="0"/>
      <p:bldP spid="219" grpId="0" animBg="1"/>
      <p:bldP spid="4" grpId="1"/>
      <p:bldP spid="4" grpId="2"/>
      <p:bldP spid="55" grpId="0" animBg="1"/>
      <p:bldP spid="56" grpId="0"/>
      <p:bldP spid="57" grpId="0"/>
      <p:bldP spid="58" grpId="0"/>
      <p:bldP spid="59" grpId="0"/>
      <p:bldP spid="60" grpId="0"/>
      <p:bldP spid="66" grpId="0" animBg="1"/>
      <p:bldP spid="67" grpId="0" animBg="1"/>
      <p:bldP spid="68" grpId="0" animBg="1"/>
      <p:bldP spid="69" grpId="0" animBg="1"/>
      <p:bldP spid="71" grpId="0" animBg="1"/>
      <p:bldP spid="72" grpId="0"/>
      <p:bldP spid="75" grpId="0"/>
      <p:bldP spid="76" grpId="0" animBg="1"/>
      <p:bldP spid="77" grpId="0"/>
      <p:bldP spid="78" grpId="0"/>
      <p:bldP spid="82" grpId="0"/>
      <p:bldP spid="83" grpId="0"/>
      <p:bldP spid="8" grpId="0"/>
      <p:bldP spid="8" grpId="1"/>
      <p:bldP spid="11" grpId="0" animBg="1"/>
      <p:bldP spid="11" grpId="1" animBg="1"/>
      <p:bldP spid="88" grpId="0" animBg="1"/>
      <p:bldP spid="88" grpId="1" animBg="1"/>
      <p:bldP spid="80" grpId="1"/>
      <p:bldP spid="81" grpId="1"/>
      <p:bldP spid="84" grpId="1"/>
      <p:bldP spid="16" grpId="0"/>
      <p:bldP spid="79" grpId="0"/>
      <p:bldP spid="27" grpId="0" animBg="1"/>
      <p:bldP spid="27" grpId="1" animBg="1"/>
      <p:bldP spid="28" grpId="0" animBg="1"/>
      <p:bldP spid="28" grpId="1" animBg="1"/>
      <p:bldP spid="90" grpId="0" animBg="1"/>
      <p:bldP spid="90" grpId="2" animBg="1"/>
      <p:bldP spid="91" grpId="0" animBg="1"/>
      <p:bldP spid="91" grpId="2" animBg="1"/>
      <p:bldP spid="29" grpId="1"/>
      <p:bldP spid="92" grpId="1"/>
      <p:bldP spid="85" grpId="0"/>
      <p:bldP spid="86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8775" y="102463"/>
            <a:ext cx="4213225" cy="157620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TextBox 211"/>
          <p:cNvSpPr txBox="1"/>
          <p:nvPr/>
        </p:nvSpPr>
        <p:spPr>
          <a:xfrm>
            <a:off x="486780" y="254477"/>
            <a:ext cx="2786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1-1 NMC for 1-bit ids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/>
              <p:cNvSpPr txBox="1"/>
              <p:nvPr/>
            </p:nvSpPr>
            <p:spPr>
              <a:xfrm>
                <a:off x="638813" y="717874"/>
                <a:ext cx="360335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charset="0"/>
                      </a:rPr>
                      <m:t>i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d</m:t>
                    </m:r>
                    <m:r>
                      <a:rPr lang="en-US" sz="2200" b="0" i="0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200" dirty="0" smtClean="0"/>
                  <a:t>, commit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D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13" name="TextBox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13" y="717874"/>
                <a:ext cx="3603359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2200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/>
              <p:cNvSpPr txBox="1"/>
              <p:nvPr/>
            </p:nvSpPr>
            <p:spPr>
              <a:xfrm>
                <a:off x="631743" y="1130075"/>
                <a:ext cx="36306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charset="0"/>
                      </a:rPr>
                      <m:t>i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d</m:t>
                    </m:r>
                    <m:r>
                      <a:rPr lang="en-US" sz="2200" b="0" i="0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200" dirty="0" smtClean="0"/>
                  <a:t>, commit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S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14" name="TextBox 2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43" y="1130075"/>
                <a:ext cx="3630609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2185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1397876" y="-735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716102" y="76163"/>
            <a:ext cx="1334443" cy="10082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236079" y="412958"/>
                <a:ext cx="850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Co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079" y="412958"/>
                <a:ext cx="85093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223899" y="684292"/>
                <a:ext cx="884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Co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899" y="684292"/>
                <a:ext cx="884601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667379" y="724984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379" y="724984"/>
                <a:ext cx="35137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681866" y="1479224"/>
                <a:ext cx="295911" cy="276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charset="0"/>
                        </a:rPr>
                        <m:t>D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866" y="1479224"/>
                <a:ext cx="295911" cy="276107"/>
              </a:xfrm>
              <a:prstGeom prst="rect">
                <a:avLst/>
              </a:prstGeom>
              <a:blipFill rotWithShape="0">
                <a:blip r:embed="rId9"/>
                <a:stretch>
                  <a:fillRect r="-816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372652" y="2516716"/>
                <a:ext cx="393955" cy="276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652" y="2516716"/>
                <a:ext cx="393955" cy="276107"/>
              </a:xfrm>
              <a:prstGeom prst="rect">
                <a:avLst/>
              </a:prstGeom>
              <a:blipFill rotWithShape="0">
                <a:blip r:embed="rId10"/>
                <a:stretch>
                  <a:fillRect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959819" y="160460"/>
            <a:ext cx="2784644" cy="2632363"/>
            <a:chOff x="5942247" y="1680065"/>
            <a:chExt cx="2784644" cy="2632363"/>
          </a:xfrm>
        </p:grpSpPr>
        <p:cxnSp>
          <p:nvCxnSpPr>
            <p:cNvPr id="62" name="Straight Arrow Connector 61"/>
            <p:cNvCxnSpPr/>
            <p:nvPr/>
          </p:nvCxnSpPr>
          <p:spPr>
            <a:xfrm flipH="1" flipV="1">
              <a:off x="5955545" y="1695785"/>
              <a:ext cx="455" cy="234623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5956000" y="4042020"/>
              <a:ext cx="2770891" cy="1112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8315753" y="4036321"/>
              <a:ext cx="386936" cy="276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size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42247" y="1680065"/>
              <a:ext cx="542393" cy="276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depth</a:t>
              </a:r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7922006" y="504842"/>
            <a:ext cx="275043" cy="1614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927063" y="783355"/>
            <a:ext cx="275043" cy="1614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979628" y="906137"/>
            <a:ext cx="1590001" cy="1621662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6">
                  <a:alpha val="70000"/>
                </a:schemeClr>
              </a:gs>
              <a:gs pos="100000">
                <a:schemeClr val="accent6">
                  <a:alpha val="80000"/>
                </a:schemeClr>
              </a:gs>
            </a:gsLst>
            <a:lin ang="5400000" scaled="0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980300" y="1620700"/>
            <a:ext cx="2403024" cy="9071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50000"/>
                </a:schemeClr>
              </a:gs>
              <a:gs pos="55000">
                <a:schemeClr val="accent2">
                  <a:alpha val="70000"/>
                </a:schemeClr>
              </a:gs>
              <a:gs pos="88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>
            <a:off x="7135847" y="1311619"/>
            <a:ext cx="0" cy="121362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084281" y="1232525"/>
            <a:ext cx="80582" cy="90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084281" y="1181238"/>
                <a:ext cx="50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𝐄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281" y="1181238"/>
                <a:ext cx="505203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/>
          <p:cNvCxnSpPr/>
          <p:nvPr/>
        </p:nvCxnSpPr>
        <p:spPr>
          <a:xfrm flipH="1">
            <a:off x="5972195" y="1277825"/>
            <a:ext cx="1112086" cy="882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043347" y="2387046"/>
            <a:ext cx="4553" cy="13820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703405" y="1957178"/>
                <a:ext cx="471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𝐄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𝐒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405" y="1957178"/>
                <a:ext cx="471539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/>
          <p:cNvSpPr/>
          <p:nvPr/>
        </p:nvSpPr>
        <p:spPr>
          <a:xfrm>
            <a:off x="8003056" y="2292454"/>
            <a:ext cx="80582" cy="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641960" y="1083949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charset="0"/>
                        </a:rPr>
                        <m:t>D</m:t>
                      </m:r>
                      <m:r>
                        <a:rPr lang="en-US" b="0" i="0" dirty="0" smtClean="0">
                          <a:latin typeface="Cambria Math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960" y="1083949"/>
                <a:ext cx="449162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7848005" y="76163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Hiding: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814458" y="2513414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charset="0"/>
                        </a:rPr>
                        <m:t>S</m:t>
                      </m:r>
                      <m:r>
                        <a:rPr lang="en-US" b="0" i="0" dirty="0" smtClean="0">
                          <a:latin typeface="Cambria Math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458" y="2513414"/>
                <a:ext cx="41069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922395" y="2530155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charset="0"/>
                        </a:rPr>
                        <m:t>D</m:t>
                      </m:r>
                      <m:r>
                        <a:rPr lang="en-US" b="0" i="0" dirty="0" smtClean="0">
                          <a:latin typeface="Cambria Math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395" y="2530155"/>
                <a:ext cx="449162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5972195" y="2331902"/>
            <a:ext cx="207115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663142" y="2023015"/>
                <a:ext cx="6142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dirty="0" smtClean="0">
                          <a:latin typeface="Cambria Math" charset="0"/>
                        </a:rPr>
                        <m:t>poly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142" y="2023015"/>
                <a:ext cx="614271" cy="338554"/>
              </a:xfrm>
              <a:prstGeom prst="rect">
                <a:avLst/>
              </a:prstGeom>
              <a:blipFill rotWithShape="0">
                <a:blip r:embed="rId1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318767" y="1807928"/>
                <a:ext cx="21686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432FF"/>
                    </a:solidFill>
                  </a:rPr>
                  <a:t>Case 1: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432FF"/>
                        </a:solidFill>
                        <a:latin typeface="Cambria Math" charset="0"/>
                      </a:rPr>
                      <m:t>𝐢𝐝</m:t>
                    </m:r>
                    <m:r>
                      <a:rPr lang="en-US" sz="2400" b="1" i="0" smtClean="0">
                        <a:solidFill>
                          <a:srgbClr val="0432FF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0432FF"/>
                        </a:solidFill>
                        <a:latin typeface="Cambria Math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67" y="1807928"/>
                <a:ext cx="2168607" cy="461665"/>
              </a:xfrm>
              <a:prstGeom prst="rect">
                <a:avLst/>
              </a:prstGeom>
              <a:blipFill rotWithShape="0">
                <a:blip r:embed="rId17"/>
                <a:stretch>
                  <a:fillRect l="-421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3760179" y="1822179"/>
                <a:ext cx="12195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𝐢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2400" b="1" i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79" y="1822179"/>
                <a:ext cx="1219565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/>
              <p:cNvSpPr txBox="1"/>
              <p:nvPr/>
            </p:nvSpPr>
            <p:spPr>
              <a:xfrm>
                <a:off x="8042543" y="1751264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𝐀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9" name="TextBox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543" y="1751264"/>
                <a:ext cx="394660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Oval 169"/>
          <p:cNvSpPr/>
          <p:nvPr/>
        </p:nvSpPr>
        <p:spPr>
          <a:xfrm>
            <a:off x="8137046" y="2071422"/>
            <a:ext cx="80582" cy="906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964298" y="1721450"/>
            <a:ext cx="536788" cy="516632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2222877" y="3532249"/>
            <a:ext cx="516375" cy="51205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2221462" y="5397368"/>
            <a:ext cx="516375" cy="51205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2772997" y="3444652"/>
            <a:ext cx="3384575" cy="14939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/>
              <p:cNvSpPr txBox="1"/>
              <p:nvPr/>
            </p:nvSpPr>
            <p:spPr>
              <a:xfrm>
                <a:off x="6431651" y="3859743"/>
                <a:ext cx="20708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vie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w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u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latin typeface="Cambria Math" charset="0"/>
                        </a:rPr>
                        <m:t>&gt;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6" name="TextBox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651" y="3859743"/>
                <a:ext cx="2070888" cy="461665"/>
              </a:xfrm>
              <a:prstGeom prst="rect">
                <a:avLst/>
              </a:prstGeom>
              <a:blipFill rotWithShape="0">
                <a:blip r:embed="rId2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/>
              <p:cNvSpPr txBox="1"/>
              <p:nvPr/>
            </p:nvSpPr>
            <p:spPr>
              <a:xfrm>
                <a:off x="4751249" y="4345472"/>
                <a:ext cx="569323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7" name="TextBox 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249" y="4345472"/>
                <a:ext cx="569323" cy="461665"/>
              </a:xfrm>
              <a:prstGeom prst="rect">
                <a:avLst/>
              </a:prstGeom>
              <a:blipFill rotWithShape="0">
                <a:blip r:embed="rId2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/>
              <p:cNvSpPr txBox="1"/>
              <p:nvPr/>
            </p:nvSpPr>
            <p:spPr>
              <a:xfrm>
                <a:off x="5635583" y="4323398"/>
                <a:ext cx="5589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u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8" name="TextBox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583" y="4323398"/>
                <a:ext cx="558999" cy="461665"/>
              </a:xfrm>
              <a:prstGeom prst="rect">
                <a:avLst/>
              </a:prstGeom>
              <a:blipFill rotWithShape="0"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9" name="Right Arrow 248"/>
          <p:cNvSpPr/>
          <p:nvPr/>
        </p:nvSpPr>
        <p:spPr>
          <a:xfrm>
            <a:off x="5940754" y="4008547"/>
            <a:ext cx="415555" cy="18211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TextBox 249"/>
          <p:cNvSpPr txBox="1"/>
          <p:nvPr/>
        </p:nvSpPr>
        <p:spPr>
          <a:xfrm>
            <a:off x="2763414" y="363589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51" name="Group 250"/>
          <p:cNvGrpSpPr/>
          <p:nvPr/>
        </p:nvGrpSpPr>
        <p:grpSpPr>
          <a:xfrm>
            <a:off x="2890135" y="3708969"/>
            <a:ext cx="849821" cy="655475"/>
            <a:chOff x="5161579" y="1461921"/>
            <a:chExt cx="1103493" cy="861725"/>
          </a:xfrm>
        </p:grpSpPr>
        <p:cxnSp>
          <p:nvCxnSpPr>
            <p:cNvPr id="252" name="Curved Connector 251"/>
            <p:cNvCxnSpPr/>
            <p:nvPr/>
          </p:nvCxnSpPr>
          <p:spPr>
            <a:xfrm flipV="1">
              <a:off x="5585599" y="2039257"/>
              <a:ext cx="679473" cy="191134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3" name="Group 252"/>
            <p:cNvGrpSpPr/>
            <p:nvPr/>
          </p:nvGrpSpPr>
          <p:grpSpPr>
            <a:xfrm>
              <a:off x="5161579" y="1461921"/>
              <a:ext cx="662532" cy="861725"/>
              <a:chOff x="5022486" y="1345587"/>
              <a:chExt cx="736896" cy="959013"/>
            </a:xfrm>
          </p:grpSpPr>
          <p:sp>
            <p:nvSpPr>
              <p:cNvPr id="254" name="Triangle 253"/>
              <p:cNvSpPr/>
              <p:nvPr/>
            </p:nvSpPr>
            <p:spPr>
              <a:xfrm rot="19792711">
                <a:off x="5022486" y="1345587"/>
                <a:ext cx="198857" cy="56503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Triangle 254"/>
              <p:cNvSpPr/>
              <p:nvPr/>
            </p:nvSpPr>
            <p:spPr>
              <a:xfrm rot="21213477">
                <a:off x="5565804" y="1380496"/>
                <a:ext cx="193578" cy="3850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20699999" lon="0" rev="18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5041044" y="1556287"/>
                <a:ext cx="718250" cy="74831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5183410" y="1737926"/>
                <a:ext cx="146908" cy="2575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5477226" y="1700900"/>
                <a:ext cx="146908" cy="2575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5209651" y="1820909"/>
                <a:ext cx="94426" cy="12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5506272" y="1794518"/>
                <a:ext cx="94426" cy="12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Chord 260"/>
              <p:cNvSpPr/>
              <p:nvPr/>
            </p:nvSpPr>
            <p:spPr>
              <a:xfrm rot="17400564">
                <a:off x="5290391" y="1977281"/>
                <a:ext cx="263616" cy="267119"/>
              </a:xfrm>
              <a:prstGeom prst="chord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2" name="Straight Connector 261"/>
              <p:cNvCxnSpPr/>
              <p:nvPr/>
            </p:nvCxnSpPr>
            <p:spPr>
              <a:xfrm flipV="1">
                <a:off x="5276384" y="2113499"/>
                <a:ext cx="262066" cy="255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3" name="Freeform 262"/>
              <p:cNvSpPr/>
              <p:nvPr/>
            </p:nvSpPr>
            <p:spPr>
              <a:xfrm>
                <a:off x="5398421" y="2054543"/>
                <a:ext cx="0" cy="98854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Freeform 263"/>
              <p:cNvSpPr/>
              <p:nvPr/>
            </p:nvSpPr>
            <p:spPr>
              <a:xfrm>
                <a:off x="5349693" y="2139034"/>
                <a:ext cx="0" cy="61783"/>
              </a:xfrm>
              <a:custGeom>
                <a:avLst/>
                <a:gdLst>
                  <a:gd name="connsiteX0" fmla="*/ 0 w 0"/>
                  <a:gd name="connsiteY0" fmla="*/ 0 h 61783"/>
                  <a:gd name="connsiteX1" fmla="*/ 0 w 0"/>
                  <a:gd name="connsiteY1" fmla="*/ 61783 h 6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1783">
                    <a:moveTo>
                      <a:pt x="0" y="0"/>
                    </a:moveTo>
                    <a:lnTo>
                      <a:pt x="0" y="61783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Freeform 264"/>
              <p:cNvSpPr/>
              <p:nvPr/>
            </p:nvSpPr>
            <p:spPr>
              <a:xfrm>
                <a:off x="5471675" y="2127862"/>
                <a:ext cx="0" cy="98854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Freeform 265"/>
              <p:cNvSpPr/>
              <p:nvPr/>
            </p:nvSpPr>
            <p:spPr>
              <a:xfrm flipH="1">
                <a:off x="5450892" y="2058563"/>
                <a:ext cx="45719" cy="65220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67" name="Straight Arrow Connector 266"/>
          <p:cNvCxnSpPr/>
          <p:nvPr/>
        </p:nvCxnSpPr>
        <p:spPr>
          <a:xfrm>
            <a:off x="1385230" y="4098570"/>
            <a:ext cx="1170891" cy="286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267"/>
              <p:cNvSpPr txBox="1"/>
              <p:nvPr/>
            </p:nvSpPr>
            <p:spPr>
              <a:xfrm>
                <a:off x="1171021" y="3564633"/>
                <a:ext cx="163147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Com</m:t>
                      </m:r>
                      <m:r>
                        <a:rPr lang="en-US" sz="22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id</m:t>
                      </m:r>
                      <m:r>
                        <a:rPr lang="en-US" sz="2200" b="0" i="0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v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68" name="TextBox 2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021" y="3564633"/>
                <a:ext cx="1631472" cy="430887"/>
              </a:xfrm>
              <a:prstGeom prst="rect">
                <a:avLst/>
              </a:prstGeom>
              <a:blipFill rotWithShape="0">
                <a:blip r:embed="rId23"/>
                <a:stretch>
                  <a:fillRect r="-373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268"/>
              <p:cNvSpPr txBox="1"/>
              <p:nvPr/>
            </p:nvSpPr>
            <p:spPr>
              <a:xfrm>
                <a:off x="3587660" y="3581189"/>
                <a:ext cx="171643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Com</m:t>
                      </m:r>
                      <m:r>
                        <a:rPr lang="en-US" sz="22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id</m:t>
                      </m:r>
                      <m:r>
                        <a:rPr lang="en-US" sz="2200" b="0" i="0" smtClean="0">
                          <a:latin typeface="Cambria Math" charset="0"/>
                        </a:rPr>
                        <m:t>′,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u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69" name="TextBox 2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660" y="3581189"/>
                <a:ext cx="1716431" cy="430887"/>
              </a:xfrm>
              <a:prstGeom prst="rect">
                <a:avLst/>
              </a:prstGeom>
              <a:blipFill rotWithShape="0">
                <a:blip r:embed="rId24"/>
                <a:stretch>
                  <a:fillRect r="-712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0" name="TextBox 269"/>
          <p:cNvSpPr txBox="1"/>
          <p:nvPr/>
        </p:nvSpPr>
        <p:spPr>
          <a:xfrm>
            <a:off x="764370" y="375868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271" name="TextBox 270"/>
          <p:cNvSpPr txBox="1"/>
          <p:nvPr/>
        </p:nvSpPr>
        <p:spPr>
          <a:xfrm>
            <a:off x="5211222" y="3741965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</a:t>
            </a:r>
            <a:endParaRPr lang="en-US" sz="3600" dirty="0"/>
          </a:p>
        </p:txBody>
      </p:sp>
      <p:cxnSp>
        <p:nvCxnSpPr>
          <p:cNvPr id="272" name="Straight Arrow Connector 271"/>
          <p:cNvCxnSpPr/>
          <p:nvPr/>
        </p:nvCxnSpPr>
        <p:spPr>
          <a:xfrm>
            <a:off x="3776966" y="4116608"/>
            <a:ext cx="1170891" cy="286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3" name="TextBox 272"/>
              <p:cNvSpPr txBox="1"/>
              <p:nvPr/>
            </p:nvSpPr>
            <p:spPr>
              <a:xfrm>
                <a:off x="5089794" y="3190800"/>
                <a:ext cx="101912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Adv.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𝐀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3" name="TextBox 2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794" y="3190800"/>
                <a:ext cx="1019125" cy="461665"/>
              </a:xfrm>
              <a:prstGeom prst="rect">
                <a:avLst/>
              </a:prstGeom>
              <a:blipFill rotWithShape="0">
                <a:blip r:embed="rId25"/>
                <a:stretch>
                  <a:fillRect l="-9581" t="-10526" r="-59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4" name="Rectangle 273"/>
          <p:cNvSpPr/>
          <p:nvPr/>
        </p:nvSpPr>
        <p:spPr>
          <a:xfrm>
            <a:off x="2761623" y="5293590"/>
            <a:ext cx="3384575" cy="14615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TextBox 274"/>
              <p:cNvSpPr txBox="1"/>
              <p:nvPr/>
            </p:nvSpPr>
            <p:spPr>
              <a:xfrm>
                <a:off x="4726370" y="6194410"/>
                <a:ext cx="569323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5" name="TextBox 2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370" y="6194410"/>
                <a:ext cx="569323" cy="461665"/>
              </a:xfrm>
              <a:prstGeom prst="rect">
                <a:avLst/>
              </a:prstGeom>
              <a:blipFill rotWithShape="0">
                <a:blip r:embed="rId2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" name="TextBox 275"/>
              <p:cNvSpPr txBox="1"/>
              <p:nvPr/>
            </p:nvSpPr>
            <p:spPr>
              <a:xfrm>
                <a:off x="5610704" y="6172336"/>
                <a:ext cx="566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u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6" name="TextBox 2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704" y="6172336"/>
                <a:ext cx="566116" cy="461665"/>
              </a:xfrm>
              <a:prstGeom prst="rect">
                <a:avLst/>
              </a:prstGeom>
              <a:blipFill rotWithShape="0">
                <a:blip r:embed="rId2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7" name="Right Arrow 276"/>
          <p:cNvSpPr/>
          <p:nvPr/>
        </p:nvSpPr>
        <p:spPr>
          <a:xfrm>
            <a:off x="5915875" y="5834458"/>
            <a:ext cx="415555" cy="182118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TextBox 277"/>
          <p:cNvSpPr txBox="1"/>
          <p:nvPr/>
        </p:nvSpPr>
        <p:spPr>
          <a:xfrm>
            <a:off x="2738535" y="5484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79" name="Group 278"/>
          <p:cNvGrpSpPr/>
          <p:nvPr/>
        </p:nvGrpSpPr>
        <p:grpSpPr>
          <a:xfrm>
            <a:off x="2865256" y="5557907"/>
            <a:ext cx="882086" cy="655475"/>
            <a:chOff x="5161579" y="1461921"/>
            <a:chExt cx="1103493" cy="861725"/>
          </a:xfrm>
        </p:grpSpPr>
        <p:cxnSp>
          <p:nvCxnSpPr>
            <p:cNvPr id="280" name="Curved Connector 279"/>
            <p:cNvCxnSpPr/>
            <p:nvPr/>
          </p:nvCxnSpPr>
          <p:spPr>
            <a:xfrm flipV="1">
              <a:off x="5585599" y="2039257"/>
              <a:ext cx="679473" cy="191134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1" name="Group 280"/>
            <p:cNvGrpSpPr/>
            <p:nvPr/>
          </p:nvGrpSpPr>
          <p:grpSpPr>
            <a:xfrm>
              <a:off x="5161579" y="1461921"/>
              <a:ext cx="662532" cy="861725"/>
              <a:chOff x="5022486" y="1345587"/>
              <a:chExt cx="736896" cy="959013"/>
            </a:xfrm>
          </p:grpSpPr>
          <p:sp>
            <p:nvSpPr>
              <p:cNvPr id="282" name="Triangle 281"/>
              <p:cNvSpPr/>
              <p:nvPr/>
            </p:nvSpPr>
            <p:spPr>
              <a:xfrm rot="19792711">
                <a:off x="5022486" y="1345587"/>
                <a:ext cx="198857" cy="56503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Triangle 282"/>
              <p:cNvSpPr/>
              <p:nvPr/>
            </p:nvSpPr>
            <p:spPr>
              <a:xfrm rot="21213477">
                <a:off x="5565804" y="1380496"/>
                <a:ext cx="193578" cy="3850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20699999" lon="0" rev="18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5041044" y="1556287"/>
                <a:ext cx="718250" cy="74831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5183410" y="1737926"/>
                <a:ext cx="146908" cy="2575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5477226" y="1700900"/>
                <a:ext cx="146908" cy="2575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5209651" y="1820909"/>
                <a:ext cx="94426" cy="12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5506272" y="1794518"/>
                <a:ext cx="94426" cy="12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Chord 288"/>
              <p:cNvSpPr/>
              <p:nvPr/>
            </p:nvSpPr>
            <p:spPr>
              <a:xfrm rot="17400564">
                <a:off x="5290391" y="1977281"/>
                <a:ext cx="263616" cy="267119"/>
              </a:xfrm>
              <a:prstGeom prst="chord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0" name="Straight Connector 289"/>
              <p:cNvCxnSpPr/>
              <p:nvPr/>
            </p:nvCxnSpPr>
            <p:spPr>
              <a:xfrm flipV="1">
                <a:off x="5276384" y="2113499"/>
                <a:ext cx="262066" cy="255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Freeform 290"/>
              <p:cNvSpPr/>
              <p:nvPr/>
            </p:nvSpPr>
            <p:spPr>
              <a:xfrm>
                <a:off x="5398421" y="2054543"/>
                <a:ext cx="0" cy="98854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Freeform 291"/>
              <p:cNvSpPr/>
              <p:nvPr/>
            </p:nvSpPr>
            <p:spPr>
              <a:xfrm>
                <a:off x="5349693" y="2139034"/>
                <a:ext cx="0" cy="61783"/>
              </a:xfrm>
              <a:custGeom>
                <a:avLst/>
                <a:gdLst>
                  <a:gd name="connsiteX0" fmla="*/ 0 w 0"/>
                  <a:gd name="connsiteY0" fmla="*/ 0 h 61783"/>
                  <a:gd name="connsiteX1" fmla="*/ 0 w 0"/>
                  <a:gd name="connsiteY1" fmla="*/ 61783 h 6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1783">
                    <a:moveTo>
                      <a:pt x="0" y="0"/>
                    </a:moveTo>
                    <a:lnTo>
                      <a:pt x="0" y="61783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>
              <a:xfrm>
                <a:off x="5471675" y="2127862"/>
                <a:ext cx="0" cy="98854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>
              <a:xfrm flipH="1">
                <a:off x="5450892" y="2058563"/>
                <a:ext cx="45719" cy="65220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95" name="Straight Arrow Connector 294"/>
          <p:cNvCxnSpPr/>
          <p:nvPr/>
        </p:nvCxnSpPr>
        <p:spPr>
          <a:xfrm>
            <a:off x="1360351" y="5947508"/>
            <a:ext cx="1170891" cy="286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TextBox 295"/>
              <p:cNvSpPr txBox="1"/>
              <p:nvPr/>
            </p:nvSpPr>
            <p:spPr>
              <a:xfrm>
                <a:off x="1146142" y="5413571"/>
                <a:ext cx="163801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Com</m:t>
                      </m:r>
                      <m:r>
                        <a:rPr lang="en-US" sz="22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id</m:t>
                      </m:r>
                      <m:r>
                        <a:rPr lang="en-US" sz="2200" b="0" i="0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v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6" name="TextBox 2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142" y="5413571"/>
                <a:ext cx="1638013" cy="430887"/>
              </a:xfrm>
              <a:prstGeom prst="rect">
                <a:avLst/>
              </a:prstGeom>
              <a:blipFill rotWithShape="0">
                <a:blip r:embed="rId28"/>
                <a:stretch>
                  <a:fillRect r="-372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TextBox 296"/>
              <p:cNvSpPr txBox="1"/>
              <p:nvPr/>
            </p:nvSpPr>
            <p:spPr>
              <a:xfrm>
                <a:off x="3562781" y="5430127"/>
                <a:ext cx="172297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Com</m:t>
                      </m:r>
                      <m:r>
                        <a:rPr lang="en-US" sz="22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id</m:t>
                      </m:r>
                      <m:r>
                        <a:rPr lang="en-US" sz="2200" b="0" i="0" smtClean="0">
                          <a:latin typeface="Cambria Math" charset="0"/>
                        </a:rPr>
                        <m:t>′,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u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7" name="TextBox 2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781" y="5430127"/>
                <a:ext cx="1722972" cy="430887"/>
              </a:xfrm>
              <a:prstGeom prst="rect">
                <a:avLst/>
              </a:prstGeom>
              <a:blipFill rotWithShape="0">
                <a:blip r:embed="rId29"/>
                <a:stretch>
                  <a:fillRect r="-353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8" name="TextBox 297"/>
          <p:cNvSpPr txBox="1"/>
          <p:nvPr/>
        </p:nvSpPr>
        <p:spPr>
          <a:xfrm>
            <a:off x="739491" y="5607620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299" name="TextBox 298"/>
          <p:cNvSpPr txBox="1"/>
          <p:nvPr/>
        </p:nvSpPr>
        <p:spPr>
          <a:xfrm>
            <a:off x="5186343" y="5590903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</a:t>
            </a:r>
            <a:endParaRPr lang="en-US" sz="3600" dirty="0"/>
          </a:p>
        </p:txBody>
      </p:sp>
      <p:cxnSp>
        <p:nvCxnSpPr>
          <p:cNvPr id="300" name="Straight Arrow Connector 299"/>
          <p:cNvCxnSpPr/>
          <p:nvPr/>
        </p:nvCxnSpPr>
        <p:spPr>
          <a:xfrm>
            <a:off x="3752087" y="5965546"/>
            <a:ext cx="1170891" cy="286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5064258" y="5046350"/>
                <a:ext cx="1019125" cy="461665"/>
              </a:xfrm>
              <a:prstGeom prst="rect">
                <a:avLst/>
              </a:prstGeom>
              <a:solidFill>
                <a:schemeClr val="l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00"/>
                    </a:solidFill>
                  </a:rPr>
                  <a:t>Adv.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𝐀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258" y="5046350"/>
                <a:ext cx="1019125" cy="461665"/>
              </a:xfrm>
              <a:prstGeom prst="rect">
                <a:avLst/>
              </a:prstGeom>
              <a:blipFill rotWithShape="0">
                <a:blip r:embed="rId25"/>
                <a:stretch>
                  <a:fillRect l="-9581" t="-10526" r="-59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TextBox 305"/>
              <p:cNvSpPr txBox="1"/>
              <p:nvPr/>
            </p:nvSpPr>
            <p:spPr>
              <a:xfrm>
                <a:off x="7137549" y="4487114"/>
                <a:ext cx="72808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6" name="TextBox 3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549" y="4487114"/>
                <a:ext cx="728084" cy="769441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7" name="Straight Connector 306"/>
          <p:cNvCxnSpPr/>
          <p:nvPr/>
        </p:nvCxnSpPr>
        <p:spPr>
          <a:xfrm>
            <a:off x="7313077" y="4759182"/>
            <a:ext cx="377028" cy="29950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Elbow Connector 307"/>
          <p:cNvCxnSpPr/>
          <p:nvPr/>
        </p:nvCxnSpPr>
        <p:spPr>
          <a:xfrm>
            <a:off x="3980018" y="4116608"/>
            <a:ext cx="771231" cy="459697"/>
          </a:xfrm>
          <a:prstGeom prst="bentConnector3">
            <a:avLst>
              <a:gd name="adj1" fmla="val 3797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Elbow Connector 308"/>
          <p:cNvCxnSpPr/>
          <p:nvPr/>
        </p:nvCxnSpPr>
        <p:spPr>
          <a:xfrm>
            <a:off x="3946079" y="5965545"/>
            <a:ext cx="771231" cy="459697"/>
          </a:xfrm>
          <a:prstGeom prst="bentConnector3">
            <a:avLst>
              <a:gd name="adj1" fmla="val 3797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/>
        </p:nvCxnSpPr>
        <p:spPr>
          <a:xfrm>
            <a:off x="5320572" y="4576304"/>
            <a:ext cx="3350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/>
          <p:nvPr/>
        </p:nvCxnSpPr>
        <p:spPr>
          <a:xfrm>
            <a:off x="5295693" y="6425242"/>
            <a:ext cx="3350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311"/>
              <p:cNvSpPr txBox="1"/>
              <p:nvPr/>
            </p:nvSpPr>
            <p:spPr>
              <a:xfrm>
                <a:off x="1523366" y="4487114"/>
                <a:ext cx="72808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2" name="TextBox 3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366" y="4487114"/>
                <a:ext cx="728084" cy="769441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3" name="Straight Connector 312"/>
          <p:cNvCxnSpPr/>
          <p:nvPr/>
        </p:nvCxnSpPr>
        <p:spPr>
          <a:xfrm>
            <a:off x="1698894" y="4751411"/>
            <a:ext cx="377028" cy="29950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313"/>
              <p:cNvSpPr txBox="1"/>
              <p:nvPr/>
            </p:nvSpPr>
            <p:spPr>
              <a:xfrm>
                <a:off x="6406772" y="5668925"/>
                <a:ext cx="21549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latin typeface="Cambria Math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vie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w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u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smtClean="0">
                          <a:latin typeface="Cambria Math" charset="0"/>
                        </a:rPr>
                        <m:t>&gt;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4" name="TextBox 3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72" y="5668925"/>
                <a:ext cx="2154949" cy="461665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/>
              <p:cNvSpPr txBox="1"/>
              <p:nvPr/>
            </p:nvSpPr>
            <p:spPr>
              <a:xfrm>
                <a:off x="4425624" y="2693153"/>
                <a:ext cx="9653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∃</m:t>
                    </m:r>
                  </m:oMath>
                </a14:m>
                <a:r>
                  <a:rPr lang="en-US" sz="2200" dirty="0" smtClean="0">
                    <a:solidFill>
                      <a:srgbClr val="0432FF"/>
                    </a:solidFill>
                  </a:rPr>
                  <a:t> MIM</a:t>
                </a:r>
                <a:endParaRPr lang="en-US" sz="2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315" name="TextBox 3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624" y="2693153"/>
                <a:ext cx="965329" cy="430887"/>
              </a:xfrm>
              <a:prstGeom prst="rect">
                <a:avLst/>
              </a:prstGeom>
              <a:blipFill rotWithShape="0">
                <a:blip r:embed="rId37"/>
                <a:stretch>
                  <a:fillRect t="-10000" r="-759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TextBox 315"/>
              <p:cNvSpPr txBox="1"/>
              <p:nvPr/>
            </p:nvSpPr>
            <p:spPr>
              <a:xfrm>
                <a:off x="324959" y="2680688"/>
                <a:ext cx="3231077" cy="4308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rgbClr val="0432FF"/>
                        </a:solidFill>
                        <a:latin typeface="Cambria Math" charset="0"/>
                      </a:rPr>
                      <m:t>∃</m:t>
                    </m:r>
                  </m:oMath>
                </a14:m>
                <a:r>
                  <a:rPr lang="en-US" sz="2200" dirty="0" smtClean="0">
                    <a:solidFill>
                      <a:srgbClr val="0432FF"/>
                    </a:solidFill>
                  </a:rPr>
                  <a:t> A breaks hiding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432FF"/>
                        </a:solidFill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D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316" name="TextBox 3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59" y="2680688"/>
                <a:ext cx="3231077" cy="430887"/>
              </a:xfrm>
              <a:prstGeom prst="rect">
                <a:avLst/>
              </a:prstGeom>
              <a:blipFill rotWithShape="0">
                <a:blip r:embed="rId38"/>
                <a:stretch>
                  <a:fillRect t="-10000" b="-28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04743" y="2253498"/>
            <a:ext cx="5251409" cy="442033"/>
            <a:chOff x="530288" y="2231658"/>
            <a:chExt cx="5251409" cy="442033"/>
          </a:xfrm>
        </p:grpSpPr>
        <p:sp>
          <p:nvSpPr>
            <p:cNvPr id="117" name="TextBox 116"/>
            <p:cNvSpPr txBox="1"/>
            <p:nvPr/>
          </p:nvSpPr>
          <p:spPr>
            <a:xfrm>
              <a:off x="4090208" y="2231658"/>
              <a:ext cx="169148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0432FF"/>
                  </a:solidFill>
                </a:rPr>
                <a:t>NM in Case 1</a:t>
              </a:r>
              <a:endParaRPr lang="en-US" sz="2200" dirty="0">
                <a:solidFill>
                  <a:srgbClr val="0432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530288" y="2242804"/>
                  <a:ext cx="3098284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i="0" dirty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D</m:t>
                      </m:r>
                    </m:oMath>
                  </a14:m>
                  <a:r>
                    <a:rPr lang="en-US" sz="2200" dirty="0" smtClean="0">
                      <a:solidFill>
                        <a:srgbClr val="0432FF"/>
                      </a:solidFill>
                    </a:rPr>
                    <a:t>-depth hiding 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Co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D</m:t>
                          </m:r>
                        </m:sub>
                      </m:sSub>
                    </m:oMath>
                  </a14:m>
                  <a:r>
                    <a:rPr lang="en-US" sz="2200" dirty="0" smtClean="0">
                      <a:solidFill>
                        <a:srgbClr val="0432FF"/>
                      </a:solidFill>
                    </a:rPr>
                    <a:t>  </a:t>
                  </a:r>
                  <a:endParaRPr lang="en-US" sz="22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88" y="2242804"/>
                  <a:ext cx="3098284" cy="430887"/>
                </a:xfrm>
                <a:prstGeom prst="rect">
                  <a:avLst/>
                </a:prstGeom>
                <a:blipFill rotWithShape="0">
                  <a:blip r:embed="rId39"/>
                  <a:stretch>
                    <a:fillRect l="-197" t="-8451" b="-28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7" name="Right Arrow 316"/>
            <p:cNvSpPr/>
            <p:nvPr/>
          </p:nvSpPr>
          <p:spPr>
            <a:xfrm>
              <a:off x="3491879" y="2301536"/>
              <a:ext cx="524789" cy="299031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8" name="Right Arrow 317"/>
          <p:cNvSpPr/>
          <p:nvPr/>
        </p:nvSpPr>
        <p:spPr>
          <a:xfrm rot="10800000">
            <a:off x="3723587" y="2774319"/>
            <a:ext cx="524789" cy="29903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9" name="TextBox 318"/>
              <p:cNvSpPr txBox="1"/>
              <p:nvPr/>
            </p:nvSpPr>
            <p:spPr>
              <a:xfrm>
                <a:off x="1145226" y="3578478"/>
                <a:ext cx="150079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Com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2600"/>
                              </a:solidFill>
                              <a:latin typeface="Cambria Math" charset="0"/>
                            </a:rPr>
                            <m:t>D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v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19" name="TextBox 3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226" y="3578478"/>
                <a:ext cx="1500795" cy="430887"/>
              </a:xfrm>
              <a:prstGeom prst="rect">
                <a:avLst/>
              </a:prstGeom>
              <a:blipFill rotWithShape="0">
                <a:blip r:embed="rId40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0" name="TextBox 319"/>
              <p:cNvSpPr txBox="1"/>
              <p:nvPr/>
            </p:nvSpPr>
            <p:spPr>
              <a:xfrm>
                <a:off x="1125963" y="5413570"/>
                <a:ext cx="150079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Com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2600"/>
                              </a:solidFill>
                              <a:latin typeface="Cambria Math" charset="0"/>
                            </a:rPr>
                            <m:t>D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v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0" name="TextBox 3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963" y="5413570"/>
                <a:ext cx="1500795" cy="430887"/>
              </a:xfrm>
              <a:prstGeom prst="rect">
                <a:avLst/>
              </a:prstGeom>
              <a:blipFill rotWithShape="0">
                <a:blip r:embed="rId41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/>
              <p:cNvSpPr txBox="1"/>
              <p:nvPr/>
            </p:nvSpPr>
            <p:spPr>
              <a:xfrm>
                <a:off x="3566856" y="5437950"/>
                <a:ext cx="143763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Com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2600"/>
                              </a:solidFill>
                              <a:latin typeface="Cambria Math" charset="0"/>
                            </a:rPr>
                            <m:t>S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u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1" name="TextBox 3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856" y="5437950"/>
                <a:ext cx="1437637" cy="430887"/>
              </a:xfrm>
              <a:prstGeom prst="rect">
                <a:avLst/>
              </a:prstGeom>
              <a:blipFill rotWithShape="0">
                <a:blip r:embed="rId42"/>
                <a:stretch>
                  <a:fillRect r="-42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TextBox 321"/>
              <p:cNvSpPr txBox="1"/>
              <p:nvPr/>
            </p:nvSpPr>
            <p:spPr>
              <a:xfrm>
                <a:off x="3574798" y="3587117"/>
                <a:ext cx="143109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Com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2600"/>
                              </a:solidFill>
                              <a:latin typeface="Cambria Math" charset="0"/>
                            </a:rPr>
                            <m:t>S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u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2" name="TextBox 3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798" y="3587117"/>
                <a:ext cx="1431097" cy="430887"/>
              </a:xfrm>
              <a:prstGeom prst="rect">
                <a:avLst/>
              </a:prstGeom>
              <a:blipFill rotWithShape="0">
                <a:blip r:embed="rId43"/>
                <a:stretch>
                  <a:fillRect r="-426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3" name="Oval Callout 322"/>
              <p:cNvSpPr/>
              <p:nvPr/>
            </p:nvSpPr>
            <p:spPr>
              <a:xfrm rot="709788">
                <a:off x="5680666" y="3432903"/>
                <a:ext cx="2923247" cy="1267904"/>
              </a:xfrm>
              <a:prstGeom prst="wedgeEllipseCallout">
                <a:avLst>
                  <a:gd name="adj1" fmla="val -39873"/>
                  <a:gd name="adj2" fmla="val 101278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 smtClean="0">
                          <a:latin typeface="Cambria Math" charset="0"/>
                        </a:rPr>
                        <m:t>dep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charset="0"/>
                        </a:rPr>
                        <m:t>th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 dirty="0" smtClean="0">
                              <a:latin typeface="Cambria Math" charset="0"/>
                            </a:rPr>
                            <m:t>A</m:t>
                          </m:r>
                        </m:e>
                      </m:d>
                      <m:r>
                        <a:rPr lang="en-US" sz="2400" b="0" i="0" dirty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charset="0"/>
                        </a:rPr>
                        <m:t>poly</m:t>
                      </m:r>
                    </m:oMath>
                  </m:oMathPara>
                </a14:m>
                <a:endParaRPr lang="en-US" sz="2000" b="0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23" name="Oval Callout 3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09788">
                <a:off x="5680666" y="3432903"/>
                <a:ext cx="2923247" cy="1267904"/>
              </a:xfrm>
              <a:prstGeom prst="wedgeEllipseCallout">
                <a:avLst>
                  <a:gd name="adj1" fmla="val -39873"/>
                  <a:gd name="adj2" fmla="val 101278"/>
                </a:avLst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99954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845">
        <p159:morph option="byObject"/>
      </p:transition>
    </mc:Choice>
    <mc:Fallback xmlns="">
      <p:transition spd="slow" advTm="28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  <p:bldP spid="169" grpId="0"/>
      <p:bldP spid="170" grpId="0" animBg="1"/>
      <p:bldP spid="171" grpId="0" animBg="1"/>
      <p:bldP spid="243" grpId="0" animBg="1"/>
      <p:bldP spid="243" grpId="1" animBg="1"/>
      <p:bldP spid="244" grpId="0" animBg="1"/>
      <p:bldP spid="244" grpId="1" animBg="1"/>
      <p:bldP spid="245" grpId="1" animBg="1"/>
      <p:bldP spid="246" grpId="0"/>
      <p:bldP spid="247" grpId="0" animBg="1"/>
      <p:bldP spid="248" grpId="0"/>
      <p:bldP spid="249" grpId="0" animBg="1"/>
      <p:bldP spid="268" grpId="0"/>
      <p:bldP spid="268" grpId="1"/>
      <p:bldP spid="269" grpId="0"/>
      <p:bldP spid="269" grpId="1"/>
      <p:bldP spid="270" grpId="0"/>
      <p:bldP spid="271" grpId="0"/>
      <p:bldP spid="273" grpId="1" animBg="1"/>
      <p:bldP spid="274" grpId="1" animBg="1"/>
      <p:bldP spid="275" grpId="0" animBg="1"/>
      <p:bldP spid="276" grpId="0"/>
      <p:bldP spid="277" grpId="0" animBg="1"/>
      <p:bldP spid="296" grpId="0"/>
      <p:bldP spid="296" grpId="1"/>
      <p:bldP spid="297" grpId="0"/>
      <p:bldP spid="297" grpId="1"/>
      <p:bldP spid="298" grpId="0"/>
      <p:bldP spid="299" grpId="0"/>
      <p:bldP spid="301" grpId="1" animBg="1"/>
      <p:bldP spid="306" grpId="0"/>
      <p:bldP spid="312" grpId="0"/>
      <p:bldP spid="314" grpId="0"/>
      <p:bldP spid="315" grpId="0"/>
      <p:bldP spid="316" grpId="0" animBg="1"/>
      <p:bldP spid="318" grpId="1" animBg="1"/>
      <p:bldP spid="319" grpId="1"/>
      <p:bldP spid="320" grpId="1"/>
      <p:bldP spid="321" grpId="1"/>
      <p:bldP spid="322" grpId="1"/>
      <p:bldP spid="3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8775" y="102463"/>
            <a:ext cx="4213225" cy="157620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TextBox 211"/>
          <p:cNvSpPr txBox="1"/>
          <p:nvPr/>
        </p:nvSpPr>
        <p:spPr>
          <a:xfrm>
            <a:off x="486780" y="254477"/>
            <a:ext cx="2786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1-1 NMC for 1-bit ids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/>
              <p:cNvSpPr txBox="1"/>
              <p:nvPr/>
            </p:nvSpPr>
            <p:spPr>
              <a:xfrm>
                <a:off x="638813" y="717874"/>
                <a:ext cx="360335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charset="0"/>
                      </a:rPr>
                      <m:t>i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d</m:t>
                    </m:r>
                    <m:r>
                      <a:rPr lang="en-US" sz="2200" b="0" i="0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200" dirty="0" smtClean="0"/>
                  <a:t>, commit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D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13" name="TextBox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13" y="717874"/>
                <a:ext cx="3603359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2200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/>
              <p:cNvSpPr txBox="1"/>
              <p:nvPr/>
            </p:nvSpPr>
            <p:spPr>
              <a:xfrm>
                <a:off x="631743" y="1130075"/>
                <a:ext cx="36306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charset="0"/>
                      </a:rPr>
                      <m:t>i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d</m:t>
                    </m:r>
                    <m:r>
                      <a:rPr lang="en-US" sz="2200" b="0" i="0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200" dirty="0" smtClean="0"/>
                  <a:t>, commit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S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14" name="TextBox 2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43" y="1130075"/>
                <a:ext cx="3630609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2185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1397876" y="-735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716102" y="76163"/>
            <a:ext cx="1334443" cy="10082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236079" y="412958"/>
                <a:ext cx="8509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Co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079" y="412958"/>
                <a:ext cx="850939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223899" y="684292"/>
                <a:ext cx="884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Co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899" y="684292"/>
                <a:ext cx="884601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667379" y="724984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379" y="724984"/>
                <a:ext cx="35137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681866" y="1479224"/>
                <a:ext cx="295911" cy="276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charset="0"/>
                        </a:rPr>
                        <m:t>D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866" y="1479224"/>
                <a:ext cx="295911" cy="276107"/>
              </a:xfrm>
              <a:prstGeom prst="rect">
                <a:avLst/>
              </a:prstGeom>
              <a:blipFill rotWithShape="0">
                <a:blip r:embed="rId9"/>
                <a:stretch>
                  <a:fillRect r="-816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372652" y="2516716"/>
                <a:ext cx="393955" cy="276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652" y="2516716"/>
                <a:ext cx="393955" cy="276107"/>
              </a:xfrm>
              <a:prstGeom prst="rect">
                <a:avLst/>
              </a:prstGeom>
              <a:blipFill rotWithShape="0">
                <a:blip r:embed="rId10"/>
                <a:stretch>
                  <a:fillRect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959819" y="160460"/>
            <a:ext cx="2784644" cy="2632363"/>
            <a:chOff x="5942247" y="1680065"/>
            <a:chExt cx="2784644" cy="2632363"/>
          </a:xfrm>
        </p:grpSpPr>
        <p:cxnSp>
          <p:nvCxnSpPr>
            <p:cNvPr id="62" name="Straight Arrow Connector 61"/>
            <p:cNvCxnSpPr/>
            <p:nvPr/>
          </p:nvCxnSpPr>
          <p:spPr>
            <a:xfrm flipH="1" flipV="1">
              <a:off x="5955545" y="1695785"/>
              <a:ext cx="455" cy="234623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5956000" y="4042020"/>
              <a:ext cx="2770891" cy="1112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8315753" y="4036321"/>
              <a:ext cx="386936" cy="276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size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42247" y="1680065"/>
              <a:ext cx="542393" cy="276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depth</a:t>
              </a:r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7922006" y="504842"/>
            <a:ext cx="275043" cy="1614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927063" y="783355"/>
            <a:ext cx="275043" cy="1614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979628" y="906137"/>
            <a:ext cx="1590001" cy="1621662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6">
                  <a:alpha val="70000"/>
                </a:schemeClr>
              </a:gs>
              <a:gs pos="100000">
                <a:schemeClr val="accent6">
                  <a:alpha val="80000"/>
                </a:schemeClr>
              </a:gs>
            </a:gsLst>
            <a:lin ang="5400000" scaled="0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980300" y="1620700"/>
            <a:ext cx="2403024" cy="9071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50000"/>
                </a:schemeClr>
              </a:gs>
              <a:gs pos="55000">
                <a:schemeClr val="accent2">
                  <a:alpha val="70000"/>
                </a:schemeClr>
              </a:gs>
              <a:gs pos="88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/>
          <p:nvPr/>
        </p:nvCxnSpPr>
        <p:spPr>
          <a:xfrm>
            <a:off x="7135847" y="1311619"/>
            <a:ext cx="0" cy="121362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084281" y="1232525"/>
            <a:ext cx="80582" cy="90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084281" y="1181238"/>
                <a:ext cx="5052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𝐄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𝐃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281" y="1181238"/>
                <a:ext cx="505203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/>
          <p:cNvCxnSpPr/>
          <p:nvPr/>
        </p:nvCxnSpPr>
        <p:spPr>
          <a:xfrm flipH="1">
            <a:off x="5972195" y="1277825"/>
            <a:ext cx="1112086" cy="882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043347" y="2387046"/>
            <a:ext cx="4553" cy="13820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703405" y="1957178"/>
                <a:ext cx="471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𝐄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𝐒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405" y="1957178"/>
                <a:ext cx="471539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/>
          <p:cNvSpPr/>
          <p:nvPr/>
        </p:nvSpPr>
        <p:spPr>
          <a:xfrm>
            <a:off x="8003056" y="2292454"/>
            <a:ext cx="80582" cy="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641960" y="1083949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charset="0"/>
                        </a:rPr>
                        <m:t>D</m:t>
                      </m:r>
                      <m:r>
                        <a:rPr lang="en-US" b="0" i="0" dirty="0" smtClean="0">
                          <a:latin typeface="Cambria Math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960" y="1083949"/>
                <a:ext cx="449162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7848005" y="76163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Hiding: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7814458" y="2513414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charset="0"/>
                        </a:rPr>
                        <m:t>S</m:t>
                      </m:r>
                      <m:r>
                        <a:rPr lang="en-US" b="0" i="0" dirty="0" smtClean="0">
                          <a:latin typeface="Cambria Math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458" y="2513414"/>
                <a:ext cx="41069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922395" y="2530155"/>
                <a:ext cx="449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charset="0"/>
                        </a:rPr>
                        <m:t>D</m:t>
                      </m:r>
                      <m:r>
                        <a:rPr lang="en-US" b="0" i="0" dirty="0" smtClean="0">
                          <a:latin typeface="Cambria Math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395" y="2530155"/>
                <a:ext cx="449162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5972195" y="2331902"/>
            <a:ext cx="207115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663142" y="2023015"/>
                <a:ext cx="6142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dirty="0" smtClean="0">
                          <a:latin typeface="Cambria Math" charset="0"/>
                        </a:rPr>
                        <m:t>poly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142" y="2023015"/>
                <a:ext cx="614271" cy="338554"/>
              </a:xfrm>
              <a:prstGeom prst="rect">
                <a:avLst/>
              </a:prstGeom>
              <a:blipFill rotWithShape="0">
                <a:blip r:embed="rId1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318767" y="1807928"/>
                <a:ext cx="21686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432FF"/>
                    </a:solidFill>
                  </a:rPr>
                  <a:t>Case 1: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432FF"/>
                        </a:solidFill>
                        <a:latin typeface="Cambria Math" charset="0"/>
                      </a:rPr>
                      <m:t>𝐢𝐝</m:t>
                    </m:r>
                    <m:r>
                      <a:rPr lang="en-US" sz="2400" b="1" i="0" smtClean="0">
                        <a:solidFill>
                          <a:srgbClr val="0432FF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0432FF"/>
                        </a:solidFill>
                        <a:latin typeface="Cambria Math" charset="0"/>
                      </a:rPr>
                      <m:t>𝟏</m:t>
                    </m:r>
                  </m:oMath>
                </a14:m>
                <a:endParaRPr lang="en-US" sz="2400" b="1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67" y="1807928"/>
                <a:ext cx="2168607" cy="461665"/>
              </a:xfrm>
              <a:prstGeom prst="rect">
                <a:avLst/>
              </a:prstGeom>
              <a:blipFill rotWithShape="0">
                <a:blip r:embed="rId17"/>
                <a:stretch>
                  <a:fillRect l="-4213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3760179" y="1822179"/>
                <a:ext cx="12195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𝐢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𝐝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2400" b="1" i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79" y="1822179"/>
                <a:ext cx="1219565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" name="TextBox 249"/>
          <p:cNvSpPr txBox="1"/>
          <p:nvPr/>
        </p:nvSpPr>
        <p:spPr>
          <a:xfrm>
            <a:off x="2763414" y="363589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51" name="Group 250"/>
          <p:cNvGrpSpPr/>
          <p:nvPr/>
        </p:nvGrpSpPr>
        <p:grpSpPr>
          <a:xfrm>
            <a:off x="2890135" y="3708969"/>
            <a:ext cx="849821" cy="655475"/>
            <a:chOff x="5161579" y="1461921"/>
            <a:chExt cx="1103493" cy="861725"/>
          </a:xfrm>
        </p:grpSpPr>
        <p:cxnSp>
          <p:nvCxnSpPr>
            <p:cNvPr id="252" name="Curved Connector 251"/>
            <p:cNvCxnSpPr/>
            <p:nvPr/>
          </p:nvCxnSpPr>
          <p:spPr>
            <a:xfrm flipV="1">
              <a:off x="5585599" y="2039257"/>
              <a:ext cx="679473" cy="191134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3" name="Group 252"/>
            <p:cNvGrpSpPr/>
            <p:nvPr/>
          </p:nvGrpSpPr>
          <p:grpSpPr>
            <a:xfrm>
              <a:off x="5161579" y="1461921"/>
              <a:ext cx="662532" cy="861725"/>
              <a:chOff x="5022486" y="1345587"/>
              <a:chExt cx="736896" cy="959013"/>
            </a:xfrm>
          </p:grpSpPr>
          <p:sp>
            <p:nvSpPr>
              <p:cNvPr id="254" name="Triangle 253"/>
              <p:cNvSpPr/>
              <p:nvPr/>
            </p:nvSpPr>
            <p:spPr>
              <a:xfrm rot="19792711">
                <a:off x="5022486" y="1345587"/>
                <a:ext cx="198857" cy="56503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Triangle 254"/>
              <p:cNvSpPr/>
              <p:nvPr/>
            </p:nvSpPr>
            <p:spPr>
              <a:xfrm rot="21213477">
                <a:off x="5565804" y="1380496"/>
                <a:ext cx="193578" cy="3850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20699999" lon="0" rev="18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5041044" y="1556287"/>
                <a:ext cx="718250" cy="74831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5183410" y="1737926"/>
                <a:ext cx="146908" cy="2575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5477226" y="1700900"/>
                <a:ext cx="146908" cy="2575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5209651" y="1820909"/>
                <a:ext cx="94426" cy="12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5506272" y="1794518"/>
                <a:ext cx="94426" cy="12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Chord 260"/>
              <p:cNvSpPr/>
              <p:nvPr/>
            </p:nvSpPr>
            <p:spPr>
              <a:xfrm rot="17400564">
                <a:off x="5290391" y="1977281"/>
                <a:ext cx="263616" cy="267119"/>
              </a:xfrm>
              <a:prstGeom prst="chord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2" name="Straight Connector 261"/>
              <p:cNvCxnSpPr/>
              <p:nvPr/>
            </p:nvCxnSpPr>
            <p:spPr>
              <a:xfrm flipV="1">
                <a:off x="5276384" y="2113499"/>
                <a:ext cx="262066" cy="255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3" name="Freeform 262"/>
              <p:cNvSpPr/>
              <p:nvPr/>
            </p:nvSpPr>
            <p:spPr>
              <a:xfrm>
                <a:off x="5398421" y="2054543"/>
                <a:ext cx="0" cy="98854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Freeform 263"/>
              <p:cNvSpPr/>
              <p:nvPr/>
            </p:nvSpPr>
            <p:spPr>
              <a:xfrm>
                <a:off x="5349693" y="2139034"/>
                <a:ext cx="0" cy="61783"/>
              </a:xfrm>
              <a:custGeom>
                <a:avLst/>
                <a:gdLst>
                  <a:gd name="connsiteX0" fmla="*/ 0 w 0"/>
                  <a:gd name="connsiteY0" fmla="*/ 0 h 61783"/>
                  <a:gd name="connsiteX1" fmla="*/ 0 w 0"/>
                  <a:gd name="connsiteY1" fmla="*/ 61783 h 6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1783">
                    <a:moveTo>
                      <a:pt x="0" y="0"/>
                    </a:moveTo>
                    <a:lnTo>
                      <a:pt x="0" y="61783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Freeform 264"/>
              <p:cNvSpPr/>
              <p:nvPr/>
            </p:nvSpPr>
            <p:spPr>
              <a:xfrm>
                <a:off x="5471675" y="2127862"/>
                <a:ext cx="0" cy="98854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Freeform 265"/>
              <p:cNvSpPr/>
              <p:nvPr/>
            </p:nvSpPr>
            <p:spPr>
              <a:xfrm flipH="1">
                <a:off x="5450892" y="2058563"/>
                <a:ext cx="45719" cy="65220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67" name="Straight Arrow Connector 266"/>
          <p:cNvCxnSpPr/>
          <p:nvPr/>
        </p:nvCxnSpPr>
        <p:spPr>
          <a:xfrm>
            <a:off x="1385230" y="4098570"/>
            <a:ext cx="1170891" cy="286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Box 269"/>
          <p:cNvSpPr txBox="1"/>
          <p:nvPr/>
        </p:nvSpPr>
        <p:spPr>
          <a:xfrm>
            <a:off x="764370" y="375868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271" name="TextBox 270"/>
          <p:cNvSpPr txBox="1"/>
          <p:nvPr/>
        </p:nvSpPr>
        <p:spPr>
          <a:xfrm>
            <a:off x="5211222" y="3741965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</a:t>
            </a:r>
            <a:endParaRPr lang="en-US" sz="3600" dirty="0"/>
          </a:p>
        </p:txBody>
      </p:sp>
      <p:cxnSp>
        <p:nvCxnSpPr>
          <p:cNvPr id="272" name="Straight Arrow Connector 271"/>
          <p:cNvCxnSpPr/>
          <p:nvPr/>
        </p:nvCxnSpPr>
        <p:spPr>
          <a:xfrm>
            <a:off x="3776966" y="4116608"/>
            <a:ext cx="1170891" cy="286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Box 277"/>
          <p:cNvSpPr txBox="1"/>
          <p:nvPr/>
        </p:nvSpPr>
        <p:spPr>
          <a:xfrm>
            <a:off x="2738535" y="5484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79" name="Group 278"/>
          <p:cNvGrpSpPr/>
          <p:nvPr/>
        </p:nvGrpSpPr>
        <p:grpSpPr>
          <a:xfrm>
            <a:off x="2865256" y="5557907"/>
            <a:ext cx="882086" cy="655475"/>
            <a:chOff x="5161579" y="1461921"/>
            <a:chExt cx="1103493" cy="861725"/>
          </a:xfrm>
        </p:grpSpPr>
        <p:cxnSp>
          <p:nvCxnSpPr>
            <p:cNvPr id="280" name="Curved Connector 279"/>
            <p:cNvCxnSpPr/>
            <p:nvPr/>
          </p:nvCxnSpPr>
          <p:spPr>
            <a:xfrm flipV="1">
              <a:off x="5585599" y="2039257"/>
              <a:ext cx="679473" cy="191134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1" name="Group 280"/>
            <p:cNvGrpSpPr/>
            <p:nvPr/>
          </p:nvGrpSpPr>
          <p:grpSpPr>
            <a:xfrm>
              <a:off x="5161579" y="1461921"/>
              <a:ext cx="662532" cy="861725"/>
              <a:chOff x="5022486" y="1345587"/>
              <a:chExt cx="736896" cy="959013"/>
            </a:xfrm>
          </p:grpSpPr>
          <p:sp>
            <p:nvSpPr>
              <p:cNvPr id="282" name="Triangle 281"/>
              <p:cNvSpPr/>
              <p:nvPr/>
            </p:nvSpPr>
            <p:spPr>
              <a:xfrm rot="19792711">
                <a:off x="5022486" y="1345587"/>
                <a:ext cx="198857" cy="56503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Triangle 282"/>
              <p:cNvSpPr/>
              <p:nvPr/>
            </p:nvSpPr>
            <p:spPr>
              <a:xfrm rot="21213477">
                <a:off x="5565804" y="1380496"/>
                <a:ext cx="193578" cy="3850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20699999" lon="0" rev="18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5041044" y="1556287"/>
                <a:ext cx="718250" cy="74831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5183410" y="1737926"/>
                <a:ext cx="146908" cy="2575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5477226" y="1700900"/>
                <a:ext cx="146908" cy="2575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5209651" y="1820909"/>
                <a:ext cx="94426" cy="12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5506272" y="1794518"/>
                <a:ext cx="94426" cy="12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Chord 288"/>
              <p:cNvSpPr/>
              <p:nvPr/>
            </p:nvSpPr>
            <p:spPr>
              <a:xfrm rot="17400564">
                <a:off x="5290391" y="1977281"/>
                <a:ext cx="263616" cy="267119"/>
              </a:xfrm>
              <a:prstGeom prst="chord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0" name="Straight Connector 289"/>
              <p:cNvCxnSpPr/>
              <p:nvPr/>
            </p:nvCxnSpPr>
            <p:spPr>
              <a:xfrm flipV="1">
                <a:off x="5276384" y="2113499"/>
                <a:ext cx="262066" cy="255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Freeform 290"/>
              <p:cNvSpPr/>
              <p:nvPr/>
            </p:nvSpPr>
            <p:spPr>
              <a:xfrm>
                <a:off x="5398421" y="2054543"/>
                <a:ext cx="0" cy="98854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Freeform 291"/>
              <p:cNvSpPr/>
              <p:nvPr/>
            </p:nvSpPr>
            <p:spPr>
              <a:xfrm>
                <a:off x="5349693" y="2139034"/>
                <a:ext cx="0" cy="61783"/>
              </a:xfrm>
              <a:custGeom>
                <a:avLst/>
                <a:gdLst>
                  <a:gd name="connsiteX0" fmla="*/ 0 w 0"/>
                  <a:gd name="connsiteY0" fmla="*/ 0 h 61783"/>
                  <a:gd name="connsiteX1" fmla="*/ 0 w 0"/>
                  <a:gd name="connsiteY1" fmla="*/ 61783 h 6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1783">
                    <a:moveTo>
                      <a:pt x="0" y="0"/>
                    </a:moveTo>
                    <a:lnTo>
                      <a:pt x="0" y="61783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>
              <a:xfrm>
                <a:off x="5471675" y="2127862"/>
                <a:ext cx="0" cy="98854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>
              <a:xfrm flipH="1">
                <a:off x="5450892" y="2058563"/>
                <a:ext cx="45719" cy="65220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95" name="Straight Arrow Connector 294"/>
          <p:cNvCxnSpPr/>
          <p:nvPr/>
        </p:nvCxnSpPr>
        <p:spPr>
          <a:xfrm>
            <a:off x="1360351" y="5947508"/>
            <a:ext cx="1170891" cy="286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297"/>
          <p:cNvSpPr txBox="1"/>
          <p:nvPr/>
        </p:nvSpPr>
        <p:spPr>
          <a:xfrm>
            <a:off x="739491" y="5607620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299" name="TextBox 298"/>
          <p:cNvSpPr txBox="1"/>
          <p:nvPr/>
        </p:nvSpPr>
        <p:spPr>
          <a:xfrm>
            <a:off x="5186343" y="5590903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</a:t>
            </a:r>
            <a:endParaRPr lang="en-US" sz="3600" dirty="0"/>
          </a:p>
        </p:txBody>
      </p:sp>
      <p:cxnSp>
        <p:nvCxnSpPr>
          <p:cNvPr id="300" name="Straight Arrow Connector 299"/>
          <p:cNvCxnSpPr/>
          <p:nvPr/>
        </p:nvCxnSpPr>
        <p:spPr>
          <a:xfrm>
            <a:off x="3752087" y="5965546"/>
            <a:ext cx="1170891" cy="286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04743" y="2253498"/>
            <a:ext cx="5251409" cy="442033"/>
            <a:chOff x="530288" y="2231658"/>
            <a:chExt cx="5251409" cy="442033"/>
          </a:xfrm>
        </p:grpSpPr>
        <p:sp>
          <p:nvSpPr>
            <p:cNvPr id="117" name="TextBox 116"/>
            <p:cNvSpPr txBox="1"/>
            <p:nvPr/>
          </p:nvSpPr>
          <p:spPr>
            <a:xfrm>
              <a:off x="4090208" y="2231658"/>
              <a:ext cx="169148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0432FF"/>
                  </a:solidFill>
                </a:rPr>
                <a:t>NM in Case 2</a:t>
              </a:r>
              <a:endParaRPr lang="en-US" sz="2200" dirty="0">
                <a:solidFill>
                  <a:srgbClr val="0432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530288" y="2242804"/>
                  <a:ext cx="285026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S</m:t>
                      </m:r>
                    </m:oMath>
                  </a14:m>
                  <a:r>
                    <a:rPr lang="en-US" sz="2200" dirty="0" smtClean="0">
                      <a:solidFill>
                        <a:srgbClr val="0432FF"/>
                      </a:solidFill>
                    </a:rPr>
                    <a:t>-size hiding 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Co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S</m:t>
                          </m:r>
                        </m:sub>
                      </m:sSub>
                    </m:oMath>
                  </a14:m>
                  <a:r>
                    <a:rPr lang="en-US" sz="2200" dirty="0" smtClean="0">
                      <a:solidFill>
                        <a:srgbClr val="0432FF"/>
                      </a:solidFill>
                    </a:rPr>
                    <a:t>  </a:t>
                  </a:r>
                  <a:endParaRPr lang="en-US" sz="22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118" name="TextBox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88" y="2242804"/>
                  <a:ext cx="2850267" cy="43088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214" t="-8451" b="-28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7" name="Right Arrow 316"/>
            <p:cNvSpPr/>
            <p:nvPr/>
          </p:nvSpPr>
          <p:spPr>
            <a:xfrm>
              <a:off x="3491879" y="2301536"/>
              <a:ext cx="524789" cy="299031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9" name="TextBox 318"/>
              <p:cNvSpPr txBox="1"/>
              <p:nvPr/>
            </p:nvSpPr>
            <p:spPr>
              <a:xfrm>
                <a:off x="1275361" y="3589218"/>
                <a:ext cx="141827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Com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S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v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19" name="TextBox 3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361" y="3589218"/>
                <a:ext cx="1418272" cy="430887"/>
              </a:xfrm>
              <a:prstGeom prst="rect">
                <a:avLst/>
              </a:prstGeom>
              <a:blipFill rotWithShape="0">
                <a:blip r:embed="rId20"/>
                <a:stretch>
                  <a:fillRect r="-429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0" name="TextBox 319"/>
              <p:cNvSpPr txBox="1"/>
              <p:nvPr/>
            </p:nvSpPr>
            <p:spPr>
              <a:xfrm>
                <a:off x="1256051" y="5430125"/>
                <a:ext cx="142481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Com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S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v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0" name="TextBox 3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051" y="5430125"/>
                <a:ext cx="1424814" cy="430887"/>
              </a:xfrm>
              <a:prstGeom prst="rect">
                <a:avLst/>
              </a:prstGeom>
              <a:blipFill rotWithShape="0">
                <a:blip r:embed="rId21"/>
                <a:stretch>
                  <a:fillRect r="-427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/>
              <p:cNvSpPr txBox="1"/>
              <p:nvPr/>
            </p:nvSpPr>
            <p:spPr>
              <a:xfrm>
                <a:off x="3658157" y="5437347"/>
                <a:ext cx="147290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Com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D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u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1" name="TextBox 3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157" y="5437347"/>
                <a:ext cx="1472903" cy="430887"/>
              </a:xfrm>
              <a:prstGeom prst="rect">
                <a:avLst/>
              </a:prstGeom>
              <a:blipFill rotWithShape="0">
                <a:blip r:embed="rId22"/>
                <a:stretch>
                  <a:fillRect r="-413"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TextBox 321"/>
              <p:cNvSpPr txBox="1"/>
              <p:nvPr/>
            </p:nvSpPr>
            <p:spPr>
              <a:xfrm>
                <a:off x="3605296" y="3595142"/>
                <a:ext cx="146636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Com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D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u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2" name="TextBox 3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296" y="3595142"/>
                <a:ext cx="1466363" cy="430887"/>
              </a:xfrm>
              <a:prstGeom prst="rect">
                <a:avLst/>
              </a:prstGeom>
              <a:blipFill rotWithShape="0">
                <a:blip r:embed="rId23"/>
                <a:stretch>
                  <a:fillRect r="-415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4560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845">
        <p:dissolve/>
      </p:transition>
    </mc:Choice>
    <mc:Fallback xmlns="">
      <p:transition spd="slow" advTm="2845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2126957"/>
            <a:ext cx="9143999" cy="3884743"/>
          </a:xfrm>
          <a:prstGeom prst="rect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526" y="6000206"/>
            <a:ext cx="1690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But goal,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1552833" y="4214876"/>
            <a:ext cx="282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432FF"/>
                </a:solidFill>
              </a:rPr>
              <a:t>Amplify length of ids</a:t>
            </a:r>
            <a:endParaRPr lang="en-US" sz="2400" b="1" dirty="0">
              <a:solidFill>
                <a:srgbClr val="0432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48650" y="2351393"/>
            <a:ext cx="2141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432FF"/>
                </a:solidFill>
              </a:rPr>
              <a:t>Strengthen NM</a:t>
            </a:r>
            <a:endParaRPr lang="en-US" sz="2400" b="1" dirty="0">
              <a:solidFill>
                <a:srgbClr val="0432FF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6218" y="3418506"/>
            <a:ext cx="1482047" cy="1230386"/>
            <a:chOff x="230822" y="3150881"/>
            <a:chExt cx="1482047" cy="1230386"/>
          </a:xfrm>
        </p:grpSpPr>
        <p:grpSp>
          <p:nvGrpSpPr>
            <p:cNvPr id="32" name="Group 31"/>
            <p:cNvGrpSpPr/>
            <p:nvPr/>
          </p:nvGrpSpPr>
          <p:grpSpPr>
            <a:xfrm>
              <a:off x="230822" y="3150881"/>
              <a:ext cx="1400075" cy="1230386"/>
              <a:chOff x="230822" y="3150881"/>
              <a:chExt cx="1400075" cy="1230386"/>
            </a:xfrm>
          </p:grpSpPr>
          <p:sp>
            <p:nvSpPr>
              <p:cNvPr id="20" name="Arc 19"/>
              <p:cNvSpPr/>
              <p:nvPr/>
            </p:nvSpPr>
            <p:spPr>
              <a:xfrm>
                <a:off x="230822" y="3157805"/>
                <a:ext cx="1400075" cy="1223462"/>
              </a:xfrm>
              <a:prstGeom prst="arc">
                <a:avLst>
                  <a:gd name="adj1" fmla="val 16200000"/>
                  <a:gd name="adj2" fmla="val 15087796"/>
                </a:avLst>
              </a:prstGeom>
              <a:ln w="34925"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V="1">
                <a:off x="820019" y="3150881"/>
                <a:ext cx="16816" cy="76757"/>
              </a:xfrm>
              <a:prstGeom prst="straightConnector1">
                <a:avLst/>
              </a:prstGeom>
              <a:ln w="34925">
                <a:tailEnd type="stealth" w="lg" len="lg"/>
              </a:ln>
              <a:scene3d>
                <a:camera prst="orthographicFront">
                  <a:rot lat="0" lon="0" rev="180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62600" y="3476632"/>
                  <a:ext cx="145026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𝑶</m:t>
                      </m:r>
                      <m:r>
                        <a:rPr lang="en-US" sz="2200" b="1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(</m:t>
                      </m:r>
                      <m:func>
                        <m:funcPr>
                          <m:ctrlPr>
                            <a:rPr lang="en-US" sz="22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200" b="1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0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𝐥𝐨𝐠</m:t>
                              </m:r>
                            </m:e>
                            <m:sup>
                              <m:r>
                                <a:rPr lang="en-US" sz="2200" b="1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p>
                        </m:fName>
                        <m:e>
                          <m:r>
                            <a:rPr lang="en-US" sz="22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𝒏</m:t>
                          </m:r>
                        </m:e>
                      </m:func>
                      <m:r>
                        <a:rPr lang="en-US" sz="2200" b="1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r>
                    <a:rPr lang="en-US" sz="2200" b="1" dirty="0" smtClean="0">
                      <a:solidFill>
                        <a:srgbClr val="0432FF"/>
                      </a:solidFill>
                    </a:rPr>
                    <a:t> </a:t>
                  </a:r>
                </a:p>
                <a:p>
                  <a:pPr algn="ctr"/>
                  <a:r>
                    <a:rPr lang="en-US" sz="2200" b="1" dirty="0" smtClean="0">
                      <a:solidFill>
                        <a:srgbClr val="0432FF"/>
                      </a:solidFill>
                    </a:rPr>
                    <a:t>times</a:t>
                  </a:r>
                  <a:endParaRPr lang="en-US" sz="2200" b="1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600" y="3476632"/>
                  <a:ext cx="1450269" cy="76944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58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Right Arrow 33"/>
          <p:cNvSpPr/>
          <p:nvPr/>
        </p:nvSpPr>
        <p:spPr>
          <a:xfrm>
            <a:off x="4877178" y="5161520"/>
            <a:ext cx="1089847" cy="38365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014271" y="5012742"/>
            <a:ext cx="2487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NMC</a:t>
            </a:r>
          </a:p>
          <a:p>
            <a:pPr algn="ctr"/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FF0000"/>
                </a:solidFill>
              </a:rPr>
              <a:t>t-bit</a:t>
            </a:r>
            <a:r>
              <a:rPr lang="en-US" sz="2400" dirty="0" smtClean="0"/>
              <a:t> ids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80218" y="4988639"/>
                <a:ext cx="27372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NMC </a:t>
                </a:r>
              </a:p>
              <a:p>
                <a:pPr algn="ctr"/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t</m:t>
                        </m:r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-bit</a:t>
                </a:r>
                <a:r>
                  <a:rPr lang="en-US" sz="2400" dirty="0" smtClean="0"/>
                  <a:t> ids</a:t>
                </a:r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218" y="4988639"/>
                <a:ext cx="2737226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2494089" y="4626081"/>
            <a:ext cx="1554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concurrent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7134272" y="4576489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1-1</a:t>
            </a:r>
            <a:endParaRPr lang="en-US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4717848" y="4757806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</a:rPr>
              <a:t>[DDN91]</a:t>
            </a:r>
            <a:endParaRPr lang="en-US" sz="2400" dirty="0">
              <a:solidFill>
                <a:srgbClr val="0432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26524" y="518426"/>
                <a:ext cx="781747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D-depth and S-size </a:t>
                </a:r>
                <a:r>
                  <a:rPr lang="en-US" sz="2600" smtClean="0"/>
                  <a:t>hiding commitments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2400" dirty="0" smtClean="0"/>
                  <a:t> &amp;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charset="0"/>
                          </a:rPr>
                          <m:t>S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24" y="518426"/>
                <a:ext cx="7817476" cy="892552"/>
              </a:xfrm>
              <a:prstGeom prst="rect">
                <a:avLst/>
              </a:prstGeom>
              <a:blipFill rotWithShape="0">
                <a:blip r:embed="rId8"/>
                <a:stretch>
                  <a:fillRect l="-1404" t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355478" y="6018484"/>
            <a:ext cx="5313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2-rnd</a:t>
            </a:r>
            <a:r>
              <a:rPr lang="en-US" sz="3200" b="1" smtClean="0">
                <a:solidFill>
                  <a:srgbClr val="FF0000"/>
                </a:solidFill>
              </a:rPr>
              <a:t> conc. </a:t>
            </a:r>
            <a:r>
              <a:rPr lang="en-US" sz="3200" dirty="0" smtClean="0"/>
              <a:t>NMC for </a:t>
            </a:r>
            <a:r>
              <a:rPr lang="en-US" sz="3200" b="1" dirty="0" smtClean="0">
                <a:solidFill>
                  <a:srgbClr val="FF0000"/>
                </a:solidFill>
              </a:rPr>
              <a:t>n-bit</a:t>
            </a:r>
            <a:r>
              <a:rPr lang="en-US" sz="3200" dirty="0" smtClean="0"/>
              <a:t> ids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3128905" y="947429"/>
            <a:ext cx="40123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1-rnd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1-1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NMC for </a:t>
            </a:r>
            <a:r>
              <a:rPr lang="en-US" sz="2600" b="1" dirty="0">
                <a:solidFill>
                  <a:srgbClr val="FF0000"/>
                </a:solidFill>
              </a:rPr>
              <a:t>1-bit</a:t>
            </a:r>
            <a:r>
              <a:rPr lang="en-US" sz="2600" dirty="0"/>
              <a:t> </a:t>
            </a:r>
            <a:r>
              <a:rPr lang="en-US" sz="2600" dirty="0" smtClean="0"/>
              <a:t>ids</a:t>
            </a:r>
            <a:endParaRPr lang="en-US" sz="2600" dirty="0"/>
          </a:p>
        </p:txBody>
      </p:sp>
      <p:sp>
        <p:nvSpPr>
          <p:cNvPr id="15" name="Right Arrow 14"/>
          <p:cNvSpPr/>
          <p:nvPr/>
        </p:nvSpPr>
        <p:spPr>
          <a:xfrm>
            <a:off x="1586293" y="980091"/>
            <a:ext cx="685893" cy="3727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02880" y="417968"/>
            <a:ext cx="1239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So far,</a:t>
            </a:r>
            <a:endParaRPr lang="en-US" sz="3200" dirty="0"/>
          </a:p>
        </p:txBody>
      </p:sp>
      <p:sp>
        <p:nvSpPr>
          <p:cNvPr id="55" name="TextBox 54"/>
          <p:cNvSpPr txBox="1"/>
          <p:nvPr/>
        </p:nvSpPr>
        <p:spPr>
          <a:xfrm>
            <a:off x="3102431" y="1570453"/>
            <a:ext cx="3988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432FF"/>
                </a:solidFill>
              </a:rPr>
              <a:t>1-rnd 1-1 </a:t>
            </a:r>
            <a:r>
              <a:rPr lang="en-US" sz="2400" b="1" dirty="0">
                <a:solidFill>
                  <a:srgbClr val="0432FF"/>
                </a:solidFill>
              </a:rPr>
              <a:t>NMC for </a:t>
            </a:r>
            <a:r>
              <a:rPr lang="en-US" sz="2400" b="1" dirty="0">
                <a:solidFill>
                  <a:srgbClr val="FF0000"/>
                </a:solidFill>
              </a:rPr>
              <a:t>O(1)-bit </a:t>
            </a:r>
            <a:r>
              <a:rPr lang="en-US" sz="2400" b="1" dirty="0" smtClean="0">
                <a:solidFill>
                  <a:srgbClr val="0432FF"/>
                </a:solidFill>
              </a:rPr>
              <a:t>ids</a:t>
            </a:r>
            <a:endParaRPr lang="en-US" sz="2400" b="1" dirty="0">
              <a:solidFill>
                <a:srgbClr val="0432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6387" y="1557638"/>
            <a:ext cx="10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Step 1: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49634" y="2126957"/>
            <a:ext cx="10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Step </a:t>
            </a:r>
            <a:r>
              <a:rPr lang="en-US" sz="2400" b="1" dirty="0" smtClean="0"/>
              <a:t>2:</a:t>
            </a:r>
            <a:endParaRPr lang="en-US" sz="2400" dirty="0"/>
          </a:p>
        </p:txBody>
      </p:sp>
      <p:sp>
        <p:nvSpPr>
          <p:cNvPr id="95" name="Right Arrow 94"/>
          <p:cNvSpPr/>
          <p:nvPr/>
        </p:nvSpPr>
        <p:spPr>
          <a:xfrm>
            <a:off x="4877178" y="3364696"/>
            <a:ext cx="1089847" cy="38365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2071423" y="3215918"/>
            <a:ext cx="2487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NMC</a:t>
            </a:r>
            <a:endParaRPr lang="en-US" sz="2400" dirty="0"/>
          </a:p>
          <a:p>
            <a:pPr algn="ctr"/>
            <a:r>
              <a:rPr lang="en-US" sz="2400" dirty="0" smtClean="0"/>
              <a:t>for t-bit ids</a:t>
            </a:r>
            <a:endParaRPr lang="en-US" sz="2400" dirty="0"/>
          </a:p>
        </p:txBody>
      </p:sp>
      <p:sp>
        <p:nvSpPr>
          <p:cNvPr id="98" name="TextBox 97"/>
          <p:cNvSpPr txBox="1"/>
          <p:nvPr/>
        </p:nvSpPr>
        <p:spPr>
          <a:xfrm>
            <a:off x="3016606" y="2829257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716258" y="2792728"/>
            <a:ext cx="1554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concurrent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00281" y="2960982"/>
            <a:ext cx="1571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[This work]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8158" y="5508391"/>
            <a:ext cx="18474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0432FF"/>
                </a:solidFill>
              </a:rPr>
              <a:t>rnd</a:t>
            </a:r>
            <a:r>
              <a:rPr lang="en-US" sz="2200" dirty="0" smtClean="0">
                <a:solidFill>
                  <a:srgbClr val="0432FF"/>
                </a:solidFill>
              </a:rPr>
              <a:t> preserving</a:t>
            </a:r>
            <a:endParaRPr lang="en-US" sz="2200" dirty="0">
              <a:solidFill>
                <a:srgbClr val="0432FF"/>
              </a:solidFill>
            </a:endParaRPr>
          </a:p>
        </p:txBody>
      </p:sp>
      <p:cxnSp>
        <p:nvCxnSpPr>
          <p:cNvPr id="9" name="Straight Arrow Connector 8"/>
          <p:cNvCxnSpPr>
            <a:endCxn id="8" idx="1"/>
          </p:cNvCxnSpPr>
          <p:nvPr/>
        </p:nvCxnSpPr>
        <p:spPr>
          <a:xfrm>
            <a:off x="1057772" y="4683325"/>
            <a:ext cx="1297706" cy="162754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494089" y="4626081"/>
            <a:ext cx="1549093" cy="4956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775429" y="3663122"/>
            <a:ext cx="11929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2600"/>
                </a:solidFill>
              </a:rPr>
              <a:t>in 2-rnds</a:t>
            </a:r>
            <a:endParaRPr lang="en-US" sz="2200" dirty="0">
              <a:solidFill>
                <a:srgbClr val="FF2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157837" y="3190206"/>
                <a:ext cx="27372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NMC </a:t>
                </a: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t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-bit ids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837" y="3190206"/>
                <a:ext cx="2737226" cy="830997"/>
              </a:xfrm>
              <a:prstGeom prst="rect">
                <a:avLst/>
              </a:prstGeom>
              <a:blipFill rotWithShape="0">
                <a:blip r:embed="rId9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348291" y="2954198"/>
            <a:ext cx="200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</a:rPr>
              <a:t>[LP09, Wee10]</a:t>
            </a:r>
            <a:endParaRPr lang="en-US" sz="2400" dirty="0">
              <a:solidFill>
                <a:srgbClr val="0432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78621" y="3652130"/>
            <a:ext cx="19865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b</a:t>
            </a:r>
            <a:r>
              <a:rPr lang="en-US" sz="2200" smtClean="0">
                <a:solidFill>
                  <a:srgbClr val="FF0000"/>
                </a:solidFill>
              </a:rPr>
              <a:t>lows up </a:t>
            </a:r>
            <a:r>
              <a:rPr lang="en-US" sz="2200" dirty="0" smtClean="0">
                <a:solidFill>
                  <a:srgbClr val="FF0000"/>
                </a:solidFill>
              </a:rPr>
              <a:t># </a:t>
            </a:r>
            <a:r>
              <a:rPr lang="en-US" sz="2200" dirty="0" err="1" smtClean="0">
                <a:solidFill>
                  <a:srgbClr val="FF0000"/>
                </a:solidFill>
              </a:rPr>
              <a:t>rnds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1215" y="-870507"/>
            <a:ext cx="3968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ircumvents lower bound due to [Pas13]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972635" y="4542471"/>
            <a:ext cx="913500" cy="4956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5712046" y="1178633"/>
            <a:ext cx="3176975" cy="1580492"/>
          </a:xfrm>
          <a:prstGeom prst="wedgeEllipseCallout">
            <a:avLst>
              <a:gd name="adj1" fmla="val -38713"/>
              <a:gd name="adj2" fmla="val 8967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Crucially relies </a:t>
            </a:r>
            <a:r>
              <a:rPr lang="en-US" sz="2000" smtClean="0"/>
              <a:t>on size- &amp; </a:t>
            </a:r>
            <a:r>
              <a:rPr lang="en-US" sz="2000" dirty="0" smtClean="0"/>
              <a:t>depth-hiding coms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5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0"/>
    </mc:Choice>
    <mc:Fallback xmlns="">
      <p:transition spd="slow" advTm="1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10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11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11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118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12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12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12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130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13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13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1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14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145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148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2" grpId="0"/>
      <p:bldP spid="22" grpId="1"/>
      <p:bldP spid="37" grpId="1"/>
      <p:bldP spid="37" grpId="2"/>
      <p:bldP spid="81" grpId="0"/>
      <p:bldP spid="34" grpId="1" animBg="1"/>
      <p:bldP spid="34" grpId="2" animBg="1"/>
      <p:bldP spid="39" grpId="1"/>
      <p:bldP spid="39" grpId="2"/>
      <p:bldP spid="40" grpId="1"/>
      <p:bldP spid="40" grpId="2"/>
      <p:bldP spid="41" grpId="1"/>
      <p:bldP spid="41" grpId="2"/>
      <p:bldP spid="42" grpId="1"/>
      <p:bldP spid="42" grpId="2"/>
      <p:bldP spid="64" grpId="1"/>
      <p:bldP spid="64" grpId="2"/>
      <p:bldP spid="5" grpId="0"/>
      <p:bldP spid="8" grpId="0"/>
      <p:bldP spid="8" grpId="1"/>
      <p:bldP spid="14" grpId="0"/>
      <p:bldP spid="15" grpId="0" animBg="1"/>
      <p:bldP spid="55" grpId="0"/>
      <p:bldP spid="63" grpId="0"/>
      <p:bldP spid="51" grpId="0"/>
      <p:bldP spid="95" grpId="0" animBg="1"/>
      <p:bldP spid="96" grpId="0"/>
      <p:bldP spid="98" grpId="0"/>
      <p:bldP spid="99" grpId="0"/>
      <p:bldP spid="100" grpId="0"/>
      <p:bldP spid="2" grpId="0"/>
      <p:bldP spid="2" grpId="1"/>
      <p:bldP spid="10" grpId="0" animBg="1"/>
      <p:bldP spid="10" grpId="1" animBg="1"/>
      <p:bldP spid="36" grpId="0"/>
      <p:bldP spid="38" grpId="0"/>
      <p:bldP spid="43" grpId="0"/>
      <p:bldP spid="43" grpId="2"/>
      <p:bldP spid="44" grpId="0"/>
      <p:bldP spid="44" grpId="2"/>
      <p:bldP spid="45" grpId="0" animBg="1"/>
      <p:bldP spid="45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1-1 NMC for O(1</a:t>
            </a:r>
            <a:r>
              <a:rPr lang="en-US" dirty="0" smtClean="0"/>
              <a:t>)-bit ids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6236" y="1070080"/>
            <a:ext cx="3750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Natural attempt, use 2 pairs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7386" y="1405277"/>
                <a:ext cx="40285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2400" dirty="0" smtClean="0"/>
                  <a:t> (id = 0)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sz="2400" dirty="0" smtClean="0"/>
                  <a:t> (id=1)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86" y="1405277"/>
                <a:ext cx="402853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55" t="-10667" r="-1212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-3377311" y="16680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2482" y="3163454"/>
                <a:ext cx="308417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0" dirty="0" smtClean="0"/>
                  <a:t>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sz="2200" dirty="0" smtClean="0"/>
                  <a:t> hiding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2200" dirty="0" smtClean="0"/>
                  <a:t>,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82" y="3163454"/>
                <a:ext cx="3084178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2569" t="-9859" r="-2372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12087" y="2515377"/>
                <a:ext cx="308417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0" dirty="0" smtClean="0"/>
                  <a:t>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2200" dirty="0" smtClean="0"/>
                  <a:t> hiding 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sz="2200" dirty="0" smtClean="0"/>
                  <a:t>,</a:t>
                </a:r>
                <a:endParaRPr lang="en-US" sz="22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87" y="2515377"/>
                <a:ext cx="3084178" cy="430887"/>
              </a:xfrm>
              <a:prstGeom prst="rect">
                <a:avLst/>
              </a:prstGeom>
              <a:blipFill rotWithShape="0">
                <a:blip r:embed="rId6"/>
                <a:stretch>
                  <a:fillRect l="-2569" t="-10000" r="-217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353119" y="1059504"/>
            <a:ext cx="3101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Previously, for 1-bit ids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235" y="1898300"/>
            <a:ext cx="323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</a:t>
            </a:r>
            <a:r>
              <a:rPr lang="en-US" sz="2400" dirty="0" smtClean="0">
                <a:solidFill>
                  <a:srgbClr val="0432FF"/>
                </a:solidFill>
              </a:rPr>
              <a:t>simultaneously </a:t>
            </a:r>
            <a:r>
              <a:rPr lang="en-US" sz="2400" dirty="0" smtClean="0"/>
              <a:t>harder”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1175819" y="1923167"/>
                <a:ext cx="1920141" cy="461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200" b="0" i="0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200" dirty="0" smtClean="0"/>
                  <a:t> (id = 0) </a:t>
                </a: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19" y="1923167"/>
                <a:ext cx="1920141" cy="461858"/>
              </a:xfrm>
              <a:prstGeom prst="rect">
                <a:avLst/>
              </a:prstGeom>
              <a:blipFill rotWithShape="0">
                <a:blip r:embed="rId7"/>
                <a:stretch>
                  <a:fillRect l="-317" t="-6579" r="-3175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1114304" y="3297519"/>
                <a:ext cx="1920141" cy="459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200" b="0" i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200" dirty="0" smtClean="0"/>
                  <a:t> (id = 2)</a:t>
                </a: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04" y="3297519"/>
                <a:ext cx="1920141" cy="459934"/>
              </a:xfrm>
              <a:prstGeom prst="rect">
                <a:avLst/>
              </a:prstGeom>
              <a:blipFill rotWithShape="0">
                <a:blip r:embed="rId8"/>
                <a:stretch>
                  <a:fillRect l="-317" t="-800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1" name="TextBox 180"/>
          <p:cNvSpPr txBox="1"/>
          <p:nvPr/>
        </p:nvSpPr>
        <p:spPr>
          <a:xfrm>
            <a:off x="3501966" y="2390134"/>
            <a:ext cx="2138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432FF"/>
                </a:solidFill>
              </a:rPr>
              <a:t>simultaneously</a:t>
            </a:r>
            <a:endParaRPr lang="en-US" sz="2400" dirty="0" smtClean="0"/>
          </a:p>
          <a:p>
            <a:pPr algn="ctr"/>
            <a:r>
              <a:rPr lang="en-US" sz="2400" dirty="0" smtClean="0"/>
              <a:t>harder</a:t>
            </a:r>
            <a:endParaRPr lang="en-US" sz="24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3263891" y="2022504"/>
            <a:ext cx="2556417" cy="1604420"/>
            <a:chOff x="1027544" y="1960800"/>
            <a:chExt cx="2556417" cy="1604420"/>
          </a:xfrm>
        </p:grpSpPr>
        <p:grpSp>
          <p:nvGrpSpPr>
            <p:cNvPr id="48" name="Group 47"/>
            <p:cNvGrpSpPr/>
            <p:nvPr/>
          </p:nvGrpSpPr>
          <p:grpSpPr>
            <a:xfrm>
              <a:off x="1027544" y="1960800"/>
              <a:ext cx="2553096" cy="1604420"/>
              <a:chOff x="1027544" y="1960800"/>
              <a:chExt cx="2553096" cy="160442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046245" y="1960803"/>
                <a:ext cx="180000" cy="180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400640" y="1960800"/>
                <a:ext cx="180000" cy="180000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027544" y="33852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Oval 126"/>
            <p:cNvSpPr/>
            <p:nvPr/>
          </p:nvSpPr>
          <p:spPr>
            <a:xfrm>
              <a:off x="3403961" y="3375677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Arrow Connector 37"/>
          <p:cNvCxnSpPr>
            <a:stCxn id="19" idx="6"/>
            <a:endCxn id="119" idx="2"/>
          </p:cNvCxnSpPr>
          <p:nvPr/>
        </p:nvCxnSpPr>
        <p:spPr>
          <a:xfrm flipV="1">
            <a:off x="3462592" y="2112504"/>
            <a:ext cx="2174395" cy="3"/>
          </a:xfrm>
          <a:prstGeom prst="straightConnector1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20" idx="6"/>
            <a:endCxn id="127" idx="2"/>
          </p:cNvCxnSpPr>
          <p:nvPr/>
        </p:nvCxnSpPr>
        <p:spPr>
          <a:xfrm flipV="1">
            <a:off x="3443891" y="3527381"/>
            <a:ext cx="2196417" cy="9543"/>
          </a:xfrm>
          <a:prstGeom prst="straightConnector1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119" idx="4"/>
            <a:endCxn id="120" idx="0"/>
          </p:cNvCxnSpPr>
          <p:nvPr/>
        </p:nvCxnSpPr>
        <p:spPr>
          <a:xfrm rot="5400000">
            <a:off x="3918229" y="1638166"/>
            <a:ext cx="1244420" cy="2373096"/>
          </a:xfrm>
          <a:prstGeom prst="curvedConnector3">
            <a:avLst>
              <a:gd name="adj1" fmla="val 50000"/>
            </a:avLst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stCxn id="19" idx="4"/>
            <a:endCxn id="127" idx="0"/>
          </p:cNvCxnSpPr>
          <p:nvPr/>
        </p:nvCxnSpPr>
        <p:spPr>
          <a:xfrm rot="16200000" flipH="1">
            <a:off x="3934013" y="1641086"/>
            <a:ext cx="1234874" cy="2357716"/>
          </a:xfrm>
          <a:prstGeom prst="curvedConnector3">
            <a:avLst/>
          </a:prstGeom>
          <a:ln w="222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9" idx="4"/>
            <a:endCxn id="120" idx="0"/>
          </p:cNvCxnSpPr>
          <p:nvPr/>
        </p:nvCxnSpPr>
        <p:spPr>
          <a:xfrm flipH="1">
            <a:off x="3353891" y="2202507"/>
            <a:ext cx="18701" cy="1244417"/>
          </a:xfrm>
          <a:prstGeom prst="straightConnector1">
            <a:avLst/>
          </a:prstGeom>
          <a:ln w="22225">
            <a:solidFill>
              <a:srgbClr val="FF000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19" idx="4"/>
            <a:endCxn id="127" idx="0"/>
          </p:cNvCxnSpPr>
          <p:nvPr/>
        </p:nvCxnSpPr>
        <p:spPr>
          <a:xfrm>
            <a:off x="5726987" y="2202504"/>
            <a:ext cx="3321" cy="1234877"/>
          </a:xfrm>
          <a:prstGeom prst="straightConnector1">
            <a:avLst/>
          </a:prstGeom>
          <a:ln w="22225">
            <a:solidFill>
              <a:srgbClr val="FF000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22" y="2589304"/>
            <a:ext cx="460646" cy="460646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H="1">
            <a:off x="2711669" y="365126"/>
            <a:ext cx="1001189" cy="5794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74094" y="-8071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2600"/>
                </a:solidFill>
              </a:rPr>
              <a:t>2</a:t>
            </a:r>
            <a:endParaRPr lang="en-US" sz="3600" dirty="0">
              <a:solidFill>
                <a:srgbClr val="FF2600"/>
              </a:solidFill>
            </a:endParaRPr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24" y="2571624"/>
            <a:ext cx="460646" cy="460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511209" y="2561543"/>
                <a:ext cx="126098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432FF"/>
                        </a:solidFill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b="1" dirty="0">
                            <a:solidFill>
                              <a:srgbClr val="0432FF"/>
                            </a:solidFill>
                          </a:rPr>
                          <m:t>≻</m:t>
                        </m:r>
                        <m:r>
                          <a:rPr lang="en-US" sz="2200" b="0" i="0" dirty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dirty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dirty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S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209" y="2561543"/>
                <a:ext cx="1260986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7729" t="-141071" r="-3382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/>
              <p:cNvSpPr txBox="1"/>
              <p:nvPr/>
            </p:nvSpPr>
            <p:spPr>
              <a:xfrm>
                <a:off x="3502435" y="3224263"/>
                <a:ext cx="129945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432FF"/>
                        </a:solidFill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b="1" dirty="0">
                            <a:solidFill>
                              <a:srgbClr val="0432FF"/>
                            </a:solidFill>
                          </a:rPr>
                          <m:t>≻</m:t>
                        </m:r>
                        <m:r>
                          <a:rPr lang="en-US" sz="2200" b="0" i="0" dirty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dirty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dirty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D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73" name="Text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435" y="3224263"/>
                <a:ext cx="1299458" cy="338554"/>
              </a:xfrm>
              <a:prstGeom prst="rect">
                <a:avLst/>
              </a:prstGeom>
              <a:blipFill rotWithShape="0">
                <a:blip r:embed="rId11"/>
                <a:stretch>
                  <a:fillRect l="-7512" t="-143636" r="-939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55451" y="5083795"/>
            <a:ext cx="3535118" cy="927159"/>
            <a:chOff x="288751" y="4144345"/>
            <a:chExt cx="3535118" cy="927159"/>
          </a:xfrm>
        </p:grpSpPr>
        <p:sp>
          <p:nvSpPr>
            <p:cNvPr id="6" name="TextBox 5"/>
            <p:cNvSpPr txBox="1"/>
            <p:nvPr/>
          </p:nvSpPr>
          <p:spPr>
            <a:xfrm>
              <a:off x="470852" y="4287788"/>
              <a:ext cx="16518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depth-hiding</a:t>
              </a:r>
              <a:endParaRPr lang="en-US" sz="2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74927" y="4276103"/>
              <a:ext cx="13967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size-hiding</a:t>
              </a:r>
              <a:endParaRPr lang="en-US" sz="2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91579" y="4640617"/>
              <a:ext cx="6761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com</a:t>
              </a:r>
              <a:endParaRPr lang="en-US" sz="2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8751" y="4144345"/>
              <a:ext cx="36420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dirty="0" smtClean="0"/>
                <a:t>(</a:t>
              </a:r>
              <a:endParaRPr lang="en-US" sz="4600" dirty="0"/>
            </a:p>
          </p:txBody>
        </p:sp>
        <p:sp>
          <p:nvSpPr>
            <p:cNvPr id="44" name="TextBox 43"/>
            <p:cNvSpPr txBox="1"/>
            <p:nvPr/>
          </p:nvSpPr>
          <p:spPr>
            <a:xfrm rot="10800000">
              <a:off x="3459667" y="4270154"/>
              <a:ext cx="36420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dirty="0" smtClean="0"/>
                <a:t>(</a:t>
              </a:r>
              <a:endParaRPr lang="en-US" sz="4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38039" y="4311293"/>
              <a:ext cx="26802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,</a:t>
              </a:r>
              <a:endParaRPr lang="en-US" sz="26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05386" y="5075723"/>
            <a:ext cx="3816715" cy="927159"/>
            <a:chOff x="5229236" y="4876011"/>
            <a:chExt cx="3816715" cy="927159"/>
          </a:xfrm>
        </p:grpSpPr>
        <p:sp>
          <p:nvSpPr>
            <p:cNvPr id="46" name="TextBox 45"/>
            <p:cNvSpPr txBox="1"/>
            <p:nvPr/>
          </p:nvSpPr>
          <p:spPr>
            <a:xfrm>
              <a:off x="5427103" y="5019454"/>
              <a:ext cx="16518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depth-hiding</a:t>
              </a:r>
              <a:endParaRPr lang="en-US" sz="2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31178" y="5007769"/>
              <a:ext cx="16518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depth-hiding</a:t>
              </a:r>
              <a:endParaRPr lang="en-US" sz="2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47830" y="5372283"/>
              <a:ext cx="6761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com</a:t>
              </a:r>
              <a:endParaRPr lang="en-US" sz="2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29236" y="4876011"/>
              <a:ext cx="36420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dirty="0" smtClean="0"/>
                <a:t>(</a:t>
              </a:r>
              <a:endParaRPr lang="en-US" sz="4600" dirty="0"/>
            </a:p>
          </p:txBody>
        </p:sp>
        <p:sp>
          <p:nvSpPr>
            <p:cNvPr id="53" name="TextBox 52"/>
            <p:cNvSpPr txBox="1"/>
            <p:nvPr/>
          </p:nvSpPr>
          <p:spPr>
            <a:xfrm rot="10800000">
              <a:off x="8681749" y="4967900"/>
              <a:ext cx="36420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dirty="0" smtClean="0"/>
                <a:t>(</a:t>
              </a:r>
              <a:endParaRPr lang="en-US" sz="46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994290" y="5042959"/>
              <a:ext cx="26802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,</a:t>
              </a:r>
              <a:endParaRPr lang="en-US" sz="2600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967130" y="4650042"/>
            <a:ext cx="297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</a:rPr>
              <a:t>simultaneously harder</a:t>
            </a:r>
            <a:endParaRPr lang="en-US" sz="2400" dirty="0">
              <a:solidFill>
                <a:srgbClr val="0432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64875" y="4648057"/>
            <a:ext cx="3588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2600"/>
                </a:solidFill>
              </a:rPr>
              <a:t>NOT simultaneously harder</a:t>
            </a:r>
            <a:endParaRPr lang="en-US" sz="2400" dirty="0">
              <a:solidFill>
                <a:srgbClr val="FF2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10399" y="1923167"/>
                <a:ext cx="1692515" cy="461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200" dirty="0"/>
                  <a:t> (id=1</a:t>
                </a:r>
                <a:r>
                  <a:rPr lang="en-US" sz="2200" dirty="0" smtClean="0"/>
                  <a:t>)</a:t>
                </a:r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399" y="1923167"/>
                <a:ext cx="1692515" cy="461858"/>
              </a:xfrm>
              <a:prstGeom prst="rect">
                <a:avLst/>
              </a:prstGeom>
              <a:blipFill rotWithShape="0">
                <a:blip r:embed="rId12"/>
                <a:stretch>
                  <a:fillRect l="-361" t="-6579" r="-3971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08810" y="3283493"/>
                <a:ext cx="1692515" cy="459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sz="220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200" dirty="0"/>
                  <a:t> (id=3</a:t>
                </a:r>
                <a:r>
                  <a:rPr lang="en-US" sz="2200" dirty="0" smtClean="0"/>
                  <a:t>)</a:t>
                </a:r>
                <a:endParaRPr lang="en-US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810" y="3283493"/>
                <a:ext cx="1692515" cy="459934"/>
              </a:xfrm>
              <a:prstGeom prst="rect">
                <a:avLst/>
              </a:prstGeom>
              <a:blipFill rotWithShape="0">
                <a:blip r:embed="rId13"/>
                <a:stretch>
                  <a:fillRect l="-360" t="-8000" r="-3597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887031" y="5871226"/>
            <a:ext cx="3736168" cy="947414"/>
            <a:chOff x="5210881" y="4837180"/>
            <a:chExt cx="3736168" cy="947414"/>
          </a:xfrm>
        </p:grpSpPr>
        <p:grpSp>
          <p:nvGrpSpPr>
            <p:cNvPr id="12" name="Group 11"/>
            <p:cNvGrpSpPr/>
            <p:nvPr/>
          </p:nvGrpSpPr>
          <p:grpSpPr>
            <a:xfrm>
              <a:off x="5210881" y="4837180"/>
              <a:ext cx="3736168" cy="947414"/>
              <a:chOff x="5255456" y="4207057"/>
              <a:chExt cx="3736168" cy="947414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5528584" y="4333962"/>
                <a:ext cx="13967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size-hiding</a:t>
                </a:r>
                <a:endParaRPr lang="en-US" sz="22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284136" y="4313716"/>
                <a:ext cx="13967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size-hiding</a:t>
                </a:r>
                <a:endParaRPr lang="en-US" sz="22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255456" y="4207057"/>
                <a:ext cx="36420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dirty="0" smtClean="0"/>
                  <a:t>(</a:t>
                </a:r>
                <a:endParaRPr lang="en-US" sz="46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 rot="10800000">
                <a:off x="8627422" y="4354252"/>
                <a:ext cx="36420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dirty="0" smtClean="0"/>
                  <a:t>(</a:t>
                </a:r>
                <a:endParaRPr lang="en-US" sz="46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942231" y="4374894"/>
                <a:ext cx="26802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/>
                  <a:t>,</a:t>
                </a:r>
                <a:endParaRPr lang="en-US" sz="2600" dirty="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6756657" y="5292391"/>
              <a:ext cx="6761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com</a:t>
              </a:r>
              <a:endParaRPr lang="en-US" sz="2200" dirty="0"/>
            </a:p>
          </p:txBody>
        </p:sp>
      </p:grpSp>
      <p:sp>
        <p:nvSpPr>
          <p:cNvPr id="17" name="Oval 16"/>
          <p:cNvSpPr/>
          <p:nvPr/>
        </p:nvSpPr>
        <p:spPr>
          <a:xfrm>
            <a:off x="5460664" y="1696368"/>
            <a:ext cx="2479297" cy="790120"/>
          </a:xfrm>
          <a:prstGeom prst="ellipse">
            <a:avLst/>
          </a:prstGeom>
          <a:noFill/>
          <a:ln w="25400"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501429" y="3092098"/>
            <a:ext cx="2479297" cy="790120"/>
          </a:xfrm>
          <a:prstGeom prst="ellipse">
            <a:avLst/>
          </a:prstGeom>
          <a:noFill/>
          <a:ln w="25400"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859907" y="6321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503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4"/>
    </mc:Choice>
    <mc:Fallback xmlns="">
      <p:transition spd="slow" advTm="4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4" grpId="1"/>
      <p:bldP spid="3" grpId="0"/>
      <p:bldP spid="3" grpId="1"/>
      <p:bldP spid="69" grpId="0"/>
      <p:bldP spid="69" grpId="1"/>
      <p:bldP spid="70" grpId="0"/>
      <p:bldP spid="70" grpId="1"/>
      <p:bldP spid="5" grpId="0"/>
      <p:bldP spid="5" grpId="1"/>
      <p:bldP spid="118" grpId="0"/>
      <p:bldP spid="129" grpId="0"/>
      <p:bldP spid="181" grpId="0"/>
      <p:bldP spid="37" grpId="0"/>
      <p:bldP spid="52" grpId="0"/>
      <p:bldP spid="52" grpId="1"/>
      <p:bldP spid="173" grpId="0"/>
      <p:bldP spid="173" grpId="1"/>
      <p:bldP spid="56" grpId="1"/>
      <p:bldP spid="57" grpId="0"/>
      <p:bldP spid="10" grpId="0"/>
      <p:bldP spid="11" grpId="0"/>
      <p:bldP spid="17" grpId="0" animBg="1"/>
      <p:bldP spid="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946" y="370923"/>
            <a:ext cx="8435727" cy="172118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781" y="344764"/>
            <a:ext cx="7738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Our idea: For every id, use </a:t>
            </a:r>
            <a:r>
              <a:rPr lang="en-US" sz="2400" b="1" dirty="0" smtClean="0">
                <a:solidFill>
                  <a:srgbClr val="FF0000"/>
                </a:solidFill>
              </a:rPr>
              <a:t>both</a:t>
            </a:r>
            <a:r>
              <a:rPr lang="en-US" sz="2400" b="1" dirty="0" smtClean="0"/>
              <a:t> size- &amp; depth-hiding coms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16940" y="724820"/>
                <a:ext cx="314893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Secret share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v</m:t>
                    </m:r>
                  </m:oMath>
                </a14:m>
                <a:r>
                  <a:rPr lang="en-US" sz="2200" dirty="0" smtClean="0"/>
                  <a:t>: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r</m:t>
                    </m:r>
                    <m:r>
                      <a:rPr lang="en-US" sz="2200" b="0" i="0" smtClean="0">
                        <a:latin typeface="Cambria Math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v</m:t>
                    </m:r>
                    <m:r>
                      <a:rPr lang="en-US" sz="2200" b="0" i="0" smtClean="0">
                        <a:latin typeface="Cambria Math" charset="0"/>
                      </a:rPr>
                      <m:t>⊕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r</m:t>
                    </m:r>
                    <m:r>
                      <a:rPr lang="en-US" sz="2200" b="0" i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940" y="724820"/>
                <a:ext cx="3148939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2519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62886" y="1128464"/>
                <a:ext cx="6533776" cy="461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NM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id</m:t>
                          </m:r>
                        </m:sub>
                      </m:sSub>
                      <m:d>
                        <m:dPr>
                          <m:ctrlPr>
                            <a:rPr lang="en-US" sz="2200" i="1" dirty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i="0" dirty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v</m:t>
                          </m:r>
                        </m:e>
                      </m:d>
                      <m:r>
                        <a:rPr lang="en-US" sz="2200" i="0" dirty="0">
                          <a:solidFill>
                            <a:srgbClr val="0432FF"/>
                          </a:solidFill>
                          <a:latin typeface="Cambria Math" charset="0"/>
                        </a:rPr>
                        <m:t>=(</m:t>
                      </m:r>
                      <m:r>
                        <a:rPr lang="en-US" sz="2200" b="0" i="0" dirty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en-US" sz="2200" i="0" dirty="0">
                          <a:solidFill>
                            <a:srgbClr val="0432FF"/>
                          </a:solidFill>
                          <a:latin typeface="Cambria Math" charset="0"/>
                        </a:rPr>
                        <m:t>Co</m:t>
                      </m:r>
                      <m:sSub>
                        <m:sSubPr>
                          <m:ctrlPr>
                            <a:rPr lang="en-US" sz="2200" i="1" dirty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 dirty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1" i="1" dirty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0" dirty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𝐃</m:t>
                              </m:r>
                            </m:e>
                            <m:sub>
                              <m:r>
                                <a:rPr lang="en-US" sz="2200" b="1" i="0" dirty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𝐢𝐝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200" i="1" dirty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 i="0" dirty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r</m:t>
                          </m:r>
                        </m:e>
                      </m:d>
                      <m:r>
                        <a:rPr lang="en-US" sz="2200" b="0" i="0" dirty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        </m:t>
                      </m:r>
                      <m:r>
                        <a:rPr lang="en-US" sz="2200" i="0" dirty="0">
                          <a:solidFill>
                            <a:srgbClr val="0432FF"/>
                          </a:solidFill>
                          <a:latin typeface="Cambria Math" charset="0"/>
                        </a:rPr>
                        <m:t>,</m:t>
                      </m:r>
                      <m:r>
                        <a:rPr lang="en-US" sz="2200" b="0" i="0" dirty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200" i="0" dirty="0">
                          <a:solidFill>
                            <a:srgbClr val="0432FF"/>
                          </a:solidFill>
                          <a:latin typeface="Cambria Math" charset="0"/>
                        </a:rPr>
                        <m:t>Co</m:t>
                      </m:r>
                      <m:sSub>
                        <m:sSubPr>
                          <m:ctrlPr>
                            <a:rPr lang="en-US" sz="2200" i="1" dirty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 dirty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1" i="1" dirty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0" dirty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en-US" sz="2200" b="1" i="0" dirty="0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𝟑</m:t>
                              </m:r>
                              <m:r>
                                <a:rPr lang="en-US" sz="2200" b="1" i="0" dirty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2200" b="1" i="0" dirty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𝐢𝐝</m:t>
                              </m:r>
                            </m:sub>
                          </m:sSub>
                        </m:sub>
                      </m:sSub>
                      <m:r>
                        <a:rPr lang="en-US" sz="2200" i="0" dirty="0">
                          <a:solidFill>
                            <a:srgbClr val="0432FF"/>
                          </a:solidFill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i="0" dirty="0">
                          <a:solidFill>
                            <a:srgbClr val="0432FF"/>
                          </a:solidFill>
                          <a:latin typeface="Cambria Math" charset="0"/>
                        </a:rPr>
                        <m:t>v</m:t>
                      </m:r>
                      <m:r>
                        <a:rPr lang="en-US" sz="2200" i="0" dirty="0">
                          <a:solidFill>
                            <a:srgbClr val="0432FF"/>
                          </a:solidFill>
                          <a:latin typeface="Cambria Math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en-US" sz="2200" i="0" dirty="0">
                          <a:solidFill>
                            <a:srgbClr val="0432FF"/>
                          </a:solidFill>
                          <a:latin typeface="Cambria Math" charset="0"/>
                        </a:rPr>
                        <m:t>r</m:t>
                      </m:r>
                      <m:r>
                        <a:rPr lang="en-US" sz="2200" i="0" dirty="0">
                          <a:solidFill>
                            <a:srgbClr val="0432FF"/>
                          </a:solidFill>
                          <a:latin typeface="Cambria Math" charset="0"/>
                        </a:rPr>
                        <m:t>))</m:t>
                      </m:r>
                    </m:oMath>
                  </m:oMathPara>
                </a14:m>
                <a:endParaRPr lang="en-US" sz="2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86" y="1128464"/>
                <a:ext cx="6533776" cy="461280"/>
              </a:xfrm>
              <a:prstGeom prst="rect">
                <a:avLst/>
              </a:prstGeom>
              <a:blipFill rotWithShape="0">
                <a:blip r:embed="rId5"/>
                <a:stretch>
                  <a:fillRect t="-93421" b="-1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3370226" y="1570037"/>
            <a:ext cx="24270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rgbClr val="FF2600"/>
                </a:solidFill>
              </a:rPr>
              <a:t>s</a:t>
            </a:r>
            <a:r>
              <a:rPr lang="en-US" sz="2200" dirty="0" smtClean="0">
                <a:solidFill>
                  <a:srgbClr val="FF2600"/>
                </a:solidFill>
              </a:rPr>
              <a:t>tronger depth-</a:t>
            </a:r>
            <a:r>
              <a:rPr lang="en-US" sz="2200" dirty="0" err="1" smtClean="0">
                <a:solidFill>
                  <a:srgbClr val="FF2600"/>
                </a:solidFill>
              </a:rPr>
              <a:t>hrd</a:t>
            </a:r>
            <a:r>
              <a:rPr lang="en-US" sz="2200" dirty="0" smtClean="0">
                <a:solidFill>
                  <a:srgbClr val="FF2600"/>
                </a:solidFill>
              </a:rPr>
              <a:t> </a:t>
            </a:r>
            <a:endParaRPr lang="en-US" sz="2200" dirty="0">
              <a:solidFill>
                <a:srgbClr val="FF2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0149" y="1579221"/>
            <a:ext cx="1176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2600"/>
                </a:solidFill>
              </a:rPr>
              <a:t>l</a:t>
            </a:r>
            <a:r>
              <a:rPr lang="en-US" sz="2200" dirty="0" smtClean="0">
                <a:solidFill>
                  <a:srgbClr val="FF2600"/>
                </a:solidFill>
              </a:rPr>
              <a:t>arger id</a:t>
            </a:r>
            <a:endParaRPr lang="en-US" sz="2200" dirty="0">
              <a:solidFill>
                <a:srgbClr val="FF26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69712" y="1585021"/>
            <a:ext cx="2326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2600"/>
                </a:solidFill>
              </a:rPr>
              <a:t>w</a:t>
            </a:r>
            <a:r>
              <a:rPr lang="en-US" sz="2200" dirty="0" smtClean="0">
                <a:solidFill>
                  <a:srgbClr val="FF2600"/>
                </a:solidFill>
              </a:rPr>
              <a:t>eaker size-</a:t>
            </a:r>
            <a:r>
              <a:rPr lang="en-US" sz="2200" dirty="0" err="1" smtClean="0">
                <a:solidFill>
                  <a:srgbClr val="FF2600"/>
                </a:solidFill>
              </a:rPr>
              <a:t>hrd</a:t>
            </a:r>
            <a:endParaRPr lang="en-US" sz="2200" dirty="0">
              <a:solidFill>
                <a:srgbClr val="FF2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82027" y="4355168"/>
                <a:ext cx="3379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S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027" y="4355168"/>
                <a:ext cx="337930" cy="430887"/>
              </a:xfrm>
              <a:prstGeom prst="rect">
                <a:avLst/>
              </a:prstGeom>
              <a:blipFill rotWithShape="0">
                <a:blip r:embed="rId6"/>
                <a:stretch>
                  <a:fillRect l="-1818" r="-25455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4554" y="4398196"/>
                <a:ext cx="111363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NM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v</m:t>
                      </m:r>
                      <m:r>
                        <a:rPr lang="en-US" sz="2200" b="0" i="0" smtClean="0">
                          <a:latin typeface="Cambria Math" charset="0"/>
                        </a:rPr>
                        <m:t>):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54" y="4398196"/>
                <a:ext cx="1113635" cy="430887"/>
              </a:xfrm>
              <a:prstGeom prst="rect">
                <a:avLst/>
              </a:prstGeom>
              <a:blipFill rotWithShape="0">
                <a:blip r:embed="rId7"/>
                <a:stretch>
                  <a:fillRect l="-549" r="-3846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40140" y="4348479"/>
                <a:ext cx="3379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D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140" y="4348479"/>
                <a:ext cx="337930" cy="430887"/>
              </a:xfrm>
              <a:prstGeom prst="rect">
                <a:avLst/>
              </a:prstGeom>
              <a:blipFill rotWithShape="0">
                <a:blip r:embed="rId8"/>
                <a:stretch>
                  <a:fillRect l="-1786" r="-37500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36070" y="4384594"/>
                <a:ext cx="908075" cy="461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Co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sz="2200" b="0" i="0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r</m:t>
                      </m:r>
                      <m:r>
                        <a:rPr lang="en-US" sz="22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070" y="4384594"/>
                <a:ext cx="908075" cy="461858"/>
              </a:xfrm>
              <a:prstGeom prst="rect">
                <a:avLst/>
              </a:prstGeom>
              <a:blipFill rotWithShape="0">
                <a:blip r:embed="rId9"/>
                <a:stretch>
                  <a:fillRect l="-671" r="-5234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41070" y="4396024"/>
                <a:ext cx="2013498" cy="461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Co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2200" b="0" i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200" b="0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v</m:t>
                      </m:r>
                      <m:r>
                        <a:rPr lang="en-US" sz="2200" b="0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r</m:t>
                      </m:r>
                      <m:r>
                        <a:rPr lang="en-US" sz="2200" b="0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070" y="4396024"/>
                <a:ext cx="2013498" cy="461473"/>
              </a:xfrm>
              <a:prstGeom prst="rect">
                <a:avLst/>
              </a:prstGeom>
              <a:blipFill rotWithShape="0">
                <a:blip r:embed="rId10"/>
                <a:stretch>
                  <a:fillRect l="-303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882027" y="5972044"/>
                <a:ext cx="3379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S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027" y="5972044"/>
                <a:ext cx="337930" cy="430887"/>
              </a:xfrm>
              <a:prstGeom prst="rect">
                <a:avLst/>
              </a:prstGeom>
              <a:blipFill rotWithShape="0">
                <a:blip r:embed="rId11"/>
                <a:stretch>
                  <a:fillRect l="-1818" r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54946" y="6037825"/>
                <a:ext cx="111363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NM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v</m:t>
                      </m:r>
                      <m:r>
                        <a:rPr lang="en-US" sz="2200" b="0" i="0" smtClean="0">
                          <a:latin typeface="Cambria Math" charset="0"/>
                        </a:rPr>
                        <m:t>):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46" y="6037825"/>
                <a:ext cx="1113635" cy="430887"/>
              </a:xfrm>
              <a:prstGeom prst="rect">
                <a:avLst/>
              </a:prstGeom>
              <a:blipFill rotWithShape="0">
                <a:blip r:embed="rId12"/>
                <a:stretch>
                  <a:fillRect l="-546" r="-3279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901172" y="5958897"/>
                <a:ext cx="3379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D</m:t>
                          </m:r>
                        </m:e>
                        <m:sub>
                          <m:r>
                            <a:rPr lang="en-US" sz="2200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172" y="5958897"/>
                <a:ext cx="337930" cy="430887"/>
              </a:xfrm>
              <a:prstGeom prst="rect">
                <a:avLst/>
              </a:prstGeom>
              <a:blipFill rotWithShape="0">
                <a:blip r:embed="rId13"/>
                <a:stretch>
                  <a:fillRect l="-1786" r="-33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415812" y="6020964"/>
                <a:ext cx="1388568" cy="473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Co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sz="2200" b="0" i="0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200" b="0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r</m:t>
                      </m:r>
                      <m:r>
                        <a:rPr lang="en-US" sz="2200" b="0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812" y="6020964"/>
                <a:ext cx="1388568" cy="473206"/>
              </a:xfrm>
              <a:prstGeom prst="rect">
                <a:avLst/>
              </a:prstGeom>
              <a:blipFill rotWithShape="0">
                <a:blip r:embed="rId14"/>
                <a:stretch>
                  <a:fillRect l="-43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246707" y="6025633"/>
                <a:ext cx="2011540" cy="459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Co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2200" b="0" i="0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2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v</m:t>
                      </m:r>
                      <m:r>
                        <a:rPr lang="en-US" sz="2200" b="0" i="0" smtClean="0">
                          <a:latin typeface="Cambria Math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r</m:t>
                      </m:r>
                      <m:r>
                        <a:rPr lang="en-US" sz="22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707" y="6025633"/>
                <a:ext cx="2011540" cy="459934"/>
              </a:xfrm>
              <a:prstGeom prst="rect">
                <a:avLst/>
              </a:prstGeom>
              <a:blipFill rotWithShape="0">
                <a:blip r:embed="rId15"/>
                <a:stretch>
                  <a:fillRect l="-303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51080" y="4893505"/>
                <a:ext cx="157915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e</a:t>
                </a:r>
                <a:r>
                  <a:rPr lang="en-US" sz="2200" b="0" dirty="0" smtClean="0"/>
                  <a:t>xtractor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E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80" y="4893505"/>
                <a:ext cx="1579150" cy="430887"/>
              </a:xfrm>
              <a:prstGeom prst="rect">
                <a:avLst/>
              </a:prstGeom>
              <a:blipFill rotWithShape="0">
                <a:blip r:embed="rId16"/>
                <a:stretch>
                  <a:fillRect l="-5019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561433" y="4857497"/>
                <a:ext cx="682623" cy="461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E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sz="2200" b="0" i="0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433" y="4857497"/>
                <a:ext cx="682623" cy="46185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394556" y="4849780"/>
                <a:ext cx="647357" cy="461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E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2200" b="0" i="0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556" y="4849780"/>
                <a:ext cx="647357" cy="461473"/>
              </a:xfrm>
              <a:prstGeom prst="rect">
                <a:avLst/>
              </a:prstGeom>
              <a:blipFill rotWithShape="0">
                <a:blip r:embed="rId1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40185" y="5260710"/>
                <a:ext cx="147893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dirty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depth</m:t>
                      </m:r>
                      <m:d>
                        <m:dPr>
                          <m:ctrlPr>
                            <a:rPr lang="en-US" sz="2200" b="0" i="1" dirty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dirty="0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dirty="0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 sz="2200" b="0" i="0" dirty="0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85" y="5260710"/>
                <a:ext cx="1478931" cy="430887"/>
              </a:xfrm>
              <a:prstGeom prst="rect">
                <a:avLst/>
              </a:prstGeom>
              <a:blipFill rotWithShape="0">
                <a:blip r:embed="rId19"/>
                <a:stretch>
                  <a:fillRect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Oval 94"/>
          <p:cNvSpPr/>
          <p:nvPr/>
        </p:nvSpPr>
        <p:spPr>
          <a:xfrm>
            <a:off x="2353920" y="5921974"/>
            <a:ext cx="1545686" cy="66795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74221" y="4269779"/>
            <a:ext cx="1961962" cy="7240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913562" y="5277276"/>
                <a:ext cx="4603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dirty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≤</m:t>
                      </m:r>
                    </m:oMath>
                  </m:oMathPara>
                </a14:m>
                <a:endParaRPr lang="en-US" sz="2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562" y="5277276"/>
                <a:ext cx="460382" cy="43088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355058" y="5262840"/>
                <a:ext cx="1620380" cy="461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dirty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depth</m:t>
                      </m:r>
                      <m:r>
                        <a:rPr lang="en-US" sz="2200" b="0" i="0" dirty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dirty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E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0" i="1" dirty="0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dirty="0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sz="2200" b="0" i="0" dirty="0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200" b="0" i="0" dirty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058" y="5262840"/>
                <a:ext cx="1620380" cy="461858"/>
              </a:xfrm>
              <a:prstGeom prst="rect">
                <a:avLst/>
              </a:prstGeom>
              <a:blipFill rotWithShape="0">
                <a:blip r:embed="rId21"/>
                <a:stretch>
                  <a:fillRect r="-376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102844" y="5261982"/>
                <a:ext cx="1585114" cy="461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dirty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depth</m:t>
                      </m:r>
                      <m:r>
                        <a:rPr lang="en-US" sz="2200" b="0" i="0" dirty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dirty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E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0" i="1" dirty="0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dirty="0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2200" b="0" i="0" dirty="0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200" b="0" i="0" dirty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844" y="5261982"/>
                <a:ext cx="1585114" cy="461473"/>
              </a:xfrm>
              <a:prstGeom prst="rect">
                <a:avLst/>
              </a:prstGeom>
              <a:blipFill rotWithShape="0">
                <a:blip r:embed="rId22"/>
                <a:stretch>
                  <a:fillRect r="-385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778232" y="5281606"/>
                <a:ext cx="4587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dirty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232" y="5281606"/>
                <a:ext cx="458780" cy="43088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Rectangle 133"/>
          <p:cNvSpPr/>
          <p:nvPr/>
        </p:nvSpPr>
        <p:spPr>
          <a:xfrm>
            <a:off x="854945" y="4356720"/>
            <a:ext cx="5281238" cy="51173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844553" y="6000295"/>
            <a:ext cx="5413693" cy="51173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5571420" y="5258438"/>
                <a:ext cx="76322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0" dirty="0" smtClean="0">
                        <a:solidFill>
                          <a:srgbClr val="0432FF"/>
                        </a:solidFill>
                        <a:latin typeface="Cambria Math" charset="0"/>
                      </a:rPr>
                      <m:t>&lt;</m:t>
                    </m:r>
                  </m:oMath>
                </a14:m>
                <a:r>
                  <a:rPr lang="en-US" sz="2200" dirty="0" smtClean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dirty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D</m:t>
                        </m:r>
                      </m:e>
                      <m:sub>
                        <m:r>
                          <a:rPr lang="en-US" sz="2200" b="0" i="0" dirty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420" y="5258438"/>
                <a:ext cx="763222" cy="43088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 rot="5400000">
            <a:off x="6909599" y="506882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432FF"/>
                </a:solidFill>
              </a:rPr>
              <a:t>&lt;</a:t>
            </a:r>
            <a:endParaRPr lang="en-US" sz="3600" b="1" dirty="0">
              <a:solidFill>
                <a:srgbClr val="0432F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16200000">
            <a:off x="7871019" y="505534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432FF"/>
                </a:solidFill>
              </a:rPr>
              <a:t>&lt;</a:t>
            </a:r>
            <a:endParaRPr lang="en-US" sz="3600" b="1" dirty="0">
              <a:solidFill>
                <a:srgbClr val="0432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391478" y="3113284"/>
                <a:ext cx="399260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>
                    <a:solidFill>
                      <a:schemeClr val="tx1"/>
                    </a:solidFill>
                  </a:rPr>
                  <a:t>1.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N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 dirty="0">
                        <a:solidFill>
                          <a:schemeClr val="tx1"/>
                        </a:solidFill>
                      </a:rPr>
                      <m:t>≻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extractor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E</m:t>
                        </m:r>
                      </m:e>
                      <m:sub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N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478" y="3113284"/>
                <a:ext cx="3992601" cy="430887"/>
              </a:xfrm>
              <a:prstGeom prst="rect">
                <a:avLst/>
              </a:prstGeom>
              <a:blipFill rotWithShape="0">
                <a:blip r:embed="rId25"/>
                <a:stretch>
                  <a:fillRect l="-1985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ight Arrow 71"/>
          <p:cNvSpPr/>
          <p:nvPr/>
        </p:nvSpPr>
        <p:spPr>
          <a:xfrm rot="10800000">
            <a:off x="5309822" y="3191616"/>
            <a:ext cx="434370" cy="27337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842026" y="2230649"/>
                <a:ext cx="6173818" cy="43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N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id</m:t>
                        </m:r>
                      </m:sub>
                    </m:sSub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N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sSup>
                          <m:s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charset="0"/>
                              </a:rPr>
                              <m:t>id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200" dirty="0" smtClean="0"/>
                  <a:t> are </a:t>
                </a:r>
                <a:r>
                  <a:rPr lang="en-US" sz="2200" b="1" dirty="0" smtClean="0">
                    <a:solidFill>
                      <a:srgbClr val="0432FF"/>
                    </a:solidFill>
                  </a:rPr>
                  <a:t>simultaneously </a:t>
                </a:r>
                <a:r>
                  <a:rPr lang="en-US" sz="2200" dirty="0" smtClean="0"/>
                  <a:t>harder</a:t>
                </a:r>
                <a:endParaRPr lang="en-US" sz="22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026" y="2230649"/>
                <a:ext cx="6173818" cy="434927"/>
              </a:xfrm>
              <a:prstGeom prst="rect">
                <a:avLst/>
              </a:prstGeom>
              <a:blipFill rotWithShape="0">
                <a:blip r:embed="rId26"/>
                <a:stretch>
                  <a:fillRect l="-99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882676" y="3108496"/>
                <a:ext cx="1676727" cy="473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Com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2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 dirty="0"/>
                      <m:t>≻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E</m:t>
                        </m:r>
                      </m:e>
                      <m:sub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676" y="3108496"/>
                <a:ext cx="1676727" cy="473206"/>
              </a:xfrm>
              <a:prstGeom prst="rect">
                <a:avLst/>
              </a:prstGeom>
              <a:blipFill rotWithShape="0">
                <a:blip r:embed="rId27"/>
                <a:stretch>
                  <a:fillRect l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872737" y="3568788"/>
                <a:ext cx="1662674" cy="461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S</m:t>
                            </m:r>
                          </m:e>
                          <m:sub>
                            <m:r>
                              <a:rPr lang="en-US" sz="22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 dirty="0"/>
                      <m:t>≻</m:t>
                    </m:r>
                  </m:oMath>
                </a14:m>
                <a:r>
                  <a:rPr lang="en-US" sz="2200" b="1" dirty="0" smtClean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E</m:t>
                        </m:r>
                      </m:e>
                      <m:sub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737" y="3568788"/>
                <a:ext cx="1662674" cy="461473"/>
              </a:xfrm>
              <a:prstGeom prst="rect">
                <a:avLst/>
              </a:prstGeom>
              <a:blipFill rotWithShape="0">
                <a:blip r:embed="rId28"/>
                <a:stretch>
                  <a:fillRect l="-366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ight Arrow 80"/>
          <p:cNvSpPr/>
          <p:nvPr/>
        </p:nvSpPr>
        <p:spPr>
          <a:xfrm rot="10800000">
            <a:off x="5299883" y="3659477"/>
            <a:ext cx="434370" cy="27337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348622" y="2226688"/>
            <a:ext cx="14716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Proof idea:</a:t>
            </a:r>
            <a:endParaRPr lang="en-US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1391479" y="3567353"/>
                <a:ext cx="42092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2</a:t>
                </a:r>
                <a:r>
                  <a:rPr lang="en-US" sz="2200" dirty="0" smtClean="0"/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N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1" dirty="0">
                        <a:solidFill>
                          <a:schemeClr val="tx1"/>
                        </a:solidFill>
                      </a:rPr>
                      <m:t>≻</m:t>
                    </m:r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extractor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E</m:t>
                        </m:r>
                      </m:e>
                      <m:sub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N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479" y="3567353"/>
                <a:ext cx="4209222" cy="430887"/>
              </a:xfrm>
              <a:prstGeom prst="rect">
                <a:avLst/>
              </a:prstGeom>
              <a:blipFill rotWithShape="0">
                <a:blip r:embed="rId29"/>
                <a:stretch>
                  <a:fillRect l="-1881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18597" y="2715453"/>
                <a:ext cx="6173818" cy="43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dirty="0" smtClean="0"/>
                  <a:t>E.g.,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N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200" b="0" i="0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N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/>
                  <a:t> are </a:t>
                </a:r>
                <a:r>
                  <a:rPr lang="en-US" sz="2200" b="1" dirty="0" smtClean="0">
                    <a:solidFill>
                      <a:srgbClr val="0432FF"/>
                    </a:solidFill>
                  </a:rPr>
                  <a:t>simultaneously </a:t>
                </a:r>
                <a:r>
                  <a:rPr lang="en-US" sz="2200" dirty="0" smtClean="0"/>
                  <a:t>harder</a:t>
                </a:r>
                <a:endParaRPr lang="en-US" sz="2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97" y="2715453"/>
                <a:ext cx="6173818" cy="434927"/>
              </a:xfrm>
              <a:prstGeom prst="rect">
                <a:avLst/>
              </a:prstGeom>
              <a:blipFill rotWithShape="0">
                <a:blip r:embed="rId30"/>
                <a:stretch>
                  <a:fillRect l="-1285" t="-8333" b="-26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8"/>
          <p:cNvSpPr/>
          <p:nvPr/>
        </p:nvSpPr>
        <p:spPr>
          <a:xfrm>
            <a:off x="2551485" y="2017768"/>
            <a:ext cx="4835715" cy="1389150"/>
          </a:xfrm>
          <a:prstGeom prst="wedgeEllipseCallout">
            <a:avLst>
              <a:gd name="adj1" fmla="val -36457"/>
              <a:gd name="adj2" fmla="val -8725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Extends to O(1)-bit </a:t>
            </a:r>
            <a:r>
              <a:rPr lang="en-US" sz="2800" dirty="0" smtClean="0">
                <a:solidFill>
                  <a:schemeClr val="tx1"/>
                </a:solidFill>
              </a:rPr>
              <a:t>ids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43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820"/>
    </mc:Choice>
    <mc:Fallback xmlns="">
      <p:transition spd="slow" advTm="339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7" grpId="0"/>
      <p:bldP spid="2" grpId="0"/>
      <p:bldP spid="3" grpId="0"/>
      <p:bldP spid="8" grpId="0"/>
      <p:bldP spid="15" grpId="0"/>
      <p:bldP spid="20" grpId="0"/>
      <p:bldP spid="26" grpId="0"/>
      <p:bldP spid="47" grpId="0"/>
      <p:bldP spid="48" grpId="0"/>
      <p:bldP spid="49" grpId="0"/>
      <p:bldP spid="50" grpId="0"/>
      <p:bldP spid="51" grpId="0"/>
      <p:bldP spid="63" grpId="0"/>
      <p:bldP spid="64" grpId="0"/>
      <p:bldP spid="65" grpId="0"/>
      <p:bldP spid="87" grpId="0"/>
      <p:bldP spid="95" grpId="0" animBg="1"/>
      <p:bldP spid="95" grpId="1" animBg="1"/>
      <p:bldP spid="97" grpId="0" animBg="1"/>
      <p:bldP spid="82" grpId="0"/>
      <p:bldP spid="83" grpId="0"/>
      <p:bldP spid="86" grpId="0"/>
      <p:bldP spid="92" grpId="0"/>
      <p:bldP spid="134" grpId="0" animBg="1"/>
      <p:bldP spid="135" grpId="0" animBg="1"/>
      <p:bldP spid="61" grpId="0"/>
      <p:bldP spid="67" grpId="0"/>
      <p:bldP spid="70" grpId="0"/>
      <p:bldP spid="72" grpId="0" animBg="1"/>
      <p:bldP spid="73" grpId="0"/>
      <p:bldP spid="89" grpId="0"/>
      <p:bldP spid="90" grpId="0"/>
      <p:bldP spid="81" grpId="0" animBg="1"/>
      <p:bldP spid="10" grpId="0"/>
      <p:bldP spid="121" grpId="0"/>
      <p:bldP spid="52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2126957"/>
            <a:ext cx="9143999" cy="3884743"/>
          </a:xfrm>
          <a:prstGeom prst="rect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526" y="6000206"/>
            <a:ext cx="1690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But goal,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1552833" y="4214876"/>
            <a:ext cx="282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432FF"/>
                </a:solidFill>
              </a:rPr>
              <a:t>Amplify length of ids</a:t>
            </a:r>
            <a:endParaRPr lang="en-US" sz="2400" b="1" dirty="0">
              <a:solidFill>
                <a:srgbClr val="0432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48650" y="2351393"/>
            <a:ext cx="2141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432FF"/>
                </a:solidFill>
              </a:rPr>
              <a:t>Strengthen NM</a:t>
            </a:r>
            <a:endParaRPr lang="en-US" sz="2400" b="1" dirty="0">
              <a:solidFill>
                <a:srgbClr val="0432FF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6218" y="3418506"/>
            <a:ext cx="1482047" cy="1230386"/>
            <a:chOff x="230822" y="3150881"/>
            <a:chExt cx="1482047" cy="1230386"/>
          </a:xfrm>
        </p:grpSpPr>
        <p:grpSp>
          <p:nvGrpSpPr>
            <p:cNvPr id="32" name="Group 31"/>
            <p:cNvGrpSpPr/>
            <p:nvPr/>
          </p:nvGrpSpPr>
          <p:grpSpPr>
            <a:xfrm>
              <a:off x="230822" y="3150881"/>
              <a:ext cx="1400075" cy="1230386"/>
              <a:chOff x="230822" y="3150881"/>
              <a:chExt cx="1400075" cy="1230386"/>
            </a:xfrm>
          </p:grpSpPr>
          <p:sp>
            <p:nvSpPr>
              <p:cNvPr id="20" name="Arc 19"/>
              <p:cNvSpPr/>
              <p:nvPr/>
            </p:nvSpPr>
            <p:spPr>
              <a:xfrm>
                <a:off x="230822" y="3157805"/>
                <a:ext cx="1400075" cy="1223462"/>
              </a:xfrm>
              <a:prstGeom prst="arc">
                <a:avLst>
                  <a:gd name="adj1" fmla="val 16200000"/>
                  <a:gd name="adj2" fmla="val 15087796"/>
                </a:avLst>
              </a:prstGeom>
              <a:ln w="34925">
                <a:solidFill>
                  <a:srgbClr val="0432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V="1">
                <a:off x="820019" y="3150881"/>
                <a:ext cx="16816" cy="76757"/>
              </a:xfrm>
              <a:prstGeom prst="straightConnector1">
                <a:avLst/>
              </a:prstGeom>
              <a:ln w="34925">
                <a:tailEnd type="stealth" w="lg" len="lg"/>
              </a:ln>
              <a:scene3d>
                <a:camera prst="orthographicFront">
                  <a:rot lat="0" lon="0" rev="180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62600" y="3476632"/>
                  <a:ext cx="145026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𝑶</m:t>
                      </m:r>
                      <m:r>
                        <a:rPr lang="en-US" sz="2200" b="1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(</m:t>
                      </m:r>
                      <m:func>
                        <m:funcPr>
                          <m:ctrlPr>
                            <a:rPr lang="en-US" sz="22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200" b="1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0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𝐥𝐨𝐠</m:t>
                              </m:r>
                            </m:e>
                            <m:sup>
                              <m:r>
                                <a:rPr lang="en-US" sz="2200" b="1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∗</m:t>
                              </m:r>
                            </m:sup>
                          </m:sSup>
                        </m:fName>
                        <m:e>
                          <m:r>
                            <a:rPr lang="en-US" sz="22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𝒏</m:t>
                          </m:r>
                        </m:e>
                      </m:func>
                      <m:r>
                        <a:rPr lang="en-US" sz="2200" b="1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r>
                    <a:rPr lang="en-US" sz="2200" b="1" dirty="0" smtClean="0">
                      <a:solidFill>
                        <a:srgbClr val="0432FF"/>
                      </a:solidFill>
                    </a:rPr>
                    <a:t> </a:t>
                  </a:r>
                </a:p>
                <a:p>
                  <a:pPr algn="ctr"/>
                  <a:r>
                    <a:rPr lang="en-US" sz="2200" b="1" dirty="0" smtClean="0">
                      <a:solidFill>
                        <a:srgbClr val="0432FF"/>
                      </a:solidFill>
                    </a:rPr>
                    <a:t>times</a:t>
                  </a:r>
                  <a:endParaRPr lang="en-US" sz="2200" b="1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600" y="3476632"/>
                  <a:ext cx="1450269" cy="76944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58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Right Arrow 33"/>
          <p:cNvSpPr/>
          <p:nvPr/>
        </p:nvSpPr>
        <p:spPr>
          <a:xfrm>
            <a:off x="4877178" y="5161520"/>
            <a:ext cx="1089847" cy="38365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014271" y="5012742"/>
            <a:ext cx="2487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NMC</a:t>
            </a:r>
          </a:p>
          <a:p>
            <a:pPr algn="ctr"/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FF0000"/>
                </a:solidFill>
              </a:rPr>
              <a:t>t-bit</a:t>
            </a:r>
            <a:r>
              <a:rPr lang="en-US" sz="2400" dirty="0" smtClean="0"/>
              <a:t> ids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80218" y="4988639"/>
                <a:ext cx="27372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NMC </a:t>
                </a:r>
              </a:p>
              <a:p>
                <a:pPr algn="ctr"/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t</m:t>
                        </m:r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-bit</a:t>
                </a:r>
                <a:r>
                  <a:rPr lang="en-US" sz="2400" dirty="0" smtClean="0"/>
                  <a:t> ids</a:t>
                </a:r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218" y="4988639"/>
                <a:ext cx="2737226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2494089" y="4626081"/>
            <a:ext cx="1554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concurrent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7134272" y="4576489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1-1</a:t>
            </a:r>
            <a:endParaRPr lang="en-US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4717848" y="4757806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</a:rPr>
              <a:t>[DDN91]</a:t>
            </a:r>
            <a:endParaRPr lang="en-US" sz="2400" dirty="0">
              <a:solidFill>
                <a:srgbClr val="0432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26524" y="518426"/>
                <a:ext cx="781747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D-depth and S-size </a:t>
                </a:r>
                <a:r>
                  <a:rPr lang="en-US" sz="2600" smtClean="0"/>
                  <a:t>hiding commitments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2400" dirty="0" smtClean="0"/>
                  <a:t> &amp;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charset="0"/>
                      </a:rPr>
                      <m:t>Co</m:t>
                    </m:r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charset="0"/>
                          </a:rPr>
                          <m:t>S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24" y="518426"/>
                <a:ext cx="7817476" cy="892552"/>
              </a:xfrm>
              <a:prstGeom prst="rect">
                <a:avLst/>
              </a:prstGeom>
              <a:blipFill rotWithShape="0">
                <a:blip r:embed="rId8"/>
                <a:stretch>
                  <a:fillRect l="-1404" t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355478" y="6018484"/>
            <a:ext cx="5313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2-rnd</a:t>
            </a:r>
            <a:r>
              <a:rPr lang="en-US" sz="3200" b="1" dirty="0" smtClean="0">
                <a:solidFill>
                  <a:srgbClr val="FF0000"/>
                </a:solidFill>
              </a:rPr>
              <a:t> conc. </a:t>
            </a:r>
            <a:r>
              <a:rPr lang="en-US" sz="3200" dirty="0" smtClean="0"/>
              <a:t>NMC for </a:t>
            </a:r>
            <a:r>
              <a:rPr lang="en-US" sz="3200" b="1" dirty="0" smtClean="0">
                <a:solidFill>
                  <a:srgbClr val="FF0000"/>
                </a:solidFill>
              </a:rPr>
              <a:t>n-bit</a:t>
            </a:r>
            <a:r>
              <a:rPr lang="en-US" sz="3200" dirty="0" smtClean="0"/>
              <a:t> ids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3128905" y="947429"/>
            <a:ext cx="40123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1-rnd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1-1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NMC for </a:t>
            </a:r>
            <a:r>
              <a:rPr lang="en-US" sz="2600" b="1" dirty="0">
                <a:solidFill>
                  <a:srgbClr val="FF0000"/>
                </a:solidFill>
              </a:rPr>
              <a:t>1-bit</a:t>
            </a:r>
            <a:r>
              <a:rPr lang="en-US" sz="2600" dirty="0"/>
              <a:t> </a:t>
            </a:r>
            <a:r>
              <a:rPr lang="en-US" sz="2600" dirty="0" smtClean="0"/>
              <a:t>ids</a:t>
            </a:r>
            <a:endParaRPr lang="en-US" sz="2600" dirty="0"/>
          </a:p>
        </p:txBody>
      </p:sp>
      <p:sp>
        <p:nvSpPr>
          <p:cNvPr id="15" name="Right Arrow 14"/>
          <p:cNvSpPr/>
          <p:nvPr/>
        </p:nvSpPr>
        <p:spPr>
          <a:xfrm>
            <a:off x="1586293" y="980091"/>
            <a:ext cx="685893" cy="372732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02880" y="417968"/>
            <a:ext cx="1239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So far,</a:t>
            </a:r>
            <a:endParaRPr lang="en-US" sz="3200" dirty="0"/>
          </a:p>
        </p:txBody>
      </p:sp>
      <p:sp>
        <p:nvSpPr>
          <p:cNvPr id="55" name="TextBox 54"/>
          <p:cNvSpPr txBox="1"/>
          <p:nvPr/>
        </p:nvSpPr>
        <p:spPr>
          <a:xfrm>
            <a:off x="3102431" y="1570453"/>
            <a:ext cx="3988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432FF"/>
                </a:solidFill>
              </a:rPr>
              <a:t>1-rnd 1-1 </a:t>
            </a:r>
            <a:r>
              <a:rPr lang="en-US" sz="2400" b="1" dirty="0">
                <a:solidFill>
                  <a:srgbClr val="0432FF"/>
                </a:solidFill>
              </a:rPr>
              <a:t>NMC for </a:t>
            </a:r>
            <a:r>
              <a:rPr lang="en-US" sz="2400" b="1" dirty="0">
                <a:solidFill>
                  <a:srgbClr val="FF0000"/>
                </a:solidFill>
              </a:rPr>
              <a:t>O(1)-bit </a:t>
            </a:r>
            <a:r>
              <a:rPr lang="en-US" sz="2400" b="1" dirty="0" smtClean="0">
                <a:solidFill>
                  <a:srgbClr val="0432FF"/>
                </a:solidFill>
              </a:rPr>
              <a:t>ids</a:t>
            </a:r>
            <a:endParaRPr lang="en-US" sz="2400" b="1" dirty="0">
              <a:solidFill>
                <a:srgbClr val="0432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6387" y="1557638"/>
            <a:ext cx="10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Step 1: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49634" y="2126957"/>
            <a:ext cx="10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Step </a:t>
            </a:r>
            <a:r>
              <a:rPr lang="en-US" sz="2400" b="1" dirty="0" smtClean="0"/>
              <a:t>2:</a:t>
            </a:r>
            <a:endParaRPr lang="en-US" sz="2400" dirty="0"/>
          </a:p>
        </p:txBody>
      </p:sp>
      <p:sp>
        <p:nvSpPr>
          <p:cNvPr id="95" name="Right Arrow 94"/>
          <p:cNvSpPr/>
          <p:nvPr/>
        </p:nvSpPr>
        <p:spPr>
          <a:xfrm>
            <a:off x="4877178" y="3364696"/>
            <a:ext cx="1089847" cy="38365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2071423" y="3215918"/>
            <a:ext cx="2487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NMC</a:t>
            </a:r>
            <a:endParaRPr lang="en-US" sz="2400" dirty="0"/>
          </a:p>
          <a:p>
            <a:pPr algn="ctr"/>
            <a:r>
              <a:rPr lang="en-US" sz="2400" dirty="0" smtClean="0"/>
              <a:t>for t-bit ids</a:t>
            </a:r>
            <a:endParaRPr lang="en-US" sz="2400" dirty="0"/>
          </a:p>
        </p:txBody>
      </p:sp>
      <p:sp>
        <p:nvSpPr>
          <p:cNvPr id="98" name="TextBox 97"/>
          <p:cNvSpPr txBox="1"/>
          <p:nvPr/>
        </p:nvSpPr>
        <p:spPr>
          <a:xfrm>
            <a:off x="3016606" y="2829257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1-1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716258" y="2792728"/>
            <a:ext cx="1554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concurrent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00281" y="2960982"/>
            <a:ext cx="1571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[This work]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8013" y="5461528"/>
            <a:ext cx="18474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0432FF"/>
                </a:solidFill>
              </a:rPr>
              <a:t>rnd</a:t>
            </a:r>
            <a:r>
              <a:rPr lang="en-US" sz="2200" dirty="0" smtClean="0">
                <a:solidFill>
                  <a:srgbClr val="0432FF"/>
                </a:solidFill>
              </a:rPr>
              <a:t> preserving</a:t>
            </a:r>
            <a:endParaRPr lang="en-US" sz="2200" dirty="0">
              <a:solidFill>
                <a:srgbClr val="0432FF"/>
              </a:solidFill>
            </a:endParaRPr>
          </a:p>
        </p:txBody>
      </p:sp>
      <p:cxnSp>
        <p:nvCxnSpPr>
          <p:cNvPr id="9" name="Straight Arrow Connector 8"/>
          <p:cNvCxnSpPr>
            <a:endCxn id="8" idx="1"/>
          </p:cNvCxnSpPr>
          <p:nvPr/>
        </p:nvCxnSpPr>
        <p:spPr>
          <a:xfrm>
            <a:off x="1057772" y="4683325"/>
            <a:ext cx="1297706" cy="162754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494089" y="4626081"/>
            <a:ext cx="1549093" cy="4956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775429" y="3663122"/>
            <a:ext cx="11929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2600"/>
                </a:solidFill>
              </a:rPr>
              <a:t>in 2-rnds</a:t>
            </a:r>
            <a:endParaRPr lang="en-US" sz="2200" dirty="0">
              <a:solidFill>
                <a:srgbClr val="FF2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157837" y="3190206"/>
                <a:ext cx="27372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NMC </a:t>
                </a: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t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-bit ids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837" y="3190206"/>
                <a:ext cx="2737226" cy="830997"/>
              </a:xfrm>
              <a:prstGeom prst="rect">
                <a:avLst/>
              </a:prstGeom>
              <a:blipFill rotWithShape="0">
                <a:blip r:embed="rId9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091215" y="-870507"/>
            <a:ext cx="3968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ircumvents lower bound due to [Pas13]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972635" y="4542471"/>
            <a:ext cx="913500" cy="4956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44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5"/>
    </mc:Choice>
    <mc:Fallback xmlns="">
      <p:transition spd="slow" advTm="2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1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16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19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22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2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28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3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34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3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4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4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4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51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3"/>
                                      </p:to>
                                    </p:set>
                                    <p:animEffect filter="image" prLst="opacity: 0.13">
                                      <p:cBhvr rctx="IE">
                                        <p:cTn id="54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/>
      <p:bldP spid="37" grpId="1"/>
      <p:bldP spid="34" grpId="1" animBg="1"/>
      <p:bldP spid="39" grpId="1"/>
      <p:bldP spid="40" grpId="1"/>
      <p:bldP spid="41" grpId="1"/>
      <p:bldP spid="42" grpId="1"/>
      <p:bldP spid="64" grpId="1"/>
      <p:bldP spid="8" grpId="1"/>
      <p:bldP spid="55" grpId="0"/>
      <p:bldP spid="63" grpId="0"/>
      <p:bldP spid="2" grpId="1"/>
      <p:bldP spid="10" grpId="1" animBg="1"/>
      <p:bldP spid="4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0" y="2143796"/>
            <a:ext cx="9144000" cy="4924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Strengthen NM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7976" y="106334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Goal: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10616" y="1061451"/>
            <a:ext cx="1409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2-rnd </a:t>
            </a:r>
            <a:r>
              <a:rPr lang="en-US" sz="2400" dirty="0" smtClean="0">
                <a:solidFill>
                  <a:srgbClr val="FF0000"/>
                </a:solidFill>
              </a:rPr>
              <a:t>1-1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NMC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00472" y="1063341"/>
            <a:ext cx="1942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2-rnd </a:t>
            </a:r>
            <a:r>
              <a:rPr lang="en-US" sz="2400" dirty="0" smtClean="0">
                <a:solidFill>
                  <a:srgbClr val="FF0000"/>
                </a:solidFill>
              </a:rPr>
              <a:t>1-many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NMC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23422" y="1065960"/>
            <a:ext cx="1661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2-rnd </a:t>
            </a:r>
            <a:r>
              <a:rPr lang="en-US" sz="2400" dirty="0" smtClean="0">
                <a:solidFill>
                  <a:srgbClr val="FF0000"/>
                </a:solidFill>
              </a:rPr>
              <a:t>conc.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NMC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4424907" y="1256697"/>
            <a:ext cx="1184223" cy="38671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243099" y="1197358"/>
            <a:ext cx="766965" cy="38671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133375" y="1201029"/>
            <a:ext cx="766965" cy="38671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56285" y="1529496"/>
            <a:ext cx="986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[LPV08]</a:t>
            </a:r>
            <a:endParaRPr lang="en-US" sz="2000" dirty="0"/>
          </a:p>
        </p:txBody>
      </p:sp>
      <p:grpSp>
        <p:nvGrpSpPr>
          <p:cNvPr id="87" name="Group 86"/>
          <p:cNvGrpSpPr/>
          <p:nvPr/>
        </p:nvGrpSpPr>
        <p:grpSpPr>
          <a:xfrm>
            <a:off x="4234492" y="3779537"/>
            <a:ext cx="1103493" cy="861725"/>
            <a:chOff x="5161579" y="1461921"/>
            <a:chExt cx="1103493" cy="861725"/>
          </a:xfrm>
        </p:grpSpPr>
        <p:cxnSp>
          <p:nvCxnSpPr>
            <p:cNvPr id="89" name="Curved Connector 88"/>
            <p:cNvCxnSpPr/>
            <p:nvPr/>
          </p:nvCxnSpPr>
          <p:spPr>
            <a:xfrm flipV="1">
              <a:off x="5585599" y="2039257"/>
              <a:ext cx="679473" cy="191134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5161579" y="1461921"/>
              <a:ext cx="662532" cy="861725"/>
              <a:chOff x="5022486" y="1345587"/>
              <a:chExt cx="736896" cy="959013"/>
            </a:xfrm>
          </p:grpSpPr>
          <p:sp>
            <p:nvSpPr>
              <p:cNvPr id="94" name="Triangle 93"/>
              <p:cNvSpPr/>
              <p:nvPr/>
            </p:nvSpPr>
            <p:spPr>
              <a:xfrm rot="19792711">
                <a:off x="5022486" y="1345587"/>
                <a:ext cx="198857" cy="56503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riangle 94"/>
              <p:cNvSpPr/>
              <p:nvPr/>
            </p:nvSpPr>
            <p:spPr>
              <a:xfrm rot="21213477">
                <a:off x="5565804" y="1380496"/>
                <a:ext cx="193578" cy="3850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20699999" lon="0" rev="18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041044" y="1556287"/>
                <a:ext cx="718250" cy="74831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183410" y="1737926"/>
                <a:ext cx="146908" cy="2575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5477226" y="1700900"/>
                <a:ext cx="146908" cy="2575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209651" y="1820909"/>
                <a:ext cx="94426" cy="12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506272" y="1794518"/>
                <a:ext cx="94426" cy="12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Chord 100"/>
              <p:cNvSpPr/>
              <p:nvPr/>
            </p:nvSpPr>
            <p:spPr>
              <a:xfrm rot="17400564">
                <a:off x="5290391" y="1977281"/>
                <a:ext cx="263616" cy="267119"/>
              </a:xfrm>
              <a:prstGeom prst="chord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 flipV="1">
                <a:off x="5276384" y="2113499"/>
                <a:ext cx="262066" cy="255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Freeform 102"/>
              <p:cNvSpPr/>
              <p:nvPr/>
            </p:nvSpPr>
            <p:spPr>
              <a:xfrm>
                <a:off x="5398421" y="2054543"/>
                <a:ext cx="0" cy="98854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5349693" y="2139034"/>
                <a:ext cx="0" cy="61783"/>
              </a:xfrm>
              <a:custGeom>
                <a:avLst/>
                <a:gdLst>
                  <a:gd name="connsiteX0" fmla="*/ 0 w 0"/>
                  <a:gd name="connsiteY0" fmla="*/ 0 h 61783"/>
                  <a:gd name="connsiteX1" fmla="*/ 0 w 0"/>
                  <a:gd name="connsiteY1" fmla="*/ 61783 h 6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1783">
                    <a:moveTo>
                      <a:pt x="0" y="0"/>
                    </a:moveTo>
                    <a:lnTo>
                      <a:pt x="0" y="61783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5471675" y="2127862"/>
                <a:ext cx="0" cy="98854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>
              <a:xfrm flipH="1">
                <a:off x="5450892" y="2058563"/>
                <a:ext cx="45719" cy="65220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5" name="Right Arrow 144"/>
          <p:cNvSpPr/>
          <p:nvPr/>
        </p:nvSpPr>
        <p:spPr>
          <a:xfrm>
            <a:off x="2110892" y="3981825"/>
            <a:ext cx="813514" cy="585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1595816" y="3449990"/>
                <a:ext cx="16044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Com</m:t>
                      </m:r>
                      <m:r>
                        <a:rPr lang="en-US" sz="24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α</m:t>
                      </m:r>
                      <m:r>
                        <a:rPr lang="en-US" sz="2400" b="0" i="0" smtClean="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v</m:t>
                      </m:r>
                      <m:r>
                        <a:rPr lang="en-US" sz="24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816" y="3449990"/>
                <a:ext cx="1604478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/>
              <p:cNvSpPr txBox="1"/>
              <p:nvPr/>
            </p:nvSpPr>
            <p:spPr>
              <a:xfrm>
                <a:off x="5989815" y="3398738"/>
                <a:ext cx="1792414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Com</m:t>
                      </m:r>
                      <m:r>
                        <a:rPr lang="en-US" sz="2400" b="0" i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j</m:t>
                          </m:r>
                        </m:sub>
                      </m:sSub>
                      <m:r>
                        <a:rPr lang="en-US" sz="2400" b="0" i="0" smtClean="0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j</m:t>
                          </m:r>
                        </m:sub>
                      </m:sSub>
                      <m:r>
                        <a:rPr lang="en-US" sz="24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7" name="TextBox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815" y="3398738"/>
                <a:ext cx="1792414" cy="491417"/>
              </a:xfrm>
              <a:prstGeom prst="rect">
                <a:avLst/>
              </a:prstGeom>
              <a:blipFill rotWithShape="0"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Right Arrow 147"/>
          <p:cNvSpPr/>
          <p:nvPr/>
        </p:nvSpPr>
        <p:spPr>
          <a:xfrm>
            <a:off x="6349330" y="3874364"/>
            <a:ext cx="813514" cy="585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ight Arrow 148"/>
          <p:cNvSpPr/>
          <p:nvPr/>
        </p:nvSpPr>
        <p:spPr>
          <a:xfrm>
            <a:off x="5012366" y="3291805"/>
            <a:ext cx="813514" cy="585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ight Arrow 149"/>
          <p:cNvSpPr/>
          <p:nvPr/>
        </p:nvSpPr>
        <p:spPr>
          <a:xfrm>
            <a:off x="7313547" y="4503238"/>
            <a:ext cx="813514" cy="585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5393642" y="3587847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. . .</a:t>
            </a:r>
            <a:endParaRPr lang="en-US" sz="3600" dirty="0"/>
          </a:p>
        </p:txBody>
      </p:sp>
      <p:sp>
        <p:nvSpPr>
          <p:cNvPr id="154" name="TextBox 153"/>
          <p:cNvSpPr txBox="1"/>
          <p:nvPr/>
        </p:nvSpPr>
        <p:spPr>
          <a:xfrm>
            <a:off x="6976190" y="3896608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. . .</a:t>
            </a:r>
            <a:endParaRPr lang="en-US" sz="3600" dirty="0"/>
          </a:p>
        </p:txBody>
      </p:sp>
      <p:sp>
        <p:nvSpPr>
          <p:cNvPr id="155" name="TextBox 154"/>
          <p:cNvSpPr txBox="1"/>
          <p:nvPr/>
        </p:nvSpPr>
        <p:spPr>
          <a:xfrm>
            <a:off x="670590" y="3981825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56" name="TextBox 155"/>
          <p:cNvSpPr txBox="1"/>
          <p:nvPr/>
        </p:nvSpPr>
        <p:spPr>
          <a:xfrm>
            <a:off x="7945233" y="3822159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</a:t>
            </a:r>
            <a:endParaRPr lang="en-US" sz="3600" dirty="0"/>
          </a:p>
        </p:txBody>
      </p:sp>
      <p:sp>
        <p:nvSpPr>
          <p:cNvPr id="65" name="TextBox 64"/>
          <p:cNvSpPr txBox="1"/>
          <p:nvPr/>
        </p:nvSpPr>
        <p:spPr>
          <a:xfrm>
            <a:off x="3726177" y="2173133"/>
            <a:ext cx="20060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1- many MIM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2839339" y="5317582"/>
                <a:ext cx="3390992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800" dirty="0" smtClean="0"/>
                  <a:t>As before, we consider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charset="0"/>
                        </a:rPr>
                        <m:t>&lt;</m:t>
                      </m:r>
                      <m:r>
                        <a:rPr lang="en-US" sz="2800" b="1" i="0" smtClean="0">
                          <a:latin typeface="Cambria Math" charset="0"/>
                        </a:rPr>
                        <m:t>𝐯𝐢𝐞𝐰</m:t>
                      </m:r>
                      <m:r>
                        <a:rPr lang="en-US" sz="2800" b="1" i="0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𝐮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0" smtClean="0">
                          <a:latin typeface="Cambria Math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𝐮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𝐦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charset="0"/>
                        </a:rPr>
                        <m:t>&gt;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339" y="5317582"/>
                <a:ext cx="3390992" cy="861774"/>
              </a:xfrm>
              <a:prstGeom prst="rect">
                <a:avLst/>
              </a:prstGeom>
              <a:blipFill rotWithShape="0">
                <a:blip r:embed="rId8"/>
                <a:stretch>
                  <a:fillRect l="-6115" t="-11972" r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7538898" y="2629297"/>
            <a:ext cx="1427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j-</a:t>
            </a:r>
            <a:r>
              <a:rPr lang="en-US" sz="2200" dirty="0" err="1" smtClean="0"/>
              <a:t>th</a:t>
            </a:r>
            <a:r>
              <a:rPr lang="en-US" sz="2200" dirty="0" smtClean="0"/>
              <a:t> right </a:t>
            </a:r>
          </a:p>
          <a:p>
            <a:pPr algn="ctr"/>
            <a:r>
              <a:rPr lang="en-US" sz="2200" dirty="0" smtClean="0"/>
              <a:t>interaction</a:t>
            </a:r>
            <a:endParaRPr lang="en-US" sz="2200" dirty="0"/>
          </a:p>
        </p:txBody>
      </p:sp>
      <p:cxnSp>
        <p:nvCxnSpPr>
          <p:cNvPr id="84" name="Curved Connector 83"/>
          <p:cNvCxnSpPr>
            <a:endCxn id="147" idx="0"/>
          </p:cNvCxnSpPr>
          <p:nvPr/>
        </p:nvCxnSpPr>
        <p:spPr>
          <a:xfrm rot="10800000" flipV="1">
            <a:off x="6886022" y="2863136"/>
            <a:ext cx="750394" cy="535602"/>
          </a:xfrm>
          <a:prstGeom prst="curvedConnector2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/>
          <p:cNvGrpSpPr/>
          <p:nvPr/>
        </p:nvGrpSpPr>
        <p:grpSpPr>
          <a:xfrm>
            <a:off x="3135919" y="1342860"/>
            <a:ext cx="687440" cy="738664"/>
            <a:chOff x="3334871" y="1429507"/>
            <a:chExt cx="687440" cy="738664"/>
          </a:xfrm>
        </p:grpSpPr>
        <p:sp>
          <p:nvSpPr>
            <p:cNvPr id="187" name="TextBox 186"/>
            <p:cNvSpPr txBox="1"/>
            <p:nvPr/>
          </p:nvSpPr>
          <p:spPr>
            <a:xfrm>
              <a:off x="3334871" y="1643412"/>
              <a:ext cx="3161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0000"/>
                  </a:solidFill>
                </a:rPr>
                <a:t>?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 rot="2910993">
              <a:off x="3606813" y="1678368"/>
              <a:ext cx="33855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?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 rot="1544434">
              <a:off x="3440993" y="1429507"/>
              <a:ext cx="43473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dirty="0" smtClean="0">
                  <a:solidFill>
                    <a:srgbClr val="FF0000"/>
                  </a:solidFill>
                </a:rPr>
                <a:t>?</a:t>
              </a:r>
              <a:endParaRPr lang="en-US" sz="42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20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68"/>
    </mc:Choice>
    <mc:Fallback xmlns="">
      <p:transition spd="slow" advTm="33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8"/>
                                      </p:to>
                                    </p:set>
                                    <p:animEffect filter="image" prLst="opacity: 0.08">
                                      <p:cBhvr rctx="IE">
                                        <p:cTn id="5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8"/>
                                      </p:to>
                                    </p:set>
                                    <p:animEffect filter="image" prLst="opacity: 0.08">
                                      <p:cBhvr rctx="IE">
                                        <p:cTn id="5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8"/>
                                      </p:to>
                                    </p:set>
                                    <p:animEffect filter="image" prLst="opacity: 0.08">
                                      <p:cBhvr rctx="IE">
                                        <p:cTn id="5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8"/>
                                      </p:to>
                                    </p:set>
                                    <p:animEffect filter="image" prLst="opacity: 0.08">
                                      <p:cBhvr rctx="IE">
                                        <p:cTn id="60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8"/>
                                      </p:to>
                                    </p:set>
                                    <p:animEffect filter="image" prLst="opacity: 0.08">
                                      <p:cBhvr rctx="IE">
                                        <p:cTn id="63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8"/>
                                      </p:to>
                                    </p:set>
                                    <p:animEffect filter="image" prLst="opacity: 0.08">
                                      <p:cBhvr rctx="IE">
                                        <p:cTn id="66" dur="indefinite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8"/>
                                      </p:to>
                                    </p:set>
                                    <p:animEffect filter="image" prLst="opacity: 0.08">
                                      <p:cBhvr rctx="IE">
                                        <p:cTn id="69" dur="indefinite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8"/>
                                      </p:to>
                                    </p:set>
                                    <p:animEffect filter="image" prLst="opacity: 0.08">
                                      <p:cBhvr rctx="IE">
                                        <p:cTn id="72" dur="indefinite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8"/>
                                      </p:to>
                                    </p:set>
                                    <p:animEffect filter="image" prLst="opacity: 0.08">
                                      <p:cBhvr rctx="IE">
                                        <p:cTn id="75" dur="indefinite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8"/>
                                      </p:to>
                                    </p:set>
                                    <p:animEffect filter="image" prLst="opacity: 0.08">
                                      <p:cBhvr rctx="IE">
                                        <p:cTn id="78" dur="indefinite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8"/>
                                      </p:to>
                                    </p:set>
                                    <p:animEffect filter="image" prLst="opacity: 0.08">
                                      <p:cBhvr rctx="IE">
                                        <p:cTn id="81" dur="indefinite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8"/>
                                      </p:to>
                                    </p:set>
                                    <p:animEffect filter="image" prLst="opacity: 0.08">
                                      <p:cBhvr rctx="IE">
                                        <p:cTn id="84" dur="indefinite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8"/>
                                      </p:to>
                                    </p:set>
                                    <p:animEffect filter="image" prLst="opacity: 0.08">
                                      <p:cBhvr rctx="IE">
                                        <p:cTn id="87" dur="indefinite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8"/>
                                      </p:to>
                                    </p:set>
                                    <p:animEffect filter="image" prLst="opacity: 0.08">
                                      <p:cBhvr rctx="IE">
                                        <p:cTn id="90" dur="indefinite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8"/>
                                      </p:to>
                                    </p:set>
                                    <p:animEffect filter="image" prLst="opacity: 0.08">
                                      <p:cBhvr rctx="IE">
                                        <p:cTn id="93" dur="indefinite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8"/>
                                      </p:to>
                                    </p:set>
                                    <p:animEffect filter="image" prLst="opacity: 0.08">
                                      <p:cBhvr rctx="IE">
                                        <p:cTn id="96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8"/>
                                      </p:to>
                                    </p:set>
                                    <p:animEffect filter="image" prLst="opacity: 0.08">
                                      <p:cBhvr rctx="IE">
                                        <p:cTn id="99" dur="indefinite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8"/>
                                      </p:to>
                                    </p:set>
                                    <p:animEffect filter="image" prLst="opacity: 0.08">
                                      <p:cBhvr rctx="IE">
                                        <p:cTn id="102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8"/>
                                      </p:to>
                                    </p:set>
                                    <p:animEffect filter="image" prLst="opacity: 0.08">
                                      <p:cBhvr rctx="IE">
                                        <p:cTn id="105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" grpId="0"/>
      <p:bldP spid="7" grpId="1"/>
      <p:bldP spid="8" grpId="1" animBg="1"/>
      <p:bldP spid="9" grpId="0" animBg="1"/>
      <p:bldP spid="9" grpId="1" animBg="1"/>
      <p:bldP spid="10" grpId="0" animBg="1"/>
      <p:bldP spid="11" grpId="0"/>
      <p:bldP spid="11" grpId="1"/>
      <p:bldP spid="145" grpId="0" animBg="1"/>
      <p:bldP spid="145" grpId="1" animBg="1"/>
      <p:bldP spid="146" grpId="0"/>
      <p:bldP spid="146" grpId="1"/>
      <p:bldP spid="147" grpId="0"/>
      <p:bldP spid="147" grpId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3" grpId="0"/>
      <p:bldP spid="153" grpId="1"/>
      <p:bldP spid="154" grpId="0"/>
      <p:bldP spid="154" grpId="1"/>
      <p:bldP spid="155" grpId="0"/>
      <p:bldP spid="155" grpId="1"/>
      <p:bldP spid="156" grpId="0"/>
      <p:bldP spid="156" grpId="1"/>
      <p:bldP spid="65" grpId="0"/>
      <p:bldP spid="65" grpId="1"/>
      <p:bldP spid="185" grpId="0"/>
      <p:bldP spid="185" grpId="1"/>
      <p:bldP spid="77" grpId="0"/>
      <p:bldP spid="7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/>
        </p:nvSpPr>
        <p:spPr>
          <a:xfrm>
            <a:off x="7696884" y="2225904"/>
            <a:ext cx="1136026" cy="5410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65126"/>
            <a:ext cx="8735272" cy="579437"/>
          </a:xfrm>
        </p:spPr>
        <p:txBody>
          <a:bodyPr/>
          <a:lstStyle/>
          <a:p>
            <a:r>
              <a:rPr lang="en-US" dirty="0" smtClean="0"/>
              <a:t>Previous Approach </a:t>
            </a:r>
            <a:r>
              <a:rPr lang="en-US" sz="2400" dirty="0" smtClean="0"/>
              <a:t>[LP09]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113732" y="1701044"/>
            <a:ext cx="849821" cy="655475"/>
            <a:chOff x="5161579" y="1461921"/>
            <a:chExt cx="1103493" cy="861725"/>
          </a:xfrm>
        </p:grpSpPr>
        <p:cxnSp>
          <p:nvCxnSpPr>
            <p:cNvPr id="4" name="Curved Connector 3"/>
            <p:cNvCxnSpPr/>
            <p:nvPr/>
          </p:nvCxnSpPr>
          <p:spPr>
            <a:xfrm flipV="1">
              <a:off x="5585599" y="2039257"/>
              <a:ext cx="679473" cy="191134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5161579" y="1461921"/>
              <a:ext cx="662532" cy="861725"/>
              <a:chOff x="5022486" y="1345587"/>
              <a:chExt cx="736896" cy="959013"/>
            </a:xfrm>
          </p:grpSpPr>
          <p:sp>
            <p:nvSpPr>
              <p:cNvPr id="6" name="Triangle 5"/>
              <p:cNvSpPr/>
              <p:nvPr/>
            </p:nvSpPr>
            <p:spPr>
              <a:xfrm rot="19792711">
                <a:off x="5022486" y="1345587"/>
                <a:ext cx="198857" cy="56503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riangle 6"/>
              <p:cNvSpPr/>
              <p:nvPr/>
            </p:nvSpPr>
            <p:spPr>
              <a:xfrm rot="21213477">
                <a:off x="5565804" y="1380496"/>
                <a:ext cx="193578" cy="3850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20699999" lon="0" rev="18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041044" y="1556287"/>
                <a:ext cx="718250" cy="74831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183410" y="1737926"/>
                <a:ext cx="146908" cy="2575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477226" y="1700900"/>
                <a:ext cx="146908" cy="2575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209651" y="1820909"/>
                <a:ext cx="94426" cy="12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506272" y="1794518"/>
                <a:ext cx="94426" cy="12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Chord 12"/>
              <p:cNvSpPr/>
              <p:nvPr/>
            </p:nvSpPr>
            <p:spPr>
              <a:xfrm rot="17400564">
                <a:off x="5290391" y="1977281"/>
                <a:ext cx="263616" cy="267119"/>
              </a:xfrm>
              <a:prstGeom prst="chord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V="1">
                <a:off x="5276384" y="2113499"/>
                <a:ext cx="262066" cy="255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reeform 14"/>
              <p:cNvSpPr/>
              <p:nvPr/>
            </p:nvSpPr>
            <p:spPr>
              <a:xfrm>
                <a:off x="5398421" y="2054543"/>
                <a:ext cx="0" cy="98854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5349693" y="2139034"/>
                <a:ext cx="0" cy="61783"/>
              </a:xfrm>
              <a:custGeom>
                <a:avLst/>
                <a:gdLst>
                  <a:gd name="connsiteX0" fmla="*/ 0 w 0"/>
                  <a:gd name="connsiteY0" fmla="*/ 0 h 61783"/>
                  <a:gd name="connsiteX1" fmla="*/ 0 w 0"/>
                  <a:gd name="connsiteY1" fmla="*/ 61783 h 6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1783">
                    <a:moveTo>
                      <a:pt x="0" y="0"/>
                    </a:moveTo>
                    <a:lnTo>
                      <a:pt x="0" y="61783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5471675" y="2127862"/>
                <a:ext cx="0" cy="98854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 flipH="1">
                <a:off x="5450892" y="2058563"/>
                <a:ext cx="45719" cy="65220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464730" y="1725733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8210871" y="1710188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</a:t>
            </a:r>
            <a:endParaRPr lang="en-US" sz="3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537044" y="1164725"/>
            <a:ext cx="1276415" cy="582572"/>
            <a:chOff x="4275374" y="2862049"/>
            <a:chExt cx="1276415" cy="582572"/>
          </a:xfrm>
        </p:grpSpPr>
        <p:sp>
          <p:nvSpPr>
            <p:cNvPr id="22" name="TextBox 21"/>
            <p:cNvSpPr txBox="1"/>
            <p:nvPr/>
          </p:nvSpPr>
          <p:spPr>
            <a:xfrm>
              <a:off x="4344856" y="2862049"/>
              <a:ext cx="12069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Challenge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3" name="Left Arrow 22"/>
            <p:cNvSpPr/>
            <p:nvPr/>
          </p:nvSpPr>
          <p:spPr>
            <a:xfrm>
              <a:off x="4275374" y="3233959"/>
              <a:ext cx="1228955" cy="210662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64525" y="1721837"/>
                <a:ext cx="10775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Com</m:t>
                      </m:r>
                      <m: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v</m:t>
                      </m:r>
                      <m: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525" y="1721837"/>
                <a:ext cx="1077538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/>
          <p:cNvSpPr/>
          <p:nvPr/>
        </p:nvSpPr>
        <p:spPr>
          <a:xfrm>
            <a:off x="2636723" y="2044327"/>
            <a:ext cx="1111931" cy="18444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90191" y="2290761"/>
                <a:ext cx="17838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N</m:t>
                      </m:r>
                      <m:sSup>
                        <m:sSup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M</m:t>
                          </m:r>
                        </m:e>
                        <m:sup>
                          <m: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1−1</m:t>
                          </m:r>
                        </m:sup>
                      </m:sSup>
                      <m: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id</m:t>
                          </m:r>
                          <m: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 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n</m:t>
                          </m:r>
                        </m:sup>
                      </m:sSup>
                      <m: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191" y="2290761"/>
                <a:ext cx="1783822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Arrow 28"/>
          <p:cNvSpPr/>
          <p:nvPr/>
        </p:nvSpPr>
        <p:spPr>
          <a:xfrm>
            <a:off x="2654027" y="2647469"/>
            <a:ext cx="1111931" cy="18444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48179" y="2968560"/>
            <a:ext cx="2393091" cy="1157778"/>
            <a:chOff x="2519056" y="5297991"/>
            <a:chExt cx="2393091" cy="11577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519056" y="6055659"/>
                  <a:ext cx="239309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N</m:t>
                      </m:r>
                      <m:sSup>
                        <m:sSupPr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M</m:t>
                          </m:r>
                        </m:e>
                        <m:sup>
                          <m:r>
                            <a:rPr lang="en-US" sz="2000" b="0" i="0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1−1</m:t>
                          </m:r>
                        </m:sup>
                      </m:sSup>
                      <m:r>
                        <a:rPr lang="en-US" sz="2000" b="0" i="0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α</m:t>
                      </m:r>
                      <m:r>
                        <a:rPr lang="en-US" sz="2000" b="0" i="0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sol</m:t>
                      </m:r>
                      <m:r>
                        <a:rPr lang="en-US" sz="2000" b="0" i="0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)</m:t>
                      </m:r>
                    </m:oMath>
                  </a14:m>
                  <a:r>
                    <a:rPr lang="en-US" sz="2000" dirty="0" smtClean="0">
                      <a:solidFill>
                        <a:srgbClr val="FF0000"/>
                      </a:solidFill>
                    </a:rPr>
                    <a:t> (Fake)</a:t>
                  </a:r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9056" y="6055659"/>
                  <a:ext cx="2393091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7576" r="-1781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3407352" y="5669436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OR</a:t>
              </a:r>
              <a:endParaRPr lang="en-US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630647" y="5297991"/>
                  <a:ext cx="19784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Com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v</m:t>
                          </m:r>
                        </m:e>
                      </m:d>
                    </m:oMath>
                  </a14:m>
                  <a:r>
                    <a:rPr lang="en-US" sz="2000" dirty="0">
                      <a:solidFill>
                        <a:srgbClr val="0432FF"/>
                      </a:solidFill>
                    </a:rPr>
                    <a:t> </a:t>
                  </a:r>
                  <a:r>
                    <a:rPr lang="en-US" sz="2000" dirty="0" smtClean="0">
                      <a:solidFill>
                        <a:srgbClr val="0432FF"/>
                      </a:solidFill>
                    </a:rPr>
                    <a:t>(Honest)</a:t>
                  </a:r>
                  <a:endParaRPr lang="en-US" sz="20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0647" y="5297991"/>
                  <a:ext cx="1978490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9091" r="-2469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Right Arrow 45"/>
          <p:cNvSpPr/>
          <p:nvPr/>
        </p:nvSpPr>
        <p:spPr>
          <a:xfrm>
            <a:off x="2654068" y="3251435"/>
            <a:ext cx="1111931" cy="18444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2665602" y="4254810"/>
            <a:ext cx="1111931" cy="18444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 rot="5400000">
            <a:off x="3035930" y="3497166"/>
            <a:ext cx="5389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432FF"/>
                </a:solidFill>
              </a:rPr>
              <a:t>. . .</a:t>
            </a:r>
            <a:endParaRPr lang="en-US" sz="2200" b="1" dirty="0">
              <a:solidFill>
                <a:srgbClr val="0432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77993" y="5236573"/>
            <a:ext cx="1518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432FF"/>
                </a:solidFill>
              </a:rPr>
              <a:t>Soundness:</a:t>
            </a:r>
            <a:endParaRPr lang="en-US" sz="2200" dirty="0">
              <a:solidFill>
                <a:srgbClr val="0432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90194" y="5930226"/>
            <a:ext cx="1714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432FF"/>
                </a:solidFill>
              </a:rPr>
              <a:t>Simulation</a:t>
            </a:r>
          </a:p>
          <a:p>
            <a:r>
              <a:rPr lang="en-US" sz="2200" b="1" dirty="0">
                <a:solidFill>
                  <a:srgbClr val="0432FF"/>
                </a:solidFill>
              </a:rPr>
              <a:t>Extractability</a:t>
            </a:r>
            <a:endParaRPr lang="en-US" sz="2200" dirty="0">
              <a:solidFill>
                <a:srgbClr val="0432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037326" y="1111827"/>
            <a:ext cx="1267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Challenge</a:t>
            </a:r>
            <a:r>
              <a:rPr lang="en-US" sz="2000" baseline="-25000" dirty="0" err="1" smtClean="0"/>
              <a:t>j</a:t>
            </a:r>
            <a:endParaRPr lang="en-US" sz="2000" baseline="-25000" dirty="0"/>
          </a:p>
        </p:txBody>
      </p:sp>
      <p:sp>
        <p:nvSpPr>
          <p:cNvPr id="72" name="Left Arrow 71"/>
          <p:cNvSpPr/>
          <p:nvPr/>
        </p:nvSpPr>
        <p:spPr>
          <a:xfrm>
            <a:off x="5998300" y="1483737"/>
            <a:ext cx="1228955" cy="210662"/>
          </a:xfrm>
          <a:prstGeom prst="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125781" y="1668939"/>
                <a:ext cx="1157112" cy="428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Com</m:t>
                      </m:r>
                      <m: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j</m:t>
                          </m:r>
                        </m:sub>
                      </m:sSub>
                      <m: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781" y="1668939"/>
                <a:ext cx="1157112" cy="428515"/>
              </a:xfrm>
              <a:prstGeom prst="rect">
                <a:avLst/>
              </a:prstGeom>
              <a:blipFill rotWithShape="0">
                <a:blip r:embed="rId10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ight Arrow 74"/>
          <p:cNvSpPr/>
          <p:nvPr/>
        </p:nvSpPr>
        <p:spPr>
          <a:xfrm>
            <a:off x="6097979" y="1991429"/>
            <a:ext cx="1111931" cy="18444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780051" y="2239553"/>
                <a:ext cx="1789656" cy="444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N</m:t>
                      </m:r>
                      <m:sSup>
                        <m:sSup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M</m:t>
                          </m:r>
                        </m:e>
                        <m:sup>
                          <m: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1−1</m:t>
                          </m:r>
                        </m:sup>
                      </m:sSup>
                      <m: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id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j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j</m:t>
                          </m:r>
                        </m:sub>
                      </m:sSub>
                      <m: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051" y="2239553"/>
                <a:ext cx="1789656" cy="444417"/>
              </a:xfrm>
              <a:prstGeom prst="rect">
                <a:avLst/>
              </a:prstGeom>
              <a:blipFill rotWithShape="0">
                <a:blip r:embed="rId11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ight Arrow 77"/>
          <p:cNvSpPr/>
          <p:nvPr/>
        </p:nvSpPr>
        <p:spPr>
          <a:xfrm>
            <a:off x="6115283" y="2594571"/>
            <a:ext cx="1111931" cy="18444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79" name="Right Arrow 78"/>
          <p:cNvSpPr/>
          <p:nvPr/>
        </p:nvSpPr>
        <p:spPr>
          <a:xfrm>
            <a:off x="6115324" y="3198537"/>
            <a:ext cx="1111931" cy="18444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>
            <a:off x="6126858" y="4201912"/>
            <a:ext cx="1111931" cy="18444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046961" y="2890648"/>
                <a:ext cx="10374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WIPOK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961" y="2890648"/>
                <a:ext cx="1037463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053233" y="3908222"/>
                <a:ext cx="10374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WIPOK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233" y="3908222"/>
                <a:ext cx="1037463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 rot="5400000">
            <a:off x="6497186" y="3444268"/>
            <a:ext cx="5389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432FF"/>
                </a:solidFill>
              </a:rPr>
              <a:t>. . .</a:t>
            </a:r>
            <a:endParaRPr lang="en-US" sz="2200" b="1" dirty="0">
              <a:solidFill>
                <a:srgbClr val="0432F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107719" y="1828883"/>
            <a:ext cx="5389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432FF"/>
                </a:solidFill>
              </a:rPr>
              <a:t>. . .</a:t>
            </a:r>
            <a:endParaRPr lang="en-US" sz="2200" b="1" dirty="0">
              <a:solidFill>
                <a:srgbClr val="0432FF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628410" y="1845055"/>
            <a:ext cx="5389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432FF"/>
                </a:solidFill>
              </a:rPr>
              <a:t>. . .</a:t>
            </a:r>
            <a:endParaRPr lang="en-US" sz="2200" b="1" dirty="0">
              <a:solidFill>
                <a:srgbClr val="0432FF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114611" y="5221883"/>
            <a:ext cx="1043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1-1 NM</a:t>
            </a:r>
            <a:endParaRPr lang="en-US" sz="2200" dirty="0"/>
          </a:p>
        </p:txBody>
      </p:sp>
      <p:sp>
        <p:nvSpPr>
          <p:cNvPr id="88" name="Left Arrow 87"/>
          <p:cNvSpPr/>
          <p:nvPr/>
        </p:nvSpPr>
        <p:spPr>
          <a:xfrm>
            <a:off x="6267157" y="5323782"/>
            <a:ext cx="537086" cy="236302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5969442" y="5940603"/>
            <a:ext cx="4088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Many sequential </a:t>
            </a:r>
          </a:p>
          <a:p>
            <a:pPr algn="ctr"/>
            <a:r>
              <a:rPr lang="en-US" sz="2200" dirty="0" smtClean="0"/>
              <a:t>WIPOKs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2393787" y="2284135"/>
                <a:ext cx="18292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N</m:t>
                      </m:r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M</m:t>
                          </m:r>
                        </m:e>
                        <m:sup>
                          <m:r>
                            <a:rPr lang="en-US" sz="2000" b="0" i="0" dirty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1−1</m:t>
                          </m:r>
                        </m:sup>
                      </m:sSup>
                      <m:r>
                        <a:rPr lang="en-US" sz="2000" b="0" i="0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id</m:t>
                      </m:r>
                      <m:r>
                        <a:rPr lang="en-US" sz="2000" i="0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sol</m:t>
                      </m:r>
                      <m:r>
                        <a:rPr lang="en-US" sz="2000" b="0" i="0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787" y="2284135"/>
                <a:ext cx="1829283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048503" y="2870670"/>
                <a:ext cx="1458476" cy="428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WIPOK</m:t>
                      </m:r>
                      <m:r>
                        <a:rPr lang="en-US" sz="200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j</m:t>
                          </m:r>
                        </m:sub>
                      </m:sSub>
                      <m:r>
                        <a:rPr lang="en-US" sz="200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503" y="2870670"/>
                <a:ext cx="1458476" cy="428515"/>
              </a:xfrm>
              <a:prstGeom prst="rect">
                <a:avLst/>
              </a:prstGeom>
              <a:blipFill rotWithShape="0">
                <a:blip r:embed="rId14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058690" y="3884416"/>
                <a:ext cx="1458476" cy="428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WIPOK</m:t>
                      </m:r>
                      <m:r>
                        <a:rPr lang="en-US" sz="200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j</m:t>
                          </m:r>
                        </m:sub>
                      </m:sSub>
                      <m:r>
                        <a:rPr lang="en-US" sz="200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690" y="3884416"/>
                <a:ext cx="1458476" cy="428515"/>
              </a:xfrm>
              <a:prstGeom prst="rect">
                <a:avLst/>
              </a:prstGeom>
              <a:blipFill rotWithShape="0">
                <a:blip r:embed="rId15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2543108" y="3883786"/>
                <a:ext cx="15648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WIPOK</m:t>
                      </m:r>
                      <m:r>
                        <a:rPr lang="en-US" sz="2000" b="0" i="0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sol</m:t>
                      </m:r>
                      <m:r>
                        <a:rPr lang="en-US" sz="2000" b="0" i="0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108" y="3883786"/>
                <a:ext cx="1564851" cy="400110"/>
              </a:xfrm>
              <a:prstGeom prst="rect">
                <a:avLst/>
              </a:prstGeom>
              <a:blipFill rotWithShape="0">
                <a:blip r:embed="rId1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2537044" y="2870246"/>
                <a:ext cx="15648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WIPOK</m:t>
                      </m:r>
                      <m:r>
                        <a:rPr lang="en-US" sz="2000" b="0" i="0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sol</m:t>
                      </m:r>
                      <m:r>
                        <a:rPr lang="en-US" sz="2000" b="0" i="0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044" y="2870246"/>
                <a:ext cx="1564851" cy="400110"/>
              </a:xfrm>
              <a:prstGeom prst="rect">
                <a:avLst/>
              </a:prstGeom>
              <a:blipFill rotWithShape="0">
                <a:blip r:embed="rId1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Left Arrow 124"/>
          <p:cNvSpPr/>
          <p:nvPr/>
        </p:nvSpPr>
        <p:spPr>
          <a:xfrm>
            <a:off x="6250842" y="6172557"/>
            <a:ext cx="537086" cy="236302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2654027" y="1717104"/>
                <a:ext cx="12400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rgbClr val="FF2600"/>
                          </a:solidFill>
                          <a:latin typeface="Cambria Math" charset="0"/>
                        </a:rPr>
                        <m:t>Com</m:t>
                      </m:r>
                      <m:r>
                        <a:rPr lang="en-US" sz="2000" b="0" i="0" dirty="0" smtClean="0">
                          <a:solidFill>
                            <a:srgbClr val="FF2600"/>
                          </a:solidFill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sz="2000" b="0" i="1" dirty="0" smtClean="0">
                              <a:solidFill>
                                <a:srgbClr val="FF26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000" b="0" i="0" dirty="0" smtClean="0">
                              <a:solidFill>
                                <a:srgbClr val="FF2600"/>
                              </a:solidFill>
                              <a:latin typeface="Cambria Math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rgbClr val="FF2600"/>
                              </a:solidFill>
                              <a:latin typeface="Cambria Math" charset="0"/>
                            </a:rPr>
                            <m:t>n</m:t>
                          </m:r>
                        </m:sup>
                      </m:sSup>
                      <m:r>
                        <a:rPr lang="en-US" sz="2000" b="0" i="0" dirty="0" smtClean="0">
                          <a:solidFill>
                            <a:srgbClr val="FF26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2600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027" y="1717104"/>
                <a:ext cx="1240018" cy="400110"/>
              </a:xfrm>
              <a:prstGeom prst="rect">
                <a:avLst/>
              </a:prstGeom>
              <a:blipFill rotWithShape="0">
                <a:blip r:embed="rId1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6909945" y="5994706"/>
            <a:ext cx="1922965" cy="5728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7417" y="4760218"/>
            <a:ext cx="3482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Proof idea of 1-many NM:</a:t>
            </a:r>
            <a:endParaRPr lang="en-US" sz="2400" b="1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7256051" y="2889113"/>
            <a:ext cx="1895454" cy="1162525"/>
            <a:chOff x="2589396" y="5241719"/>
            <a:chExt cx="1895454" cy="11625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2589396" y="5970151"/>
                  <a:ext cx="1895454" cy="4340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N</m:t>
                        </m:r>
                        <m:sSup>
                          <m:sSupPr>
                            <m:ctrlP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000" b="0" i="0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1−1</m:t>
                            </m:r>
                          </m:sup>
                        </m:sSup>
                        <m:r>
                          <a:rPr lang="en-US" sz="2000" b="0" i="0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β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2000" b="0" i="0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so</m:t>
                        </m:r>
                        <m:sSub>
                          <m:sSubPr>
                            <m:ctrlP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2000" b="0" i="0" dirty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9396" y="5970151"/>
                  <a:ext cx="1895454" cy="434093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TextBox 106"/>
            <p:cNvSpPr txBox="1"/>
            <p:nvPr/>
          </p:nvSpPr>
          <p:spPr>
            <a:xfrm>
              <a:off x="3208200" y="5597996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/>
                <a:t>OR</a:t>
              </a:r>
              <a:endParaRPr lang="en-US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2897939" y="5241719"/>
                  <a:ext cx="1175963" cy="4506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Com</m:t>
                        </m:r>
                        <m:d>
                          <m:dPr>
                            <m:ctrlPr>
                              <a:rPr lang="en-US" sz="200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</a:rPr>
                                  <m:t>j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7939" y="5241719"/>
                  <a:ext cx="1175963" cy="450636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94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532115" y="2889652"/>
                <a:ext cx="13789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WIPOK</m:t>
                      </m:r>
                      <m: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v</m:t>
                      </m:r>
                      <m: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115" y="2889652"/>
                <a:ext cx="1378904" cy="400110"/>
              </a:xfrm>
              <a:prstGeom prst="rect">
                <a:avLst/>
              </a:prstGeom>
              <a:blipFill rotWithShape="0">
                <a:blip r:embed="rId2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537955" y="3887429"/>
                <a:ext cx="13789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WIPOK</m:t>
                      </m:r>
                      <m: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v</m:t>
                      </m:r>
                      <m: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955" y="3887429"/>
                <a:ext cx="1378904" cy="400110"/>
              </a:xfrm>
              <a:prstGeom prst="rect">
                <a:avLst/>
              </a:prstGeom>
              <a:blipFill rotWithShape="0">
                <a:blip r:embed="rId2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7714499" y="2273836"/>
                <a:ext cx="1159548" cy="428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j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sol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j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499" y="2273836"/>
                <a:ext cx="1159548" cy="428515"/>
              </a:xfrm>
              <a:prstGeom prst="rect">
                <a:avLst/>
              </a:prstGeom>
              <a:blipFill rotWithShape="0">
                <a:blip r:embed="rId28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570631" y="4785909"/>
            <a:ext cx="2320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Simulate left session</a:t>
            </a:r>
            <a:endParaRPr lang="en-US" sz="2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157578" y="5930226"/>
            <a:ext cx="40565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Extract right committed values</a:t>
            </a:r>
          </a:p>
          <a:p>
            <a:r>
              <a:rPr lang="en-US" sz="2200" dirty="0"/>
              <a:t>w</a:t>
            </a:r>
            <a:r>
              <a:rPr lang="en-US" sz="2200" dirty="0" smtClean="0"/>
              <a:t>hen simulating each component</a:t>
            </a:r>
            <a:endParaRPr lang="en-US" sz="2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780093" y="5231840"/>
            <a:ext cx="42386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MIM does not commit to a solution</a:t>
            </a:r>
            <a:endParaRPr lang="en-US" sz="22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4930068" y="376767"/>
            <a:ext cx="3949955" cy="612427"/>
            <a:chOff x="5127020" y="348631"/>
            <a:chExt cx="3949955" cy="6124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127020" y="365126"/>
                  <a:ext cx="1522789" cy="5959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N</m:t>
                        </m:r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3200" b="0" i="0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1−1</m:t>
                            </m:r>
                          </m:sup>
                        </m:sSup>
                      </m:oMath>
                    </m:oMathPara>
                  </a14:m>
                  <a:endParaRPr lang="en-US" sz="32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7020" y="365126"/>
                  <a:ext cx="1522789" cy="595932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7462815" y="348631"/>
                  <a:ext cx="1614160" cy="5959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N</m:t>
                        </m:r>
                        <m:sSup>
                          <m:sSup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3200" b="0" i="0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m</m:t>
                            </m:r>
                          </m:sup>
                        </m:sSup>
                      </m:oMath>
                    </m:oMathPara>
                  </a14:m>
                  <a:endParaRPr lang="en-US" sz="32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815" y="348631"/>
                  <a:ext cx="1614160" cy="595932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Right Arrow 100"/>
            <p:cNvSpPr/>
            <p:nvPr/>
          </p:nvSpPr>
          <p:spPr>
            <a:xfrm>
              <a:off x="6636574" y="507598"/>
              <a:ext cx="766965" cy="386715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964714" y="6099502"/>
            <a:ext cx="263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432FF"/>
                </a:solidFill>
              </a:rPr>
              <a:t>:</a:t>
            </a:r>
            <a:endParaRPr lang="en-US" sz="2200" b="1" dirty="0">
              <a:solidFill>
                <a:srgbClr val="0432FF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496662" y="3603646"/>
            <a:ext cx="1464316" cy="43412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Callout 134"/>
          <p:cNvSpPr/>
          <p:nvPr/>
        </p:nvSpPr>
        <p:spPr>
          <a:xfrm>
            <a:off x="4254163" y="4071317"/>
            <a:ext cx="2246042" cy="1741670"/>
          </a:xfrm>
          <a:prstGeom prst="wedgeEllipseCallout">
            <a:avLst>
              <a:gd name="adj1" fmla="val 42869"/>
              <a:gd name="adj2" fmla="val 5708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</a:t>
            </a:r>
            <a:r>
              <a:rPr lang="en-US" sz="2800" b="1" dirty="0" smtClean="0">
                <a:solidFill>
                  <a:schemeClr val="tx1"/>
                </a:solidFill>
              </a:rPr>
              <a:t>lows up # </a:t>
            </a:r>
            <a:r>
              <a:rPr lang="en-US" sz="2800" b="1" dirty="0" err="1" smtClean="0">
                <a:solidFill>
                  <a:schemeClr val="tx1"/>
                </a:solidFill>
              </a:rPr>
              <a:t>rnds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38228" y="1463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30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87"/>
    </mc:Choice>
    <mc:Fallback xmlns="">
      <p:transition spd="slow" advTm="155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3" grpId="1" animBg="1"/>
      <p:bldP spid="25" grpId="0"/>
      <p:bldP spid="25" grpId="1"/>
      <p:bldP spid="26" grpId="0" animBg="1"/>
      <p:bldP spid="28" grpId="0"/>
      <p:bldP spid="28" grpId="1"/>
      <p:bldP spid="29" grpId="0" animBg="1"/>
      <p:bldP spid="46" grpId="0" animBg="1"/>
      <p:bldP spid="47" grpId="0" animBg="1"/>
      <p:bldP spid="50" grpId="0"/>
      <p:bldP spid="65" grpId="0"/>
      <p:bldP spid="66" grpId="0"/>
      <p:bldP spid="71" grpId="0"/>
      <p:bldP spid="72" grpId="0" animBg="1"/>
      <p:bldP spid="74" grpId="0"/>
      <p:bldP spid="75" grpId="0" animBg="1"/>
      <p:bldP spid="77" grpId="0"/>
      <p:bldP spid="78" grpId="0" animBg="1"/>
      <p:bldP spid="79" grpId="0" animBg="1"/>
      <p:bldP spid="80" grpId="0" animBg="1"/>
      <p:bldP spid="81" grpId="0"/>
      <p:bldP spid="81" grpId="1"/>
      <p:bldP spid="82" grpId="0"/>
      <p:bldP spid="82" grpId="1"/>
      <p:bldP spid="83" grpId="0"/>
      <p:bldP spid="84" grpId="0"/>
      <p:bldP spid="85" grpId="0"/>
      <p:bldP spid="87" grpId="0"/>
      <p:bldP spid="88" grpId="0" animBg="1"/>
      <p:bldP spid="89" grpId="0"/>
      <p:bldP spid="95" grpId="0"/>
      <p:bldP spid="99" grpId="0"/>
      <p:bldP spid="100" grpId="0"/>
      <p:bldP spid="112" grpId="0"/>
      <p:bldP spid="113" grpId="0"/>
      <p:bldP spid="125" grpId="0" animBg="1"/>
      <p:bldP spid="128" grpId="0"/>
      <p:bldP spid="104" grpId="0"/>
      <p:bldP spid="94" grpId="0"/>
      <p:bldP spid="94" grpId="1"/>
      <p:bldP spid="96" grpId="0"/>
      <p:bldP spid="96" grpId="1"/>
      <p:bldP spid="109" grpId="0"/>
      <p:bldP spid="24" grpId="0"/>
      <p:bldP spid="110" grpId="0"/>
      <p:bldP spid="111" grpId="0"/>
      <p:bldP spid="33" grpId="0"/>
      <p:bldP spid="1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56417"/>
            <a:ext cx="7886700" cy="579437"/>
          </a:xfrm>
        </p:spPr>
        <p:txBody>
          <a:bodyPr/>
          <a:lstStyle/>
          <a:p>
            <a:r>
              <a:rPr lang="en-US" dirty="0" smtClean="0"/>
              <a:t>Commitment Scheme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8117" y="1049948"/>
            <a:ext cx="5263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i="1" dirty="0" smtClean="0"/>
              <a:t>digital analogue</a:t>
            </a:r>
            <a:r>
              <a:rPr lang="en-US" sz="2400" dirty="0" smtClean="0"/>
              <a:t> of sealed envelope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78278" y="2170222"/>
                <a:ext cx="3476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v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78" y="2170222"/>
                <a:ext cx="34769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1959007" y="2314953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Commit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814268" y="3486634"/>
            <a:ext cx="1509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Decommit</a:t>
            </a:r>
            <a:endParaRPr lang="en-US" sz="2400" dirty="0" smtClean="0"/>
          </a:p>
        </p:txBody>
      </p:sp>
      <p:sp>
        <p:nvSpPr>
          <p:cNvPr id="106" name="TextBox 105"/>
          <p:cNvSpPr txBox="1"/>
          <p:nvPr/>
        </p:nvSpPr>
        <p:spPr>
          <a:xfrm>
            <a:off x="694719" y="2901312"/>
            <a:ext cx="10240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432FF"/>
                </a:solidFill>
              </a:rPr>
              <a:t>Sender</a:t>
            </a:r>
            <a:endParaRPr lang="en-US" sz="2200" dirty="0">
              <a:solidFill>
                <a:srgbClr val="0432FF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408098" y="2916512"/>
            <a:ext cx="1287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432FF"/>
                </a:solidFill>
              </a:rPr>
              <a:t>Receiver</a:t>
            </a:r>
            <a:endParaRPr lang="en-US" sz="2200" dirty="0">
              <a:solidFill>
                <a:srgbClr val="0432FF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889956" y="1769271"/>
            <a:ext cx="694431" cy="1145839"/>
            <a:chOff x="1229475" y="1967354"/>
            <a:chExt cx="807308" cy="1273251"/>
          </a:xfrm>
        </p:grpSpPr>
        <p:grpSp>
          <p:nvGrpSpPr>
            <p:cNvPr id="67" name="Group 66"/>
            <p:cNvGrpSpPr/>
            <p:nvPr/>
          </p:nvGrpSpPr>
          <p:grpSpPr>
            <a:xfrm>
              <a:off x="1229475" y="1985665"/>
              <a:ext cx="807308" cy="1254940"/>
              <a:chOff x="1589902" y="2199503"/>
              <a:chExt cx="807308" cy="1254940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1589902" y="2661168"/>
                <a:ext cx="807308" cy="79327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713470" y="2199503"/>
                <a:ext cx="560173" cy="584886"/>
              </a:xfrm>
              <a:prstGeom prst="ellipse">
                <a:avLst/>
              </a:prstGeom>
              <a:solidFill>
                <a:srgbClr val="F7A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2237977" y="2830355"/>
                <a:ext cx="100196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1669326" y="2852853"/>
                <a:ext cx="88287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959575" y="2852853"/>
                <a:ext cx="67962" cy="90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959575" y="3044081"/>
                <a:ext cx="67962" cy="90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959574" y="3246054"/>
                <a:ext cx="67962" cy="90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1319060" y="1967354"/>
              <a:ext cx="560173" cy="498288"/>
              <a:chOff x="1319060" y="1967354"/>
              <a:chExt cx="560173" cy="498288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1319060" y="1967354"/>
                <a:ext cx="560173" cy="498288"/>
                <a:chOff x="2867371" y="2342374"/>
                <a:chExt cx="560173" cy="498288"/>
              </a:xfrm>
            </p:grpSpPr>
            <p:sp>
              <p:nvSpPr>
                <p:cNvPr id="73" name="Oval 72"/>
                <p:cNvSpPr/>
                <p:nvPr/>
              </p:nvSpPr>
              <p:spPr>
                <a:xfrm>
                  <a:off x="2902226" y="2342374"/>
                  <a:ext cx="525318" cy="17553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 rot="5400000">
                  <a:off x="2727429" y="2535069"/>
                  <a:ext cx="445535" cy="16565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 78"/>
                <p:cNvSpPr/>
                <p:nvPr/>
              </p:nvSpPr>
              <p:spPr>
                <a:xfrm>
                  <a:off x="2883377" y="2395128"/>
                  <a:ext cx="372380" cy="392781"/>
                </a:xfrm>
                <a:custGeom>
                  <a:avLst/>
                  <a:gdLst>
                    <a:gd name="connsiteX0" fmla="*/ 4427 w 404505"/>
                    <a:gd name="connsiteY0" fmla="*/ 255729 h 359980"/>
                    <a:gd name="connsiteX1" fmla="*/ 68222 w 404505"/>
                    <a:gd name="connsiteY1" fmla="*/ 357801 h 359980"/>
                    <a:gd name="connsiteX2" fmla="*/ 149030 w 404505"/>
                    <a:gd name="connsiteY2" fmla="*/ 170668 h 359980"/>
                    <a:gd name="connsiteX3" fmla="*/ 149030 w 404505"/>
                    <a:gd name="connsiteY3" fmla="*/ 115379 h 359980"/>
                    <a:gd name="connsiteX4" fmla="*/ 404211 w 404505"/>
                    <a:gd name="connsiteY4" fmla="*/ 81355 h 359980"/>
                    <a:gd name="connsiteX5" fmla="*/ 195813 w 404505"/>
                    <a:gd name="connsiteY5" fmla="*/ 4800 h 359980"/>
                    <a:gd name="connsiteX6" fmla="*/ 4427 w 404505"/>
                    <a:gd name="connsiteY6" fmla="*/ 255729 h 35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4505" h="359980">
                      <a:moveTo>
                        <a:pt x="4427" y="255729"/>
                      </a:moveTo>
                      <a:cubicBezTo>
                        <a:pt x="-16838" y="314563"/>
                        <a:pt x="44122" y="371978"/>
                        <a:pt x="68222" y="357801"/>
                      </a:cubicBezTo>
                      <a:cubicBezTo>
                        <a:pt x="92323" y="343624"/>
                        <a:pt x="135562" y="211072"/>
                        <a:pt x="149030" y="170668"/>
                      </a:cubicBezTo>
                      <a:cubicBezTo>
                        <a:pt x="162498" y="130264"/>
                        <a:pt x="106500" y="130264"/>
                        <a:pt x="149030" y="115379"/>
                      </a:cubicBezTo>
                      <a:cubicBezTo>
                        <a:pt x="191560" y="100494"/>
                        <a:pt x="396414" y="99785"/>
                        <a:pt x="404211" y="81355"/>
                      </a:cubicBezTo>
                      <a:cubicBezTo>
                        <a:pt x="412008" y="62925"/>
                        <a:pt x="263153" y="-20718"/>
                        <a:pt x="195813" y="4800"/>
                      </a:cubicBezTo>
                      <a:cubicBezTo>
                        <a:pt x="128474" y="30318"/>
                        <a:pt x="25692" y="196895"/>
                        <a:pt x="4427" y="2557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2" name="Freeform 71"/>
              <p:cNvSpPr/>
              <p:nvPr/>
            </p:nvSpPr>
            <p:spPr>
              <a:xfrm>
                <a:off x="1321902" y="1991136"/>
                <a:ext cx="64586" cy="57940"/>
              </a:xfrm>
              <a:custGeom>
                <a:avLst/>
                <a:gdLst>
                  <a:gd name="connsiteX0" fmla="*/ 0 w 64586"/>
                  <a:gd name="connsiteY0" fmla="*/ 13597 h 57940"/>
                  <a:gd name="connsiteX1" fmla="*/ 44190 w 64586"/>
                  <a:gd name="connsiteY1" fmla="*/ 57787 h 57940"/>
                  <a:gd name="connsiteX2" fmla="*/ 64586 w 64586"/>
                  <a:gd name="connsiteY2" fmla="*/ 0 h 5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586" h="57940">
                    <a:moveTo>
                      <a:pt x="0" y="13597"/>
                    </a:moveTo>
                    <a:cubicBezTo>
                      <a:pt x="16713" y="36825"/>
                      <a:pt x="33426" y="60053"/>
                      <a:pt x="44190" y="57787"/>
                    </a:cubicBezTo>
                    <a:cubicBezTo>
                      <a:pt x="54954" y="55521"/>
                      <a:pt x="15297" y="2833"/>
                      <a:pt x="64586" y="0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7656291" y="1808184"/>
            <a:ext cx="692755" cy="1131071"/>
            <a:chOff x="7108408" y="1070279"/>
            <a:chExt cx="807308" cy="1284772"/>
          </a:xfrm>
        </p:grpSpPr>
        <p:grpSp>
          <p:nvGrpSpPr>
            <p:cNvPr id="88" name="Group 87"/>
            <p:cNvGrpSpPr/>
            <p:nvPr/>
          </p:nvGrpSpPr>
          <p:grpSpPr>
            <a:xfrm rot="21144441">
              <a:off x="7209672" y="1070279"/>
              <a:ext cx="654065" cy="607037"/>
              <a:chOff x="5754692" y="3674319"/>
              <a:chExt cx="654065" cy="607037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5754692" y="3674319"/>
                <a:ext cx="604316" cy="60703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>
              <a:xfrm rot="2121713">
                <a:off x="5822145" y="3919331"/>
                <a:ext cx="586612" cy="298546"/>
              </a:xfrm>
              <a:custGeom>
                <a:avLst/>
                <a:gdLst>
                  <a:gd name="connsiteX0" fmla="*/ 0 w 241160"/>
                  <a:gd name="connsiteY0" fmla="*/ 291402 h 291402"/>
                  <a:gd name="connsiteX1" fmla="*/ 241160 w 241160"/>
                  <a:gd name="connsiteY1" fmla="*/ 236136 h 291402"/>
                  <a:gd name="connsiteX2" fmla="*/ 195943 w 241160"/>
                  <a:gd name="connsiteY2" fmla="*/ 0 h 291402"/>
                  <a:gd name="connsiteX3" fmla="*/ 0 w 241160"/>
                  <a:gd name="connsiteY3" fmla="*/ 291402 h 2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160" h="291402">
                    <a:moveTo>
                      <a:pt x="0" y="291402"/>
                    </a:moveTo>
                    <a:lnTo>
                      <a:pt x="241160" y="236136"/>
                    </a:lnTo>
                    <a:lnTo>
                      <a:pt x="195943" y="0"/>
                    </a:lnTo>
                    <a:lnTo>
                      <a:pt x="0" y="29140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7108408" y="1100111"/>
              <a:ext cx="807308" cy="1254940"/>
              <a:chOff x="5726891" y="1685302"/>
              <a:chExt cx="807308" cy="1254940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5726891" y="2146967"/>
                <a:ext cx="807308" cy="793275"/>
              </a:xfrm>
              <a:prstGeom prst="ellipse">
                <a:avLst/>
              </a:prstGeom>
              <a:solidFill>
                <a:srgbClr val="9E4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850459" y="1685302"/>
                <a:ext cx="560173" cy="584886"/>
              </a:xfrm>
              <a:prstGeom prst="ellipse">
                <a:avLst/>
              </a:prstGeom>
              <a:solidFill>
                <a:srgbClr val="F7A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6366488" y="2367257"/>
                <a:ext cx="88287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5806315" y="2338652"/>
                <a:ext cx="88287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 rot="21304500">
                <a:off x="5940048" y="2192682"/>
                <a:ext cx="380994" cy="123612"/>
                <a:chOff x="7039866" y="3748853"/>
                <a:chExt cx="380994" cy="123612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7233250" y="3821737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7039866" y="3748853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7085585" y="3783625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7131304" y="3811193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7184307" y="3820950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7281849" y="3815952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7327568" y="3795586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7375141" y="3774594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0" name="Group 89"/>
            <p:cNvGrpSpPr/>
            <p:nvPr/>
          </p:nvGrpSpPr>
          <p:grpSpPr>
            <a:xfrm rot="1335288">
              <a:off x="7305808" y="1086007"/>
              <a:ext cx="570406" cy="392651"/>
              <a:chOff x="5887429" y="1647693"/>
              <a:chExt cx="563074" cy="433357"/>
            </a:xfrm>
          </p:grpSpPr>
          <p:sp>
            <p:nvSpPr>
              <p:cNvPr id="92" name="Oval 91"/>
              <p:cNvSpPr/>
              <p:nvPr/>
            </p:nvSpPr>
            <p:spPr>
              <a:xfrm rot="2265087">
                <a:off x="5887429" y="1647693"/>
                <a:ext cx="126623" cy="4333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 rot="1891141">
                <a:off x="5996411" y="1702756"/>
                <a:ext cx="454092" cy="25846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" name="Straight Arrow Connector 8"/>
          <p:cNvCxnSpPr/>
          <p:nvPr/>
        </p:nvCxnSpPr>
        <p:spPr>
          <a:xfrm flipV="1">
            <a:off x="3452099" y="2297235"/>
            <a:ext cx="2230641" cy="1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837683" y="-136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572036" y="4330774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Binding: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806669" y="4346189"/>
            <a:ext cx="730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Commit phase determines the committed value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8454" y="5020412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C-</a:t>
            </a:r>
            <a:r>
              <a:rPr lang="en-US" sz="2400" b="1" smtClean="0">
                <a:solidFill>
                  <a:srgbClr val="FF0000"/>
                </a:solidFill>
              </a:rPr>
              <a:t>Hiding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1814529" y="5020412"/>
                <a:ext cx="6328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Com</m:t>
                    </m:r>
                    <m:r>
                      <a:rPr lang="en-US" sz="2400" b="0" i="0" smtClean="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v</m:t>
                    </m:r>
                    <m:r>
                      <a:rPr lang="en-US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is comp. indistinguishable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Com</m:t>
                    </m:r>
                    <m:r>
                      <a:rPr lang="en-US" sz="2400" b="0" i="0" smtClean="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u</m:t>
                    </m:r>
                    <m:r>
                      <a:rPr lang="en-US" sz="2400" b="0" i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529" y="5020412"/>
                <a:ext cx="6328294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89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Straight Arrow Connector 119"/>
          <p:cNvCxnSpPr/>
          <p:nvPr/>
        </p:nvCxnSpPr>
        <p:spPr>
          <a:xfrm>
            <a:off x="3465705" y="2944089"/>
            <a:ext cx="2217035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4381325" y="3292517"/>
                <a:ext cx="441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d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325" y="3292517"/>
                <a:ext cx="441275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Straight Arrow Connector 138"/>
          <p:cNvCxnSpPr/>
          <p:nvPr/>
        </p:nvCxnSpPr>
        <p:spPr>
          <a:xfrm flipV="1">
            <a:off x="3249204" y="2572605"/>
            <a:ext cx="2161554" cy="13628"/>
          </a:xfrm>
          <a:prstGeom prst="straightConnector1">
            <a:avLst/>
          </a:prstGeom>
          <a:ln w="44450"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40593" y="1792996"/>
                <a:ext cx="12970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Com</m:t>
                      </m:r>
                      <m:r>
                        <a:rPr lang="en-US" sz="24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v</m:t>
                      </m:r>
                      <m:r>
                        <a:rPr lang="en-US" sz="24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593" y="1792996"/>
                <a:ext cx="1297022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148138" y="3308411"/>
            <a:ext cx="1227249" cy="698634"/>
            <a:chOff x="6148138" y="3308411"/>
            <a:chExt cx="1227249" cy="698634"/>
          </a:xfrm>
        </p:grpSpPr>
        <p:grpSp>
          <p:nvGrpSpPr>
            <p:cNvPr id="13" name="Group 12"/>
            <p:cNvGrpSpPr/>
            <p:nvPr/>
          </p:nvGrpSpPr>
          <p:grpSpPr>
            <a:xfrm rot="1552679">
              <a:off x="6148138" y="3308411"/>
              <a:ext cx="874683" cy="698634"/>
              <a:chOff x="5758071" y="3935325"/>
              <a:chExt cx="874683" cy="698634"/>
            </a:xfrm>
          </p:grpSpPr>
          <p:grpSp>
            <p:nvGrpSpPr>
              <p:cNvPr id="168" name="Group 167"/>
              <p:cNvGrpSpPr/>
              <p:nvPr/>
            </p:nvGrpSpPr>
            <p:grpSpPr>
              <a:xfrm rot="19984856">
                <a:off x="5922631" y="4189025"/>
                <a:ext cx="710123" cy="444934"/>
                <a:chOff x="1269402" y="2330539"/>
                <a:chExt cx="710123" cy="444934"/>
              </a:xfrm>
            </p:grpSpPr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1269402" y="2330539"/>
                  <a:ext cx="0" cy="4449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1269402" y="2775473"/>
                  <a:ext cx="71012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1979525" y="2330539"/>
                  <a:ext cx="0" cy="4449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9" name="Straight Connector 168"/>
              <p:cNvCxnSpPr/>
              <p:nvPr/>
            </p:nvCxnSpPr>
            <p:spPr>
              <a:xfrm rot="19984856">
                <a:off x="5922631" y="4189025"/>
                <a:ext cx="710123" cy="444934"/>
              </a:xfrm>
              <a:prstGeom prst="line">
                <a:avLst/>
              </a:prstGeom>
              <a:ln>
                <a:solidFill>
                  <a:schemeClr val="accent1">
                    <a:alpha val="3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19984856" flipH="1">
                <a:off x="5922630" y="4189025"/>
                <a:ext cx="710124" cy="444934"/>
              </a:xfrm>
              <a:prstGeom prst="line">
                <a:avLst/>
              </a:prstGeom>
              <a:ln>
                <a:solidFill>
                  <a:schemeClr val="accent1">
                    <a:alpha val="3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Triangle 170"/>
              <p:cNvSpPr/>
              <p:nvPr/>
            </p:nvSpPr>
            <p:spPr>
              <a:xfrm rot="9184856">
                <a:off x="5758071" y="3935325"/>
                <a:ext cx="681549" cy="282487"/>
              </a:xfrm>
              <a:prstGeom prst="triangle">
                <a:avLst>
                  <a:gd name="adj" fmla="val 49968"/>
                </a:avLst>
              </a:prstGeom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/>
                <p:cNvSpPr txBox="1"/>
                <p:nvPr/>
              </p:nvSpPr>
              <p:spPr>
                <a:xfrm>
                  <a:off x="7027689" y="3463826"/>
                  <a:ext cx="34769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v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7689" y="3463826"/>
                  <a:ext cx="347698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1" name="TextBox 140"/>
          <p:cNvSpPr txBox="1"/>
          <p:nvPr/>
        </p:nvSpPr>
        <p:spPr>
          <a:xfrm>
            <a:off x="2727506" y="5643059"/>
            <a:ext cx="409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</a:t>
            </a:r>
            <a:r>
              <a:rPr lang="en-US" sz="2400" smtClean="0"/>
              <a:t>or attackers in  </a:t>
            </a:r>
            <a:r>
              <a:rPr lang="en-US" sz="2400" dirty="0" smtClean="0">
                <a:solidFill>
                  <a:srgbClr val="FF0000"/>
                </a:solidFill>
              </a:rPr>
              <a:t>circuit class </a:t>
            </a:r>
            <a:r>
              <a:rPr lang="en-US" sz="2400" i="1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C</a:t>
            </a:r>
            <a:endParaRPr lang="en-US" sz="2400" i="1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31960" y="2300475"/>
            <a:ext cx="765491" cy="487927"/>
            <a:chOff x="6231960" y="2300475"/>
            <a:chExt cx="765491" cy="487927"/>
          </a:xfrm>
        </p:grpSpPr>
        <p:grpSp>
          <p:nvGrpSpPr>
            <p:cNvPr id="12" name="Group 11"/>
            <p:cNvGrpSpPr/>
            <p:nvPr/>
          </p:nvGrpSpPr>
          <p:grpSpPr>
            <a:xfrm rot="1525511">
              <a:off x="6231960" y="2300475"/>
              <a:ext cx="732610" cy="444934"/>
              <a:chOff x="2233693" y="2661551"/>
              <a:chExt cx="732610" cy="444934"/>
            </a:xfrm>
          </p:grpSpPr>
          <p:grpSp>
            <p:nvGrpSpPr>
              <p:cNvPr id="124" name="Group 123"/>
              <p:cNvGrpSpPr/>
              <p:nvPr/>
            </p:nvGrpSpPr>
            <p:grpSpPr>
              <a:xfrm rot="19984856">
                <a:off x="2256180" y="2661551"/>
                <a:ext cx="710123" cy="444934"/>
                <a:chOff x="1269402" y="2330539"/>
                <a:chExt cx="710123" cy="444934"/>
              </a:xfrm>
            </p:grpSpPr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1269402" y="2330539"/>
                  <a:ext cx="0" cy="4449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1269402" y="2775473"/>
                  <a:ext cx="71012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1979525" y="2330539"/>
                  <a:ext cx="0" cy="4449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1" name="Straight Connector 160"/>
              <p:cNvCxnSpPr/>
              <p:nvPr/>
            </p:nvCxnSpPr>
            <p:spPr>
              <a:xfrm rot="19984856">
                <a:off x="2256180" y="2661551"/>
                <a:ext cx="710123" cy="444934"/>
              </a:xfrm>
              <a:prstGeom prst="line">
                <a:avLst/>
              </a:prstGeom>
              <a:ln>
                <a:solidFill>
                  <a:schemeClr val="accent1">
                    <a:alpha val="3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9984856" flipH="1">
                <a:off x="2256179" y="2661551"/>
                <a:ext cx="710124" cy="444934"/>
              </a:xfrm>
              <a:prstGeom prst="line">
                <a:avLst/>
              </a:prstGeom>
              <a:ln>
                <a:solidFill>
                  <a:schemeClr val="accent1">
                    <a:alpha val="3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riangle 162"/>
              <p:cNvSpPr/>
              <p:nvPr/>
            </p:nvSpPr>
            <p:spPr>
              <a:xfrm rot="9184856">
                <a:off x="2233693" y="2670350"/>
                <a:ext cx="681549" cy="282487"/>
              </a:xfrm>
              <a:prstGeom prst="triangle">
                <a:avLst>
                  <a:gd name="adj" fmla="val 4996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6649753" y="2326737"/>
                  <a:ext cx="34769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v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9753" y="2326737"/>
                  <a:ext cx="347698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6229948" y="3579930"/>
            <a:ext cx="765491" cy="487927"/>
            <a:chOff x="7838827" y="3609393"/>
            <a:chExt cx="765491" cy="487927"/>
          </a:xfrm>
        </p:grpSpPr>
        <p:grpSp>
          <p:nvGrpSpPr>
            <p:cNvPr id="77" name="Group 76"/>
            <p:cNvGrpSpPr/>
            <p:nvPr/>
          </p:nvGrpSpPr>
          <p:grpSpPr>
            <a:xfrm rot="1525511">
              <a:off x="7838827" y="3609393"/>
              <a:ext cx="732610" cy="444934"/>
              <a:chOff x="2233693" y="2661551"/>
              <a:chExt cx="732610" cy="444934"/>
            </a:xfrm>
          </p:grpSpPr>
          <p:grpSp>
            <p:nvGrpSpPr>
              <p:cNvPr id="91" name="Group 90"/>
              <p:cNvGrpSpPr/>
              <p:nvPr/>
            </p:nvGrpSpPr>
            <p:grpSpPr>
              <a:xfrm rot="19984856">
                <a:off x="2256180" y="2661551"/>
                <a:ext cx="710123" cy="444934"/>
                <a:chOff x="1269402" y="2330539"/>
                <a:chExt cx="710123" cy="444934"/>
              </a:xfrm>
            </p:grpSpPr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269402" y="2330539"/>
                  <a:ext cx="0" cy="4449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1269402" y="2775473"/>
                  <a:ext cx="71012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979525" y="2330539"/>
                  <a:ext cx="0" cy="4449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4" name="Straight Connector 103"/>
              <p:cNvCxnSpPr/>
              <p:nvPr/>
            </p:nvCxnSpPr>
            <p:spPr>
              <a:xfrm rot="19984856">
                <a:off x="2256180" y="2661551"/>
                <a:ext cx="710123" cy="444934"/>
              </a:xfrm>
              <a:prstGeom prst="line">
                <a:avLst/>
              </a:prstGeom>
              <a:ln>
                <a:solidFill>
                  <a:schemeClr val="accent1">
                    <a:alpha val="3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9984856" flipH="1">
                <a:off x="2256179" y="2661551"/>
                <a:ext cx="710124" cy="444934"/>
              </a:xfrm>
              <a:prstGeom prst="line">
                <a:avLst/>
              </a:prstGeom>
              <a:ln>
                <a:solidFill>
                  <a:schemeClr val="accent1">
                    <a:alpha val="36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riangle 107"/>
              <p:cNvSpPr/>
              <p:nvPr/>
            </p:nvSpPr>
            <p:spPr>
              <a:xfrm rot="9184856">
                <a:off x="2233693" y="2670350"/>
                <a:ext cx="681549" cy="282487"/>
              </a:xfrm>
              <a:prstGeom prst="triangle">
                <a:avLst>
                  <a:gd name="adj" fmla="val 4996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8256620" y="3635655"/>
                  <a:ext cx="34769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v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6620" y="3635655"/>
                  <a:ext cx="347698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Left Brace 7"/>
          <p:cNvSpPr/>
          <p:nvPr/>
        </p:nvSpPr>
        <p:spPr>
          <a:xfrm rot="16200000">
            <a:off x="4491263" y="4063489"/>
            <a:ext cx="366018" cy="2975595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3120" y="2277351"/>
            <a:ext cx="805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. . .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640" y="6206427"/>
            <a:ext cx="8490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E.g., </a:t>
            </a:r>
            <a:r>
              <a:rPr lang="en-US" sz="2400" i="1" dirty="0" smtClean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C </a:t>
            </a:r>
            <a:r>
              <a:rPr lang="en-US" sz="2400" dirty="0" smtClean="0">
                <a:solidFill>
                  <a:srgbClr val="FF0000"/>
                </a:solidFill>
                <a:ea typeface="Chalkboard" charset="0"/>
                <a:cs typeface="Chalkboard" charset="0"/>
              </a:rPr>
              <a:t>= Poly-size </a:t>
            </a:r>
            <a:r>
              <a:rPr lang="en-US" sz="2400" dirty="0" smtClean="0">
                <a:ea typeface="Chalkboard" charset="0"/>
                <a:cs typeface="Chalkboard" charset="0"/>
              </a:rPr>
              <a:t>(default), </a:t>
            </a:r>
            <a:r>
              <a:rPr lang="en-US" sz="2400" dirty="0" err="1" smtClean="0">
                <a:solidFill>
                  <a:srgbClr val="FF0000"/>
                </a:solidFill>
                <a:ea typeface="Chalkboard" charset="0"/>
                <a:cs typeface="Chalkboard" charset="0"/>
              </a:rPr>
              <a:t>Subexp</a:t>
            </a:r>
            <a:r>
              <a:rPr lang="en-US" sz="2400" dirty="0" smtClean="0">
                <a:solidFill>
                  <a:srgbClr val="FF0000"/>
                </a:solidFill>
                <a:ea typeface="Chalkboard" charset="0"/>
                <a:cs typeface="Chalkboard" charset="0"/>
              </a:rPr>
              <a:t>-size</a:t>
            </a:r>
            <a:r>
              <a:rPr lang="en-US" sz="2400" dirty="0" smtClean="0">
                <a:ea typeface="Chalkboard" charset="0"/>
                <a:cs typeface="Chalkboard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ea typeface="Chalkboard" charset="0"/>
                <a:cs typeface="Chalkboard" charset="0"/>
              </a:rPr>
              <a:t>Subexp</a:t>
            </a:r>
            <a:r>
              <a:rPr lang="en-US" sz="2400" dirty="0" smtClean="0">
                <a:solidFill>
                  <a:srgbClr val="FF0000"/>
                </a:solidFill>
                <a:ea typeface="Chalkboard" charset="0"/>
                <a:cs typeface="Chalkboard" charset="0"/>
              </a:rPr>
              <a:t>-depth</a:t>
            </a:r>
            <a:endParaRPr lang="en-US" sz="2400" dirty="0">
              <a:solidFill>
                <a:srgbClr val="FF0000"/>
              </a:solidFill>
              <a:ea typeface="Chalkboard" charset="0"/>
              <a:cs typeface="Chalkboard" charset="0"/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3465705" y="3754182"/>
            <a:ext cx="2217035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1331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95"/>
    </mc:Choice>
    <mc:Fallback xmlns="">
      <p:transition spd="slow" advTm="20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110" grpId="0"/>
      <p:bldP spid="113" grpId="0"/>
      <p:bldP spid="118" grpId="0"/>
      <p:bldP spid="119" grpId="0"/>
      <p:bldP spid="138" grpId="0"/>
      <p:bldP spid="16" grpId="0"/>
      <p:bldP spid="141" grpId="0"/>
      <p:bldP spid="8" grpId="0" animBg="1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2018" y="209602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8200215" y="1988391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45025" y="1505888"/>
                <a:ext cx="40427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h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025" y="1505888"/>
                <a:ext cx="404278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696125" y="1544623"/>
            <a:ext cx="1206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Challenge</a:t>
            </a:r>
            <a:endParaRPr lang="en-US" sz="2000" dirty="0"/>
          </a:p>
        </p:txBody>
      </p:sp>
      <p:sp>
        <p:nvSpPr>
          <p:cNvPr id="41" name="Left Arrow 40"/>
          <p:cNvSpPr/>
          <p:nvPr/>
        </p:nvSpPr>
        <p:spPr>
          <a:xfrm>
            <a:off x="1626643" y="1916533"/>
            <a:ext cx="1228955" cy="2106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886832" y="2051004"/>
            <a:ext cx="1141281" cy="633546"/>
            <a:chOff x="2607373" y="2056865"/>
            <a:chExt cx="1141281" cy="6335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607373" y="2056865"/>
                  <a:ext cx="107753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Com</m:t>
                        </m:r>
                        <m:r>
                          <a:rPr lang="en-US" sz="2000" b="0" i="0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v</m:t>
                        </m:r>
                        <m:r>
                          <a:rPr lang="en-US" sz="2000" b="0" i="0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373" y="2056865"/>
                  <a:ext cx="1077538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ight Arrow 43"/>
            <p:cNvSpPr/>
            <p:nvPr/>
          </p:nvSpPr>
          <p:spPr>
            <a:xfrm>
              <a:off x="2636723" y="2472001"/>
              <a:ext cx="1111931" cy="2184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02125" y="2096022"/>
                <a:ext cx="17180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N</m:t>
                      </m:r>
                      <m:sSup>
                        <m:sSup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M</m:t>
                          </m:r>
                        </m:e>
                        <m:sup>
                          <m: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1−1</m:t>
                          </m:r>
                        </m:sup>
                      </m:sSup>
                      <m: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α</m:t>
                          </m:r>
                          <m: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 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n</m:t>
                          </m:r>
                        </m:sup>
                      </m:sSup>
                      <m:r>
                        <a:rPr lang="en-US" sz="2000" b="0" i="0" dirty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125" y="2096022"/>
                <a:ext cx="1718099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ight Arrow 50"/>
          <p:cNvSpPr/>
          <p:nvPr/>
        </p:nvSpPr>
        <p:spPr>
          <a:xfrm>
            <a:off x="4500239" y="2473905"/>
            <a:ext cx="1304995" cy="206479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404331" y="1730235"/>
            <a:ext cx="1167677" cy="1255694"/>
            <a:chOff x="2658282" y="3366065"/>
            <a:chExt cx="1167677" cy="1255694"/>
          </a:xfrm>
        </p:grpSpPr>
        <p:sp>
          <p:nvSpPr>
            <p:cNvPr id="59" name="TextBox 58"/>
            <p:cNvSpPr txBox="1"/>
            <p:nvPr/>
          </p:nvSpPr>
          <p:spPr>
            <a:xfrm>
              <a:off x="2658282" y="3366065"/>
              <a:ext cx="10113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WIPOKs</a:t>
              </a:r>
              <a:endParaRPr lang="en-US" sz="2000" dirty="0"/>
            </a:p>
          </p:txBody>
        </p:sp>
        <p:sp>
          <p:nvSpPr>
            <p:cNvPr id="56" name="Right Arrow 55"/>
            <p:cNvSpPr/>
            <p:nvPr/>
          </p:nvSpPr>
          <p:spPr>
            <a:xfrm>
              <a:off x="2714028" y="3756884"/>
              <a:ext cx="1111931" cy="8648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343066" y="3315320"/>
            <a:ext cx="3482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Proof idea of 1-many NM:</a:t>
            </a:r>
            <a:endParaRPr lang="en-US" sz="24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3821747" y="4245599"/>
            <a:ext cx="5459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build components (e.g. </a:t>
            </a:r>
            <a:r>
              <a:rPr lang="en-US" sz="2200" dirty="0"/>
              <a:t>Com and </a:t>
            </a:r>
            <a:r>
              <a:rPr lang="en-US" sz="2200" dirty="0" smtClean="0"/>
              <a:t>2-rnd WI) </a:t>
            </a:r>
          </a:p>
          <a:p>
            <a:r>
              <a:rPr lang="en-US" sz="2200" dirty="0"/>
              <a:t>t</a:t>
            </a:r>
            <a:r>
              <a:rPr lang="en-US" sz="2200" dirty="0" smtClean="0"/>
              <a:t>hat are </a:t>
            </a:r>
            <a:r>
              <a:rPr lang="en-US" sz="2200" dirty="0" smtClean="0">
                <a:solidFill>
                  <a:srgbClr val="0432FF"/>
                </a:solidFill>
              </a:rPr>
              <a:t>simultaneously </a:t>
            </a:r>
            <a:r>
              <a:rPr lang="en-US" sz="2200" dirty="0">
                <a:solidFill>
                  <a:srgbClr val="0432FF"/>
                </a:solidFill>
              </a:rPr>
              <a:t>harder</a:t>
            </a:r>
            <a:endParaRPr lang="en-US" sz="2200" dirty="0" smtClean="0"/>
          </a:p>
          <a:p>
            <a:r>
              <a:rPr lang="en-US" sz="2200" dirty="0" smtClean="0"/>
              <a:t>using size- &amp; depth-hiding commitments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159430" y="350476"/>
            <a:ext cx="5613815" cy="612427"/>
            <a:chOff x="5127020" y="348631"/>
            <a:chExt cx="5613815" cy="6124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5127020" y="365126"/>
                  <a:ext cx="2441309" cy="5959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FF0000"/>
                      </a:solidFill>
                    </a:rPr>
                    <a:t>2-rnd</a:t>
                  </a:r>
                  <a:r>
                    <a:rPr lang="en-US" sz="3200" dirty="0" smtClean="0">
                      <a:solidFill>
                        <a:srgbClr val="0432FF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N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M</m:t>
                          </m:r>
                        </m:e>
                        <m:sup>
                          <m:r>
                            <a:rPr lang="en-US" sz="3200" b="0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1−1</m:t>
                          </m:r>
                        </m:sup>
                      </m:sSup>
                    </m:oMath>
                  </a14:m>
                  <a:endParaRPr lang="en-US" sz="32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7020" y="365126"/>
                  <a:ext cx="2441309" cy="5959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6234" t="-12245" b="-316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8250602" y="348631"/>
                  <a:ext cx="249023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0" dirty="0" smtClean="0">
                      <a:solidFill>
                        <a:srgbClr val="FF0000"/>
                      </a:solidFill>
                    </a:rPr>
                    <a:t>2-rnd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N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M</m:t>
                          </m:r>
                        </m:e>
                        <m:sup>
                          <m:r>
                            <a:rPr lang="en-US" sz="3200" b="0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m</m:t>
                          </m:r>
                        </m:sup>
                      </m:sSup>
                    </m:oMath>
                  </a14:m>
                  <a:endParaRPr lang="en-US" sz="32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0602" y="348631"/>
                  <a:ext cx="2490233" cy="58477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373" t="-125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Right Arrow 63"/>
            <p:cNvSpPr/>
            <p:nvPr/>
          </p:nvSpPr>
          <p:spPr>
            <a:xfrm>
              <a:off x="7504350" y="495557"/>
              <a:ext cx="527383" cy="358204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Left Arrow 64"/>
          <p:cNvSpPr/>
          <p:nvPr/>
        </p:nvSpPr>
        <p:spPr>
          <a:xfrm>
            <a:off x="4538258" y="1847194"/>
            <a:ext cx="1228955" cy="2106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259554" y="1831755"/>
            <a:ext cx="1334123" cy="882172"/>
            <a:chOff x="6190357" y="1420613"/>
            <a:chExt cx="1334123" cy="882172"/>
          </a:xfrm>
        </p:grpSpPr>
        <p:sp>
          <p:nvSpPr>
            <p:cNvPr id="66" name="Right Arrow 65"/>
            <p:cNvSpPr/>
            <p:nvPr/>
          </p:nvSpPr>
          <p:spPr>
            <a:xfrm>
              <a:off x="6219485" y="2096306"/>
              <a:ext cx="1304995" cy="206479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67" name="Left Arrow 66"/>
            <p:cNvSpPr/>
            <p:nvPr/>
          </p:nvSpPr>
          <p:spPr>
            <a:xfrm>
              <a:off x="6190357" y="1420613"/>
              <a:ext cx="1228955" cy="21066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333843" y="1666915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solidFill>
                    <a:schemeClr val="tx1"/>
                  </a:solidFill>
                </a:rPr>
                <a:t>2-rnd WI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378703" y="2833746"/>
                <a:ext cx="227369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smtClean="0">
                        <a:latin typeface="Cambria Math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ol</m:t>
                    </m:r>
                  </m:oMath>
                </a14:m>
                <a:r>
                  <a:rPr lang="en-US" sz="2200" dirty="0" smtClean="0"/>
                  <a:t> = collision of h</a:t>
                </a:r>
                <a:endParaRPr lang="en-US" sz="22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703" y="2833746"/>
                <a:ext cx="2273699" cy="430887"/>
              </a:xfrm>
              <a:prstGeom prst="rect">
                <a:avLst/>
              </a:prstGeom>
              <a:blipFill rotWithShape="0">
                <a:blip r:embed="rId12"/>
                <a:stretch>
                  <a:fillRect t="-9859" r="-1340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493202" y="3755740"/>
            <a:ext cx="1439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432FF"/>
                </a:solidFill>
              </a:rPr>
              <a:t>Soundness</a:t>
            </a:r>
            <a:endParaRPr lang="en-US" sz="2200" dirty="0">
              <a:solidFill>
                <a:srgbClr val="0432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6975" y="4228032"/>
            <a:ext cx="1726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432FF"/>
                </a:solidFill>
              </a:rPr>
              <a:t>Simulation </a:t>
            </a:r>
          </a:p>
          <a:p>
            <a:r>
              <a:rPr lang="en-US" sz="2200" b="1" dirty="0" smtClean="0">
                <a:solidFill>
                  <a:srgbClr val="0432FF"/>
                </a:solidFill>
              </a:rPr>
              <a:t>Extractability</a:t>
            </a:r>
            <a:endParaRPr lang="en-US" sz="2200" dirty="0">
              <a:solidFill>
                <a:srgbClr val="0432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74777" y="3738017"/>
            <a:ext cx="1043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1-1 NM</a:t>
            </a:r>
            <a:endParaRPr lang="en-US" sz="2200" dirty="0"/>
          </a:p>
        </p:txBody>
      </p:sp>
      <p:sp>
        <p:nvSpPr>
          <p:cNvPr id="73" name="Left Arrow 72"/>
          <p:cNvSpPr/>
          <p:nvPr/>
        </p:nvSpPr>
        <p:spPr>
          <a:xfrm>
            <a:off x="2848554" y="3869230"/>
            <a:ext cx="537086" cy="236302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Arrow 74"/>
          <p:cNvSpPr/>
          <p:nvPr/>
        </p:nvSpPr>
        <p:spPr>
          <a:xfrm>
            <a:off x="2855215" y="4499484"/>
            <a:ext cx="537086" cy="236302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775" y="1077205"/>
            <a:ext cx="3148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432FF"/>
                </a:solidFill>
              </a:rPr>
              <a:t>Parallelize all components</a:t>
            </a:r>
            <a:endParaRPr lang="en-US" sz="2200" dirty="0">
              <a:solidFill>
                <a:srgbClr val="0432FF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848554" y="5818026"/>
            <a:ext cx="3128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See paper for more ideas</a:t>
            </a:r>
            <a:endParaRPr lang="en-US" sz="2200" dirty="0"/>
          </a:p>
        </p:txBody>
      </p:sp>
      <p:sp>
        <p:nvSpPr>
          <p:cNvPr id="45" name="TextBox 44"/>
          <p:cNvSpPr txBox="1"/>
          <p:nvPr/>
        </p:nvSpPr>
        <p:spPr>
          <a:xfrm>
            <a:off x="466975" y="5818026"/>
            <a:ext cx="23971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Several challenges: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8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30"/>
    </mc:Choice>
    <mc:Fallback xmlns="">
      <p:transition spd="slow" advTm="81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0" grpId="0"/>
      <p:bldP spid="40" grpId="1"/>
      <p:bldP spid="41" grpId="0" animBg="1"/>
      <p:bldP spid="50" grpId="0"/>
      <p:bldP spid="51" grpId="0" animBg="1"/>
      <p:bldP spid="84" grpId="0"/>
      <p:bldP spid="85" grpId="0"/>
      <p:bldP spid="65" grpId="0" animBg="1"/>
      <p:bldP spid="69" grpId="0"/>
      <p:bldP spid="70" grpId="0"/>
      <p:bldP spid="71" grpId="0"/>
      <p:bldP spid="72" grpId="0"/>
      <p:bldP spid="73" grpId="0" animBg="1"/>
      <p:bldP spid="75" grpId="0" animBg="1"/>
      <p:bldP spid="97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6426" y="4624759"/>
            <a:ext cx="30038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Take Home Message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901" y="5166089"/>
            <a:ext cx="46102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Combining hardness of different </a:t>
            </a:r>
          </a:p>
          <a:p>
            <a:pPr algn="ctr"/>
            <a:r>
              <a:rPr lang="en-US" sz="2600" dirty="0" smtClean="0"/>
              <a:t>nature can be powerful</a:t>
            </a:r>
            <a:endParaRPr lang="en-US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364314" y="955545"/>
            <a:ext cx="8420911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u="sng" dirty="0" err="1" smtClean="0"/>
              <a:t>Thm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2-rnd concurrent </a:t>
            </a:r>
            <a:r>
              <a:rPr lang="en-US" sz="2400" dirty="0" smtClean="0"/>
              <a:t>NMC from</a:t>
            </a:r>
          </a:p>
          <a:p>
            <a:pPr marL="514350" indent="-514350">
              <a:buAutoNum type="alphaLcParenBoth"/>
            </a:pPr>
            <a:r>
              <a:rPr lang="en-US" sz="2400" dirty="0" err="1" smtClean="0"/>
              <a:t>subexp</a:t>
            </a:r>
            <a:r>
              <a:rPr lang="en-US" sz="2400" dirty="0" smtClean="0"/>
              <a:t> 2-rnd WI, Collision-Resistant Hash family,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Injective OWFs</a:t>
            </a:r>
          </a:p>
          <a:p>
            <a:pPr marL="514350" indent="-514350">
              <a:buAutoNum type="alphaLcParenBoth"/>
            </a:pPr>
            <a:r>
              <a:rPr lang="en-US" sz="2400" dirty="0" err="1" smtClean="0"/>
              <a:t>subexp</a:t>
            </a:r>
            <a:r>
              <a:rPr lang="en-US" sz="2400" dirty="0" smtClean="0"/>
              <a:t> TL puzzles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688" y="2751984"/>
            <a:ext cx="8414537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u="sng" dirty="0" err="1" smtClean="0"/>
              <a:t>Thm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1-rnd concurrent</a:t>
            </a:r>
            <a:r>
              <a:rPr lang="en-US" sz="2400" dirty="0" smtClean="0"/>
              <a:t> NMC against </a:t>
            </a:r>
            <a:r>
              <a:rPr lang="en-US" sz="2400" dirty="0" smtClean="0">
                <a:solidFill>
                  <a:srgbClr val="FF0000"/>
                </a:solidFill>
              </a:rPr>
              <a:t>uniform Adv. </a:t>
            </a:r>
            <a:r>
              <a:rPr lang="en-US" sz="2400" dirty="0" smtClean="0"/>
              <a:t>from </a:t>
            </a:r>
          </a:p>
          <a:p>
            <a:pPr marL="514350" indent="-514350">
              <a:buAutoNum type="alphaLcParenBoth"/>
            </a:pPr>
            <a:r>
              <a:rPr lang="en-US" sz="2400" dirty="0" err="1" smtClean="0"/>
              <a:t>subexp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432FF"/>
                </a:solidFill>
              </a:rPr>
              <a:t>NIWI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432FF"/>
                </a:solidFill>
              </a:rPr>
              <a:t>uniform Collision-Resistant Hash </a:t>
            </a:r>
            <a:r>
              <a:rPr lang="en-US" sz="2400" dirty="0" err="1" smtClean="0">
                <a:solidFill>
                  <a:srgbClr val="0432FF"/>
                </a:solidFill>
              </a:rPr>
              <a:t>func</a:t>
            </a:r>
            <a:r>
              <a:rPr lang="en-US" sz="2400" dirty="0" smtClean="0">
                <a:solidFill>
                  <a:srgbClr val="0432FF"/>
                </a:solidFill>
              </a:rPr>
              <a:t>., </a:t>
            </a:r>
            <a:br>
              <a:rPr lang="en-US" sz="2400" dirty="0" smtClean="0">
                <a:solidFill>
                  <a:srgbClr val="0432FF"/>
                </a:solidFill>
              </a:rPr>
            </a:br>
            <a:r>
              <a:rPr lang="en-US" sz="2400" dirty="0" smtClean="0"/>
              <a:t>Injective OWFs</a:t>
            </a:r>
          </a:p>
          <a:p>
            <a:pPr marL="514350" indent="-514350">
              <a:buAutoNum type="alphaLcParenBoth"/>
            </a:pPr>
            <a:r>
              <a:rPr lang="en-US" sz="2400" dirty="0" err="1" smtClean="0"/>
              <a:t>subexp</a:t>
            </a:r>
            <a:r>
              <a:rPr lang="en-US" sz="2400" dirty="0" smtClean="0"/>
              <a:t> TL puzzles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449762" y="2941077"/>
            <a:ext cx="4877655" cy="4106016"/>
            <a:chOff x="5080698" y="472197"/>
            <a:chExt cx="4877655" cy="41060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609" b="89941" l="6137" r="969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698" y="472197"/>
              <a:ext cx="4877655" cy="410601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972861" y="3009968"/>
              <a:ext cx="13156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D</a:t>
              </a:r>
              <a:r>
                <a:rPr lang="en-US" sz="2400" dirty="0" smtClean="0">
                  <a:solidFill>
                    <a:schemeClr val="bg1"/>
                  </a:solidFill>
                </a:rPr>
                <a:t>epth-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hardness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09838" y="3009968"/>
              <a:ext cx="1550923" cy="10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Size-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hardness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26767" y="1782543"/>
              <a:ext cx="87235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/>
                <a:t>NMC</a:t>
              </a:r>
              <a:endParaRPr lang="en-US" sz="26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852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20"/>
    </mc:Choice>
    <mc:Fallback xmlns="">
      <p:transition spd="slow" advTm="22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481" y="5428741"/>
            <a:ext cx="9143999" cy="579437"/>
          </a:xfrm>
        </p:spPr>
        <p:txBody>
          <a:bodyPr/>
          <a:lstStyle/>
          <a:p>
            <a:pPr algn="ctr"/>
            <a:r>
              <a:rPr lang="en-US" sz="4200" dirty="0" smtClean="0"/>
              <a:t>Thanks!</a:t>
            </a:r>
            <a:endParaRPr lang="en-US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65" y="3666551"/>
            <a:ext cx="2702719" cy="2702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7481" y="6334437"/>
            <a:ext cx="321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eprint.iacr.org</a:t>
            </a:r>
            <a:r>
              <a:rPr lang="en-US" dirty="0"/>
              <a:t>/2017/273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5089" y="1251833"/>
            <a:ext cx="30038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Take Home Message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0564" y="1793163"/>
            <a:ext cx="46102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Combining hardness of different </a:t>
            </a:r>
          </a:p>
          <a:p>
            <a:pPr algn="ctr"/>
            <a:r>
              <a:rPr lang="en-US" sz="2600" dirty="0" smtClean="0"/>
              <a:t>nature can be powerful</a:t>
            </a:r>
            <a:endParaRPr lang="en-US" sz="2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4430511" y="-58513"/>
            <a:ext cx="4877655" cy="4106016"/>
            <a:chOff x="5080698" y="472197"/>
            <a:chExt cx="4877655" cy="41060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09" b="89941" l="6137" r="9695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698" y="472197"/>
              <a:ext cx="4877655" cy="41060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972861" y="3009968"/>
              <a:ext cx="13156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D</a:t>
              </a:r>
              <a:r>
                <a:rPr lang="en-US" sz="2400" dirty="0" smtClean="0">
                  <a:solidFill>
                    <a:schemeClr val="bg1"/>
                  </a:solidFill>
                </a:rPr>
                <a:t>epth-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hardness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09838" y="3009968"/>
              <a:ext cx="1550923" cy="10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Size-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hardness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26767" y="1782543"/>
              <a:ext cx="87235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/>
                <a:t>NMC</a:t>
              </a:r>
              <a:endParaRPr lang="en-US" sz="2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65330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551">
        <p159:morph option="byObject"/>
      </p:transition>
    </mc:Choice>
    <mc:Fallback xmlns="">
      <p:transition spd="slow" advTm="45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/>
          <p:cNvGrpSpPr/>
          <p:nvPr/>
        </p:nvGrpSpPr>
        <p:grpSpPr>
          <a:xfrm>
            <a:off x="4313814" y="2351226"/>
            <a:ext cx="694431" cy="1145839"/>
            <a:chOff x="1229475" y="1967354"/>
            <a:chExt cx="807308" cy="1273251"/>
          </a:xfrm>
        </p:grpSpPr>
        <p:grpSp>
          <p:nvGrpSpPr>
            <p:cNvPr id="141" name="Group 140"/>
            <p:cNvGrpSpPr/>
            <p:nvPr/>
          </p:nvGrpSpPr>
          <p:grpSpPr>
            <a:xfrm>
              <a:off x="1229475" y="1985665"/>
              <a:ext cx="807308" cy="1254940"/>
              <a:chOff x="1589902" y="2199503"/>
              <a:chExt cx="807308" cy="1254940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1589902" y="2661168"/>
                <a:ext cx="807308" cy="79327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1713470" y="2199503"/>
                <a:ext cx="560173" cy="584886"/>
              </a:xfrm>
              <a:prstGeom prst="ellipse">
                <a:avLst/>
              </a:prstGeom>
              <a:solidFill>
                <a:srgbClr val="F7A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2237977" y="2830355"/>
                <a:ext cx="100196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>
              <a:xfrm>
                <a:off x="1669326" y="2852853"/>
                <a:ext cx="88287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959575" y="2852853"/>
                <a:ext cx="67962" cy="90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1959575" y="3044081"/>
                <a:ext cx="67962" cy="90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1959574" y="3246054"/>
                <a:ext cx="67962" cy="90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1319060" y="1967354"/>
              <a:ext cx="560173" cy="498288"/>
              <a:chOff x="1319060" y="1967354"/>
              <a:chExt cx="560173" cy="498288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1319060" y="1967354"/>
                <a:ext cx="560173" cy="498288"/>
                <a:chOff x="2867371" y="2342374"/>
                <a:chExt cx="560173" cy="498288"/>
              </a:xfrm>
            </p:grpSpPr>
            <p:sp>
              <p:nvSpPr>
                <p:cNvPr id="160" name="Oval 159"/>
                <p:cNvSpPr/>
                <p:nvPr/>
              </p:nvSpPr>
              <p:spPr>
                <a:xfrm>
                  <a:off x="2902226" y="2342374"/>
                  <a:ext cx="525318" cy="17553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/>
                <p:cNvSpPr/>
                <p:nvPr/>
              </p:nvSpPr>
              <p:spPr>
                <a:xfrm rot="5400000">
                  <a:off x="2727429" y="2535069"/>
                  <a:ext cx="445535" cy="16565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Freeform 161"/>
                <p:cNvSpPr/>
                <p:nvPr/>
              </p:nvSpPr>
              <p:spPr>
                <a:xfrm>
                  <a:off x="2883377" y="2395128"/>
                  <a:ext cx="372380" cy="392781"/>
                </a:xfrm>
                <a:custGeom>
                  <a:avLst/>
                  <a:gdLst>
                    <a:gd name="connsiteX0" fmla="*/ 4427 w 404505"/>
                    <a:gd name="connsiteY0" fmla="*/ 255729 h 359980"/>
                    <a:gd name="connsiteX1" fmla="*/ 68222 w 404505"/>
                    <a:gd name="connsiteY1" fmla="*/ 357801 h 359980"/>
                    <a:gd name="connsiteX2" fmla="*/ 149030 w 404505"/>
                    <a:gd name="connsiteY2" fmla="*/ 170668 h 359980"/>
                    <a:gd name="connsiteX3" fmla="*/ 149030 w 404505"/>
                    <a:gd name="connsiteY3" fmla="*/ 115379 h 359980"/>
                    <a:gd name="connsiteX4" fmla="*/ 404211 w 404505"/>
                    <a:gd name="connsiteY4" fmla="*/ 81355 h 359980"/>
                    <a:gd name="connsiteX5" fmla="*/ 195813 w 404505"/>
                    <a:gd name="connsiteY5" fmla="*/ 4800 h 359980"/>
                    <a:gd name="connsiteX6" fmla="*/ 4427 w 404505"/>
                    <a:gd name="connsiteY6" fmla="*/ 255729 h 35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4505" h="359980">
                      <a:moveTo>
                        <a:pt x="4427" y="255729"/>
                      </a:moveTo>
                      <a:cubicBezTo>
                        <a:pt x="-16838" y="314563"/>
                        <a:pt x="44122" y="371978"/>
                        <a:pt x="68222" y="357801"/>
                      </a:cubicBezTo>
                      <a:cubicBezTo>
                        <a:pt x="92323" y="343624"/>
                        <a:pt x="135562" y="211072"/>
                        <a:pt x="149030" y="170668"/>
                      </a:cubicBezTo>
                      <a:cubicBezTo>
                        <a:pt x="162498" y="130264"/>
                        <a:pt x="106500" y="130264"/>
                        <a:pt x="149030" y="115379"/>
                      </a:cubicBezTo>
                      <a:cubicBezTo>
                        <a:pt x="191560" y="100494"/>
                        <a:pt x="396414" y="99785"/>
                        <a:pt x="404211" y="81355"/>
                      </a:cubicBezTo>
                      <a:cubicBezTo>
                        <a:pt x="412008" y="62925"/>
                        <a:pt x="263153" y="-20718"/>
                        <a:pt x="195813" y="4800"/>
                      </a:cubicBezTo>
                      <a:cubicBezTo>
                        <a:pt x="128474" y="30318"/>
                        <a:pt x="25692" y="196895"/>
                        <a:pt x="4427" y="2557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9" name="Freeform 158"/>
              <p:cNvSpPr/>
              <p:nvPr/>
            </p:nvSpPr>
            <p:spPr>
              <a:xfrm>
                <a:off x="1321902" y="1991136"/>
                <a:ext cx="64586" cy="57940"/>
              </a:xfrm>
              <a:custGeom>
                <a:avLst/>
                <a:gdLst>
                  <a:gd name="connsiteX0" fmla="*/ 0 w 64586"/>
                  <a:gd name="connsiteY0" fmla="*/ 13597 h 57940"/>
                  <a:gd name="connsiteX1" fmla="*/ 44190 w 64586"/>
                  <a:gd name="connsiteY1" fmla="*/ 57787 h 57940"/>
                  <a:gd name="connsiteX2" fmla="*/ 64586 w 64586"/>
                  <a:gd name="connsiteY2" fmla="*/ 0 h 5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586" h="57940">
                    <a:moveTo>
                      <a:pt x="0" y="13597"/>
                    </a:moveTo>
                    <a:cubicBezTo>
                      <a:pt x="16713" y="36825"/>
                      <a:pt x="33426" y="60053"/>
                      <a:pt x="44190" y="57787"/>
                    </a:cubicBezTo>
                    <a:cubicBezTo>
                      <a:pt x="54954" y="55521"/>
                      <a:pt x="15297" y="2833"/>
                      <a:pt x="64586" y="0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Hiding is not Enough</a:t>
            </a:r>
            <a:endParaRPr lang="en-US" dirty="0"/>
          </a:p>
        </p:txBody>
      </p:sp>
      <p:sp>
        <p:nvSpPr>
          <p:cNvPr id="81" name="Right Arrow 80"/>
          <p:cNvSpPr/>
          <p:nvPr/>
        </p:nvSpPr>
        <p:spPr>
          <a:xfrm>
            <a:off x="3216234" y="5080708"/>
            <a:ext cx="2813638" cy="227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 rot="2571242">
            <a:off x="5305734" y="3856755"/>
            <a:ext cx="1420627" cy="210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2479207" y="4435779"/>
                <a:ext cx="11315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Com</m:t>
                      </m:r>
                      <m:r>
                        <a:rPr lang="en-US" sz="2400" b="0" i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v</m:t>
                      </m:r>
                      <m:r>
                        <a:rPr lang="en-US" sz="2400" b="0" i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07" y="4435779"/>
                <a:ext cx="1131548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622" r="-9189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TextBox 108"/>
          <p:cNvSpPr txBox="1"/>
          <p:nvPr/>
        </p:nvSpPr>
        <p:spPr>
          <a:xfrm>
            <a:off x="1629501" y="1070268"/>
            <a:ext cx="5884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2600"/>
                </a:solidFill>
              </a:rPr>
              <a:t>Hiding does not imply independence</a:t>
            </a:r>
            <a:endParaRPr lang="en-US" sz="2400" dirty="0">
              <a:solidFill>
                <a:srgbClr val="FF26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70483" y="5769507"/>
            <a:ext cx="821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Many existing commitments are susceptible to mauling attacks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4796613" y="2826560"/>
                <a:ext cx="22305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2600"/>
                          </a:solidFill>
                          <a:latin typeface="Cambria Math" charset="0"/>
                        </a:rPr>
                        <m:t>Com</m:t>
                      </m:r>
                      <m:r>
                        <a:rPr lang="en-US" sz="2400" b="0" i="0" smtClean="0">
                          <a:solidFill>
                            <a:srgbClr val="FF2600"/>
                          </a:solidFill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2600"/>
                          </a:solidFill>
                          <a:latin typeface="Cambria Math" charset="0"/>
                        </a:rPr>
                        <m:t>v</m:t>
                      </m:r>
                      <m:r>
                        <a:rPr lang="en-US" sz="2400" b="0" i="0" smtClean="0">
                          <a:solidFill>
                            <a:srgbClr val="FF2600"/>
                          </a:solidFill>
                          <a:latin typeface="Cambria Math" charset="0"/>
                        </a:rPr>
                        <m:t>+1)</m:t>
                      </m:r>
                    </m:oMath>
                  </m:oMathPara>
                </a14:m>
                <a:endParaRPr lang="en-US" sz="2400" dirty="0">
                  <a:solidFill>
                    <a:srgbClr val="FF2600"/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613" y="2826560"/>
                <a:ext cx="2230509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Right Arrow 115"/>
          <p:cNvSpPr/>
          <p:nvPr/>
        </p:nvSpPr>
        <p:spPr>
          <a:xfrm rot="19351944">
            <a:off x="3084769" y="3711719"/>
            <a:ext cx="978408" cy="212251"/>
          </a:xfrm>
          <a:prstGeom prst="rightArrow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2442575" y="5585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7576862" y="4524613"/>
            <a:ext cx="124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Auctioneer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575989" y="4501246"/>
            <a:ext cx="96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Bidder 1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4184196" y="3519889"/>
            <a:ext cx="96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Bidder 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13414" y="1791273"/>
            <a:ext cx="225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432FF"/>
                </a:solidFill>
              </a:rPr>
              <a:t>Sealed Auctions:</a:t>
            </a:r>
            <a:endParaRPr lang="en-US" sz="2400" dirty="0">
              <a:solidFill>
                <a:srgbClr val="0432FF"/>
              </a:solidFill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1611281" y="4191055"/>
            <a:ext cx="694431" cy="1145839"/>
            <a:chOff x="1229475" y="1967354"/>
            <a:chExt cx="807308" cy="1273251"/>
          </a:xfrm>
        </p:grpSpPr>
        <p:grpSp>
          <p:nvGrpSpPr>
            <p:cNvPr id="143" name="Group 142"/>
            <p:cNvGrpSpPr/>
            <p:nvPr/>
          </p:nvGrpSpPr>
          <p:grpSpPr>
            <a:xfrm>
              <a:off x="1229475" y="1985665"/>
              <a:ext cx="807308" cy="1254940"/>
              <a:chOff x="1589902" y="2199503"/>
              <a:chExt cx="807308" cy="1254940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1589902" y="2661168"/>
                <a:ext cx="807308" cy="79327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713470" y="2199503"/>
                <a:ext cx="560173" cy="584886"/>
              </a:xfrm>
              <a:prstGeom prst="ellipse">
                <a:avLst/>
              </a:prstGeom>
              <a:solidFill>
                <a:srgbClr val="F7A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2237977" y="2830355"/>
                <a:ext cx="100196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1669326" y="2852853"/>
                <a:ext cx="88287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1959575" y="2852853"/>
                <a:ext cx="67962" cy="90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1959575" y="3044081"/>
                <a:ext cx="67962" cy="90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1959574" y="3246054"/>
                <a:ext cx="67962" cy="90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1319060" y="1967354"/>
              <a:ext cx="560173" cy="498288"/>
              <a:chOff x="1319060" y="1967354"/>
              <a:chExt cx="560173" cy="498288"/>
            </a:xfrm>
          </p:grpSpPr>
          <p:grpSp>
            <p:nvGrpSpPr>
              <p:cNvPr id="145" name="Group 144"/>
              <p:cNvGrpSpPr/>
              <p:nvPr/>
            </p:nvGrpSpPr>
            <p:grpSpPr>
              <a:xfrm>
                <a:off x="1319060" y="1967354"/>
                <a:ext cx="560173" cy="498288"/>
                <a:chOff x="2867371" y="2342374"/>
                <a:chExt cx="560173" cy="498288"/>
              </a:xfrm>
            </p:grpSpPr>
            <p:sp>
              <p:nvSpPr>
                <p:cNvPr id="147" name="Oval 146"/>
                <p:cNvSpPr/>
                <p:nvPr/>
              </p:nvSpPr>
              <p:spPr>
                <a:xfrm>
                  <a:off x="2902226" y="2342374"/>
                  <a:ext cx="525318" cy="17553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 rot="5400000">
                  <a:off x="2727429" y="2535069"/>
                  <a:ext cx="445535" cy="16565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>
                  <a:off x="2883377" y="2395128"/>
                  <a:ext cx="372380" cy="392781"/>
                </a:xfrm>
                <a:custGeom>
                  <a:avLst/>
                  <a:gdLst>
                    <a:gd name="connsiteX0" fmla="*/ 4427 w 404505"/>
                    <a:gd name="connsiteY0" fmla="*/ 255729 h 359980"/>
                    <a:gd name="connsiteX1" fmla="*/ 68222 w 404505"/>
                    <a:gd name="connsiteY1" fmla="*/ 357801 h 359980"/>
                    <a:gd name="connsiteX2" fmla="*/ 149030 w 404505"/>
                    <a:gd name="connsiteY2" fmla="*/ 170668 h 359980"/>
                    <a:gd name="connsiteX3" fmla="*/ 149030 w 404505"/>
                    <a:gd name="connsiteY3" fmla="*/ 115379 h 359980"/>
                    <a:gd name="connsiteX4" fmla="*/ 404211 w 404505"/>
                    <a:gd name="connsiteY4" fmla="*/ 81355 h 359980"/>
                    <a:gd name="connsiteX5" fmla="*/ 195813 w 404505"/>
                    <a:gd name="connsiteY5" fmla="*/ 4800 h 359980"/>
                    <a:gd name="connsiteX6" fmla="*/ 4427 w 404505"/>
                    <a:gd name="connsiteY6" fmla="*/ 255729 h 35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4505" h="359980">
                      <a:moveTo>
                        <a:pt x="4427" y="255729"/>
                      </a:moveTo>
                      <a:cubicBezTo>
                        <a:pt x="-16838" y="314563"/>
                        <a:pt x="44122" y="371978"/>
                        <a:pt x="68222" y="357801"/>
                      </a:cubicBezTo>
                      <a:cubicBezTo>
                        <a:pt x="92323" y="343624"/>
                        <a:pt x="135562" y="211072"/>
                        <a:pt x="149030" y="170668"/>
                      </a:cubicBezTo>
                      <a:cubicBezTo>
                        <a:pt x="162498" y="130264"/>
                        <a:pt x="106500" y="130264"/>
                        <a:pt x="149030" y="115379"/>
                      </a:cubicBezTo>
                      <a:cubicBezTo>
                        <a:pt x="191560" y="100494"/>
                        <a:pt x="396414" y="99785"/>
                        <a:pt x="404211" y="81355"/>
                      </a:cubicBezTo>
                      <a:cubicBezTo>
                        <a:pt x="412008" y="62925"/>
                        <a:pt x="263153" y="-20718"/>
                        <a:pt x="195813" y="4800"/>
                      </a:cubicBezTo>
                      <a:cubicBezTo>
                        <a:pt x="128474" y="30318"/>
                        <a:pt x="25692" y="196895"/>
                        <a:pt x="4427" y="2557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6" name="Freeform 145"/>
              <p:cNvSpPr/>
              <p:nvPr/>
            </p:nvSpPr>
            <p:spPr>
              <a:xfrm>
                <a:off x="1321902" y="1991136"/>
                <a:ext cx="64586" cy="57940"/>
              </a:xfrm>
              <a:custGeom>
                <a:avLst/>
                <a:gdLst>
                  <a:gd name="connsiteX0" fmla="*/ 0 w 64586"/>
                  <a:gd name="connsiteY0" fmla="*/ 13597 h 57940"/>
                  <a:gd name="connsiteX1" fmla="*/ 44190 w 64586"/>
                  <a:gd name="connsiteY1" fmla="*/ 57787 h 57940"/>
                  <a:gd name="connsiteX2" fmla="*/ 64586 w 64586"/>
                  <a:gd name="connsiteY2" fmla="*/ 0 h 5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586" h="57940">
                    <a:moveTo>
                      <a:pt x="0" y="13597"/>
                    </a:moveTo>
                    <a:cubicBezTo>
                      <a:pt x="16713" y="36825"/>
                      <a:pt x="33426" y="60053"/>
                      <a:pt x="44190" y="57787"/>
                    </a:cubicBezTo>
                    <a:cubicBezTo>
                      <a:pt x="54954" y="55521"/>
                      <a:pt x="15297" y="2833"/>
                      <a:pt x="64586" y="0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4305894" y="2044394"/>
            <a:ext cx="1103493" cy="861725"/>
            <a:chOff x="5161579" y="1461921"/>
            <a:chExt cx="1103493" cy="861725"/>
          </a:xfrm>
        </p:grpSpPr>
        <p:cxnSp>
          <p:nvCxnSpPr>
            <p:cNvPr id="120" name="Curved Connector 119"/>
            <p:cNvCxnSpPr/>
            <p:nvPr/>
          </p:nvCxnSpPr>
          <p:spPr>
            <a:xfrm flipV="1">
              <a:off x="5585599" y="2039257"/>
              <a:ext cx="679473" cy="191134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/>
            <p:cNvGrpSpPr/>
            <p:nvPr/>
          </p:nvGrpSpPr>
          <p:grpSpPr>
            <a:xfrm>
              <a:off x="5161579" y="1461921"/>
              <a:ext cx="662532" cy="861725"/>
              <a:chOff x="5022486" y="1345587"/>
              <a:chExt cx="736896" cy="959013"/>
            </a:xfrm>
          </p:grpSpPr>
          <p:sp>
            <p:nvSpPr>
              <p:cNvPr id="122" name="Triangle 121"/>
              <p:cNvSpPr/>
              <p:nvPr/>
            </p:nvSpPr>
            <p:spPr>
              <a:xfrm rot="19792711">
                <a:off x="5022486" y="1345587"/>
                <a:ext cx="198857" cy="56503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Triangle 122"/>
              <p:cNvSpPr/>
              <p:nvPr/>
            </p:nvSpPr>
            <p:spPr>
              <a:xfrm rot="21213477">
                <a:off x="5565804" y="1380496"/>
                <a:ext cx="193578" cy="3850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20699999" lon="0" rev="18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5041044" y="1556287"/>
                <a:ext cx="718250" cy="74831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5183410" y="1737926"/>
                <a:ext cx="146908" cy="2575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5477226" y="1700900"/>
                <a:ext cx="146908" cy="2575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5209651" y="1820909"/>
                <a:ext cx="94426" cy="12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506272" y="1794518"/>
                <a:ext cx="94426" cy="12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Chord 128"/>
              <p:cNvSpPr/>
              <p:nvPr/>
            </p:nvSpPr>
            <p:spPr>
              <a:xfrm rot="17400564">
                <a:off x="5290391" y="1977281"/>
                <a:ext cx="263616" cy="267119"/>
              </a:xfrm>
              <a:prstGeom prst="chord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0" name="Straight Connector 129"/>
              <p:cNvCxnSpPr/>
              <p:nvPr/>
            </p:nvCxnSpPr>
            <p:spPr>
              <a:xfrm flipV="1">
                <a:off x="5276384" y="2113499"/>
                <a:ext cx="262066" cy="255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Freeform 130"/>
              <p:cNvSpPr/>
              <p:nvPr/>
            </p:nvSpPr>
            <p:spPr>
              <a:xfrm>
                <a:off x="5398421" y="2054543"/>
                <a:ext cx="0" cy="98854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5349693" y="2139034"/>
                <a:ext cx="0" cy="61783"/>
              </a:xfrm>
              <a:custGeom>
                <a:avLst/>
                <a:gdLst>
                  <a:gd name="connsiteX0" fmla="*/ 0 w 0"/>
                  <a:gd name="connsiteY0" fmla="*/ 0 h 61783"/>
                  <a:gd name="connsiteX1" fmla="*/ 0 w 0"/>
                  <a:gd name="connsiteY1" fmla="*/ 61783 h 6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1783">
                    <a:moveTo>
                      <a:pt x="0" y="0"/>
                    </a:moveTo>
                    <a:lnTo>
                      <a:pt x="0" y="61783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 132"/>
              <p:cNvSpPr/>
              <p:nvPr/>
            </p:nvSpPr>
            <p:spPr>
              <a:xfrm>
                <a:off x="5471675" y="2127862"/>
                <a:ext cx="0" cy="98854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 133"/>
              <p:cNvSpPr/>
              <p:nvPr/>
            </p:nvSpPr>
            <p:spPr>
              <a:xfrm flipH="1">
                <a:off x="5450892" y="2058563"/>
                <a:ext cx="45719" cy="65220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05092" y="2825077"/>
                <a:ext cx="12731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Com</m:t>
                      </m:r>
                      <m:r>
                        <a:rPr lang="en-US" sz="2400" b="0" i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u</m:t>
                      </m:r>
                      <m:r>
                        <a:rPr lang="en-US" sz="2400" b="0" i="0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092" y="2825077"/>
                <a:ext cx="1273105" cy="461665"/>
              </a:xfrm>
              <a:prstGeom prst="rect">
                <a:avLst/>
              </a:prstGeom>
              <a:blipFill rotWithShape="0">
                <a:blip r:embed="rId8"/>
                <a:stretch>
                  <a:fillRect r="-95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6787578" y="4228391"/>
            <a:ext cx="692755" cy="1131071"/>
            <a:chOff x="7108408" y="1070279"/>
            <a:chExt cx="807308" cy="1284772"/>
          </a:xfrm>
        </p:grpSpPr>
        <p:grpSp>
          <p:nvGrpSpPr>
            <p:cNvPr id="171" name="Group 170"/>
            <p:cNvGrpSpPr/>
            <p:nvPr/>
          </p:nvGrpSpPr>
          <p:grpSpPr>
            <a:xfrm rot="21144441">
              <a:off x="7209672" y="1070279"/>
              <a:ext cx="654065" cy="607037"/>
              <a:chOff x="5754692" y="3674319"/>
              <a:chExt cx="654065" cy="607037"/>
            </a:xfrm>
          </p:grpSpPr>
          <p:sp>
            <p:nvSpPr>
              <p:cNvPr id="189" name="Oval 188"/>
              <p:cNvSpPr/>
              <p:nvPr/>
            </p:nvSpPr>
            <p:spPr>
              <a:xfrm>
                <a:off x="5754692" y="3674319"/>
                <a:ext cx="604316" cy="60703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Freeform 189"/>
              <p:cNvSpPr/>
              <p:nvPr/>
            </p:nvSpPr>
            <p:spPr>
              <a:xfrm rot="2121713">
                <a:off x="5822145" y="3919331"/>
                <a:ext cx="586612" cy="298546"/>
              </a:xfrm>
              <a:custGeom>
                <a:avLst/>
                <a:gdLst>
                  <a:gd name="connsiteX0" fmla="*/ 0 w 241160"/>
                  <a:gd name="connsiteY0" fmla="*/ 291402 h 291402"/>
                  <a:gd name="connsiteX1" fmla="*/ 241160 w 241160"/>
                  <a:gd name="connsiteY1" fmla="*/ 236136 h 291402"/>
                  <a:gd name="connsiteX2" fmla="*/ 195943 w 241160"/>
                  <a:gd name="connsiteY2" fmla="*/ 0 h 291402"/>
                  <a:gd name="connsiteX3" fmla="*/ 0 w 241160"/>
                  <a:gd name="connsiteY3" fmla="*/ 291402 h 2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160" h="291402">
                    <a:moveTo>
                      <a:pt x="0" y="291402"/>
                    </a:moveTo>
                    <a:lnTo>
                      <a:pt x="241160" y="236136"/>
                    </a:lnTo>
                    <a:lnTo>
                      <a:pt x="195943" y="0"/>
                    </a:lnTo>
                    <a:lnTo>
                      <a:pt x="0" y="29140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7108408" y="1100111"/>
              <a:ext cx="807308" cy="1254940"/>
              <a:chOff x="5726891" y="1685302"/>
              <a:chExt cx="807308" cy="1254940"/>
            </a:xfrm>
          </p:grpSpPr>
          <p:sp>
            <p:nvSpPr>
              <p:cNvPr id="176" name="Oval 175"/>
              <p:cNvSpPr/>
              <p:nvPr/>
            </p:nvSpPr>
            <p:spPr>
              <a:xfrm>
                <a:off x="5726891" y="2146967"/>
                <a:ext cx="807308" cy="793275"/>
              </a:xfrm>
              <a:prstGeom prst="ellipse">
                <a:avLst/>
              </a:prstGeom>
              <a:solidFill>
                <a:srgbClr val="9E4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5850459" y="1685302"/>
                <a:ext cx="560173" cy="584886"/>
              </a:xfrm>
              <a:prstGeom prst="ellipse">
                <a:avLst/>
              </a:prstGeom>
              <a:solidFill>
                <a:srgbClr val="F7A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>
              <a:xfrm>
                <a:off x="6366488" y="2367257"/>
                <a:ext cx="88287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5806315" y="2338652"/>
                <a:ext cx="88287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0" name="Group 179"/>
              <p:cNvGrpSpPr/>
              <p:nvPr/>
            </p:nvGrpSpPr>
            <p:grpSpPr>
              <a:xfrm rot="21304500">
                <a:off x="5940048" y="2192682"/>
                <a:ext cx="380994" cy="123612"/>
                <a:chOff x="7039866" y="3748853"/>
                <a:chExt cx="380994" cy="123612"/>
              </a:xfrm>
            </p:grpSpPr>
            <p:sp>
              <p:nvSpPr>
                <p:cNvPr id="181" name="Oval 180"/>
                <p:cNvSpPr/>
                <p:nvPr/>
              </p:nvSpPr>
              <p:spPr>
                <a:xfrm>
                  <a:off x="7233250" y="3821737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7039866" y="3748853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7085585" y="3783625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7131304" y="3811193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7184307" y="3820950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7281849" y="3815952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7327568" y="3795586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7375141" y="3774594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3" name="Group 172"/>
            <p:cNvGrpSpPr/>
            <p:nvPr/>
          </p:nvGrpSpPr>
          <p:grpSpPr>
            <a:xfrm rot="1335288">
              <a:off x="7305808" y="1086007"/>
              <a:ext cx="570406" cy="392651"/>
              <a:chOff x="5887429" y="1647693"/>
              <a:chExt cx="563074" cy="433357"/>
            </a:xfrm>
          </p:grpSpPr>
          <p:sp>
            <p:nvSpPr>
              <p:cNvPr id="174" name="Oval 173"/>
              <p:cNvSpPr/>
              <p:nvPr/>
            </p:nvSpPr>
            <p:spPr>
              <a:xfrm rot="2265087">
                <a:off x="5887429" y="1647693"/>
                <a:ext cx="126623" cy="4333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 rot="1891141">
                <a:off x="5996411" y="1702756"/>
                <a:ext cx="454092" cy="25846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13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469"/>
    </mc:Choice>
    <mc:Fallback xmlns="">
      <p:transition spd="slow" advTm="296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2" grpId="2" animBg="1"/>
      <p:bldP spid="82" grpId="3" animBg="1"/>
      <p:bldP spid="107" grpId="0"/>
      <p:bldP spid="109" grpId="0"/>
      <p:bldP spid="113" grpId="0"/>
      <p:bldP spid="115" grpId="0"/>
      <p:bldP spid="116" grpId="0" animBg="1"/>
      <p:bldP spid="3" grpId="1"/>
      <p:bldP spid="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Non-malleable Commitments </a:t>
            </a:r>
            <a:r>
              <a:rPr lang="en-US" sz="2400" dirty="0" smtClean="0">
                <a:solidFill>
                  <a:schemeClr val="tx1"/>
                </a:solidFill>
              </a:rPr>
              <a:t>[DDN91]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174319" y="1687456"/>
            <a:ext cx="1103493" cy="861725"/>
            <a:chOff x="5161579" y="1461921"/>
            <a:chExt cx="1103493" cy="861725"/>
          </a:xfrm>
        </p:grpSpPr>
        <p:cxnSp>
          <p:nvCxnSpPr>
            <p:cNvPr id="39" name="Curved Connector 38"/>
            <p:cNvCxnSpPr/>
            <p:nvPr/>
          </p:nvCxnSpPr>
          <p:spPr>
            <a:xfrm flipV="1">
              <a:off x="5585599" y="2039257"/>
              <a:ext cx="679473" cy="191134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5161579" y="1461921"/>
              <a:ext cx="662532" cy="861725"/>
              <a:chOff x="5022486" y="1345587"/>
              <a:chExt cx="736896" cy="959013"/>
            </a:xfrm>
          </p:grpSpPr>
          <p:sp>
            <p:nvSpPr>
              <p:cNvPr id="41" name="Triangle 40"/>
              <p:cNvSpPr/>
              <p:nvPr/>
            </p:nvSpPr>
            <p:spPr>
              <a:xfrm rot="19792711">
                <a:off x="5022486" y="1345587"/>
                <a:ext cx="198857" cy="56503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riangle 41"/>
              <p:cNvSpPr/>
              <p:nvPr/>
            </p:nvSpPr>
            <p:spPr>
              <a:xfrm rot="21213477">
                <a:off x="5565804" y="1380496"/>
                <a:ext cx="193578" cy="3850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20699999" lon="0" rev="18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041044" y="1556287"/>
                <a:ext cx="718250" cy="74831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183410" y="1737926"/>
                <a:ext cx="146908" cy="2575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477226" y="1700900"/>
                <a:ext cx="146908" cy="2575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209651" y="1820909"/>
                <a:ext cx="94426" cy="12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06272" y="1794518"/>
                <a:ext cx="94426" cy="12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Chord 47"/>
              <p:cNvSpPr/>
              <p:nvPr/>
            </p:nvSpPr>
            <p:spPr>
              <a:xfrm rot="17400564">
                <a:off x="5290391" y="1977281"/>
                <a:ext cx="263616" cy="267119"/>
              </a:xfrm>
              <a:prstGeom prst="chord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 flipV="1">
                <a:off x="5276384" y="2113499"/>
                <a:ext cx="262066" cy="255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Freeform 49"/>
              <p:cNvSpPr/>
              <p:nvPr/>
            </p:nvSpPr>
            <p:spPr>
              <a:xfrm>
                <a:off x="5398421" y="2054543"/>
                <a:ext cx="0" cy="98854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5349693" y="2139034"/>
                <a:ext cx="0" cy="61783"/>
              </a:xfrm>
              <a:custGeom>
                <a:avLst/>
                <a:gdLst>
                  <a:gd name="connsiteX0" fmla="*/ 0 w 0"/>
                  <a:gd name="connsiteY0" fmla="*/ 0 h 61783"/>
                  <a:gd name="connsiteX1" fmla="*/ 0 w 0"/>
                  <a:gd name="connsiteY1" fmla="*/ 61783 h 6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1783">
                    <a:moveTo>
                      <a:pt x="0" y="0"/>
                    </a:moveTo>
                    <a:lnTo>
                      <a:pt x="0" y="61783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5471675" y="2127862"/>
                <a:ext cx="0" cy="98854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5450892" y="2058563"/>
                <a:ext cx="45719" cy="65220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062978" y="1079358"/>
                <a:ext cx="3321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𝐢𝐝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′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978" y="1079358"/>
                <a:ext cx="33211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9259" r="-7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1778243" y="1085182"/>
                <a:ext cx="3321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𝐢𝐝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243" y="1085182"/>
                <a:ext cx="33211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5556" r="-48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6005" y="5398898"/>
            <a:ext cx="2771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432FF"/>
                </a:solidFill>
              </a:rPr>
              <a:t>Non-malleability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2473750" y="4094426"/>
            <a:ext cx="432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2600"/>
                </a:solidFill>
              </a:rPr>
              <a:t>Problem</a:t>
            </a:r>
            <a:r>
              <a:rPr lang="en-US" sz="2400" dirty="0"/>
              <a:t>:</a:t>
            </a:r>
            <a:r>
              <a:rPr lang="en-US" sz="2400" dirty="0" smtClean="0"/>
              <a:t> MIM can always </a:t>
            </a:r>
            <a:r>
              <a:rPr lang="en-US" sz="2400" dirty="0" smtClean="0">
                <a:solidFill>
                  <a:srgbClr val="FF0000"/>
                </a:solidFill>
              </a:rPr>
              <a:t>copy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3260281" y="2663986"/>
            <a:ext cx="2610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MIM</a:t>
            </a:r>
          </a:p>
          <a:p>
            <a:pPr algn="ctr"/>
            <a:r>
              <a:rPr lang="en-US" sz="2400" dirty="0" smtClean="0"/>
              <a:t>Man-in-the-middle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338332" y="5420656"/>
                <a:ext cx="35154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u</m:t>
                    </m:r>
                  </m:oMath>
                </a14:m>
                <a:r>
                  <a:rPr lang="en-US" sz="2800" dirty="0" smtClean="0"/>
                  <a:t> is </a:t>
                </a:r>
                <a:r>
                  <a:rPr lang="en-US" sz="2800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v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332" y="5420656"/>
                <a:ext cx="3515409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4302125" y="5404355"/>
                <a:ext cx="26268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𝐢𝐝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b="0" i="0" smtClean="0">
                        <a:latin typeface="Cambria Math" charset="0"/>
                      </a:rPr>
                      <m:t>≠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𝐢𝐝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sz="2800" dirty="0" smtClean="0"/>
                  <a:t> then</a:t>
                </a:r>
                <a:endParaRPr lang="en-US" sz="28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125" y="5404355"/>
                <a:ext cx="2626853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4872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TextBox 125"/>
          <p:cNvSpPr txBox="1"/>
          <p:nvPr/>
        </p:nvSpPr>
        <p:spPr>
          <a:xfrm>
            <a:off x="1767766" y="3471999"/>
            <a:ext cx="55834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MIM controls the schedule of message delivery</a:t>
            </a:r>
            <a:endParaRPr lang="en-US" sz="2200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881573" y="1461059"/>
            <a:ext cx="694431" cy="1145839"/>
            <a:chOff x="1229475" y="1967354"/>
            <a:chExt cx="807308" cy="1273251"/>
          </a:xfrm>
        </p:grpSpPr>
        <p:grpSp>
          <p:nvGrpSpPr>
            <p:cNvPr id="130" name="Group 129"/>
            <p:cNvGrpSpPr/>
            <p:nvPr/>
          </p:nvGrpSpPr>
          <p:grpSpPr>
            <a:xfrm>
              <a:off x="1229475" y="1985665"/>
              <a:ext cx="807308" cy="1254940"/>
              <a:chOff x="1589902" y="2199503"/>
              <a:chExt cx="807308" cy="1254940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1589902" y="2661168"/>
                <a:ext cx="807308" cy="79327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713470" y="2199503"/>
                <a:ext cx="560173" cy="584886"/>
              </a:xfrm>
              <a:prstGeom prst="ellipse">
                <a:avLst/>
              </a:prstGeom>
              <a:solidFill>
                <a:srgbClr val="F7A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140"/>
              <p:cNvSpPr/>
              <p:nvPr/>
            </p:nvSpPr>
            <p:spPr>
              <a:xfrm>
                <a:off x="2237977" y="2830355"/>
                <a:ext cx="100196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141"/>
              <p:cNvSpPr/>
              <p:nvPr/>
            </p:nvSpPr>
            <p:spPr>
              <a:xfrm>
                <a:off x="1669326" y="2852853"/>
                <a:ext cx="88287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959575" y="2852853"/>
                <a:ext cx="67962" cy="90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959575" y="3044081"/>
                <a:ext cx="67962" cy="90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959574" y="3246054"/>
                <a:ext cx="67962" cy="90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1319060" y="1967354"/>
              <a:ext cx="560173" cy="498288"/>
              <a:chOff x="1319060" y="1967354"/>
              <a:chExt cx="560173" cy="498288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1319060" y="1967354"/>
                <a:ext cx="560173" cy="498288"/>
                <a:chOff x="2867371" y="2342374"/>
                <a:chExt cx="560173" cy="498288"/>
              </a:xfrm>
            </p:grpSpPr>
            <p:sp>
              <p:nvSpPr>
                <p:cNvPr id="136" name="Oval 135"/>
                <p:cNvSpPr/>
                <p:nvPr/>
              </p:nvSpPr>
              <p:spPr>
                <a:xfrm>
                  <a:off x="2902226" y="2342374"/>
                  <a:ext cx="525318" cy="17553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 rot="5400000">
                  <a:off x="2727429" y="2535069"/>
                  <a:ext cx="445535" cy="16565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 137"/>
                <p:cNvSpPr/>
                <p:nvPr/>
              </p:nvSpPr>
              <p:spPr>
                <a:xfrm>
                  <a:off x="2883377" y="2395128"/>
                  <a:ext cx="372380" cy="392781"/>
                </a:xfrm>
                <a:custGeom>
                  <a:avLst/>
                  <a:gdLst>
                    <a:gd name="connsiteX0" fmla="*/ 4427 w 404505"/>
                    <a:gd name="connsiteY0" fmla="*/ 255729 h 359980"/>
                    <a:gd name="connsiteX1" fmla="*/ 68222 w 404505"/>
                    <a:gd name="connsiteY1" fmla="*/ 357801 h 359980"/>
                    <a:gd name="connsiteX2" fmla="*/ 149030 w 404505"/>
                    <a:gd name="connsiteY2" fmla="*/ 170668 h 359980"/>
                    <a:gd name="connsiteX3" fmla="*/ 149030 w 404505"/>
                    <a:gd name="connsiteY3" fmla="*/ 115379 h 359980"/>
                    <a:gd name="connsiteX4" fmla="*/ 404211 w 404505"/>
                    <a:gd name="connsiteY4" fmla="*/ 81355 h 359980"/>
                    <a:gd name="connsiteX5" fmla="*/ 195813 w 404505"/>
                    <a:gd name="connsiteY5" fmla="*/ 4800 h 359980"/>
                    <a:gd name="connsiteX6" fmla="*/ 4427 w 404505"/>
                    <a:gd name="connsiteY6" fmla="*/ 255729 h 35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4505" h="359980">
                      <a:moveTo>
                        <a:pt x="4427" y="255729"/>
                      </a:moveTo>
                      <a:cubicBezTo>
                        <a:pt x="-16838" y="314563"/>
                        <a:pt x="44122" y="371978"/>
                        <a:pt x="68222" y="357801"/>
                      </a:cubicBezTo>
                      <a:cubicBezTo>
                        <a:pt x="92323" y="343624"/>
                        <a:pt x="135562" y="211072"/>
                        <a:pt x="149030" y="170668"/>
                      </a:cubicBezTo>
                      <a:cubicBezTo>
                        <a:pt x="162498" y="130264"/>
                        <a:pt x="106500" y="130264"/>
                        <a:pt x="149030" y="115379"/>
                      </a:cubicBezTo>
                      <a:cubicBezTo>
                        <a:pt x="191560" y="100494"/>
                        <a:pt x="396414" y="99785"/>
                        <a:pt x="404211" y="81355"/>
                      </a:cubicBezTo>
                      <a:cubicBezTo>
                        <a:pt x="412008" y="62925"/>
                        <a:pt x="263153" y="-20718"/>
                        <a:pt x="195813" y="4800"/>
                      </a:cubicBezTo>
                      <a:cubicBezTo>
                        <a:pt x="128474" y="30318"/>
                        <a:pt x="25692" y="196895"/>
                        <a:pt x="4427" y="2557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5" name="Freeform 134"/>
              <p:cNvSpPr/>
              <p:nvPr/>
            </p:nvSpPr>
            <p:spPr>
              <a:xfrm>
                <a:off x="1321902" y="1991136"/>
                <a:ext cx="64586" cy="57940"/>
              </a:xfrm>
              <a:custGeom>
                <a:avLst/>
                <a:gdLst>
                  <a:gd name="connsiteX0" fmla="*/ 0 w 64586"/>
                  <a:gd name="connsiteY0" fmla="*/ 13597 h 57940"/>
                  <a:gd name="connsiteX1" fmla="*/ 44190 w 64586"/>
                  <a:gd name="connsiteY1" fmla="*/ 57787 h 57940"/>
                  <a:gd name="connsiteX2" fmla="*/ 64586 w 64586"/>
                  <a:gd name="connsiteY2" fmla="*/ 0 h 5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586" h="57940">
                    <a:moveTo>
                      <a:pt x="0" y="13597"/>
                    </a:moveTo>
                    <a:cubicBezTo>
                      <a:pt x="16713" y="36825"/>
                      <a:pt x="33426" y="60053"/>
                      <a:pt x="44190" y="57787"/>
                    </a:cubicBezTo>
                    <a:cubicBezTo>
                      <a:pt x="54954" y="55521"/>
                      <a:pt x="15297" y="2833"/>
                      <a:pt x="64586" y="0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7621007" y="1474458"/>
            <a:ext cx="692755" cy="1131071"/>
            <a:chOff x="7108408" y="1070279"/>
            <a:chExt cx="807308" cy="1284772"/>
          </a:xfrm>
        </p:grpSpPr>
        <p:grpSp>
          <p:nvGrpSpPr>
            <p:cNvPr id="147" name="Group 146"/>
            <p:cNvGrpSpPr/>
            <p:nvPr/>
          </p:nvGrpSpPr>
          <p:grpSpPr>
            <a:xfrm rot="21144441">
              <a:off x="7209672" y="1070279"/>
              <a:ext cx="654065" cy="607037"/>
              <a:chOff x="5754692" y="3674319"/>
              <a:chExt cx="654065" cy="607037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5754692" y="3674319"/>
                <a:ext cx="604316" cy="60703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>
              <a:xfrm rot="2121713">
                <a:off x="5822145" y="3919331"/>
                <a:ext cx="586612" cy="298546"/>
              </a:xfrm>
              <a:custGeom>
                <a:avLst/>
                <a:gdLst>
                  <a:gd name="connsiteX0" fmla="*/ 0 w 241160"/>
                  <a:gd name="connsiteY0" fmla="*/ 291402 h 291402"/>
                  <a:gd name="connsiteX1" fmla="*/ 241160 w 241160"/>
                  <a:gd name="connsiteY1" fmla="*/ 236136 h 291402"/>
                  <a:gd name="connsiteX2" fmla="*/ 195943 w 241160"/>
                  <a:gd name="connsiteY2" fmla="*/ 0 h 291402"/>
                  <a:gd name="connsiteX3" fmla="*/ 0 w 241160"/>
                  <a:gd name="connsiteY3" fmla="*/ 291402 h 2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160" h="291402">
                    <a:moveTo>
                      <a:pt x="0" y="291402"/>
                    </a:moveTo>
                    <a:lnTo>
                      <a:pt x="241160" y="236136"/>
                    </a:lnTo>
                    <a:lnTo>
                      <a:pt x="195943" y="0"/>
                    </a:lnTo>
                    <a:lnTo>
                      <a:pt x="0" y="29140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7108408" y="1100111"/>
              <a:ext cx="807308" cy="1254940"/>
              <a:chOff x="5726891" y="1685302"/>
              <a:chExt cx="807308" cy="1254940"/>
            </a:xfrm>
          </p:grpSpPr>
          <p:sp>
            <p:nvSpPr>
              <p:cNvPr id="152" name="Oval 151"/>
              <p:cNvSpPr/>
              <p:nvPr/>
            </p:nvSpPr>
            <p:spPr>
              <a:xfrm>
                <a:off x="5726891" y="2146967"/>
                <a:ext cx="807308" cy="793275"/>
              </a:xfrm>
              <a:prstGeom prst="ellipse">
                <a:avLst/>
              </a:prstGeom>
              <a:solidFill>
                <a:srgbClr val="9E4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5850459" y="1685302"/>
                <a:ext cx="560173" cy="584886"/>
              </a:xfrm>
              <a:prstGeom prst="ellipse">
                <a:avLst/>
              </a:prstGeom>
              <a:solidFill>
                <a:srgbClr val="F7A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 153"/>
              <p:cNvSpPr/>
              <p:nvPr/>
            </p:nvSpPr>
            <p:spPr>
              <a:xfrm>
                <a:off x="6366488" y="2367257"/>
                <a:ext cx="88287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5806315" y="2338652"/>
                <a:ext cx="88287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6" name="Group 155"/>
              <p:cNvGrpSpPr/>
              <p:nvPr/>
            </p:nvGrpSpPr>
            <p:grpSpPr>
              <a:xfrm rot="21304500">
                <a:off x="5940048" y="2192682"/>
                <a:ext cx="380994" cy="123612"/>
                <a:chOff x="7039866" y="3748853"/>
                <a:chExt cx="380994" cy="123612"/>
              </a:xfrm>
            </p:grpSpPr>
            <p:sp>
              <p:nvSpPr>
                <p:cNvPr id="157" name="Oval 156"/>
                <p:cNvSpPr/>
                <p:nvPr/>
              </p:nvSpPr>
              <p:spPr>
                <a:xfrm>
                  <a:off x="7233250" y="3821737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7039866" y="3748853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7085585" y="3783625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7131304" y="3811193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/>
                <p:cNvSpPr/>
                <p:nvPr/>
              </p:nvSpPr>
              <p:spPr>
                <a:xfrm>
                  <a:off x="7184307" y="3820950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7281849" y="3815952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7327568" y="3795586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7375141" y="3774594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9" name="Group 148"/>
            <p:cNvGrpSpPr/>
            <p:nvPr/>
          </p:nvGrpSpPr>
          <p:grpSpPr>
            <a:xfrm rot="1335288">
              <a:off x="7305808" y="1086007"/>
              <a:ext cx="570406" cy="392651"/>
              <a:chOff x="5887429" y="1647693"/>
              <a:chExt cx="563074" cy="433357"/>
            </a:xfrm>
          </p:grpSpPr>
          <p:sp>
            <p:nvSpPr>
              <p:cNvPr id="150" name="Oval 149"/>
              <p:cNvSpPr/>
              <p:nvPr/>
            </p:nvSpPr>
            <p:spPr>
              <a:xfrm rot="2265087">
                <a:off x="5887429" y="1647693"/>
                <a:ext cx="126623" cy="4333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 rot="1891141">
                <a:off x="5996411" y="1702756"/>
                <a:ext cx="454092" cy="25846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0" name="Straight Arrow Connector 89"/>
          <p:cNvCxnSpPr/>
          <p:nvPr/>
        </p:nvCxnSpPr>
        <p:spPr>
          <a:xfrm>
            <a:off x="2227472" y="1809427"/>
            <a:ext cx="1634438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1971626" y="2115368"/>
            <a:ext cx="1634438" cy="0"/>
          </a:xfrm>
          <a:prstGeom prst="straightConnector1">
            <a:avLst/>
          </a:prstGeom>
          <a:ln w="44450"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2238281" y="2438505"/>
            <a:ext cx="1634438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2425510" y="1295650"/>
                <a:ext cx="120603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Com</m:t>
                      </m:r>
                      <m:r>
                        <a:rPr lang="en-US" sz="22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v</m:t>
                      </m:r>
                      <m:r>
                        <a:rPr lang="en-US" sz="22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510" y="1295650"/>
                <a:ext cx="1206035" cy="430887"/>
              </a:xfrm>
              <a:prstGeom prst="rect">
                <a:avLst/>
              </a:prstGeom>
              <a:blipFill rotWithShape="0">
                <a:blip r:embed="rId8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9" name="Straight Arrow Connector 168"/>
          <p:cNvCxnSpPr/>
          <p:nvPr/>
        </p:nvCxnSpPr>
        <p:spPr>
          <a:xfrm>
            <a:off x="5534664" y="1787430"/>
            <a:ext cx="1634438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5278818" y="2093371"/>
            <a:ext cx="1634438" cy="0"/>
          </a:xfrm>
          <a:prstGeom prst="straightConnector1">
            <a:avLst/>
          </a:prstGeom>
          <a:ln w="44450"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5545473" y="2416508"/>
            <a:ext cx="1634438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5716018" y="1310315"/>
                <a:ext cx="12129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Com</m:t>
                      </m:r>
                      <m:r>
                        <a:rPr lang="en-US" sz="22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u</m:t>
                      </m:r>
                      <m:r>
                        <a:rPr lang="en-US" sz="22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018" y="1310315"/>
                <a:ext cx="1212960" cy="430887"/>
              </a:xfrm>
              <a:prstGeom prst="rect">
                <a:avLst/>
              </a:prstGeom>
              <a:blipFill rotWithShape="0">
                <a:blip r:embed="rId9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TextBox 172"/>
          <p:cNvSpPr txBox="1"/>
          <p:nvPr/>
        </p:nvSpPr>
        <p:spPr>
          <a:xfrm>
            <a:off x="2331714" y="4399907"/>
            <a:ext cx="4480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432FF"/>
                </a:solidFill>
              </a:rPr>
              <a:t>Solution</a:t>
            </a:r>
            <a:r>
              <a:rPr lang="en-US" sz="2800" dirty="0"/>
              <a:t>:</a:t>
            </a:r>
            <a:r>
              <a:rPr lang="en-US" sz="2800" dirty="0" smtClean="0"/>
              <a:t> </a:t>
            </a:r>
            <a:r>
              <a:rPr lang="en-US" sz="2800" b="1" dirty="0" smtClean="0"/>
              <a:t>Introduce identities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/>
              <p:cNvSpPr txBox="1"/>
              <p:nvPr/>
            </p:nvSpPr>
            <p:spPr>
              <a:xfrm>
                <a:off x="2287201" y="1302563"/>
                <a:ext cx="153811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Com</m:t>
                      </m:r>
                      <m:r>
                        <a:rPr lang="en-US" sz="2200" b="0" i="0" smtClean="0">
                          <a:latin typeface="Cambria Math" charset="0"/>
                        </a:rPr>
                        <m:t>(</m:t>
                      </m:r>
                      <m:r>
                        <a:rPr lang="en-US" sz="2200" b="1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𝐢𝐝</m:t>
                      </m:r>
                      <m:r>
                        <a:rPr lang="en-US" sz="2200" b="0" i="0" smtClean="0"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v</m:t>
                      </m:r>
                      <m:r>
                        <a:rPr lang="en-US" sz="22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5" name="Text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201" y="1302563"/>
                <a:ext cx="1538113" cy="430887"/>
              </a:xfrm>
              <a:prstGeom prst="rect">
                <a:avLst/>
              </a:prstGeom>
              <a:blipFill rotWithShape="0">
                <a:blip r:embed="rId10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5592850" y="1304605"/>
                <a:ext cx="162307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Com</m:t>
                      </m:r>
                      <m:r>
                        <a:rPr lang="en-US" sz="2200" b="0" i="0" smtClean="0">
                          <a:latin typeface="Cambria Math" charset="0"/>
                        </a:rPr>
                        <m:t>(</m:t>
                      </m:r>
                      <m:r>
                        <a:rPr lang="en-US" sz="2200" b="1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𝐢𝐝</m:t>
                      </m:r>
                      <m:r>
                        <a:rPr lang="en-US" sz="2200" b="1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′</m:t>
                      </m:r>
                      <m:r>
                        <a:rPr lang="en-US" sz="2200" b="0" i="0" smtClean="0"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u</m:t>
                      </m:r>
                      <m:r>
                        <a:rPr lang="en-US" sz="22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850" y="1304605"/>
                <a:ext cx="1623072" cy="430887"/>
              </a:xfrm>
              <a:prstGeom prst="rect">
                <a:avLst/>
              </a:prstGeom>
              <a:blipFill rotWithShape="0">
                <a:blip r:embed="rId11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53260" y="1823665"/>
                <a:ext cx="3476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v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60" y="1823665"/>
                <a:ext cx="347698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694719" y="2745734"/>
            <a:ext cx="10240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Sender</a:t>
            </a:r>
            <a:endParaRPr lang="en-US" sz="2200" dirty="0"/>
          </a:p>
        </p:txBody>
      </p:sp>
      <p:sp>
        <p:nvSpPr>
          <p:cNvPr id="79" name="TextBox 78"/>
          <p:cNvSpPr txBox="1"/>
          <p:nvPr/>
        </p:nvSpPr>
        <p:spPr>
          <a:xfrm>
            <a:off x="7408098" y="2760934"/>
            <a:ext cx="1287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Receiver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67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"/>
    </mc:Choice>
    <mc:Fallback xmlns="">
      <p:transition spd="slow" advTm="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052 0.0828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414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131" grpId="0"/>
      <p:bldP spid="54" grpId="0"/>
      <p:bldP spid="55" grpId="0"/>
      <p:bldP spid="86" grpId="0"/>
      <p:bldP spid="86" grpId="1"/>
      <p:bldP spid="88" grpId="0"/>
      <p:bldP spid="126" grpId="0"/>
      <p:bldP spid="167" grpId="0"/>
      <p:bldP spid="167" grpId="1"/>
      <p:bldP spid="172" grpId="0"/>
      <p:bldP spid="172" grpId="1"/>
      <p:bldP spid="173" grpId="0"/>
      <p:bldP spid="175" grpId="0"/>
      <p:bldP spid="1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364379" y="2877484"/>
            <a:ext cx="8407783" cy="1515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3198950" y="1367010"/>
            <a:ext cx="516375" cy="51205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403591" y="1420785"/>
            <a:ext cx="516375" cy="51205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1-1 Non-malleability </a:t>
            </a:r>
            <a:r>
              <a:rPr lang="en-US" sz="2400" dirty="0" smtClean="0">
                <a:solidFill>
                  <a:schemeClr val="tx1"/>
                </a:solidFill>
              </a:rPr>
              <a:t>[LPV08]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163047" y="1493418"/>
            <a:ext cx="1103493" cy="861725"/>
            <a:chOff x="5161579" y="1461921"/>
            <a:chExt cx="1103493" cy="861725"/>
          </a:xfrm>
        </p:grpSpPr>
        <p:cxnSp>
          <p:nvCxnSpPr>
            <p:cNvPr id="39" name="Curved Connector 38"/>
            <p:cNvCxnSpPr/>
            <p:nvPr/>
          </p:nvCxnSpPr>
          <p:spPr>
            <a:xfrm flipV="1">
              <a:off x="5585599" y="2039257"/>
              <a:ext cx="679473" cy="191134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5161579" y="1461921"/>
              <a:ext cx="662532" cy="861725"/>
              <a:chOff x="5022486" y="1345587"/>
              <a:chExt cx="736896" cy="959013"/>
            </a:xfrm>
          </p:grpSpPr>
          <p:sp>
            <p:nvSpPr>
              <p:cNvPr id="41" name="Triangle 40"/>
              <p:cNvSpPr/>
              <p:nvPr/>
            </p:nvSpPr>
            <p:spPr>
              <a:xfrm rot="19792711">
                <a:off x="5022486" y="1345587"/>
                <a:ext cx="198857" cy="56503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riangle 41"/>
              <p:cNvSpPr/>
              <p:nvPr/>
            </p:nvSpPr>
            <p:spPr>
              <a:xfrm rot="21213477">
                <a:off x="5565804" y="1380496"/>
                <a:ext cx="193578" cy="3850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20699999" lon="0" rev="18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041044" y="1556287"/>
                <a:ext cx="718250" cy="74831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183410" y="1737926"/>
                <a:ext cx="146908" cy="2575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477226" y="1700900"/>
                <a:ext cx="146908" cy="2575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209651" y="1820909"/>
                <a:ext cx="94426" cy="12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06272" y="1794518"/>
                <a:ext cx="94426" cy="12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Chord 47"/>
              <p:cNvSpPr/>
              <p:nvPr/>
            </p:nvSpPr>
            <p:spPr>
              <a:xfrm rot="17400564">
                <a:off x="5290391" y="1977281"/>
                <a:ext cx="263616" cy="267119"/>
              </a:xfrm>
              <a:prstGeom prst="chord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 flipV="1">
                <a:off x="5276384" y="2113499"/>
                <a:ext cx="262066" cy="255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Freeform 49"/>
              <p:cNvSpPr/>
              <p:nvPr/>
            </p:nvSpPr>
            <p:spPr>
              <a:xfrm>
                <a:off x="5398421" y="2054543"/>
                <a:ext cx="0" cy="98854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5349693" y="2139034"/>
                <a:ext cx="0" cy="61783"/>
              </a:xfrm>
              <a:custGeom>
                <a:avLst/>
                <a:gdLst>
                  <a:gd name="connsiteX0" fmla="*/ 0 w 0"/>
                  <a:gd name="connsiteY0" fmla="*/ 0 h 61783"/>
                  <a:gd name="connsiteX1" fmla="*/ 0 w 0"/>
                  <a:gd name="connsiteY1" fmla="*/ 61783 h 6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1783">
                    <a:moveTo>
                      <a:pt x="0" y="0"/>
                    </a:moveTo>
                    <a:lnTo>
                      <a:pt x="0" y="61783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5471675" y="2127862"/>
                <a:ext cx="0" cy="98854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5450892" y="2058563"/>
                <a:ext cx="45719" cy="65220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3" name="Right Arrow 112"/>
          <p:cNvSpPr/>
          <p:nvPr/>
        </p:nvSpPr>
        <p:spPr>
          <a:xfrm>
            <a:off x="2230089" y="1867068"/>
            <a:ext cx="1327644" cy="284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2066266" y="1372875"/>
                <a:ext cx="17644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Com</m:t>
                      </m:r>
                      <m:r>
                        <a:rPr lang="en-US" sz="24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id</m:t>
                      </m:r>
                      <m:r>
                        <a:rPr lang="en-US" sz="2400" b="0" i="0" smtClean="0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v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266" y="1372875"/>
                <a:ext cx="1764457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69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5517673" y="1390497"/>
                <a:ext cx="18590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Com</m:t>
                      </m:r>
                      <m:r>
                        <a:rPr lang="en-US" sz="24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id</m:t>
                      </m:r>
                      <m:r>
                        <a:rPr lang="en-US" sz="2400" b="0" i="0" smtClean="0">
                          <a:latin typeface="Cambria Math" charset="0"/>
                        </a:rPr>
                        <m:t>′,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u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673" y="1390497"/>
                <a:ext cx="1859034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65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1514397" y="1065126"/>
                <a:ext cx="3321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id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397" y="1065126"/>
                <a:ext cx="332115" cy="523220"/>
              </a:xfrm>
              <a:prstGeom prst="rect">
                <a:avLst/>
              </a:prstGeom>
              <a:blipFill rotWithShape="0">
                <a:blip r:embed="rId6"/>
                <a:stretch>
                  <a:fillRect r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4918294" y="1090590"/>
                <a:ext cx="3321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id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′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294" y="1090590"/>
                <a:ext cx="332115" cy="523220"/>
              </a:xfrm>
              <a:prstGeom prst="rect">
                <a:avLst/>
              </a:prstGeom>
              <a:blipFill rotWithShape="0">
                <a:blip r:embed="rId7"/>
                <a:stretch>
                  <a:fillRect r="-4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3381891" y="2920748"/>
                <a:ext cx="23585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charset="0"/>
                        </a:rPr>
                        <m:t>&lt;</m:t>
                      </m:r>
                      <m:r>
                        <a:rPr lang="en-US" sz="2800" b="1" i="0" smtClean="0">
                          <a:latin typeface="Cambria Math" charset="0"/>
                        </a:rPr>
                        <m:t>𝐯𝐢𝐞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charset="0"/>
                            </a:rPr>
                            <m:t>𝐰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0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𝐮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0" smtClean="0">
                          <a:latin typeface="Cambria Math" charset="0"/>
                        </a:rPr>
                        <m:t>&gt;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891" y="2920748"/>
                <a:ext cx="2358594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Right Arrow 169"/>
          <p:cNvSpPr/>
          <p:nvPr/>
        </p:nvSpPr>
        <p:spPr>
          <a:xfrm>
            <a:off x="5695842" y="1888974"/>
            <a:ext cx="1327644" cy="284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307632" y="3364541"/>
                <a:ext cx="20737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∀MIM,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v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v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632" y="3364541"/>
                <a:ext cx="2073742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4706" t="-102632" b="-1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82700" y="1465208"/>
                <a:ext cx="3681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v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00" y="1465208"/>
                <a:ext cx="368113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9836" r="-327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/>
              <p:cNvSpPr txBox="1"/>
              <p:nvPr/>
            </p:nvSpPr>
            <p:spPr>
              <a:xfrm>
                <a:off x="3414525" y="3866404"/>
                <a:ext cx="23585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charset="0"/>
                        </a:rPr>
                        <m:t>&lt;</m:t>
                      </m:r>
                      <m:r>
                        <a:rPr lang="en-US" sz="2800" b="1" i="0" smtClean="0">
                          <a:latin typeface="Cambria Math" charset="0"/>
                        </a:rPr>
                        <m:t>𝐯𝐢𝐞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charset="0"/>
                            </a:rPr>
                            <m:t>𝐰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0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𝐮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0" smtClean="0">
                          <a:latin typeface="Cambria Math" charset="0"/>
                        </a:rPr>
                        <m:t>&gt;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35" name="TextBox 2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525" y="3866404"/>
                <a:ext cx="2358594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241378" y="3210652"/>
                <a:ext cx="72808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378" y="3210652"/>
                <a:ext cx="728084" cy="76944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270732" y="3260618"/>
                <a:ext cx="20706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replace with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</a:rPr>
                      <m:t>⊥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algn="ctr"/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id</m:t>
                        </m:r>
                      </m:e>
                      <m:sup>
                        <m:r>
                          <a:rPr lang="en-US" sz="2400" b="0" i="0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400" b="0" i="0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id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732" y="3260618"/>
                <a:ext cx="2070630" cy="830997"/>
              </a:xfrm>
              <a:prstGeom prst="rect">
                <a:avLst/>
              </a:prstGeom>
              <a:blipFill rotWithShape="0">
                <a:blip r:embed="rId15"/>
                <a:stretch>
                  <a:fillRect l="-4130" t="-13971" b="-72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/>
          <p:cNvCxnSpPr/>
          <p:nvPr/>
        </p:nvCxnSpPr>
        <p:spPr>
          <a:xfrm>
            <a:off x="5226156" y="3286513"/>
            <a:ext cx="939371" cy="197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5266540" y="3694554"/>
            <a:ext cx="939371" cy="282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/>
        </p:nvGrpSpPr>
        <p:grpSpPr>
          <a:xfrm>
            <a:off x="881573" y="1348635"/>
            <a:ext cx="694431" cy="1145839"/>
            <a:chOff x="1229475" y="1967354"/>
            <a:chExt cx="807308" cy="1273251"/>
          </a:xfrm>
        </p:grpSpPr>
        <p:grpSp>
          <p:nvGrpSpPr>
            <p:cNvPr id="174" name="Group 173"/>
            <p:cNvGrpSpPr/>
            <p:nvPr/>
          </p:nvGrpSpPr>
          <p:grpSpPr>
            <a:xfrm>
              <a:off x="1229475" y="1985665"/>
              <a:ext cx="807308" cy="1254940"/>
              <a:chOff x="1589902" y="2199503"/>
              <a:chExt cx="807308" cy="1254940"/>
            </a:xfrm>
          </p:grpSpPr>
          <p:sp>
            <p:nvSpPr>
              <p:cNvPr id="238" name="Oval 237"/>
              <p:cNvSpPr/>
              <p:nvPr/>
            </p:nvSpPr>
            <p:spPr>
              <a:xfrm>
                <a:off x="1589902" y="2661168"/>
                <a:ext cx="807308" cy="79327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1713470" y="2199503"/>
                <a:ext cx="560173" cy="584886"/>
              </a:xfrm>
              <a:prstGeom prst="ellipse">
                <a:avLst/>
              </a:prstGeom>
              <a:solidFill>
                <a:srgbClr val="F7A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Freeform 239"/>
              <p:cNvSpPr/>
              <p:nvPr/>
            </p:nvSpPr>
            <p:spPr>
              <a:xfrm>
                <a:off x="2237977" y="2830355"/>
                <a:ext cx="100196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Freeform 240"/>
              <p:cNvSpPr/>
              <p:nvPr/>
            </p:nvSpPr>
            <p:spPr>
              <a:xfrm>
                <a:off x="1669326" y="2852853"/>
                <a:ext cx="88287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1959575" y="2852853"/>
                <a:ext cx="67962" cy="90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1959575" y="3044081"/>
                <a:ext cx="67962" cy="90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1959574" y="3246054"/>
                <a:ext cx="67962" cy="90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1319060" y="1967354"/>
              <a:ext cx="560173" cy="498288"/>
              <a:chOff x="1319060" y="1967354"/>
              <a:chExt cx="560173" cy="498288"/>
            </a:xfrm>
          </p:grpSpPr>
          <p:grpSp>
            <p:nvGrpSpPr>
              <p:cNvPr id="176" name="Group 175"/>
              <p:cNvGrpSpPr/>
              <p:nvPr/>
            </p:nvGrpSpPr>
            <p:grpSpPr>
              <a:xfrm>
                <a:off x="1319060" y="1967354"/>
                <a:ext cx="560173" cy="498288"/>
                <a:chOff x="2867371" y="2342374"/>
                <a:chExt cx="560173" cy="498288"/>
              </a:xfrm>
            </p:grpSpPr>
            <p:sp>
              <p:nvSpPr>
                <p:cNvPr id="178" name="Oval 177"/>
                <p:cNvSpPr/>
                <p:nvPr/>
              </p:nvSpPr>
              <p:spPr>
                <a:xfrm>
                  <a:off x="2902226" y="2342374"/>
                  <a:ext cx="525318" cy="17553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 rot="5400000">
                  <a:off x="2727429" y="2535069"/>
                  <a:ext cx="445535" cy="16565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>
                <a:xfrm>
                  <a:off x="2883377" y="2395128"/>
                  <a:ext cx="372380" cy="392781"/>
                </a:xfrm>
                <a:custGeom>
                  <a:avLst/>
                  <a:gdLst>
                    <a:gd name="connsiteX0" fmla="*/ 4427 w 404505"/>
                    <a:gd name="connsiteY0" fmla="*/ 255729 h 359980"/>
                    <a:gd name="connsiteX1" fmla="*/ 68222 w 404505"/>
                    <a:gd name="connsiteY1" fmla="*/ 357801 h 359980"/>
                    <a:gd name="connsiteX2" fmla="*/ 149030 w 404505"/>
                    <a:gd name="connsiteY2" fmla="*/ 170668 h 359980"/>
                    <a:gd name="connsiteX3" fmla="*/ 149030 w 404505"/>
                    <a:gd name="connsiteY3" fmla="*/ 115379 h 359980"/>
                    <a:gd name="connsiteX4" fmla="*/ 404211 w 404505"/>
                    <a:gd name="connsiteY4" fmla="*/ 81355 h 359980"/>
                    <a:gd name="connsiteX5" fmla="*/ 195813 w 404505"/>
                    <a:gd name="connsiteY5" fmla="*/ 4800 h 359980"/>
                    <a:gd name="connsiteX6" fmla="*/ 4427 w 404505"/>
                    <a:gd name="connsiteY6" fmla="*/ 255729 h 35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4505" h="359980">
                      <a:moveTo>
                        <a:pt x="4427" y="255729"/>
                      </a:moveTo>
                      <a:cubicBezTo>
                        <a:pt x="-16838" y="314563"/>
                        <a:pt x="44122" y="371978"/>
                        <a:pt x="68222" y="357801"/>
                      </a:cubicBezTo>
                      <a:cubicBezTo>
                        <a:pt x="92323" y="343624"/>
                        <a:pt x="135562" y="211072"/>
                        <a:pt x="149030" y="170668"/>
                      </a:cubicBezTo>
                      <a:cubicBezTo>
                        <a:pt x="162498" y="130264"/>
                        <a:pt x="106500" y="130264"/>
                        <a:pt x="149030" y="115379"/>
                      </a:cubicBezTo>
                      <a:cubicBezTo>
                        <a:pt x="191560" y="100494"/>
                        <a:pt x="396414" y="99785"/>
                        <a:pt x="404211" y="81355"/>
                      </a:cubicBezTo>
                      <a:cubicBezTo>
                        <a:pt x="412008" y="62925"/>
                        <a:pt x="263153" y="-20718"/>
                        <a:pt x="195813" y="4800"/>
                      </a:cubicBezTo>
                      <a:cubicBezTo>
                        <a:pt x="128474" y="30318"/>
                        <a:pt x="25692" y="196895"/>
                        <a:pt x="4427" y="2557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7" name="Freeform 176"/>
              <p:cNvSpPr/>
              <p:nvPr/>
            </p:nvSpPr>
            <p:spPr>
              <a:xfrm>
                <a:off x="1321902" y="1991136"/>
                <a:ext cx="64586" cy="57940"/>
              </a:xfrm>
              <a:custGeom>
                <a:avLst/>
                <a:gdLst>
                  <a:gd name="connsiteX0" fmla="*/ 0 w 64586"/>
                  <a:gd name="connsiteY0" fmla="*/ 13597 h 57940"/>
                  <a:gd name="connsiteX1" fmla="*/ 44190 w 64586"/>
                  <a:gd name="connsiteY1" fmla="*/ 57787 h 57940"/>
                  <a:gd name="connsiteX2" fmla="*/ 64586 w 64586"/>
                  <a:gd name="connsiteY2" fmla="*/ 0 h 5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586" h="57940">
                    <a:moveTo>
                      <a:pt x="0" y="13597"/>
                    </a:moveTo>
                    <a:cubicBezTo>
                      <a:pt x="16713" y="36825"/>
                      <a:pt x="33426" y="60053"/>
                      <a:pt x="44190" y="57787"/>
                    </a:cubicBezTo>
                    <a:cubicBezTo>
                      <a:pt x="54954" y="55521"/>
                      <a:pt x="15297" y="2833"/>
                      <a:pt x="64586" y="0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5" name="Group 244"/>
          <p:cNvGrpSpPr/>
          <p:nvPr/>
        </p:nvGrpSpPr>
        <p:grpSpPr>
          <a:xfrm>
            <a:off x="7621007" y="1341938"/>
            <a:ext cx="692755" cy="1131071"/>
            <a:chOff x="7108408" y="1070279"/>
            <a:chExt cx="807308" cy="1284772"/>
          </a:xfrm>
        </p:grpSpPr>
        <p:grpSp>
          <p:nvGrpSpPr>
            <p:cNvPr id="246" name="Group 245"/>
            <p:cNvGrpSpPr/>
            <p:nvPr/>
          </p:nvGrpSpPr>
          <p:grpSpPr>
            <a:xfrm rot="21144441">
              <a:off x="7209672" y="1070279"/>
              <a:ext cx="654065" cy="607037"/>
              <a:chOff x="5754692" y="3674319"/>
              <a:chExt cx="654065" cy="607037"/>
            </a:xfrm>
          </p:grpSpPr>
          <p:sp>
            <p:nvSpPr>
              <p:cNvPr id="264" name="Oval 263"/>
              <p:cNvSpPr/>
              <p:nvPr/>
            </p:nvSpPr>
            <p:spPr>
              <a:xfrm>
                <a:off x="5754692" y="3674319"/>
                <a:ext cx="604316" cy="60703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Freeform 264"/>
              <p:cNvSpPr/>
              <p:nvPr/>
            </p:nvSpPr>
            <p:spPr>
              <a:xfrm rot="2121713">
                <a:off x="5822145" y="3919331"/>
                <a:ext cx="586612" cy="298546"/>
              </a:xfrm>
              <a:custGeom>
                <a:avLst/>
                <a:gdLst>
                  <a:gd name="connsiteX0" fmla="*/ 0 w 241160"/>
                  <a:gd name="connsiteY0" fmla="*/ 291402 h 291402"/>
                  <a:gd name="connsiteX1" fmla="*/ 241160 w 241160"/>
                  <a:gd name="connsiteY1" fmla="*/ 236136 h 291402"/>
                  <a:gd name="connsiteX2" fmla="*/ 195943 w 241160"/>
                  <a:gd name="connsiteY2" fmla="*/ 0 h 291402"/>
                  <a:gd name="connsiteX3" fmla="*/ 0 w 241160"/>
                  <a:gd name="connsiteY3" fmla="*/ 291402 h 2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160" h="291402">
                    <a:moveTo>
                      <a:pt x="0" y="291402"/>
                    </a:moveTo>
                    <a:lnTo>
                      <a:pt x="241160" y="236136"/>
                    </a:lnTo>
                    <a:lnTo>
                      <a:pt x="195943" y="0"/>
                    </a:lnTo>
                    <a:lnTo>
                      <a:pt x="0" y="29140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/>
            <p:cNvGrpSpPr/>
            <p:nvPr/>
          </p:nvGrpSpPr>
          <p:grpSpPr>
            <a:xfrm>
              <a:off x="7108408" y="1100111"/>
              <a:ext cx="807308" cy="1254940"/>
              <a:chOff x="5726891" y="1685302"/>
              <a:chExt cx="807308" cy="1254940"/>
            </a:xfrm>
          </p:grpSpPr>
          <p:sp>
            <p:nvSpPr>
              <p:cNvPr id="251" name="Oval 250"/>
              <p:cNvSpPr/>
              <p:nvPr/>
            </p:nvSpPr>
            <p:spPr>
              <a:xfrm>
                <a:off x="5726891" y="2146967"/>
                <a:ext cx="807308" cy="793275"/>
              </a:xfrm>
              <a:prstGeom prst="ellipse">
                <a:avLst/>
              </a:prstGeom>
              <a:solidFill>
                <a:srgbClr val="9E4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5850459" y="1685302"/>
                <a:ext cx="560173" cy="584886"/>
              </a:xfrm>
              <a:prstGeom prst="ellipse">
                <a:avLst/>
              </a:prstGeom>
              <a:solidFill>
                <a:srgbClr val="F7A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Freeform 252"/>
              <p:cNvSpPr/>
              <p:nvPr/>
            </p:nvSpPr>
            <p:spPr>
              <a:xfrm>
                <a:off x="6366488" y="2367257"/>
                <a:ext cx="88287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Freeform 253"/>
              <p:cNvSpPr/>
              <p:nvPr/>
            </p:nvSpPr>
            <p:spPr>
              <a:xfrm>
                <a:off x="5806315" y="2338652"/>
                <a:ext cx="88287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5" name="Group 254"/>
              <p:cNvGrpSpPr/>
              <p:nvPr/>
            </p:nvGrpSpPr>
            <p:grpSpPr>
              <a:xfrm rot="21304500">
                <a:off x="5940048" y="2192682"/>
                <a:ext cx="380994" cy="123612"/>
                <a:chOff x="7039866" y="3748853"/>
                <a:chExt cx="380994" cy="123612"/>
              </a:xfrm>
            </p:grpSpPr>
            <p:sp>
              <p:nvSpPr>
                <p:cNvPr id="256" name="Oval 255"/>
                <p:cNvSpPr/>
                <p:nvPr/>
              </p:nvSpPr>
              <p:spPr>
                <a:xfrm>
                  <a:off x="7233250" y="3821737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>
                  <a:off x="7039866" y="3748853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Oval 257"/>
                <p:cNvSpPr/>
                <p:nvPr/>
              </p:nvSpPr>
              <p:spPr>
                <a:xfrm>
                  <a:off x="7085585" y="3783625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Oval 258"/>
                <p:cNvSpPr/>
                <p:nvPr/>
              </p:nvSpPr>
              <p:spPr>
                <a:xfrm>
                  <a:off x="7131304" y="3811193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Oval 259"/>
                <p:cNvSpPr/>
                <p:nvPr/>
              </p:nvSpPr>
              <p:spPr>
                <a:xfrm>
                  <a:off x="7184307" y="3820950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Oval 260"/>
                <p:cNvSpPr/>
                <p:nvPr/>
              </p:nvSpPr>
              <p:spPr>
                <a:xfrm>
                  <a:off x="7281849" y="3815952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Oval 261"/>
                <p:cNvSpPr/>
                <p:nvPr/>
              </p:nvSpPr>
              <p:spPr>
                <a:xfrm>
                  <a:off x="7327568" y="3795586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Oval 262"/>
                <p:cNvSpPr/>
                <p:nvPr/>
              </p:nvSpPr>
              <p:spPr>
                <a:xfrm>
                  <a:off x="7375141" y="3774594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8" name="Group 247"/>
            <p:cNvGrpSpPr/>
            <p:nvPr/>
          </p:nvGrpSpPr>
          <p:grpSpPr>
            <a:xfrm rot="1335288">
              <a:off x="7305808" y="1086007"/>
              <a:ext cx="570406" cy="392651"/>
              <a:chOff x="5887429" y="1647693"/>
              <a:chExt cx="563074" cy="433357"/>
            </a:xfrm>
          </p:grpSpPr>
          <p:sp>
            <p:nvSpPr>
              <p:cNvPr id="249" name="Oval 248"/>
              <p:cNvSpPr/>
              <p:nvPr/>
            </p:nvSpPr>
            <p:spPr>
              <a:xfrm rot="2265087">
                <a:off x="5887429" y="1647693"/>
                <a:ext cx="126623" cy="4333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 rot="1891141">
                <a:off x="5996411" y="1702756"/>
                <a:ext cx="454092" cy="25846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6" name="Oval 265"/>
          <p:cNvSpPr/>
          <p:nvPr/>
        </p:nvSpPr>
        <p:spPr>
          <a:xfrm>
            <a:off x="3264621" y="4785816"/>
            <a:ext cx="516375" cy="51205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434326" y="4849179"/>
            <a:ext cx="516375" cy="51205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8" name="Group 267"/>
          <p:cNvGrpSpPr/>
          <p:nvPr/>
        </p:nvGrpSpPr>
        <p:grpSpPr>
          <a:xfrm>
            <a:off x="4207463" y="4924543"/>
            <a:ext cx="1103493" cy="861725"/>
            <a:chOff x="5161579" y="1461921"/>
            <a:chExt cx="1103493" cy="861725"/>
          </a:xfrm>
        </p:grpSpPr>
        <p:cxnSp>
          <p:nvCxnSpPr>
            <p:cNvPr id="269" name="Curved Connector 268"/>
            <p:cNvCxnSpPr/>
            <p:nvPr/>
          </p:nvCxnSpPr>
          <p:spPr>
            <a:xfrm flipV="1">
              <a:off x="5585599" y="2039257"/>
              <a:ext cx="679473" cy="191134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0" name="Group 269"/>
            <p:cNvGrpSpPr/>
            <p:nvPr/>
          </p:nvGrpSpPr>
          <p:grpSpPr>
            <a:xfrm>
              <a:off x="5161579" y="1461921"/>
              <a:ext cx="662532" cy="861725"/>
              <a:chOff x="5022486" y="1345587"/>
              <a:chExt cx="736896" cy="959013"/>
            </a:xfrm>
          </p:grpSpPr>
          <p:sp>
            <p:nvSpPr>
              <p:cNvPr id="271" name="Triangle 270"/>
              <p:cNvSpPr/>
              <p:nvPr/>
            </p:nvSpPr>
            <p:spPr>
              <a:xfrm rot="19792711">
                <a:off x="5022486" y="1345587"/>
                <a:ext cx="198857" cy="56503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Triangle 271"/>
              <p:cNvSpPr/>
              <p:nvPr/>
            </p:nvSpPr>
            <p:spPr>
              <a:xfrm rot="21213477">
                <a:off x="5565804" y="1380496"/>
                <a:ext cx="193578" cy="3850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20699999" lon="0" rev="18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5041044" y="1556287"/>
                <a:ext cx="718250" cy="74831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5183410" y="1737926"/>
                <a:ext cx="146908" cy="2575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5477226" y="1700900"/>
                <a:ext cx="146908" cy="2575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5209651" y="1820909"/>
                <a:ext cx="94426" cy="12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5506272" y="1794518"/>
                <a:ext cx="94426" cy="12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Chord 277"/>
              <p:cNvSpPr/>
              <p:nvPr/>
            </p:nvSpPr>
            <p:spPr>
              <a:xfrm rot="17400564">
                <a:off x="5290391" y="1977281"/>
                <a:ext cx="263616" cy="267119"/>
              </a:xfrm>
              <a:prstGeom prst="chord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9" name="Straight Connector 278"/>
              <p:cNvCxnSpPr/>
              <p:nvPr/>
            </p:nvCxnSpPr>
            <p:spPr>
              <a:xfrm flipV="1">
                <a:off x="5276384" y="2113499"/>
                <a:ext cx="262066" cy="255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Freeform 279"/>
              <p:cNvSpPr/>
              <p:nvPr/>
            </p:nvSpPr>
            <p:spPr>
              <a:xfrm>
                <a:off x="5398421" y="2054543"/>
                <a:ext cx="0" cy="98854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Freeform 280"/>
              <p:cNvSpPr/>
              <p:nvPr/>
            </p:nvSpPr>
            <p:spPr>
              <a:xfrm>
                <a:off x="5349693" y="2139034"/>
                <a:ext cx="0" cy="61783"/>
              </a:xfrm>
              <a:custGeom>
                <a:avLst/>
                <a:gdLst>
                  <a:gd name="connsiteX0" fmla="*/ 0 w 0"/>
                  <a:gd name="connsiteY0" fmla="*/ 0 h 61783"/>
                  <a:gd name="connsiteX1" fmla="*/ 0 w 0"/>
                  <a:gd name="connsiteY1" fmla="*/ 61783 h 6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1783">
                    <a:moveTo>
                      <a:pt x="0" y="0"/>
                    </a:moveTo>
                    <a:lnTo>
                      <a:pt x="0" y="61783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Freeform 281"/>
              <p:cNvSpPr/>
              <p:nvPr/>
            </p:nvSpPr>
            <p:spPr>
              <a:xfrm>
                <a:off x="5471675" y="2127862"/>
                <a:ext cx="0" cy="98854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Freeform 282"/>
              <p:cNvSpPr/>
              <p:nvPr/>
            </p:nvSpPr>
            <p:spPr>
              <a:xfrm flipH="1">
                <a:off x="5450892" y="2058563"/>
                <a:ext cx="45719" cy="65220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4" name="Right Arrow 283"/>
          <p:cNvSpPr/>
          <p:nvPr/>
        </p:nvSpPr>
        <p:spPr>
          <a:xfrm>
            <a:off x="2274505" y="5298193"/>
            <a:ext cx="1327644" cy="284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TextBox 284"/>
              <p:cNvSpPr txBox="1"/>
              <p:nvPr/>
            </p:nvSpPr>
            <p:spPr>
              <a:xfrm>
                <a:off x="2110682" y="4804000"/>
                <a:ext cx="17715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Com</m:t>
                      </m:r>
                      <m:r>
                        <a:rPr lang="en-US" sz="24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id</m:t>
                      </m:r>
                      <m:r>
                        <a:rPr lang="en-US" sz="2400" b="0" i="0" smtClean="0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v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5" name="TextBox 2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682" y="4804000"/>
                <a:ext cx="1771575" cy="461665"/>
              </a:xfrm>
              <a:prstGeom prst="rect">
                <a:avLst/>
              </a:prstGeom>
              <a:blipFill rotWithShape="0">
                <a:blip r:embed="rId16"/>
                <a:stretch>
                  <a:fillRect r="-68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TextBox 285"/>
              <p:cNvSpPr txBox="1"/>
              <p:nvPr/>
            </p:nvSpPr>
            <p:spPr>
              <a:xfrm>
                <a:off x="5562089" y="4821622"/>
                <a:ext cx="18661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Com</m:t>
                      </m:r>
                      <m:r>
                        <a:rPr lang="en-US" sz="2400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id</m:t>
                      </m:r>
                      <m:r>
                        <a:rPr lang="en-US" sz="2400" b="0" i="0" smtClean="0">
                          <a:latin typeface="Cambria Math" charset="0"/>
                        </a:rPr>
                        <m:t>′,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u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6" name="TextBox 2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089" y="4821622"/>
                <a:ext cx="1866152" cy="461665"/>
              </a:xfrm>
              <a:prstGeom prst="rect">
                <a:avLst/>
              </a:prstGeom>
              <a:blipFill rotWithShape="0">
                <a:blip r:embed="rId17"/>
                <a:stretch>
                  <a:fillRect r="-32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TextBox 286"/>
              <p:cNvSpPr txBox="1"/>
              <p:nvPr/>
            </p:nvSpPr>
            <p:spPr>
              <a:xfrm>
                <a:off x="1558813" y="4496251"/>
                <a:ext cx="3321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id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7" name="TextBox 2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813" y="4496251"/>
                <a:ext cx="332115" cy="523220"/>
              </a:xfrm>
              <a:prstGeom prst="rect">
                <a:avLst/>
              </a:prstGeom>
              <a:blipFill rotWithShape="0">
                <a:blip r:embed="rId18"/>
                <a:stretch>
                  <a:fillRect r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TextBox 287"/>
              <p:cNvSpPr txBox="1"/>
              <p:nvPr/>
            </p:nvSpPr>
            <p:spPr>
              <a:xfrm>
                <a:off x="4962710" y="4521715"/>
                <a:ext cx="3321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id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′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8" name="TextBox 2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710" y="4521715"/>
                <a:ext cx="332115" cy="523220"/>
              </a:xfrm>
              <a:prstGeom prst="rect">
                <a:avLst/>
              </a:prstGeom>
              <a:blipFill rotWithShape="0">
                <a:blip r:embed="rId19"/>
                <a:stretch>
                  <a:fillRect r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9" name="Right Arrow 288"/>
          <p:cNvSpPr/>
          <p:nvPr/>
        </p:nvSpPr>
        <p:spPr>
          <a:xfrm>
            <a:off x="5740258" y="5320099"/>
            <a:ext cx="1327644" cy="284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TextBox 289"/>
              <p:cNvSpPr txBox="1"/>
              <p:nvPr/>
            </p:nvSpPr>
            <p:spPr>
              <a:xfrm>
                <a:off x="527116" y="4896333"/>
                <a:ext cx="375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v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290" name="TextBox 2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6" y="4896333"/>
                <a:ext cx="375231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8065" r="-483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1" name="Group 290"/>
          <p:cNvGrpSpPr/>
          <p:nvPr/>
        </p:nvGrpSpPr>
        <p:grpSpPr>
          <a:xfrm>
            <a:off x="925989" y="4779760"/>
            <a:ext cx="694431" cy="1145839"/>
            <a:chOff x="1229475" y="1967354"/>
            <a:chExt cx="807308" cy="1273251"/>
          </a:xfrm>
        </p:grpSpPr>
        <p:grpSp>
          <p:nvGrpSpPr>
            <p:cNvPr id="292" name="Group 291"/>
            <p:cNvGrpSpPr/>
            <p:nvPr/>
          </p:nvGrpSpPr>
          <p:grpSpPr>
            <a:xfrm>
              <a:off x="1229475" y="1985665"/>
              <a:ext cx="807308" cy="1254940"/>
              <a:chOff x="1589902" y="2199503"/>
              <a:chExt cx="807308" cy="1254940"/>
            </a:xfrm>
          </p:grpSpPr>
          <p:sp>
            <p:nvSpPr>
              <p:cNvPr id="299" name="Oval 298"/>
              <p:cNvSpPr/>
              <p:nvPr/>
            </p:nvSpPr>
            <p:spPr>
              <a:xfrm>
                <a:off x="1589902" y="2661168"/>
                <a:ext cx="807308" cy="79327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1713470" y="2199503"/>
                <a:ext cx="560173" cy="584886"/>
              </a:xfrm>
              <a:prstGeom prst="ellipse">
                <a:avLst/>
              </a:prstGeom>
              <a:solidFill>
                <a:srgbClr val="F7A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Freeform 300"/>
              <p:cNvSpPr/>
              <p:nvPr/>
            </p:nvSpPr>
            <p:spPr>
              <a:xfrm>
                <a:off x="2237977" y="2830355"/>
                <a:ext cx="100196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Freeform 301"/>
              <p:cNvSpPr/>
              <p:nvPr/>
            </p:nvSpPr>
            <p:spPr>
              <a:xfrm>
                <a:off x="1669326" y="2852853"/>
                <a:ext cx="88287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1959575" y="2852853"/>
                <a:ext cx="67962" cy="90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1959575" y="3044081"/>
                <a:ext cx="67962" cy="90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1959574" y="3246054"/>
                <a:ext cx="67962" cy="90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1319060" y="1967354"/>
              <a:ext cx="560173" cy="498288"/>
              <a:chOff x="1319060" y="1967354"/>
              <a:chExt cx="560173" cy="498288"/>
            </a:xfrm>
          </p:grpSpPr>
          <p:grpSp>
            <p:nvGrpSpPr>
              <p:cNvPr id="294" name="Group 293"/>
              <p:cNvGrpSpPr/>
              <p:nvPr/>
            </p:nvGrpSpPr>
            <p:grpSpPr>
              <a:xfrm>
                <a:off x="1319060" y="1967354"/>
                <a:ext cx="560173" cy="498288"/>
                <a:chOff x="2867371" y="2342374"/>
                <a:chExt cx="560173" cy="498288"/>
              </a:xfrm>
            </p:grpSpPr>
            <p:sp>
              <p:nvSpPr>
                <p:cNvPr id="296" name="Oval 295"/>
                <p:cNvSpPr/>
                <p:nvPr/>
              </p:nvSpPr>
              <p:spPr>
                <a:xfrm>
                  <a:off x="2902226" y="2342374"/>
                  <a:ext cx="525318" cy="17553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Oval 296"/>
                <p:cNvSpPr/>
                <p:nvPr/>
              </p:nvSpPr>
              <p:spPr>
                <a:xfrm rot="5400000">
                  <a:off x="2727429" y="2535069"/>
                  <a:ext cx="445535" cy="16565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Freeform 297"/>
                <p:cNvSpPr/>
                <p:nvPr/>
              </p:nvSpPr>
              <p:spPr>
                <a:xfrm>
                  <a:off x="2883377" y="2395128"/>
                  <a:ext cx="372380" cy="392781"/>
                </a:xfrm>
                <a:custGeom>
                  <a:avLst/>
                  <a:gdLst>
                    <a:gd name="connsiteX0" fmla="*/ 4427 w 404505"/>
                    <a:gd name="connsiteY0" fmla="*/ 255729 h 359980"/>
                    <a:gd name="connsiteX1" fmla="*/ 68222 w 404505"/>
                    <a:gd name="connsiteY1" fmla="*/ 357801 h 359980"/>
                    <a:gd name="connsiteX2" fmla="*/ 149030 w 404505"/>
                    <a:gd name="connsiteY2" fmla="*/ 170668 h 359980"/>
                    <a:gd name="connsiteX3" fmla="*/ 149030 w 404505"/>
                    <a:gd name="connsiteY3" fmla="*/ 115379 h 359980"/>
                    <a:gd name="connsiteX4" fmla="*/ 404211 w 404505"/>
                    <a:gd name="connsiteY4" fmla="*/ 81355 h 359980"/>
                    <a:gd name="connsiteX5" fmla="*/ 195813 w 404505"/>
                    <a:gd name="connsiteY5" fmla="*/ 4800 h 359980"/>
                    <a:gd name="connsiteX6" fmla="*/ 4427 w 404505"/>
                    <a:gd name="connsiteY6" fmla="*/ 255729 h 35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4505" h="359980">
                      <a:moveTo>
                        <a:pt x="4427" y="255729"/>
                      </a:moveTo>
                      <a:cubicBezTo>
                        <a:pt x="-16838" y="314563"/>
                        <a:pt x="44122" y="371978"/>
                        <a:pt x="68222" y="357801"/>
                      </a:cubicBezTo>
                      <a:cubicBezTo>
                        <a:pt x="92323" y="343624"/>
                        <a:pt x="135562" y="211072"/>
                        <a:pt x="149030" y="170668"/>
                      </a:cubicBezTo>
                      <a:cubicBezTo>
                        <a:pt x="162498" y="130264"/>
                        <a:pt x="106500" y="130264"/>
                        <a:pt x="149030" y="115379"/>
                      </a:cubicBezTo>
                      <a:cubicBezTo>
                        <a:pt x="191560" y="100494"/>
                        <a:pt x="396414" y="99785"/>
                        <a:pt x="404211" y="81355"/>
                      </a:cubicBezTo>
                      <a:cubicBezTo>
                        <a:pt x="412008" y="62925"/>
                        <a:pt x="263153" y="-20718"/>
                        <a:pt x="195813" y="4800"/>
                      </a:cubicBezTo>
                      <a:cubicBezTo>
                        <a:pt x="128474" y="30318"/>
                        <a:pt x="25692" y="196895"/>
                        <a:pt x="4427" y="2557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5" name="Freeform 294"/>
              <p:cNvSpPr/>
              <p:nvPr/>
            </p:nvSpPr>
            <p:spPr>
              <a:xfrm>
                <a:off x="1321902" y="1991136"/>
                <a:ext cx="64586" cy="57940"/>
              </a:xfrm>
              <a:custGeom>
                <a:avLst/>
                <a:gdLst>
                  <a:gd name="connsiteX0" fmla="*/ 0 w 64586"/>
                  <a:gd name="connsiteY0" fmla="*/ 13597 h 57940"/>
                  <a:gd name="connsiteX1" fmla="*/ 44190 w 64586"/>
                  <a:gd name="connsiteY1" fmla="*/ 57787 h 57940"/>
                  <a:gd name="connsiteX2" fmla="*/ 64586 w 64586"/>
                  <a:gd name="connsiteY2" fmla="*/ 0 h 5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586" h="57940">
                    <a:moveTo>
                      <a:pt x="0" y="13597"/>
                    </a:moveTo>
                    <a:cubicBezTo>
                      <a:pt x="16713" y="36825"/>
                      <a:pt x="33426" y="60053"/>
                      <a:pt x="44190" y="57787"/>
                    </a:cubicBezTo>
                    <a:cubicBezTo>
                      <a:pt x="54954" y="55521"/>
                      <a:pt x="15297" y="2833"/>
                      <a:pt x="64586" y="0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6" name="Group 305"/>
          <p:cNvGrpSpPr/>
          <p:nvPr/>
        </p:nvGrpSpPr>
        <p:grpSpPr>
          <a:xfrm>
            <a:off x="7665423" y="4958729"/>
            <a:ext cx="692755" cy="1131071"/>
            <a:chOff x="7108408" y="1070279"/>
            <a:chExt cx="807308" cy="1284772"/>
          </a:xfrm>
        </p:grpSpPr>
        <p:grpSp>
          <p:nvGrpSpPr>
            <p:cNvPr id="307" name="Group 306"/>
            <p:cNvGrpSpPr/>
            <p:nvPr/>
          </p:nvGrpSpPr>
          <p:grpSpPr>
            <a:xfrm rot="21144441">
              <a:off x="7209672" y="1070279"/>
              <a:ext cx="654065" cy="607037"/>
              <a:chOff x="5754692" y="3674319"/>
              <a:chExt cx="654065" cy="607037"/>
            </a:xfrm>
          </p:grpSpPr>
          <p:sp>
            <p:nvSpPr>
              <p:cNvPr id="325" name="Oval 324"/>
              <p:cNvSpPr/>
              <p:nvPr/>
            </p:nvSpPr>
            <p:spPr>
              <a:xfrm>
                <a:off x="5754692" y="3674319"/>
                <a:ext cx="604316" cy="60703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Freeform 325"/>
              <p:cNvSpPr/>
              <p:nvPr/>
            </p:nvSpPr>
            <p:spPr>
              <a:xfrm rot="2121713">
                <a:off x="5822145" y="3919331"/>
                <a:ext cx="586612" cy="298546"/>
              </a:xfrm>
              <a:custGeom>
                <a:avLst/>
                <a:gdLst>
                  <a:gd name="connsiteX0" fmla="*/ 0 w 241160"/>
                  <a:gd name="connsiteY0" fmla="*/ 291402 h 291402"/>
                  <a:gd name="connsiteX1" fmla="*/ 241160 w 241160"/>
                  <a:gd name="connsiteY1" fmla="*/ 236136 h 291402"/>
                  <a:gd name="connsiteX2" fmla="*/ 195943 w 241160"/>
                  <a:gd name="connsiteY2" fmla="*/ 0 h 291402"/>
                  <a:gd name="connsiteX3" fmla="*/ 0 w 241160"/>
                  <a:gd name="connsiteY3" fmla="*/ 291402 h 291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160" h="291402">
                    <a:moveTo>
                      <a:pt x="0" y="291402"/>
                    </a:moveTo>
                    <a:lnTo>
                      <a:pt x="241160" y="236136"/>
                    </a:lnTo>
                    <a:lnTo>
                      <a:pt x="195943" y="0"/>
                    </a:lnTo>
                    <a:lnTo>
                      <a:pt x="0" y="29140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8" name="Group 307"/>
            <p:cNvGrpSpPr/>
            <p:nvPr/>
          </p:nvGrpSpPr>
          <p:grpSpPr>
            <a:xfrm>
              <a:off x="7108408" y="1100111"/>
              <a:ext cx="807308" cy="1254940"/>
              <a:chOff x="5726891" y="1685302"/>
              <a:chExt cx="807308" cy="1254940"/>
            </a:xfrm>
          </p:grpSpPr>
          <p:sp>
            <p:nvSpPr>
              <p:cNvPr id="312" name="Oval 311"/>
              <p:cNvSpPr/>
              <p:nvPr/>
            </p:nvSpPr>
            <p:spPr>
              <a:xfrm>
                <a:off x="5726891" y="2146967"/>
                <a:ext cx="807308" cy="793275"/>
              </a:xfrm>
              <a:prstGeom prst="ellipse">
                <a:avLst/>
              </a:prstGeom>
              <a:solidFill>
                <a:srgbClr val="9E45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5850459" y="1685302"/>
                <a:ext cx="560173" cy="584886"/>
              </a:xfrm>
              <a:prstGeom prst="ellipse">
                <a:avLst/>
              </a:prstGeom>
              <a:solidFill>
                <a:srgbClr val="F7A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Freeform 313"/>
              <p:cNvSpPr/>
              <p:nvPr/>
            </p:nvSpPr>
            <p:spPr>
              <a:xfrm>
                <a:off x="6366488" y="2367257"/>
                <a:ext cx="88287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Freeform 314"/>
              <p:cNvSpPr/>
              <p:nvPr/>
            </p:nvSpPr>
            <p:spPr>
              <a:xfrm>
                <a:off x="5806315" y="2338652"/>
                <a:ext cx="88287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6" name="Group 315"/>
              <p:cNvGrpSpPr/>
              <p:nvPr/>
            </p:nvGrpSpPr>
            <p:grpSpPr>
              <a:xfrm rot="21304500">
                <a:off x="5940048" y="2192682"/>
                <a:ext cx="380994" cy="123612"/>
                <a:chOff x="7039866" y="3748853"/>
                <a:chExt cx="380994" cy="123612"/>
              </a:xfrm>
            </p:grpSpPr>
            <p:sp>
              <p:nvSpPr>
                <p:cNvPr id="317" name="Oval 316"/>
                <p:cNvSpPr/>
                <p:nvPr/>
              </p:nvSpPr>
              <p:spPr>
                <a:xfrm>
                  <a:off x="7233250" y="3821737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Oval 317"/>
                <p:cNvSpPr/>
                <p:nvPr/>
              </p:nvSpPr>
              <p:spPr>
                <a:xfrm>
                  <a:off x="7039866" y="3748853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Oval 318"/>
                <p:cNvSpPr/>
                <p:nvPr/>
              </p:nvSpPr>
              <p:spPr>
                <a:xfrm>
                  <a:off x="7085585" y="3783625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Oval 319"/>
                <p:cNvSpPr/>
                <p:nvPr/>
              </p:nvSpPr>
              <p:spPr>
                <a:xfrm>
                  <a:off x="7131304" y="3811193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Oval 320"/>
                <p:cNvSpPr/>
                <p:nvPr/>
              </p:nvSpPr>
              <p:spPr>
                <a:xfrm>
                  <a:off x="7184307" y="3820950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Oval 321"/>
                <p:cNvSpPr/>
                <p:nvPr/>
              </p:nvSpPr>
              <p:spPr>
                <a:xfrm>
                  <a:off x="7281849" y="3815952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Oval 322"/>
                <p:cNvSpPr/>
                <p:nvPr/>
              </p:nvSpPr>
              <p:spPr>
                <a:xfrm>
                  <a:off x="7327568" y="3795586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Oval 323"/>
                <p:cNvSpPr/>
                <p:nvPr/>
              </p:nvSpPr>
              <p:spPr>
                <a:xfrm>
                  <a:off x="7375141" y="3774594"/>
                  <a:ext cx="45719" cy="5072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9" name="Group 308"/>
            <p:cNvGrpSpPr/>
            <p:nvPr/>
          </p:nvGrpSpPr>
          <p:grpSpPr>
            <a:xfrm rot="1335288">
              <a:off x="7305808" y="1086007"/>
              <a:ext cx="570406" cy="392651"/>
              <a:chOff x="5887429" y="1647693"/>
              <a:chExt cx="563074" cy="433357"/>
            </a:xfrm>
          </p:grpSpPr>
          <p:sp>
            <p:nvSpPr>
              <p:cNvPr id="310" name="Oval 309"/>
              <p:cNvSpPr/>
              <p:nvPr/>
            </p:nvSpPr>
            <p:spPr>
              <a:xfrm rot="2265087">
                <a:off x="5887429" y="1647693"/>
                <a:ext cx="126623" cy="43335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/>
              <p:nvPr/>
            </p:nvSpPr>
            <p:spPr>
              <a:xfrm rot="1891141">
                <a:off x="5996411" y="1702756"/>
                <a:ext cx="454092" cy="25846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4167491" y="2298752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MIM</a:t>
            </a:r>
            <a:endParaRPr lang="en-US" sz="2400" dirty="0"/>
          </a:p>
        </p:txBody>
      </p:sp>
      <p:sp>
        <p:nvSpPr>
          <p:cNvPr id="327" name="TextBox 326"/>
          <p:cNvSpPr txBox="1"/>
          <p:nvPr/>
        </p:nvSpPr>
        <p:spPr>
          <a:xfrm>
            <a:off x="4175074" y="5786268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MIM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28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"/>
    </mc:Choice>
    <mc:Fallback xmlns="">
      <p:transition spd="slow" advTm="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34" grpId="0" animBg="1"/>
      <p:bldP spid="129" grpId="0" animBg="1"/>
      <p:bldP spid="113" grpId="0" animBg="1"/>
      <p:bldP spid="115" grpId="0"/>
      <p:bldP spid="116" grpId="0"/>
      <p:bldP spid="117" grpId="0"/>
      <p:bldP spid="118" grpId="0"/>
      <p:bldP spid="179" grpId="0"/>
      <p:bldP spid="170" grpId="0" animBg="1"/>
      <p:bldP spid="54" grpId="0"/>
      <p:bldP spid="55" grpId="0"/>
      <p:bldP spid="235" grpId="0"/>
      <p:bldP spid="68" grpId="0"/>
      <p:bldP spid="56" grpId="0"/>
      <p:bldP spid="266" grpId="0" animBg="1"/>
      <p:bldP spid="267" grpId="0" animBg="1"/>
      <p:bldP spid="284" grpId="0" animBg="1"/>
      <p:bldP spid="285" grpId="0"/>
      <p:bldP spid="286" grpId="0"/>
      <p:bldP spid="287" grpId="0"/>
      <p:bldP spid="288" grpId="0"/>
      <p:bldP spid="289" grpId="0" animBg="1"/>
      <p:bldP spid="290" grpId="0"/>
      <p:bldP spid="63" grpId="0"/>
      <p:bldP spid="3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Oval 315"/>
          <p:cNvSpPr/>
          <p:nvPr/>
        </p:nvSpPr>
        <p:spPr>
          <a:xfrm>
            <a:off x="3412300" y="4833354"/>
            <a:ext cx="516375" cy="51205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3314068" y="1037130"/>
            <a:ext cx="516375" cy="51205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77442" y="3046452"/>
            <a:ext cx="8407783" cy="1515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Non-malleability</a:t>
            </a:r>
            <a:endParaRPr lang="en-US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4237950" y="1633180"/>
            <a:ext cx="1103493" cy="861725"/>
            <a:chOff x="5161579" y="1461921"/>
            <a:chExt cx="1103493" cy="861725"/>
          </a:xfrm>
        </p:grpSpPr>
        <p:cxnSp>
          <p:nvCxnSpPr>
            <p:cNvPr id="104" name="Curved Connector 103"/>
            <p:cNvCxnSpPr/>
            <p:nvPr/>
          </p:nvCxnSpPr>
          <p:spPr>
            <a:xfrm flipV="1">
              <a:off x="5585599" y="2039257"/>
              <a:ext cx="679473" cy="191134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/>
            <p:cNvGrpSpPr/>
            <p:nvPr/>
          </p:nvGrpSpPr>
          <p:grpSpPr>
            <a:xfrm>
              <a:off x="5161579" y="1461921"/>
              <a:ext cx="662532" cy="861725"/>
              <a:chOff x="5022486" y="1345587"/>
              <a:chExt cx="736896" cy="959013"/>
            </a:xfrm>
          </p:grpSpPr>
          <p:sp>
            <p:nvSpPr>
              <p:cNvPr id="106" name="Triangle 105"/>
              <p:cNvSpPr/>
              <p:nvPr/>
            </p:nvSpPr>
            <p:spPr>
              <a:xfrm rot="19792711">
                <a:off x="5022486" y="1345587"/>
                <a:ext cx="198857" cy="56503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riangle 106"/>
              <p:cNvSpPr/>
              <p:nvPr/>
            </p:nvSpPr>
            <p:spPr>
              <a:xfrm rot="21213477">
                <a:off x="5565804" y="1380496"/>
                <a:ext cx="193578" cy="38504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>
                  <a:rot lat="20699999" lon="0" rev="189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041044" y="1556287"/>
                <a:ext cx="718250" cy="748313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183410" y="1737926"/>
                <a:ext cx="146908" cy="2575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477226" y="1700900"/>
                <a:ext cx="146908" cy="2575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209651" y="1820909"/>
                <a:ext cx="94426" cy="12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506272" y="1794518"/>
                <a:ext cx="94426" cy="1252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Chord 112"/>
              <p:cNvSpPr/>
              <p:nvPr/>
            </p:nvSpPr>
            <p:spPr>
              <a:xfrm rot="17400564">
                <a:off x="5290391" y="1977281"/>
                <a:ext cx="263616" cy="267119"/>
              </a:xfrm>
              <a:prstGeom prst="chord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 flipV="1">
                <a:off x="5276384" y="2113499"/>
                <a:ext cx="262066" cy="2553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Freeform 114"/>
              <p:cNvSpPr/>
              <p:nvPr/>
            </p:nvSpPr>
            <p:spPr>
              <a:xfrm>
                <a:off x="5398421" y="2054543"/>
                <a:ext cx="0" cy="98854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5349693" y="2139034"/>
                <a:ext cx="0" cy="61783"/>
              </a:xfrm>
              <a:custGeom>
                <a:avLst/>
                <a:gdLst>
                  <a:gd name="connsiteX0" fmla="*/ 0 w 0"/>
                  <a:gd name="connsiteY0" fmla="*/ 0 h 61783"/>
                  <a:gd name="connsiteX1" fmla="*/ 0 w 0"/>
                  <a:gd name="connsiteY1" fmla="*/ 61783 h 61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61783">
                    <a:moveTo>
                      <a:pt x="0" y="0"/>
                    </a:moveTo>
                    <a:lnTo>
                      <a:pt x="0" y="61783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5471675" y="2127862"/>
                <a:ext cx="0" cy="98854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 flipH="1">
                <a:off x="5450892" y="2058563"/>
                <a:ext cx="45719" cy="65220"/>
              </a:xfrm>
              <a:custGeom>
                <a:avLst/>
                <a:gdLst>
                  <a:gd name="connsiteX0" fmla="*/ 0 w 0"/>
                  <a:gd name="connsiteY0" fmla="*/ 0 h 98854"/>
                  <a:gd name="connsiteX1" fmla="*/ 0 w 0"/>
                  <a:gd name="connsiteY1" fmla="*/ 98854 h 9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98854">
                    <a:moveTo>
                      <a:pt x="0" y="0"/>
                    </a:moveTo>
                    <a:lnTo>
                      <a:pt x="0" y="98854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1" name="TextBox 280"/>
          <p:cNvSpPr txBox="1"/>
          <p:nvPr/>
        </p:nvSpPr>
        <p:spPr>
          <a:xfrm>
            <a:off x="1366345" y="-1051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80" name="Group 279"/>
          <p:cNvGrpSpPr/>
          <p:nvPr/>
        </p:nvGrpSpPr>
        <p:grpSpPr>
          <a:xfrm>
            <a:off x="7953577" y="1365842"/>
            <a:ext cx="652297" cy="1143400"/>
            <a:chOff x="3898471" y="1218452"/>
            <a:chExt cx="807308" cy="1308971"/>
          </a:xfrm>
        </p:grpSpPr>
        <p:grpSp>
          <p:nvGrpSpPr>
            <p:cNvPr id="282" name="Group 281"/>
            <p:cNvGrpSpPr/>
            <p:nvPr/>
          </p:nvGrpSpPr>
          <p:grpSpPr>
            <a:xfrm>
              <a:off x="3898471" y="1218452"/>
              <a:ext cx="807308" cy="1308971"/>
              <a:chOff x="7108408" y="1046080"/>
              <a:chExt cx="807308" cy="1308971"/>
            </a:xfrm>
          </p:grpSpPr>
          <p:grpSp>
            <p:nvGrpSpPr>
              <p:cNvPr id="389" name="Group 388"/>
              <p:cNvGrpSpPr/>
              <p:nvPr/>
            </p:nvGrpSpPr>
            <p:grpSpPr>
              <a:xfrm rot="21144441">
                <a:off x="7209672" y="1070279"/>
                <a:ext cx="654065" cy="607037"/>
                <a:chOff x="5754692" y="3674319"/>
                <a:chExt cx="654065" cy="607037"/>
              </a:xfrm>
            </p:grpSpPr>
            <p:sp>
              <p:nvSpPr>
                <p:cNvPr id="405" name="Oval 404"/>
                <p:cNvSpPr/>
                <p:nvPr/>
              </p:nvSpPr>
              <p:spPr>
                <a:xfrm>
                  <a:off x="5754692" y="3674319"/>
                  <a:ext cx="604316" cy="60703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Freeform 405"/>
                <p:cNvSpPr/>
                <p:nvPr/>
              </p:nvSpPr>
              <p:spPr>
                <a:xfrm rot="2121713">
                  <a:off x="5822145" y="3919331"/>
                  <a:ext cx="586612" cy="298546"/>
                </a:xfrm>
                <a:custGeom>
                  <a:avLst/>
                  <a:gdLst>
                    <a:gd name="connsiteX0" fmla="*/ 0 w 241160"/>
                    <a:gd name="connsiteY0" fmla="*/ 291402 h 291402"/>
                    <a:gd name="connsiteX1" fmla="*/ 241160 w 241160"/>
                    <a:gd name="connsiteY1" fmla="*/ 236136 h 291402"/>
                    <a:gd name="connsiteX2" fmla="*/ 195943 w 241160"/>
                    <a:gd name="connsiteY2" fmla="*/ 0 h 291402"/>
                    <a:gd name="connsiteX3" fmla="*/ 0 w 241160"/>
                    <a:gd name="connsiteY3" fmla="*/ 291402 h 291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1160" h="291402">
                      <a:moveTo>
                        <a:pt x="0" y="291402"/>
                      </a:moveTo>
                      <a:lnTo>
                        <a:pt x="241160" y="236136"/>
                      </a:lnTo>
                      <a:lnTo>
                        <a:pt x="195943" y="0"/>
                      </a:lnTo>
                      <a:lnTo>
                        <a:pt x="0" y="29140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0" name="Group 389"/>
              <p:cNvGrpSpPr/>
              <p:nvPr/>
            </p:nvGrpSpPr>
            <p:grpSpPr>
              <a:xfrm>
                <a:off x="7108408" y="1100111"/>
                <a:ext cx="807308" cy="1254940"/>
                <a:chOff x="5726891" y="1685302"/>
                <a:chExt cx="807308" cy="1254940"/>
              </a:xfrm>
            </p:grpSpPr>
            <p:sp>
              <p:nvSpPr>
                <p:cNvPr id="392" name="Oval 391"/>
                <p:cNvSpPr/>
                <p:nvPr/>
              </p:nvSpPr>
              <p:spPr>
                <a:xfrm>
                  <a:off x="5726891" y="2146967"/>
                  <a:ext cx="807308" cy="793275"/>
                </a:xfrm>
                <a:prstGeom prst="ellipse">
                  <a:avLst/>
                </a:prstGeom>
                <a:solidFill>
                  <a:srgbClr val="9E45D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Oval 392"/>
                <p:cNvSpPr/>
                <p:nvPr/>
              </p:nvSpPr>
              <p:spPr>
                <a:xfrm>
                  <a:off x="5850459" y="1685302"/>
                  <a:ext cx="560173" cy="584886"/>
                </a:xfrm>
                <a:prstGeom prst="ellipse">
                  <a:avLst/>
                </a:prstGeom>
                <a:solidFill>
                  <a:srgbClr val="F7AE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Freeform 393"/>
                <p:cNvSpPr/>
                <p:nvPr/>
              </p:nvSpPr>
              <p:spPr>
                <a:xfrm>
                  <a:off x="6366488" y="2367257"/>
                  <a:ext cx="88287" cy="409904"/>
                </a:xfrm>
                <a:custGeom>
                  <a:avLst/>
                  <a:gdLst>
                    <a:gd name="connsiteX0" fmla="*/ 0 w 63569"/>
                    <a:gd name="connsiteY0" fmla="*/ 567559 h 567559"/>
                    <a:gd name="connsiteX1" fmla="*/ 56756 w 63569"/>
                    <a:gd name="connsiteY1" fmla="*/ 0 h 567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569" h="567559">
                      <a:moveTo>
                        <a:pt x="0" y="567559"/>
                      </a:moveTo>
                      <a:cubicBezTo>
                        <a:pt x="39939" y="353148"/>
                        <a:pt x="79879" y="138737"/>
                        <a:pt x="56756" y="0"/>
                      </a:cubicBezTo>
                    </a:path>
                  </a:pathLst>
                </a:custGeom>
                <a:noFill/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Freeform 394"/>
                <p:cNvSpPr/>
                <p:nvPr/>
              </p:nvSpPr>
              <p:spPr>
                <a:xfrm>
                  <a:off x="5806315" y="2338652"/>
                  <a:ext cx="88287" cy="409904"/>
                </a:xfrm>
                <a:custGeom>
                  <a:avLst/>
                  <a:gdLst>
                    <a:gd name="connsiteX0" fmla="*/ 0 w 63569"/>
                    <a:gd name="connsiteY0" fmla="*/ 567559 h 567559"/>
                    <a:gd name="connsiteX1" fmla="*/ 56756 w 63569"/>
                    <a:gd name="connsiteY1" fmla="*/ 0 h 567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569" h="567559">
                      <a:moveTo>
                        <a:pt x="0" y="567559"/>
                      </a:moveTo>
                      <a:cubicBezTo>
                        <a:pt x="39939" y="353148"/>
                        <a:pt x="79879" y="138737"/>
                        <a:pt x="56756" y="0"/>
                      </a:cubicBezTo>
                    </a:path>
                  </a:pathLst>
                </a:cu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96" name="Group 395"/>
                <p:cNvGrpSpPr/>
                <p:nvPr/>
              </p:nvGrpSpPr>
              <p:grpSpPr>
                <a:xfrm rot="21304500">
                  <a:off x="5940048" y="2192682"/>
                  <a:ext cx="380994" cy="123612"/>
                  <a:chOff x="7039866" y="3748853"/>
                  <a:chExt cx="380994" cy="123612"/>
                </a:xfrm>
              </p:grpSpPr>
              <p:sp>
                <p:nvSpPr>
                  <p:cNvPr id="397" name="Oval 396"/>
                  <p:cNvSpPr/>
                  <p:nvPr/>
                </p:nvSpPr>
                <p:spPr>
                  <a:xfrm>
                    <a:off x="7233250" y="3821737"/>
                    <a:ext cx="45719" cy="50728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Oval 397"/>
                  <p:cNvSpPr/>
                  <p:nvPr/>
                </p:nvSpPr>
                <p:spPr>
                  <a:xfrm>
                    <a:off x="7039866" y="3748853"/>
                    <a:ext cx="45719" cy="50728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" name="Oval 398"/>
                  <p:cNvSpPr/>
                  <p:nvPr/>
                </p:nvSpPr>
                <p:spPr>
                  <a:xfrm>
                    <a:off x="7085585" y="3783625"/>
                    <a:ext cx="45719" cy="50728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Oval 399"/>
                  <p:cNvSpPr/>
                  <p:nvPr/>
                </p:nvSpPr>
                <p:spPr>
                  <a:xfrm>
                    <a:off x="7131304" y="3811193"/>
                    <a:ext cx="45719" cy="50728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" name="Oval 400"/>
                  <p:cNvSpPr/>
                  <p:nvPr/>
                </p:nvSpPr>
                <p:spPr>
                  <a:xfrm>
                    <a:off x="7184307" y="3820950"/>
                    <a:ext cx="45719" cy="50728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" name="Oval 401"/>
                  <p:cNvSpPr/>
                  <p:nvPr/>
                </p:nvSpPr>
                <p:spPr>
                  <a:xfrm>
                    <a:off x="7281849" y="3815952"/>
                    <a:ext cx="45719" cy="50728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" name="Oval 402"/>
                  <p:cNvSpPr/>
                  <p:nvPr/>
                </p:nvSpPr>
                <p:spPr>
                  <a:xfrm>
                    <a:off x="7327568" y="3795586"/>
                    <a:ext cx="45719" cy="50728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Oval 403"/>
                  <p:cNvSpPr/>
                  <p:nvPr/>
                </p:nvSpPr>
                <p:spPr>
                  <a:xfrm>
                    <a:off x="7375141" y="3774594"/>
                    <a:ext cx="45719" cy="50728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91" name="Oval 390"/>
              <p:cNvSpPr/>
              <p:nvPr/>
            </p:nvSpPr>
            <p:spPr>
              <a:xfrm rot="3226429">
                <a:off x="7423211" y="1158990"/>
                <a:ext cx="460005" cy="23418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8" name="Oval 387"/>
            <p:cNvSpPr/>
            <p:nvPr/>
          </p:nvSpPr>
          <p:spPr>
            <a:xfrm rot="19069497">
              <a:off x="3942583" y="1311366"/>
              <a:ext cx="460005" cy="23418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TextBox 255"/>
              <p:cNvSpPr txBox="1"/>
              <p:nvPr/>
            </p:nvSpPr>
            <p:spPr>
              <a:xfrm>
                <a:off x="4245430" y="3414364"/>
                <a:ext cx="72808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6" name="TextBox 2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30" y="3414364"/>
                <a:ext cx="728084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0" name="TextBox 449"/>
              <p:cNvSpPr txBox="1"/>
              <p:nvPr/>
            </p:nvSpPr>
            <p:spPr>
              <a:xfrm>
                <a:off x="2868077" y="3997576"/>
                <a:ext cx="3445815" cy="458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charset="0"/>
                        </a:rPr>
                        <m:t>&lt;</m:t>
                      </m:r>
                      <m:r>
                        <a:rPr lang="en-US" sz="2800" b="1" i="0" smtClean="0">
                          <a:latin typeface="Cambria Math" charset="0"/>
                        </a:rPr>
                        <m:t>𝐯𝐢𝐞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charset="0"/>
                            </a:rPr>
                            <m:t>𝐰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0" smtClean="0">
                          <a:latin typeface="Cambria Math" charset="0"/>
                        </a:rPr>
                        <m:t>, 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𝐮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𝟐</m:t>
                          </m:r>
                        </m:sup>
                      </m:sSubSup>
                      <m:r>
                        <a:rPr lang="en-US" sz="2800" b="1" i="0" smtClean="0">
                          <a:latin typeface="Cambria Math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𝐮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𝐦</m:t>
                          </m:r>
                        </m:sub>
                        <m:sup>
                          <m:r>
                            <a:rPr lang="en-US" sz="28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𝟐</m:t>
                          </m:r>
                        </m:sup>
                      </m:sSubSup>
                      <m:r>
                        <a:rPr lang="en-US" sz="2800" b="1" i="0" smtClean="0">
                          <a:latin typeface="Cambria Math" charset="0"/>
                        </a:rPr>
                        <m:t>&gt;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50" name="TextBox 4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077" y="3997576"/>
                <a:ext cx="3445815" cy="45871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2861128" y="3129507"/>
                <a:ext cx="3445815" cy="458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charset="0"/>
                        </a:rPr>
                        <m:t>&lt;</m:t>
                      </m:r>
                      <m:r>
                        <a:rPr lang="en-US" sz="2800" b="1" i="0" smtClean="0">
                          <a:latin typeface="Cambria Math" charset="0"/>
                        </a:rPr>
                        <m:t>𝐯𝐢𝐞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charset="0"/>
                            </a:rPr>
                            <m:t>𝐰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0" smtClean="0">
                          <a:latin typeface="Cambria Math" charset="0"/>
                        </a:rPr>
                        <m:t>, 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𝐮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𝟏</m:t>
                          </m:r>
                        </m:sup>
                      </m:sSubSup>
                      <m:r>
                        <a:rPr lang="en-US" sz="2800" b="1" i="0" smtClean="0">
                          <a:latin typeface="Cambria Math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𝐮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𝐦</m:t>
                          </m:r>
                        </m:sub>
                        <m:sup>
                          <m:r>
                            <a:rPr lang="en-US" sz="2800" b="1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𝟏</m:t>
                          </m:r>
                        </m:sup>
                      </m:sSubSup>
                      <m:r>
                        <a:rPr lang="en-US" sz="2800" b="1" i="0" smtClean="0">
                          <a:latin typeface="Cambria Math" charset="0"/>
                        </a:rPr>
                        <m:t>&gt;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128" y="3129507"/>
                <a:ext cx="3445815" cy="45871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3" name="Group 242"/>
          <p:cNvGrpSpPr/>
          <p:nvPr/>
        </p:nvGrpSpPr>
        <p:grpSpPr>
          <a:xfrm>
            <a:off x="580942" y="1386664"/>
            <a:ext cx="702812" cy="1128471"/>
            <a:chOff x="1876677" y="3566139"/>
            <a:chExt cx="807308" cy="1273251"/>
          </a:xfrm>
        </p:grpSpPr>
        <p:grpSp>
          <p:nvGrpSpPr>
            <p:cNvPr id="244" name="Group 243"/>
            <p:cNvGrpSpPr/>
            <p:nvPr/>
          </p:nvGrpSpPr>
          <p:grpSpPr>
            <a:xfrm>
              <a:off x="1876677" y="3584450"/>
              <a:ext cx="807308" cy="1254940"/>
              <a:chOff x="1589902" y="2199503"/>
              <a:chExt cx="807308" cy="1254940"/>
            </a:xfrm>
          </p:grpSpPr>
          <p:sp>
            <p:nvSpPr>
              <p:cNvPr id="250" name="Oval 249"/>
              <p:cNvSpPr/>
              <p:nvPr/>
            </p:nvSpPr>
            <p:spPr>
              <a:xfrm>
                <a:off x="1589902" y="2661168"/>
                <a:ext cx="807308" cy="79327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1713470" y="2199503"/>
                <a:ext cx="560173" cy="584886"/>
              </a:xfrm>
              <a:prstGeom prst="ellipse">
                <a:avLst/>
              </a:prstGeom>
              <a:solidFill>
                <a:srgbClr val="F7A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Freeform 251"/>
              <p:cNvSpPr/>
              <p:nvPr/>
            </p:nvSpPr>
            <p:spPr>
              <a:xfrm>
                <a:off x="2237977" y="2830355"/>
                <a:ext cx="100196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Freeform 252"/>
              <p:cNvSpPr/>
              <p:nvPr/>
            </p:nvSpPr>
            <p:spPr>
              <a:xfrm>
                <a:off x="1669326" y="2852853"/>
                <a:ext cx="88287" cy="409904"/>
              </a:xfrm>
              <a:custGeom>
                <a:avLst/>
                <a:gdLst>
                  <a:gd name="connsiteX0" fmla="*/ 0 w 63569"/>
                  <a:gd name="connsiteY0" fmla="*/ 567559 h 567559"/>
                  <a:gd name="connsiteX1" fmla="*/ 56756 w 63569"/>
                  <a:gd name="connsiteY1" fmla="*/ 0 h 56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569" h="567559">
                    <a:moveTo>
                      <a:pt x="0" y="567559"/>
                    </a:moveTo>
                    <a:cubicBezTo>
                      <a:pt x="39939" y="353148"/>
                      <a:pt x="79879" y="138737"/>
                      <a:pt x="56756" y="0"/>
                    </a:cubicBezTo>
                  </a:path>
                </a:pathLst>
              </a:cu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1959575" y="2852853"/>
                <a:ext cx="67962" cy="90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1959575" y="3044081"/>
                <a:ext cx="67962" cy="90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1959574" y="3246054"/>
                <a:ext cx="67962" cy="906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1966262" y="3566139"/>
              <a:ext cx="560173" cy="498288"/>
              <a:chOff x="2867371" y="2342374"/>
              <a:chExt cx="560173" cy="498288"/>
            </a:xfrm>
          </p:grpSpPr>
          <p:sp>
            <p:nvSpPr>
              <p:cNvPr id="247" name="Oval 246"/>
              <p:cNvSpPr/>
              <p:nvPr/>
            </p:nvSpPr>
            <p:spPr>
              <a:xfrm>
                <a:off x="2902226" y="2342374"/>
                <a:ext cx="525318" cy="17553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 rot="5400000">
                <a:off x="2727429" y="2535069"/>
                <a:ext cx="445535" cy="1656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Freeform 248"/>
              <p:cNvSpPr/>
              <p:nvPr/>
            </p:nvSpPr>
            <p:spPr>
              <a:xfrm>
                <a:off x="2883377" y="2395128"/>
                <a:ext cx="372380" cy="392781"/>
              </a:xfrm>
              <a:custGeom>
                <a:avLst/>
                <a:gdLst>
                  <a:gd name="connsiteX0" fmla="*/ 4427 w 404505"/>
                  <a:gd name="connsiteY0" fmla="*/ 255729 h 359980"/>
                  <a:gd name="connsiteX1" fmla="*/ 68222 w 404505"/>
                  <a:gd name="connsiteY1" fmla="*/ 357801 h 359980"/>
                  <a:gd name="connsiteX2" fmla="*/ 149030 w 404505"/>
                  <a:gd name="connsiteY2" fmla="*/ 170668 h 359980"/>
                  <a:gd name="connsiteX3" fmla="*/ 149030 w 404505"/>
                  <a:gd name="connsiteY3" fmla="*/ 115379 h 359980"/>
                  <a:gd name="connsiteX4" fmla="*/ 404211 w 404505"/>
                  <a:gd name="connsiteY4" fmla="*/ 81355 h 359980"/>
                  <a:gd name="connsiteX5" fmla="*/ 195813 w 404505"/>
                  <a:gd name="connsiteY5" fmla="*/ 4800 h 359980"/>
                  <a:gd name="connsiteX6" fmla="*/ 4427 w 404505"/>
                  <a:gd name="connsiteY6" fmla="*/ 255729 h 359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4505" h="359980">
                    <a:moveTo>
                      <a:pt x="4427" y="255729"/>
                    </a:moveTo>
                    <a:cubicBezTo>
                      <a:pt x="-16838" y="314563"/>
                      <a:pt x="44122" y="371978"/>
                      <a:pt x="68222" y="357801"/>
                    </a:cubicBezTo>
                    <a:cubicBezTo>
                      <a:pt x="92323" y="343624"/>
                      <a:pt x="135562" y="211072"/>
                      <a:pt x="149030" y="170668"/>
                    </a:cubicBezTo>
                    <a:cubicBezTo>
                      <a:pt x="162498" y="130264"/>
                      <a:pt x="106500" y="130264"/>
                      <a:pt x="149030" y="115379"/>
                    </a:cubicBezTo>
                    <a:cubicBezTo>
                      <a:pt x="191560" y="100494"/>
                      <a:pt x="396414" y="99785"/>
                      <a:pt x="404211" y="81355"/>
                    </a:cubicBezTo>
                    <a:cubicBezTo>
                      <a:pt x="412008" y="62925"/>
                      <a:pt x="263153" y="-20718"/>
                      <a:pt x="195813" y="4800"/>
                    </a:cubicBezTo>
                    <a:cubicBezTo>
                      <a:pt x="128474" y="30318"/>
                      <a:pt x="25692" y="196895"/>
                      <a:pt x="4427" y="2557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6" name="Freeform 245"/>
            <p:cNvSpPr/>
            <p:nvPr/>
          </p:nvSpPr>
          <p:spPr>
            <a:xfrm>
              <a:off x="1969104" y="3589921"/>
              <a:ext cx="64586" cy="57940"/>
            </a:xfrm>
            <a:custGeom>
              <a:avLst/>
              <a:gdLst>
                <a:gd name="connsiteX0" fmla="*/ 0 w 64586"/>
                <a:gd name="connsiteY0" fmla="*/ 13597 h 57940"/>
                <a:gd name="connsiteX1" fmla="*/ 44190 w 64586"/>
                <a:gd name="connsiteY1" fmla="*/ 57787 h 57940"/>
                <a:gd name="connsiteX2" fmla="*/ 64586 w 64586"/>
                <a:gd name="connsiteY2" fmla="*/ 0 h 5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586" h="57940">
                  <a:moveTo>
                    <a:pt x="0" y="13597"/>
                  </a:moveTo>
                  <a:cubicBezTo>
                    <a:pt x="16713" y="36825"/>
                    <a:pt x="33426" y="60053"/>
                    <a:pt x="44190" y="57787"/>
                  </a:cubicBezTo>
                  <a:cubicBezTo>
                    <a:pt x="54954" y="55521"/>
                    <a:pt x="15297" y="2833"/>
                    <a:pt x="64586" y="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Right Arrow 157"/>
          <p:cNvSpPr/>
          <p:nvPr/>
        </p:nvSpPr>
        <p:spPr>
          <a:xfrm>
            <a:off x="1404377" y="1231651"/>
            <a:ext cx="813514" cy="585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ight Arrow 158"/>
          <p:cNvSpPr/>
          <p:nvPr/>
        </p:nvSpPr>
        <p:spPr>
          <a:xfrm>
            <a:off x="3307044" y="2230807"/>
            <a:ext cx="813514" cy="585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30991" y="1056451"/>
            <a:ext cx="1582100" cy="958933"/>
            <a:chOff x="2530328" y="1011931"/>
            <a:chExt cx="1582100" cy="958933"/>
          </a:xfrm>
        </p:grpSpPr>
        <p:sp>
          <p:nvSpPr>
            <p:cNvPr id="409" name="Right Arrow 408"/>
            <p:cNvSpPr/>
            <p:nvPr/>
          </p:nvSpPr>
          <p:spPr>
            <a:xfrm>
              <a:off x="2857516" y="1385244"/>
              <a:ext cx="813514" cy="5856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3" name="TextBox 422"/>
                <p:cNvSpPr txBox="1"/>
                <p:nvPr/>
              </p:nvSpPr>
              <p:spPr>
                <a:xfrm>
                  <a:off x="2530328" y="1011931"/>
                  <a:ext cx="1582100" cy="4144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charset="0"/>
                          </a:rPr>
                          <m:t>Com</m:t>
                        </m:r>
                        <m:r>
                          <a:rPr lang="en-US" sz="2000" b="0" i="0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charset="0"/>
                              </a:rPr>
                              <m:t>id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000" b="0" i="0" smtClean="0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charset="0"/>
                              </a:rPr>
                              <m:t>i</m:t>
                            </m:r>
                          </m:sub>
                          <m:sup>
                            <m:r>
                              <a:rPr lang="en-US" sz="2000" b="0" i="0" smtClean="0">
                                <a:latin typeface="Cambria Math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sz="2000" b="0" i="0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23" name="TextBox 4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328" y="1011931"/>
                  <a:ext cx="1582100" cy="41447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6" name="TextBox 425"/>
              <p:cNvSpPr txBox="1"/>
              <p:nvPr/>
            </p:nvSpPr>
            <p:spPr>
              <a:xfrm>
                <a:off x="5773514" y="1123757"/>
                <a:ext cx="1730281" cy="491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Com</m:t>
                      </m:r>
                      <m:r>
                        <a:rPr lang="en-US" sz="2200" b="0" i="0" smtClean="0">
                          <a:latin typeface="Cambria Math" charset="0"/>
                        </a:rPr>
                        <m:t>(</m:t>
                      </m:r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id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j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  <m:r>
                        <a:rPr lang="en-US" sz="2200" b="0" i="0" smtClean="0">
                          <a:latin typeface="Cambria Math" charset="0"/>
                        </a:rPr>
                        <m:t>,</m:t>
                      </m:r>
                      <m:sSubSup>
                        <m:sSubSupPr>
                          <m:ctrlPr>
                            <a:rPr lang="en-US" sz="220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j</m:t>
                          </m:r>
                        </m:sub>
                        <m:sup>
                          <m:r>
                            <a:rPr lang="en-US" sz="2200" b="0" i="0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1</m:t>
                          </m:r>
                        </m:sup>
                      </m:sSubSup>
                      <m:r>
                        <a:rPr lang="en-US" sz="22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26" name="TextBox 4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514" y="1123757"/>
                <a:ext cx="1730281" cy="491032"/>
              </a:xfrm>
              <a:prstGeom prst="rect">
                <a:avLst/>
              </a:prstGeom>
              <a:blipFill rotWithShape="0">
                <a:blip r:embed="rId10"/>
                <a:stretch>
                  <a:fillRect r="-352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Right Arrow 155"/>
          <p:cNvSpPr/>
          <p:nvPr/>
        </p:nvSpPr>
        <p:spPr>
          <a:xfrm>
            <a:off x="6133029" y="1497785"/>
            <a:ext cx="813514" cy="585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ight Arrow 156"/>
          <p:cNvSpPr/>
          <p:nvPr/>
        </p:nvSpPr>
        <p:spPr>
          <a:xfrm>
            <a:off x="4981408" y="1006819"/>
            <a:ext cx="813514" cy="585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ight Arrow 159"/>
          <p:cNvSpPr/>
          <p:nvPr/>
        </p:nvSpPr>
        <p:spPr>
          <a:xfrm>
            <a:off x="7059455" y="2272335"/>
            <a:ext cx="813514" cy="585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67977" y="1424311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. . .</a:t>
            </a:r>
            <a:endParaRPr lang="en-US" sz="3600" dirty="0"/>
          </a:p>
        </p:txBody>
      </p:sp>
      <p:sp>
        <p:nvSpPr>
          <p:cNvPr id="228" name="TextBox 227"/>
          <p:cNvSpPr txBox="1"/>
          <p:nvPr/>
        </p:nvSpPr>
        <p:spPr>
          <a:xfrm>
            <a:off x="2870485" y="1744976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. . .</a:t>
            </a:r>
            <a:endParaRPr lang="en-US" sz="3600" dirty="0"/>
          </a:p>
        </p:txBody>
      </p:sp>
      <p:sp>
        <p:nvSpPr>
          <p:cNvPr id="229" name="TextBox 228"/>
          <p:cNvSpPr txBox="1"/>
          <p:nvPr/>
        </p:nvSpPr>
        <p:spPr>
          <a:xfrm>
            <a:off x="5362684" y="1302861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. . .</a:t>
            </a:r>
            <a:endParaRPr lang="en-US" sz="3600" dirty="0"/>
          </a:p>
        </p:txBody>
      </p:sp>
      <p:sp>
        <p:nvSpPr>
          <p:cNvPr id="230" name="TextBox 229"/>
          <p:cNvSpPr txBox="1"/>
          <p:nvPr/>
        </p:nvSpPr>
        <p:spPr>
          <a:xfrm>
            <a:off x="6357516" y="1783530"/>
            <a:ext cx="74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. . .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559534" y="4773962"/>
            <a:ext cx="8024932" cy="1809608"/>
            <a:chOff x="733342" y="1159219"/>
            <a:chExt cx="8024932" cy="1809608"/>
          </a:xfrm>
        </p:grpSpPr>
        <p:grpSp>
          <p:nvGrpSpPr>
            <p:cNvPr id="231" name="Group 230"/>
            <p:cNvGrpSpPr/>
            <p:nvPr/>
          </p:nvGrpSpPr>
          <p:grpSpPr>
            <a:xfrm>
              <a:off x="4390350" y="1785580"/>
              <a:ext cx="1103493" cy="861725"/>
              <a:chOff x="5161579" y="1461921"/>
              <a:chExt cx="1103493" cy="861725"/>
            </a:xfrm>
          </p:grpSpPr>
          <p:cxnSp>
            <p:nvCxnSpPr>
              <p:cNvPr id="232" name="Curved Connector 231"/>
              <p:cNvCxnSpPr/>
              <p:nvPr/>
            </p:nvCxnSpPr>
            <p:spPr>
              <a:xfrm flipV="1">
                <a:off x="5585599" y="2039257"/>
                <a:ext cx="679473" cy="191134"/>
              </a:xfrm>
              <a:prstGeom prst="curvedConnector3">
                <a:avLst>
                  <a:gd name="adj1" fmla="val 50000"/>
                </a:avLst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3" name="Group 232"/>
              <p:cNvGrpSpPr/>
              <p:nvPr/>
            </p:nvGrpSpPr>
            <p:grpSpPr>
              <a:xfrm>
                <a:off x="5161579" y="1461921"/>
                <a:ext cx="662532" cy="861725"/>
                <a:chOff x="5022486" y="1345587"/>
                <a:chExt cx="736896" cy="959013"/>
              </a:xfrm>
            </p:grpSpPr>
            <p:sp>
              <p:nvSpPr>
                <p:cNvPr id="234" name="Triangle 233"/>
                <p:cNvSpPr/>
                <p:nvPr/>
              </p:nvSpPr>
              <p:spPr>
                <a:xfrm rot="19792711">
                  <a:off x="5022486" y="1345587"/>
                  <a:ext cx="198857" cy="56503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Triangle 234"/>
                <p:cNvSpPr/>
                <p:nvPr/>
              </p:nvSpPr>
              <p:spPr>
                <a:xfrm rot="21213477">
                  <a:off x="5565804" y="1380496"/>
                  <a:ext cx="193578" cy="38504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  <a:scene3d>
                  <a:camera prst="orthographicFront">
                    <a:rot lat="20699999" lon="0" rev="189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Oval 235"/>
                <p:cNvSpPr/>
                <p:nvPr/>
              </p:nvSpPr>
              <p:spPr>
                <a:xfrm>
                  <a:off x="5041044" y="1556287"/>
                  <a:ext cx="718250" cy="748313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Oval 236"/>
                <p:cNvSpPr/>
                <p:nvPr/>
              </p:nvSpPr>
              <p:spPr>
                <a:xfrm>
                  <a:off x="5183410" y="1737926"/>
                  <a:ext cx="146908" cy="257513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Oval 237"/>
                <p:cNvSpPr/>
                <p:nvPr/>
              </p:nvSpPr>
              <p:spPr>
                <a:xfrm>
                  <a:off x="5477226" y="1700900"/>
                  <a:ext cx="146908" cy="257513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Oval 238"/>
                <p:cNvSpPr/>
                <p:nvPr/>
              </p:nvSpPr>
              <p:spPr>
                <a:xfrm>
                  <a:off x="5209651" y="1820909"/>
                  <a:ext cx="94426" cy="1252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Oval 239"/>
                <p:cNvSpPr/>
                <p:nvPr/>
              </p:nvSpPr>
              <p:spPr>
                <a:xfrm>
                  <a:off x="5506272" y="1794518"/>
                  <a:ext cx="94426" cy="1252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Chord 240"/>
                <p:cNvSpPr/>
                <p:nvPr/>
              </p:nvSpPr>
              <p:spPr>
                <a:xfrm rot="17400564">
                  <a:off x="5290391" y="1977281"/>
                  <a:ext cx="263616" cy="267119"/>
                </a:xfrm>
                <a:prstGeom prst="chord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2" name="Straight Connector 241"/>
                <p:cNvCxnSpPr/>
                <p:nvPr/>
              </p:nvCxnSpPr>
              <p:spPr>
                <a:xfrm flipV="1">
                  <a:off x="5276384" y="2113499"/>
                  <a:ext cx="262066" cy="2553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4" name="Freeform 253"/>
                <p:cNvSpPr/>
                <p:nvPr/>
              </p:nvSpPr>
              <p:spPr>
                <a:xfrm>
                  <a:off x="5398421" y="2054543"/>
                  <a:ext cx="0" cy="98854"/>
                </a:xfrm>
                <a:custGeom>
                  <a:avLst/>
                  <a:gdLst>
                    <a:gd name="connsiteX0" fmla="*/ 0 w 0"/>
                    <a:gd name="connsiteY0" fmla="*/ 0 h 98854"/>
                    <a:gd name="connsiteX1" fmla="*/ 0 w 0"/>
                    <a:gd name="connsiteY1" fmla="*/ 98854 h 98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98854">
                      <a:moveTo>
                        <a:pt x="0" y="0"/>
                      </a:moveTo>
                      <a:lnTo>
                        <a:pt x="0" y="98854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>
                <a:xfrm>
                  <a:off x="5349693" y="2139034"/>
                  <a:ext cx="0" cy="61783"/>
                </a:xfrm>
                <a:custGeom>
                  <a:avLst/>
                  <a:gdLst>
                    <a:gd name="connsiteX0" fmla="*/ 0 w 0"/>
                    <a:gd name="connsiteY0" fmla="*/ 0 h 61783"/>
                    <a:gd name="connsiteX1" fmla="*/ 0 w 0"/>
                    <a:gd name="connsiteY1" fmla="*/ 61783 h 61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61783">
                      <a:moveTo>
                        <a:pt x="0" y="0"/>
                      </a:moveTo>
                      <a:lnTo>
                        <a:pt x="0" y="61783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>
                <a:xfrm>
                  <a:off x="5471675" y="2127862"/>
                  <a:ext cx="0" cy="98854"/>
                </a:xfrm>
                <a:custGeom>
                  <a:avLst/>
                  <a:gdLst>
                    <a:gd name="connsiteX0" fmla="*/ 0 w 0"/>
                    <a:gd name="connsiteY0" fmla="*/ 0 h 98854"/>
                    <a:gd name="connsiteX1" fmla="*/ 0 w 0"/>
                    <a:gd name="connsiteY1" fmla="*/ 98854 h 98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98854">
                      <a:moveTo>
                        <a:pt x="0" y="0"/>
                      </a:moveTo>
                      <a:lnTo>
                        <a:pt x="0" y="98854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Freeform 258"/>
                <p:cNvSpPr/>
                <p:nvPr/>
              </p:nvSpPr>
              <p:spPr>
                <a:xfrm flipH="1">
                  <a:off x="5450892" y="2058563"/>
                  <a:ext cx="45719" cy="65220"/>
                </a:xfrm>
                <a:custGeom>
                  <a:avLst/>
                  <a:gdLst>
                    <a:gd name="connsiteX0" fmla="*/ 0 w 0"/>
                    <a:gd name="connsiteY0" fmla="*/ 0 h 98854"/>
                    <a:gd name="connsiteX1" fmla="*/ 0 w 0"/>
                    <a:gd name="connsiteY1" fmla="*/ 98854 h 98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98854">
                      <a:moveTo>
                        <a:pt x="0" y="0"/>
                      </a:moveTo>
                      <a:lnTo>
                        <a:pt x="0" y="98854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0" name="Group 259"/>
            <p:cNvGrpSpPr/>
            <p:nvPr/>
          </p:nvGrpSpPr>
          <p:grpSpPr>
            <a:xfrm>
              <a:off x="8105977" y="1518242"/>
              <a:ext cx="652297" cy="1143400"/>
              <a:chOff x="3898471" y="1218452"/>
              <a:chExt cx="807308" cy="130897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3898471" y="1218452"/>
                <a:ext cx="807308" cy="1308971"/>
                <a:chOff x="7108408" y="1046080"/>
                <a:chExt cx="807308" cy="1308971"/>
              </a:xfrm>
            </p:grpSpPr>
            <p:grpSp>
              <p:nvGrpSpPr>
                <p:cNvPr id="263" name="Group 262"/>
                <p:cNvGrpSpPr/>
                <p:nvPr/>
              </p:nvGrpSpPr>
              <p:grpSpPr>
                <a:xfrm rot="21144441">
                  <a:off x="7209672" y="1070279"/>
                  <a:ext cx="654065" cy="607037"/>
                  <a:chOff x="5754692" y="3674319"/>
                  <a:chExt cx="654065" cy="607037"/>
                </a:xfrm>
              </p:grpSpPr>
              <p:sp>
                <p:nvSpPr>
                  <p:cNvPr id="284" name="Oval 283"/>
                  <p:cNvSpPr/>
                  <p:nvPr/>
                </p:nvSpPr>
                <p:spPr>
                  <a:xfrm>
                    <a:off x="5754692" y="3674319"/>
                    <a:ext cx="604316" cy="607037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" name="Freeform 284"/>
                  <p:cNvSpPr/>
                  <p:nvPr/>
                </p:nvSpPr>
                <p:spPr>
                  <a:xfrm rot="2121713">
                    <a:off x="5822145" y="3919331"/>
                    <a:ext cx="586612" cy="298546"/>
                  </a:xfrm>
                  <a:custGeom>
                    <a:avLst/>
                    <a:gdLst>
                      <a:gd name="connsiteX0" fmla="*/ 0 w 241160"/>
                      <a:gd name="connsiteY0" fmla="*/ 291402 h 291402"/>
                      <a:gd name="connsiteX1" fmla="*/ 241160 w 241160"/>
                      <a:gd name="connsiteY1" fmla="*/ 236136 h 291402"/>
                      <a:gd name="connsiteX2" fmla="*/ 195943 w 241160"/>
                      <a:gd name="connsiteY2" fmla="*/ 0 h 291402"/>
                      <a:gd name="connsiteX3" fmla="*/ 0 w 241160"/>
                      <a:gd name="connsiteY3" fmla="*/ 291402 h 291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1160" h="291402">
                        <a:moveTo>
                          <a:pt x="0" y="291402"/>
                        </a:moveTo>
                        <a:lnTo>
                          <a:pt x="241160" y="236136"/>
                        </a:lnTo>
                        <a:lnTo>
                          <a:pt x="195943" y="0"/>
                        </a:lnTo>
                        <a:lnTo>
                          <a:pt x="0" y="291402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4" name="Group 263"/>
                <p:cNvGrpSpPr/>
                <p:nvPr/>
              </p:nvGrpSpPr>
              <p:grpSpPr>
                <a:xfrm>
                  <a:off x="7108408" y="1100111"/>
                  <a:ext cx="807308" cy="1254940"/>
                  <a:chOff x="5726891" y="1685302"/>
                  <a:chExt cx="807308" cy="1254940"/>
                </a:xfrm>
              </p:grpSpPr>
              <p:sp>
                <p:nvSpPr>
                  <p:cNvPr id="266" name="Oval 265"/>
                  <p:cNvSpPr/>
                  <p:nvPr/>
                </p:nvSpPr>
                <p:spPr>
                  <a:xfrm>
                    <a:off x="5726891" y="2146967"/>
                    <a:ext cx="807308" cy="793275"/>
                  </a:xfrm>
                  <a:prstGeom prst="ellipse">
                    <a:avLst/>
                  </a:prstGeom>
                  <a:solidFill>
                    <a:srgbClr val="9E45D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Oval 266"/>
                  <p:cNvSpPr/>
                  <p:nvPr/>
                </p:nvSpPr>
                <p:spPr>
                  <a:xfrm>
                    <a:off x="5850459" y="1685302"/>
                    <a:ext cx="560173" cy="584886"/>
                  </a:xfrm>
                  <a:prstGeom prst="ellipse">
                    <a:avLst/>
                  </a:prstGeom>
                  <a:solidFill>
                    <a:srgbClr val="F7AE9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Freeform 267"/>
                  <p:cNvSpPr/>
                  <p:nvPr/>
                </p:nvSpPr>
                <p:spPr>
                  <a:xfrm>
                    <a:off x="6366488" y="2367257"/>
                    <a:ext cx="88287" cy="409904"/>
                  </a:xfrm>
                  <a:custGeom>
                    <a:avLst/>
                    <a:gdLst>
                      <a:gd name="connsiteX0" fmla="*/ 0 w 63569"/>
                      <a:gd name="connsiteY0" fmla="*/ 567559 h 567559"/>
                      <a:gd name="connsiteX1" fmla="*/ 56756 w 63569"/>
                      <a:gd name="connsiteY1" fmla="*/ 0 h 567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3569" h="567559">
                        <a:moveTo>
                          <a:pt x="0" y="567559"/>
                        </a:moveTo>
                        <a:cubicBezTo>
                          <a:pt x="39939" y="353148"/>
                          <a:pt x="79879" y="138737"/>
                          <a:pt x="56756" y="0"/>
                        </a:cubicBezTo>
                      </a:path>
                    </a:pathLst>
                  </a:custGeom>
                  <a:noFill/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Freeform 268"/>
                  <p:cNvSpPr/>
                  <p:nvPr/>
                </p:nvSpPr>
                <p:spPr>
                  <a:xfrm>
                    <a:off x="5806315" y="2338652"/>
                    <a:ext cx="88287" cy="409904"/>
                  </a:xfrm>
                  <a:custGeom>
                    <a:avLst/>
                    <a:gdLst>
                      <a:gd name="connsiteX0" fmla="*/ 0 w 63569"/>
                      <a:gd name="connsiteY0" fmla="*/ 567559 h 567559"/>
                      <a:gd name="connsiteX1" fmla="*/ 56756 w 63569"/>
                      <a:gd name="connsiteY1" fmla="*/ 0 h 567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3569" h="567559">
                        <a:moveTo>
                          <a:pt x="0" y="567559"/>
                        </a:moveTo>
                        <a:cubicBezTo>
                          <a:pt x="39939" y="353148"/>
                          <a:pt x="79879" y="138737"/>
                          <a:pt x="56756" y="0"/>
                        </a:cubicBezTo>
                      </a:path>
                    </a:pathLst>
                  </a:custGeom>
                  <a:noFill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70" name="Group 269"/>
                  <p:cNvGrpSpPr/>
                  <p:nvPr/>
                </p:nvGrpSpPr>
                <p:grpSpPr>
                  <a:xfrm rot="21304500">
                    <a:off x="5940048" y="2192682"/>
                    <a:ext cx="380994" cy="123612"/>
                    <a:chOff x="7039866" y="3748853"/>
                    <a:chExt cx="380994" cy="123612"/>
                  </a:xfrm>
                </p:grpSpPr>
                <p:sp>
                  <p:nvSpPr>
                    <p:cNvPr id="271" name="Oval 270"/>
                    <p:cNvSpPr/>
                    <p:nvPr/>
                  </p:nvSpPr>
                  <p:spPr>
                    <a:xfrm>
                      <a:off x="7233250" y="3821737"/>
                      <a:ext cx="45719" cy="5072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Oval 271"/>
                    <p:cNvSpPr/>
                    <p:nvPr/>
                  </p:nvSpPr>
                  <p:spPr>
                    <a:xfrm>
                      <a:off x="7039866" y="3748853"/>
                      <a:ext cx="45719" cy="5072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Oval 272"/>
                    <p:cNvSpPr/>
                    <p:nvPr/>
                  </p:nvSpPr>
                  <p:spPr>
                    <a:xfrm>
                      <a:off x="7085585" y="3783625"/>
                      <a:ext cx="45719" cy="5072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Oval 273"/>
                    <p:cNvSpPr/>
                    <p:nvPr/>
                  </p:nvSpPr>
                  <p:spPr>
                    <a:xfrm>
                      <a:off x="7131304" y="3811193"/>
                      <a:ext cx="45719" cy="5072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Oval 274"/>
                    <p:cNvSpPr/>
                    <p:nvPr/>
                  </p:nvSpPr>
                  <p:spPr>
                    <a:xfrm>
                      <a:off x="7184307" y="3820950"/>
                      <a:ext cx="45719" cy="5072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Oval 275"/>
                    <p:cNvSpPr/>
                    <p:nvPr/>
                  </p:nvSpPr>
                  <p:spPr>
                    <a:xfrm>
                      <a:off x="7281849" y="3815952"/>
                      <a:ext cx="45719" cy="5072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Oval 276"/>
                    <p:cNvSpPr/>
                    <p:nvPr/>
                  </p:nvSpPr>
                  <p:spPr>
                    <a:xfrm>
                      <a:off x="7327568" y="3795586"/>
                      <a:ext cx="45719" cy="5072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3" name="Oval 282"/>
                    <p:cNvSpPr/>
                    <p:nvPr/>
                  </p:nvSpPr>
                  <p:spPr>
                    <a:xfrm>
                      <a:off x="7375141" y="3774594"/>
                      <a:ext cx="45719" cy="5072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65" name="Oval 264"/>
                <p:cNvSpPr/>
                <p:nvPr/>
              </p:nvSpPr>
              <p:spPr>
                <a:xfrm rot="3226429">
                  <a:off x="7423211" y="1158990"/>
                  <a:ext cx="460005" cy="234186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2" name="Oval 261"/>
              <p:cNvSpPr/>
              <p:nvPr/>
            </p:nvSpPr>
            <p:spPr>
              <a:xfrm rot="19069497">
                <a:off x="3942583" y="1311366"/>
                <a:ext cx="460005" cy="23418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6" name="Group 285"/>
            <p:cNvGrpSpPr/>
            <p:nvPr/>
          </p:nvGrpSpPr>
          <p:grpSpPr>
            <a:xfrm>
              <a:off x="733342" y="1539064"/>
              <a:ext cx="702812" cy="1128471"/>
              <a:chOff x="1876677" y="3566139"/>
              <a:chExt cx="807308" cy="1273251"/>
            </a:xfrm>
          </p:grpSpPr>
          <p:grpSp>
            <p:nvGrpSpPr>
              <p:cNvPr id="287" name="Group 286"/>
              <p:cNvGrpSpPr/>
              <p:nvPr/>
            </p:nvGrpSpPr>
            <p:grpSpPr>
              <a:xfrm>
                <a:off x="1876677" y="3584450"/>
                <a:ext cx="807308" cy="1254940"/>
                <a:chOff x="1589902" y="2199503"/>
                <a:chExt cx="807308" cy="1254940"/>
              </a:xfrm>
            </p:grpSpPr>
            <p:sp>
              <p:nvSpPr>
                <p:cNvPr id="293" name="Oval 292"/>
                <p:cNvSpPr/>
                <p:nvPr/>
              </p:nvSpPr>
              <p:spPr>
                <a:xfrm>
                  <a:off x="1589902" y="2661168"/>
                  <a:ext cx="807308" cy="793275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Oval 293"/>
                <p:cNvSpPr/>
                <p:nvPr/>
              </p:nvSpPr>
              <p:spPr>
                <a:xfrm>
                  <a:off x="1713470" y="2199503"/>
                  <a:ext cx="560173" cy="584886"/>
                </a:xfrm>
                <a:prstGeom prst="ellipse">
                  <a:avLst/>
                </a:prstGeom>
                <a:solidFill>
                  <a:srgbClr val="F7AE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Freeform 294"/>
                <p:cNvSpPr/>
                <p:nvPr/>
              </p:nvSpPr>
              <p:spPr>
                <a:xfrm>
                  <a:off x="2237977" y="2830355"/>
                  <a:ext cx="100196" cy="409904"/>
                </a:xfrm>
                <a:custGeom>
                  <a:avLst/>
                  <a:gdLst>
                    <a:gd name="connsiteX0" fmla="*/ 0 w 63569"/>
                    <a:gd name="connsiteY0" fmla="*/ 567559 h 567559"/>
                    <a:gd name="connsiteX1" fmla="*/ 56756 w 63569"/>
                    <a:gd name="connsiteY1" fmla="*/ 0 h 567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569" h="567559">
                      <a:moveTo>
                        <a:pt x="0" y="567559"/>
                      </a:moveTo>
                      <a:cubicBezTo>
                        <a:pt x="39939" y="353148"/>
                        <a:pt x="79879" y="138737"/>
                        <a:pt x="56756" y="0"/>
                      </a:cubicBezTo>
                    </a:path>
                  </a:pathLst>
                </a:custGeom>
                <a:noFill/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Freeform 295"/>
                <p:cNvSpPr/>
                <p:nvPr/>
              </p:nvSpPr>
              <p:spPr>
                <a:xfrm>
                  <a:off x="1669326" y="2852853"/>
                  <a:ext cx="88287" cy="409904"/>
                </a:xfrm>
                <a:custGeom>
                  <a:avLst/>
                  <a:gdLst>
                    <a:gd name="connsiteX0" fmla="*/ 0 w 63569"/>
                    <a:gd name="connsiteY0" fmla="*/ 567559 h 567559"/>
                    <a:gd name="connsiteX1" fmla="*/ 56756 w 63569"/>
                    <a:gd name="connsiteY1" fmla="*/ 0 h 567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569" h="567559">
                      <a:moveTo>
                        <a:pt x="0" y="567559"/>
                      </a:moveTo>
                      <a:cubicBezTo>
                        <a:pt x="39939" y="353148"/>
                        <a:pt x="79879" y="138737"/>
                        <a:pt x="56756" y="0"/>
                      </a:cubicBezTo>
                    </a:path>
                  </a:pathLst>
                </a:cu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Oval 296"/>
                <p:cNvSpPr/>
                <p:nvPr/>
              </p:nvSpPr>
              <p:spPr>
                <a:xfrm>
                  <a:off x="1959575" y="2852853"/>
                  <a:ext cx="67962" cy="906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Oval 297"/>
                <p:cNvSpPr/>
                <p:nvPr/>
              </p:nvSpPr>
              <p:spPr>
                <a:xfrm>
                  <a:off x="1959575" y="3044081"/>
                  <a:ext cx="67962" cy="906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Oval 298"/>
                <p:cNvSpPr/>
                <p:nvPr/>
              </p:nvSpPr>
              <p:spPr>
                <a:xfrm>
                  <a:off x="1959574" y="3246054"/>
                  <a:ext cx="67962" cy="9061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8" name="Group 287"/>
              <p:cNvGrpSpPr/>
              <p:nvPr/>
            </p:nvGrpSpPr>
            <p:grpSpPr>
              <a:xfrm>
                <a:off x="1966262" y="3566139"/>
                <a:ext cx="560173" cy="498288"/>
                <a:chOff x="2867371" y="2342374"/>
                <a:chExt cx="560173" cy="498288"/>
              </a:xfrm>
            </p:grpSpPr>
            <p:sp>
              <p:nvSpPr>
                <p:cNvPr id="290" name="Oval 289"/>
                <p:cNvSpPr/>
                <p:nvPr/>
              </p:nvSpPr>
              <p:spPr>
                <a:xfrm>
                  <a:off x="2902226" y="2342374"/>
                  <a:ext cx="525318" cy="17553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>
                <a:xfrm rot="5400000">
                  <a:off x="2727429" y="2535069"/>
                  <a:ext cx="445535" cy="16565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Freeform 291"/>
                <p:cNvSpPr/>
                <p:nvPr/>
              </p:nvSpPr>
              <p:spPr>
                <a:xfrm>
                  <a:off x="2883377" y="2395128"/>
                  <a:ext cx="372380" cy="392781"/>
                </a:xfrm>
                <a:custGeom>
                  <a:avLst/>
                  <a:gdLst>
                    <a:gd name="connsiteX0" fmla="*/ 4427 w 404505"/>
                    <a:gd name="connsiteY0" fmla="*/ 255729 h 359980"/>
                    <a:gd name="connsiteX1" fmla="*/ 68222 w 404505"/>
                    <a:gd name="connsiteY1" fmla="*/ 357801 h 359980"/>
                    <a:gd name="connsiteX2" fmla="*/ 149030 w 404505"/>
                    <a:gd name="connsiteY2" fmla="*/ 170668 h 359980"/>
                    <a:gd name="connsiteX3" fmla="*/ 149030 w 404505"/>
                    <a:gd name="connsiteY3" fmla="*/ 115379 h 359980"/>
                    <a:gd name="connsiteX4" fmla="*/ 404211 w 404505"/>
                    <a:gd name="connsiteY4" fmla="*/ 81355 h 359980"/>
                    <a:gd name="connsiteX5" fmla="*/ 195813 w 404505"/>
                    <a:gd name="connsiteY5" fmla="*/ 4800 h 359980"/>
                    <a:gd name="connsiteX6" fmla="*/ 4427 w 404505"/>
                    <a:gd name="connsiteY6" fmla="*/ 255729 h 35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4505" h="359980">
                      <a:moveTo>
                        <a:pt x="4427" y="255729"/>
                      </a:moveTo>
                      <a:cubicBezTo>
                        <a:pt x="-16838" y="314563"/>
                        <a:pt x="44122" y="371978"/>
                        <a:pt x="68222" y="357801"/>
                      </a:cubicBezTo>
                      <a:cubicBezTo>
                        <a:pt x="92323" y="343624"/>
                        <a:pt x="135562" y="211072"/>
                        <a:pt x="149030" y="170668"/>
                      </a:cubicBezTo>
                      <a:cubicBezTo>
                        <a:pt x="162498" y="130264"/>
                        <a:pt x="106500" y="130264"/>
                        <a:pt x="149030" y="115379"/>
                      </a:cubicBezTo>
                      <a:cubicBezTo>
                        <a:pt x="191560" y="100494"/>
                        <a:pt x="396414" y="99785"/>
                        <a:pt x="404211" y="81355"/>
                      </a:cubicBezTo>
                      <a:cubicBezTo>
                        <a:pt x="412008" y="62925"/>
                        <a:pt x="263153" y="-20718"/>
                        <a:pt x="195813" y="4800"/>
                      </a:cubicBezTo>
                      <a:cubicBezTo>
                        <a:pt x="128474" y="30318"/>
                        <a:pt x="25692" y="196895"/>
                        <a:pt x="4427" y="2557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9" name="Freeform 288"/>
              <p:cNvSpPr/>
              <p:nvPr/>
            </p:nvSpPr>
            <p:spPr>
              <a:xfrm>
                <a:off x="1969104" y="3589921"/>
                <a:ext cx="64586" cy="57940"/>
              </a:xfrm>
              <a:custGeom>
                <a:avLst/>
                <a:gdLst>
                  <a:gd name="connsiteX0" fmla="*/ 0 w 64586"/>
                  <a:gd name="connsiteY0" fmla="*/ 13597 h 57940"/>
                  <a:gd name="connsiteX1" fmla="*/ 44190 w 64586"/>
                  <a:gd name="connsiteY1" fmla="*/ 57787 h 57940"/>
                  <a:gd name="connsiteX2" fmla="*/ 64586 w 64586"/>
                  <a:gd name="connsiteY2" fmla="*/ 0 h 5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586" h="57940">
                    <a:moveTo>
                      <a:pt x="0" y="13597"/>
                    </a:moveTo>
                    <a:cubicBezTo>
                      <a:pt x="16713" y="36825"/>
                      <a:pt x="33426" y="60053"/>
                      <a:pt x="44190" y="57787"/>
                    </a:cubicBezTo>
                    <a:cubicBezTo>
                      <a:pt x="54954" y="55521"/>
                      <a:pt x="15297" y="2833"/>
                      <a:pt x="64586" y="0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0" name="Right Arrow 299"/>
            <p:cNvSpPr/>
            <p:nvPr/>
          </p:nvSpPr>
          <p:spPr>
            <a:xfrm>
              <a:off x="1556777" y="1384051"/>
              <a:ext cx="813514" cy="5856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ight Arrow 300"/>
            <p:cNvSpPr/>
            <p:nvPr/>
          </p:nvSpPr>
          <p:spPr>
            <a:xfrm>
              <a:off x="3459444" y="2383207"/>
              <a:ext cx="813514" cy="5856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2" name="Group 301"/>
            <p:cNvGrpSpPr/>
            <p:nvPr/>
          </p:nvGrpSpPr>
          <p:grpSpPr>
            <a:xfrm>
              <a:off x="2470453" y="1219162"/>
              <a:ext cx="1728102" cy="948622"/>
              <a:chOff x="2517390" y="1022242"/>
              <a:chExt cx="1728102" cy="948622"/>
            </a:xfrm>
          </p:grpSpPr>
          <p:sp>
            <p:nvSpPr>
              <p:cNvPr id="303" name="Right Arrow 302"/>
              <p:cNvSpPr/>
              <p:nvPr/>
            </p:nvSpPr>
            <p:spPr>
              <a:xfrm>
                <a:off x="2857516" y="1385244"/>
                <a:ext cx="813514" cy="58562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4" name="TextBox 303"/>
                  <p:cNvSpPr txBox="1"/>
                  <p:nvPr/>
                </p:nvSpPr>
                <p:spPr>
                  <a:xfrm>
                    <a:off x="2517390" y="1022242"/>
                    <a:ext cx="1728102" cy="4474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Com</m:t>
                          </m:r>
                          <m:r>
                            <a:rPr lang="en-US" sz="2200" b="0" i="0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id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200" b="0" i="0" smtClean="0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a:rPr lang="en-US" sz="2200" b="0" i="0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200" b="0" i="0" smtClean="0">
                              <a:latin typeface="Cambria Math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200" dirty="0"/>
                  </a:p>
                </p:txBody>
              </p:sp>
            </mc:Choice>
            <mc:Fallback xmlns="">
              <p:sp>
                <p:nvSpPr>
                  <p:cNvPr id="304" name="TextBox 3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390" y="1022242"/>
                    <a:ext cx="1728102" cy="447495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r="-707" b="-178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304"/>
                <p:cNvSpPr txBox="1"/>
                <p:nvPr/>
              </p:nvSpPr>
              <p:spPr>
                <a:xfrm>
                  <a:off x="6032565" y="1241105"/>
                  <a:ext cx="1795748" cy="4875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Com</m:t>
                        </m:r>
                        <m:r>
                          <a:rPr lang="en-US" sz="2200" b="0" i="0" smtClean="0">
                            <a:latin typeface="Cambria Math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charset="0"/>
                              </a:rPr>
                              <m:t>id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charset="0"/>
                              </a:rPr>
                              <m:t>j</m:t>
                            </m:r>
                          </m:sub>
                          <m:sup>
                            <m:r>
                              <a:rPr lang="en-US" sz="2200" b="0" i="0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200" b="0" i="0" smtClean="0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20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j</m:t>
                            </m:r>
                          </m:sub>
                          <m:sup>
                            <m:r>
                              <a:rPr lang="en-US" sz="2200" b="0" i="0" smtClean="0">
                                <a:solidFill>
                                  <a:srgbClr val="0432FF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200" b="0" i="0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305" name="TextBox 3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2565" y="1241105"/>
                  <a:ext cx="1795748" cy="48756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6" name="Right Arrow 305"/>
            <p:cNvSpPr/>
            <p:nvPr/>
          </p:nvSpPr>
          <p:spPr>
            <a:xfrm>
              <a:off x="6369189" y="1650185"/>
              <a:ext cx="813514" cy="5856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ight Arrow 306"/>
            <p:cNvSpPr/>
            <p:nvPr/>
          </p:nvSpPr>
          <p:spPr>
            <a:xfrm>
              <a:off x="5133808" y="1159219"/>
              <a:ext cx="813514" cy="5856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ight Arrow 307"/>
            <p:cNvSpPr/>
            <p:nvPr/>
          </p:nvSpPr>
          <p:spPr>
            <a:xfrm>
              <a:off x="7189579" y="2354495"/>
              <a:ext cx="813514" cy="5856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2112126" y="1573249"/>
              <a:ext cx="7441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. . .</a:t>
              </a:r>
              <a:endParaRPr lang="en-US" sz="3600" dirty="0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3247068" y="1872858"/>
              <a:ext cx="7441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. . .</a:t>
              </a:r>
              <a:endParaRPr lang="en-US" sz="3600" dirty="0"/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5602023" y="1484890"/>
              <a:ext cx="7441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. . .</a:t>
              </a:r>
              <a:endParaRPr lang="en-US" sz="3600" dirty="0"/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6593828" y="1921377"/>
              <a:ext cx="7441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. . .</a:t>
              </a:r>
              <a:endParaRPr lang="en-US" sz="3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313"/>
              <p:cNvSpPr txBox="1"/>
              <p:nvPr/>
            </p:nvSpPr>
            <p:spPr>
              <a:xfrm>
                <a:off x="358775" y="3471341"/>
                <a:ext cx="2751029" cy="555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∀MIM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dirty="0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charset="0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US" sz="2400" b="0" i="0" dirty="0" smtClean="0">
                                    <a:latin typeface="Cambria Math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charset="0"/>
                          </a:rPr>
                          <m:t>i</m:t>
                        </m:r>
                      </m:sub>
                    </m:sSub>
                    <m:r>
                      <a:rPr lang="en-US" sz="2400" b="0" i="0" dirty="0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dirty="0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charset="0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US" sz="2400" b="0" i="0" dirty="0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charset="0"/>
                          </a:rPr>
                          <m:t>i</m:t>
                        </m:r>
                      </m:sub>
                    </m:sSub>
                  </m:oMath>
                </a14:m>
                <a:endParaRPr lang="en-US" sz="2400" b="0" baseline="-25000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14" name="TextBox 3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471341"/>
                <a:ext cx="2751029" cy="555473"/>
              </a:xfrm>
              <a:prstGeom prst="rect">
                <a:avLst/>
              </a:prstGeom>
              <a:blipFill rotWithShape="0">
                <a:blip r:embed="rId13"/>
                <a:stretch>
                  <a:fillRect l="-3548" t="-8696" b="-1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228276" y="3393832"/>
                <a:ext cx="2070631" cy="877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replace with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</a:rPr>
                      <m:t>⊥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algn="ctr"/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id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j</m:t>
                        </m:r>
                      </m:sub>
                      <m:sup>
                        <m:r>
                          <a:rPr lang="en-US" sz="2400" b="0" i="0" smtClean="0">
                            <a:latin typeface="Cambria Math" charset="0"/>
                          </a:rPr>
                          <m:t>′</m:t>
                        </m:r>
                      </m:sup>
                    </m:sSubSup>
                    <m:r>
                      <a:rPr lang="en-US" sz="2400" b="0" i="0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id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i</m:t>
                        </m:r>
                      </m:sub>
                    </m:sSub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276" y="3393832"/>
                <a:ext cx="2070631" cy="877548"/>
              </a:xfrm>
              <a:prstGeom prst="rect">
                <a:avLst/>
              </a:prstGeom>
              <a:blipFill rotWithShape="0">
                <a:blip r:embed="rId14"/>
                <a:stretch>
                  <a:fillRect l="-4130" t="-5556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Straight Arrow Connector 140"/>
          <p:cNvCxnSpPr/>
          <p:nvPr/>
        </p:nvCxnSpPr>
        <p:spPr>
          <a:xfrm>
            <a:off x="5104188" y="3538995"/>
            <a:ext cx="939371" cy="197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5144572" y="3947036"/>
            <a:ext cx="939371" cy="282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862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"/>
    </mc:Choice>
    <mc:Fallback xmlns="">
      <p:transition spd="slow" advTm="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1" animBg="1"/>
      <p:bldP spid="315" grpId="1" animBg="1"/>
      <p:bldP spid="313" grpId="0" animBg="1"/>
      <p:bldP spid="256" grpId="0"/>
      <p:bldP spid="450" grpId="0"/>
      <p:bldP spid="145" grpId="0"/>
      <p:bldP spid="158" grpId="0" animBg="1"/>
      <p:bldP spid="159" grpId="0" animBg="1"/>
      <p:bldP spid="426" grpId="0"/>
      <p:bldP spid="156" grpId="0" animBg="1"/>
      <p:bldP spid="157" grpId="0" animBg="1"/>
      <p:bldP spid="160" grpId="0" animBg="1"/>
      <p:bldP spid="8" grpId="0"/>
      <p:bldP spid="228" grpId="0"/>
      <p:bldP spid="229" grpId="0"/>
      <p:bldP spid="230" grpId="0"/>
      <p:bldP spid="314" grpId="0"/>
      <p:bldP spid="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4523" y="2762297"/>
            <a:ext cx="3986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State of the art for conc. NMC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4523" y="1067788"/>
            <a:ext cx="3186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Original Work [DDN91]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60794" y="5873414"/>
            <a:ext cx="176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2-rnd/1-rnd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5543" y="1545338"/>
            <a:ext cx="4400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[Bar02, PR05a, PR05b, LPV08, LP09, PW10, Wee10, Goy11, LP11, GLOV12, GRRV14, GPR16, COSV16b]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65" y="365126"/>
            <a:ext cx="7886700" cy="579437"/>
          </a:xfrm>
        </p:spPr>
        <p:txBody>
          <a:bodyPr/>
          <a:lstStyle/>
          <a:p>
            <a:r>
              <a:rPr lang="en-US" dirty="0" smtClean="0"/>
              <a:t>#(Rounds) for NMC?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8311" y="3223962"/>
            <a:ext cx="151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[COSV16a]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8311" y="3652644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[K17]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518192" y="4113278"/>
            <a:ext cx="1175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[</a:t>
            </a:r>
            <a:r>
              <a:rPr lang="en-US" sz="2400" dirty="0">
                <a:solidFill>
                  <a:srgbClr val="FF0000"/>
                </a:solidFill>
              </a:rPr>
              <a:t>PPV08</a:t>
            </a:r>
            <a:r>
              <a:rPr lang="en-US" sz="2400" dirty="0" smtClean="0">
                <a:solidFill>
                  <a:srgbClr val="FF0000"/>
                </a:solidFill>
              </a:rPr>
              <a:t>]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4651" y="5104167"/>
            <a:ext cx="1104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[Pas13]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623" y="5797214"/>
            <a:ext cx="16407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432FF"/>
                </a:solidFill>
              </a:rPr>
              <a:t>Question</a:t>
            </a:r>
            <a:endParaRPr lang="en-US" sz="3000" dirty="0">
              <a:solidFill>
                <a:srgbClr val="0432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85720" y="5133685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2-rnd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10723" y="5095313"/>
            <a:ext cx="4276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Poly-hard falsifiable assumption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17421" y="5873413"/>
            <a:ext cx="362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Well studied assumptions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7754" y="1060798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O(log n)-</a:t>
            </a:r>
            <a:r>
              <a:rPr lang="en-US" sz="2400" dirty="0" err="1" smtClean="0"/>
              <a:t>rnd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7670661" y="1075633"/>
            <a:ext cx="915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OWFs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136868" y="2033928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O(1)-</a:t>
            </a:r>
            <a:r>
              <a:rPr lang="en-US" sz="2400" dirty="0" err="1" smtClean="0"/>
              <a:t>rnd</a:t>
            </a:r>
            <a:endParaRPr lang="en-US" sz="2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7735999" y="2056623"/>
            <a:ext cx="915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OWFs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2585721" y="3193872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4-rnd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10723" y="3225692"/>
            <a:ext cx="915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OWFs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2585721" y="3631824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3-rnd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910723" y="3663754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DDH or QR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2585722" y="4131482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-rnd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10723" y="4128966"/>
            <a:ext cx="3218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Adaptive injective OWFs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6951786" y="1142104"/>
            <a:ext cx="571508" cy="343410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Left Arrow 61"/>
          <p:cNvSpPr/>
          <p:nvPr/>
        </p:nvSpPr>
        <p:spPr>
          <a:xfrm>
            <a:off x="6944507" y="2118316"/>
            <a:ext cx="571508" cy="343410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eft Arrow 62"/>
          <p:cNvSpPr/>
          <p:nvPr/>
        </p:nvSpPr>
        <p:spPr>
          <a:xfrm>
            <a:off x="3979662" y="3313122"/>
            <a:ext cx="571508" cy="343410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eft Arrow 63"/>
          <p:cNvSpPr/>
          <p:nvPr/>
        </p:nvSpPr>
        <p:spPr>
          <a:xfrm>
            <a:off x="3979662" y="3738196"/>
            <a:ext cx="571508" cy="343410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eft Arrow 64"/>
          <p:cNvSpPr/>
          <p:nvPr/>
        </p:nvSpPr>
        <p:spPr>
          <a:xfrm>
            <a:off x="3979662" y="4238659"/>
            <a:ext cx="571508" cy="343410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eft Arrow 66"/>
          <p:cNvSpPr/>
          <p:nvPr/>
        </p:nvSpPr>
        <p:spPr>
          <a:xfrm>
            <a:off x="3985990" y="5933257"/>
            <a:ext cx="571508" cy="343410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924920" y="4854086"/>
            <a:ext cx="862396" cy="698696"/>
            <a:chOff x="4139465" y="4984338"/>
            <a:chExt cx="862396" cy="698696"/>
          </a:xfrm>
        </p:grpSpPr>
        <p:sp>
          <p:nvSpPr>
            <p:cNvPr id="66" name="Left Arrow 65"/>
            <p:cNvSpPr/>
            <p:nvPr/>
          </p:nvSpPr>
          <p:spPr>
            <a:xfrm>
              <a:off x="4212093" y="5323749"/>
              <a:ext cx="571508" cy="343410"/>
            </a:xfrm>
            <a:prstGeom prst="lef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139465" y="5307874"/>
              <a:ext cx="718875" cy="37516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142138" y="4984338"/>
              <a:ext cx="859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BB red.</a:t>
              </a:r>
              <a:endParaRPr 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123616" y="4491422"/>
            <a:ext cx="23756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n</a:t>
            </a:r>
            <a:r>
              <a:rPr lang="en-US" sz="2200" b="1" dirty="0" smtClean="0">
                <a:solidFill>
                  <a:srgbClr val="FF0000"/>
                </a:solidFill>
              </a:rPr>
              <a:t>ew, non-standard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08247" y="4492079"/>
            <a:ext cx="1536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</a:rPr>
              <a:t>, NM </a:t>
            </a:r>
            <a:r>
              <a:rPr lang="en-US" sz="2200" b="1" dirty="0" smtClean="0">
                <a:solidFill>
                  <a:srgbClr val="FF0000"/>
                </a:solidFill>
              </a:rPr>
              <a:t>flavor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8280261" y="5596413"/>
            <a:ext cx="504964" cy="1015663"/>
            <a:chOff x="3929877" y="5071788"/>
            <a:chExt cx="970653" cy="1592707"/>
          </a:xfrm>
        </p:grpSpPr>
        <p:sp>
          <p:nvSpPr>
            <p:cNvPr id="45" name="TextBox 44"/>
            <p:cNvSpPr txBox="1"/>
            <p:nvPr/>
          </p:nvSpPr>
          <p:spPr>
            <a:xfrm rot="990947">
              <a:off x="4309762" y="5071788"/>
              <a:ext cx="590768" cy="1592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</a:rPr>
                <a:t>?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929877" y="5236941"/>
              <a:ext cx="710583" cy="1110068"/>
              <a:chOff x="3929877" y="5236941"/>
              <a:chExt cx="710583" cy="1110068"/>
            </a:xfrm>
          </p:grpSpPr>
          <p:sp>
            <p:nvSpPr>
              <p:cNvPr id="50" name="TextBox 49"/>
              <p:cNvSpPr txBox="1"/>
              <p:nvPr/>
            </p:nvSpPr>
            <p:spPr>
              <a:xfrm rot="20844106">
                <a:off x="3929877" y="5573056"/>
                <a:ext cx="590769" cy="57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rot="221831">
                <a:off x="4049693" y="5236941"/>
                <a:ext cx="590767" cy="1110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6744157" y="6239081"/>
            <a:ext cx="868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Yes!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32157" y="1449245"/>
                <a:ext cx="118776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n</m:t>
                      </m:r>
                      <m:r>
                        <a:rPr lang="en-US" sz="2200" b="0" i="0" smtClean="0">
                          <a:latin typeface="Cambria Math" charset="0"/>
                        </a:rPr>
                        <m:t>=|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id</m:t>
                      </m:r>
                      <m:r>
                        <a:rPr lang="en-US" sz="2200" b="0" i="0" smtClean="0">
                          <a:latin typeface="Cambria Math" charset="0"/>
                        </a:rPr>
                        <m:t>|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157" y="1449245"/>
                <a:ext cx="1187761" cy="430887"/>
              </a:xfrm>
              <a:prstGeom prst="rect">
                <a:avLst/>
              </a:prstGeom>
              <a:blipFill rotWithShape="0">
                <a:blip r:embed="rId6"/>
                <a:stretch>
                  <a:fillRect r="-1026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390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7"/>
    </mc:Choice>
    <mc:Fallback xmlns="">
      <p:transition spd="slow" advTm="2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  <p:bldP spid="16" grpId="0"/>
      <p:bldP spid="17" grpId="0"/>
      <p:bldP spid="18" grpId="0"/>
      <p:bldP spid="49" grpId="0"/>
      <p:bldP spid="51" grpId="0"/>
      <p:bldP spid="4" grpId="0"/>
      <p:bldP spid="27" grpId="0"/>
      <p:bldP spid="30" grpId="0"/>
      <p:bldP spid="31" grpId="0"/>
      <p:bldP spid="7" grpId="0"/>
      <p:bldP spid="20" grpId="0"/>
      <p:bldP spid="35" grpId="0"/>
      <p:bldP spid="36" grpId="0"/>
      <p:bldP spid="43" grpId="0"/>
      <p:bldP spid="44" grpId="0"/>
      <p:bldP spid="47" grpId="0"/>
      <p:bldP spid="48" grpId="0"/>
      <p:bldP spid="53" grpId="0"/>
      <p:bldP spid="54" grpId="0"/>
      <p:bldP spid="32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38" grpId="0"/>
      <p:bldP spid="39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3797440"/>
            <a:ext cx="9144000" cy="18417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1052513"/>
            <a:ext cx="9144000" cy="18417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4313" y="1048743"/>
            <a:ext cx="8779687" cy="181588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u="sng" dirty="0" err="1" smtClean="0"/>
              <a:t>Thm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2-rnd concurrent </a:t>
            </a:r>
            <a:r>
              <a:rPr lang="en-US" sz="2800" dirty="0" smtClean="0"/>
              <a:t>NMC from</a:t>
            </a:r>
          </a:p>
          <a:p>
            <a:pPr marL="514350" indent="-514350">
              <a:buAutoNum type="alphaLcParenBoth"/>
            </a:pPr>
            <a:r>
              <a:rPr lang="en-US" sz="2800" dirty="0" err="1" smtClean="0"/>
              <a:t>subexp</a:t>
            </a:r>
            <a:r>
              <a:rPr lang="en-US" sz="2800" dirty="0" smtClean="0"/>
              <a:t> 2-rnd WI, Collision-Resistant Hash family, </a:t>
            </a:r>
            <a:br>
              <a:rPr lang="en-US" sz="2800" dirty="0" smtClean="0"/>
            </a:br>
            <a:r>
              <a:rPr lang="en-US" sz="2800" dirty="0" smtClean="0"/>
              <a:t>Injective OWFs</a:t>
            </a:r>
          </a:p>
          <a:p>
            <a:pPr marL="514350" indent="-514350">
              <a:buAutoNum type="alphaLcParenBoth"/>
            </a:pPr>
            <a:r>
              <a:rPr lang="en-US" sz="2800" dirty="0" err="1" smtClean="0"/>
              <a:t>subexp</a:t>
            </a:r>
            <a:r>
              <a:rPr lang="en-US" sz="2800" dirty="0" smtClean="0"/>
              <a:t> </a:t>
            </a:r>
            <a:r>
              <a:rPr lang="en-US" sz="2800" dirty="0" err="1" smtClean="0"/>
              <a:t>Timelock</a:t>
            </a:r>
            <a:r>
              <a:rPr lang="en-US" sz="2800" dirty="0" smtClean="0"/>
              <a:t> (TL) puzzles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062" y="3844106"/>
            <a:ext cx="8418244" cy="181588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u="sng" dirty="0" err="1" smtClean="0"/>
              <a:t>Thm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1-rnd concurrent</a:t>
            </a:r>
            <a:r>
              <a:rPr lang="en-US" sz="2800" dirty="0" smtClean="0"/>
              <a:t> NMC against </a:t>
            </a:r>
            <a:r>
              <a:rPr lang="en-US" sz="2800" dirty="0" smtClean="0">
                <a:solidFill>
                  <a:srgbClr val="FF0000"/>
                </a:solidFill>
              </a:rPr>
              <a:t>uniform Adv. </a:t>
            </a:r>
            <a:r>
              <a:rPr lang="en-US" sz="2800" dirty="0" smtClean="0"/>
              <a:t>from </a:t>
            </a:r>
          </a:p>
          <a:p>
            <a:pPr marL="514350" indent="-514350">
              <a:buAutoNum type="alphaLcParenBoth"/>
            </a:pPr>
            <a:r>
              <a:rPr lang="en-US" sz="2800" dirty="0" err="1" smtClean="0"/>
              <a:t>subexp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432FF"/>
                </a:solidFill>
              </a:rPr>
              <a:t>NIWI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432FF"/>
                </a:solidFill>
              </a:rPr>
              <a:t>uniform Collision-Resistant Hash </a:t>
            </a:r>
            <a:r>
              <a:rPr lang="en-US" sz="2800" dirty="0" err="1" smtClean="0">
                <a:solidFill>
                  <a:srgbClr val="0432FF"/>
                </a:solidFill>
              </a:rPr>
              <a:t>func</a:t>
            </a:r>
            <a:r>
              <a:rPr lang="en-US" sz="2800" dirty="0">
                <a:solidFill>
                  <a:srgbClr val="0432FF"/>
                </a:solidFill>
              </a:rPr>
              <a:t>.</a:t>
            </a:r>
            <a:r>
              <a:rPr lang="en-US" sz="2800" dirty="0" smtClean="0">
                <a:solidFill>
                  <a:srgbClr val="0432FF"/>
                </a:solidFill>
              </a:rPr>
              <a:t>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Injective OWFs</a:t>
            </a:r>
          </a:p>
          <a:p>
            <a:pPr marL="514350" indent="-514350">
              <a:buAutoNum type="alphaLcParenBoth"/>
            </a:pPr>
            <a:r>
              <a:rPr lang="en-US" sz="2800" dirty="0" err="1" smtClean="0"/>
              <a:t>subexp</a:t>
            </a:r>
            <a:r>
              <a:rPr lang="en-US" sz="2800" dirty="0" smtClean="0"/>
              <a:t> TL puzzles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45475" y="1538020"/>
            <a:ext cx="1656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432FF"/>
                </a:solidFill>
              </a:rPr>
              <a:t>DLog</a:t>
            </a:r>
            <a:r>
              <a:rPr lang="en-US" sz="2400" dirty="0" smtClean="0">
                <a:solidFill>
                  <a:srgbClr val="0432FF"/>
                </a:solidFill>
              </a:rPr>
              <a:t>, </a:t>
            </a:r>
          </a:p>
          <a:p>
            <a:r>
              <a:rPr lang="en-US" sz="2400" dirty="0" smtClean="0">
                <a:solidFill>
                  <a:srgbClr val="0432FF"/>
                </a:solidFill>
              </a:rPr>
              <a:t>RSA</a:t>
            </a:r>
            <a:endParaRPr lang="en-US" sz="2400" dirty="0">
              <a:solidFill>
                <a:srgbClr val="0432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047" y="3425414"/>
            <a:ext cx="377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432FF"/>
                </a:solidFill>
              </a:rPr>
              <a:t>Classical puzzles </a:t>
            </a:r>
            <a:r>
              <a:rPr lang="en-US" sz="2400" dirty="0" smtClean="0"/>
              <a:t>(e.g., OWF)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04783" y="3832437"/>
            <a:ext cx="38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Hard for </a:t>
            </a:r>
            <a:r>
              <a:rPr lang="en-US" sz="2400" dirty="0" smtClean="0">
                <a:solidFill>
                  <a:srgbClr val="FF0000"/>
                </a:solidFill>
              </a:rPr>
              <a:t>bounded S-size </a:t>
            </a:r>
            <a:r>
              <a:rPr lang="en-US" sz="2400" dirty="0" smtClean="0"/>
              <a:t>Adv.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7047" y="4422339"/>
            <a:ext cx="1658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432FF"/>
                </a:solidFill>
              </a:rPr>
              <a:t>TL puzzles</a:t>
            </a:r>
            <a:endParaRPr lang="en-US" sz="2400" b="1" dirty="0">
              <a:solidFill>
                <a:srgbClr val="0432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4783" y="4926055"/>
            <a:ext cx="4130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Hard for </a:t>
            </a:r>
            <a:r>
              <a:rPr lang="en-US" sz="2400" dirty="0" smtClean="0">
                <a:solidFill>
                  <a:srgbClr val="FF0000"/>
                </a:solidFill>
              </a:rPr>
              <a:t>bounded D-depth </a:t>
            </a:r>
            <a:r>
              <a:rPr lang="en-US" sz="2400" dirty="0" smtClean="0"/>
              <a:t>Adv. with very large size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2052183" y="2355438"/>
            <a:ext cx="330090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/>
              <a:t>Timelock</a:t>
            </a:r>
            <a:r>
              <a:rPr lang="en-US" sz="2800" b="1" dirty="0"/>
              <a:t> (TL) puzzles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72000" y="64803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867727" y="3098085"/>
                <a:ext cx="19275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S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-size hard OWF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727" y="3098085"/>
                <a:ext cx="1927579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7576" r="-31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858132" y="3479314"/>
                <a:ext cx="19280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D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-depth hard TL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132" y="3479314"/>
                <a:ext cx="1928092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231" r="-316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35172" y="3973143"/>
                <a:ext cx="363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172" y="3973143"/>
                <a:ext cx="36388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914814" y="4972221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charset="0"/>
                        </a:rPr>
                        <m:t>D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814" y="4972221"/>
                <a:ext cx="40459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176413" y="6360014"/>
                <a:ext cx="5386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charset="0"/>
                        </a:rPr>
                        <m:t>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413" y="6360014"/>
                <a:ext cx="53865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549227" y="3131122"/>
            <a:ext cx="4507111" cy="3587134"/>
            <a:chOff x="4549227" y="3131122"/>
            <a:chExt cx="4507111" cy="3587134"/>
          </a:xfrm>
        </p:grpSpPr>
        <p:cxnSp>
          <p:nvCxnSpPr>
            <p:cNvPr id="96" name="Straight Arrow Connector 95"/>
            <p:cNvCxnSpPr/>
            <p:nvPr/>
          </p:nvCxnSpPr>
          <p:spPr>
            <a:xfrm flipH="1" flipV="1">
              <a:off x="5267085" y="3218126"/>
              <a:ext cx="622" cy="313842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5267707" y="6356547"/>
              <a:ext cx="3788631" cy="1487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8494190" y="6348924"/>
              <a:ext cx="529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size</a:t>
              </a:r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549227" y="3131122"/>
              <a:ext cx="741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depth</a:t>
              </a:r>
              <a:endParaRPr lang="en-US" dirty="0"/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6438296" y="3206934"/>
            <a:ext cx="376065" cy="21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6452268" y="3569649"/>
            <a:ext cx="376065" cy="21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80322" y="4814667"/>
                <a:ext cx="11767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latin typeface="Cambria Math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epth</m:t>
                      </m:r>
                      <m:r>
                        <a:rPr lang="en-US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A</m:t>
                      </m:r>
                      <m:r>
                        <a:rPr lang="en-US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322" y="4814667"/>
                <a:ext cx="1176732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7589186" y="5856417"/>
                <a:ext cx="990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latin typeface="Cambria Math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ize</m:t>
                      </m:r>
                      <m:r>
                        <a:rPr lang="en-US" b="0" i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A</m:t>
                      </m:r>
                      <m:r>
                        <a:rPr lang="en-US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186" y="5856417"/>
                <a:ext cx="990271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507971" y="5063169"/>
            <a:ext cx="830440" cy="369332"/>
            <a:chOff x="9912515" y="2804984"/>
            <a:chExt cx="830440" cy="369332"/>
          </a:xfrm>
        </p:grpSpPr>
        <p:sp>
          <p:nvSpPr>
            <p:cNvPr id="144" name="Oval 143"/>
            <p:cNvSpPr/>
            <p:nvPr/>
          </p:nvSpPr>
          <p:spPr>
            <a:xfrm>
              <a:off x="9912515" y="2966791"/>
              <a:ext cx="46892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959407" y="2804984"/>
                  <a:ext cx="7835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Adv.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A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9407" y="2804984"/>
                  <a:ext cx="783548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6202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Straight Connector 20"/>
          <p:cNvCxnSpPr>
            <a:stCxn id="144" idx="2"/>
          </p:cNvCxnSpPr>
          <p:nvPr/>
        </p:nvCxnSpPr>
        <p:spPr>
          <a:xfrm flipH="1">
            <a:off x="5267085" y="5247836"/>
            <a:ext cx="224088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4" idx="4"/>
          </p:cNvCxnSpPr>
          <p:nvPr/>
        </p:nvCxnSpPr>
        <p:spPr>
          <a:xfrm>
            <a:off x="7531417" y="5270695"/>
            <a:ext cx="0" cy="110258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5264417" y="4194754"/>
            <a:ext cx="2174004" cy="2169201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6">
                  <a:alpha val="70000"/>
                </a:schemeClr>
              </a:gs>
              <a:gs pos="100000">
                <a:schemeClr val="accent6">
                  <a:alpha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5266574" y="5146893"/>
            <a:ext cx="3285647" cy="1213374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50000"/>
                </a:schemeClr>
              </a:gs>
              <a:gs pos="37000">
                <a:schemeClr val="accent2">
                  <a:alpha val="70000"/>
                </a:schemeClr>
              </a:gs>
              <a:gs pos="88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833707" y="4627526"/>
            <a:ext cx="485454" cy="369332"/>
            <a:chOff x="5612860" y="93066"/>
            <a:chExt cx="485454" cy="369332"/>
          </a:xfrm>
        </p:grpSpPr>
        <p:sp>
          <p:nvSpPr>
            <p:cNvPr id="7" name="Oval 6"/>
            <p:cNvSpPr/>
            <p:nvPr/>
          </p:nvSpPr>
          <p:spPr>
            <a:xfrm>
              <a:off x="5612860" y="365126"/>
              <a:ext cx="54515" cy="666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612860" y="93066"/>
                  <a:ext cx="4854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860" y="93066"/>
                  <a:ext cx="485454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4" name="Group 173"/>
          <p:cNvGrpSpPr/>
          <p:nvPr/>
        </p:nvGrpSpPr>
        <p:grpSpPr>
          <a:xfrm>
            <a:off x="6267980" y="5511103"/>
            <a:ext cx="490775" cy="369332"/>
            <a:chOff x="5612860" y="93066"/>
            <a:chExt cx="490775" cy="369332"/>
          </a:xfrm>
        </p:grpSpPr>
        <p:sp>
          <p:nvSpPr>
            <p:cNvPr id="175" name="Oval 174"/>
            <p:cNvSpPr/>
            <p:nvPr/>
          </p:nvSpPr>
          <p:spPr>
            <a:xfrm>
              <a:off x="5612860" y="365126"/>
              <a:ext cx="54515" cy="666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5612860" y="93066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860" y="93066"/>
                  <a:ext cx="490775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7" name="Group 176"/>
          <p:cNvGrpSpPr/>
          <p:nvPr/>
        </p:nvGrpSpPr>
        <p:grpSpPr>
          <a:xfrm>
            <a:off x="7900926" y="5230889"/>
            <a:ext cx="490775" cy="369332"/>
            <a:chOff x="5612860" y="93066"/>
            <a:chExt cx="490775" cy="369332"/>
          </a:xfrm>
        </p:grpSpPr>
        <p:sp>
          <p:nvSpPr>
            <p:cNvPr id="178" name="Oval 177"/>
            <p:cNvSpPr/>
            <p:nvPr/>
          </p:nvSpPr>
          <p:spPr>
            <a:xfrm>
              <a:off x="5612860" y="365126"/>
              <a:ext cx="54515" cy="666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5612860" y="93066"/>
                  <a:ext cx="4907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A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860" y="93066"/>
                  <a:ext cx="490775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252468" y="3423787"/>
                <a:ext cx="1759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hard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A</m:t>
                        </m:r>
                      </m:e>
                      <m:sub>
                        <m:r>
                          <a:rPr lang="en-US" b="0" i="0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468" y="3423787"/>
                <a:ext cx="1759521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312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urved Connector 38"/>
          <p:cNvCxnSpPr>
            <a:stCxn id="116" idx="1"/>
            <a:endCxn id="176" idx="1"/>
          </p:cNvCxnSpPr>
          <p:nvPr/>
        </p:nvCxnSpPr>
        <p:spPr>
          <a:xfrm rot="10800000" flipV="1">
            <a:off x="6267980" y="3314933"/>
            <a:ext cx="170316" cy="2380835"/>
          </a:xfrm>
          <a:prstGeom prst="curvedConnector3">
            <a:avLst>
              <a:gd name="adj1" fmla="val 498402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116" idx="1"/>
            <a:endCxn id="14" idx="1"/>
          </p:cNvCxnSpPr>
          <p:nvPr/>
        </p:nvCxnSpPr>
        <p:spPr>
          <a:xfrm rot="10800000" flipH="1" flipV="1">
            <a:off x="6438295" y="3314934"/>
            <a:ext cx="395411" cy="1497258"/>
          </a:xfrm>
          <a:prstGeom prst="curvedConnector3">
            <a:avLst>
              <a:gd name="adj1" fmla="val -17711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6758755" y="3793119"/>
            <a:ext cx="2479230" cy="1902650"/>
            <a:chOff x="6758755" y="3793119"/>
            <a:chExt cx="2479230" cy="19026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7415435" y="3804037"/>
                  <a:ext cx="18225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hard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A</m:t>
                          </m:r>
                        </m:e>
                        <m:sub>
                          <m:r>
                            <a:rPr lang="en-US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dirty="0" smtClean="0"/>
                    <a:t> &amp;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A</m:t>
                          </m:r>
                        </m:e>
                        <m:sub>
                          <m:r>
                            <a:rPr lang="en-US" b="0" i="0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5435" y="3804037"/>
                  <a:ext cx="1822550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2676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Curved Connector 46"/>
            <p:cNvCxnSpPr>
              <a:endCxn id="176" idx="3"/>
            </p:cNvCxnSpPr>
            <p:nvPr/>
          </p:nvCxnSpPr>
          <p:spPr>
            <a:xfrm rot="5400000">
              <a:off x="6682174" y="3869700"/>
              <a:ext cx="1902650" cy="1749488"/>
            </a:xfrm>
            <a:prstGeom prst="curvedConnector2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urved Connector 49"/>
            <p:cNvCxnSpPr/>
            <p:nvPr/>
          </p:nvCxnSpPr>
          <p:spPr>
            <a:xfrm flipH="1">
              <a:off x="8100382" y="3812000"/>
              <a:ext cx="394523" cy="1736186"/>
            </a:xfrm>
            <a:prstGeom prst="curvedConnector3">
              <a:avLst>
                <a:gd name="adj1" fmla="val -57943"/>
              </a:avLst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7883364" y="1323953"/>
            <a:ext cx="4828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Cambria Math" charset="0"/>
                <a:ea typeface="Cambria Math" charset="0"/>
                <a:cs typeface="Cambria Math" charset="0"/>
              </a:rPr>
              <a:t>}</a:t>
            </a:r>
            <a:endParaRPr lang="en-US" sz="60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94536" y="2397030"/>
            <a:ext cx="3892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432FF"/>
                </a:solidFill>
              </a:rPr>
              <a:t>c</a:t>
            </a:r>
            <a:r>
              <a:rPr lang="en-US" sz="2400" smtClean="0">
                <a:solidFill>
                  <a:srgbClr val="0432FF"/>
                </a:solidFill>
              </a:rPr>
              <a:t>apture </a:t>
            </a:r>
            <a:r>
              <a:rPr lang="en-US" sz="2400" dirty="0" smtClean="0">
                <a:solidFill>
                  <a:srgbClr val="0432FF"/>
                </a:solidFill>
              </a:rPr>
              <a:t>depth-hardness</a:t>
            </a:r>
            <a:endParaRPr lang="en-US" sz="2400" dirty="0">
              <a:solidFill>
                <a:srgbClr val="0432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137192" y="3795977"/>
            <a:ext cx="5621526" cy="2586063"/>
            <a:chOff x="-9025391" y="1708039"/>
            <a:chExt cx="5621526" cy="2586063"/>
          </a:xfrm>
        </p:grpSpPr>
        <p:sp>
          <p:nvSpPr>
            <p:cNvPr id="16" name="Oval Callout 15"/>
            <p:cNvSpPr/>
            <p:nvPr/>
          </p:nvSpPr>
          <p:spPr>
            <a:xfrm>
              <a:off x="-9025391" y="1708039"/>
              <a:ext cx="5621526" cy="2586063"/>
            </a:xfrm>
            <a:prstGeom prst="wedgeEllipseCallout">
              <a:avLst>
                <a:gd name="adj1" fmla="val -39713"/>
                <a:gd name="adj2" fmla="val 29667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8247108" y="2766748"/>
              <a:ext cx="406495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200" dirty="0" smtClean="0"/>
                <a:t>In comparison, we achieve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2200" dirty="0" smtClean="0"/>
                <a:t>Fully concurrent NMC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2200" dirty="0" smtClean="0"/>
                <a:t>1-rnd NMC </a:t>
              </a:r>
              <a:r>
                <a:rPr lang="en-US" sz="2200" dirty="0" err="1" smtClean="0"/>
                <a:t>w.r.t</a:t>
              </a:r>
              <a:r>
                <a:rPr lang="en-US" sz="2200" dirty="0" smtClean="0"/>
                <a:t>. commitment</a:t>
              </a:r>
              <a:endParaRPr lang="en-US" sz="2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7701947" y="1953518"/>
              <a:ext cx="294587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/>
                <a:t>Concurrent Work [KS17]</a:t>
              </a:r>
              <a:br>
                <a:rPr lang="en-US" sz="2200" dirty="0"/>
              </a:br>
              <a:r>
                <a:rPr lang="en-US" sz="2200" dirty="0"/>
                <a:t>w/o TL </a:t>
              </a:r>
              <a:r>
                <a:rPr lang="en-US" sz="2200" dirty="0" smtClean="0"/>
                <a:t>puzzles</a:t>
              </a:r>
              <a:endParaRPr lang="en-US" sz="2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435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9"/>
    </mc:Choice>
    <mc:Fallback xmlns="">
      <p:transition spd="slow" advTm="3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2" grpId="0" animBg="1"/>
      <p:bldP spid="4" grpId="0"/>
      <p:bldP spid="5" grpId="0"/>
      <p:bldP spid="9" grpId="0"/>
      <p:bldP spid="10" grpId="0"/>
      <p:bldP spid="10" grpId="1"/>
      <p:bldP spid="12" grpId="0"/>
      <p:bldP spid="12" grpId="1"/>
      <p:bldP spid="11" grpId="0"/>
      <p:bldP spid="11" grpId="1"/>
      <p:bldP spid="13" grpId="0"/>
      <p:bldP spid="13" grpId="1"/>
      <p:bldP spid="90" grpId="0" animBg="1"/>
      <p:bldP spid="52" grpId="0"/>
      <p:bldP spid="69" grpId="0"/>
      <p:bldP spid="69" grpId="1"/>
      <p:bldP spid="70" grpId="0"/>
      <p:bldP spid="70" grpId="1"/>
      <p:bldP spid="74" grpId="0"/>
      <p:bldP spid="74" grpId="1"/>
      <p:bldP spid="75" grpId="0"/>
      <p:bldP spid="75" grpId="1"/>
      <p:bldP spid="94" grpId="0"/>
      <p:bldP spid="94" grpId="1"/>
      <p:bldP spid="116" grpId="0" animBg="1"/>
      <p:bldP spid="116" grpId="1" animBg="1"/>
      <p:bldP spid="117" grpId="0" animBg="1"/>
      <p:bldP spid="117" grpId="1" animBg="1"/>
      <p:bldP spid="8" grpId="0"/>
      <p:bldP spid="8" grpId="1"/>
      <p:bldP spid="8" grpId="2"/>
      <p:bldP spid="171" grpId="0"/>
      <p:bldP spid="171" grpId="1"/>
      <p:bldP spid="171" grpId="2"/>
      <p:bldP spid="142" grpId="0" animBg="1"/>
      <p:bldP spid="142" grpId="1" animBg="1"/>
      <p:bldP spid="143" grpId="0" animBg="1"/>
      <p:bldP spid="143" grpId="1" animBg="1"/>
      <p:bldP spid="37" grpId="1"/>
      <p:bldP spid="37" grpId="2"/>
      <p:bldP spid="61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443396" y="3687580"/>
            <a:ext cx="1389745" cy="779475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Subexp</a:t>
            </a:r>
            <a:r>
              <a:rPr lang="en-US" dirty="0"/>
              <a:t> TL </a:t>
            </a:r>
            <a:r>
              <a:rPr lang="en-US" dirty="0" smtClean="0"/>
              <a:t>Puzzles </a:t>
            </a:r>
            <a:r>
              <a:rPr lang="en-US" sz="2400" dirty="0" smtClean="0">
                <a:solidFill>
                  <a:srgbClr val="FF0000"/>
                </a:solidFill>
              </a:rPr>
              <a:t>[RSW96]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81253" y="2600305"/>
            <a:ext cx="286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Efficient generation: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304673" y="1267364"/>
                <a:ext cx="26950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3600" b="0" i="0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charset="0"/>
                            </a:rPr>
                            <m:t>puz</m:t>
                          </m:r>
                          <m:r>
                            <a:rPr lang="en-US" sz="3600" b="0" i="0" smtClean="0">
                              <a:latin typeface="Cambria Math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charset="0"/>
                            </a:rPr>
                            <m:t>s</m:t>
                          </m:r>
                        </m:e>
                      </m:d>
                      <m:r>
                        <a:rPr lang="en-US" sz="3600" b="0" i="0" smtClean="0">
                          <a:latin typeface="Cambria Math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charset="0"/>
                        </a:rPr>
                        <m:t>R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673" y="1267364"/>
                <a:ext cx="2695033" cy="64633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2742346" y="1838310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puzzle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4817904" y="1914398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u</a:t>
            </a:r>
            <a:r>
              <a:rPr lang="en-US" sz="2400" dirty="0" smtClean="0">
                <a:solidFill>
                  <a:srgbClr val="FF0000"/>
                </a:solidFill>
              </a:rPr>
              <a:t>nique</a:t>
            </a:r>
            <a:r>
              <a:rPr lang="en-US" sz="2400" dirty="0" smtClean="0"/>
              <a:t> solution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546346" y="2986953"/>
                <a:ext cx="27029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Gen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0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t</m:t>
                              </m:r>
                            </m:sup>
                          </m:sSup>
                        </m:e>
                      </m:d>
                      <m:r>
                        <a:rPr lang="en-US" sz="2400" b="0" i="0" smtClean="0">
                          <a:latin typeface="Cambria Math" charset="0"/>
                        </a:rPr>
                        <m:t>→(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puz</m:t>
                      </m:r>
                      <m:r>
                        <a:rPr lang="en-US" sz="2400" b="0" i="0" smtClean="0"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s</m:t>
                      </m:r>
                      <m:r>
                        <a:rPr lang="en-US" sz="2400" b="0" i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346" y="2986953"/>
                <a:ext cx="2702919" cy="461665"/>
              </a:xfrm>
              <a:prstGeom prst="rect">
                <a:avLst/>
              </a:prstGeom>
              <a:blipFill rotWithShape="0">
                <a:blip r:embed="rId17"/>
                <a:stretch>
                  <a:fillRect r="-22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/>
          <p:cNvGrpSpPr/>
          <p:nvPr/>
        </p:nvGrpSpPr>
        <p:grpSpPr>
          <a:xfrm>
            <a:off x="5427564" y="2605736"/>
            <a:ext cx="3249818" cy="2199710"/>
            <a:chOff x="5267707" y="3659879"/>
            <a:chExt cx="3938859" cy="2711547"/>
          </a:xfrm>
        </p:grpSpPr>
        <p:cxnSp>
          <p:nvCxnSpPr>
            <p:cNvPr id="90" name="Straight Arrow Connector 89"/>
            <p:cNvCxnSpPr/>
            <p:nvPr/>
          </p:nvCxnSpPr>
          <p:spPr>
            <a:xfrm flipV="1">
              <a:off x="5267707" y="3820227"/>
              <a:ext cx="0" cy="2536321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5267707" y="6356547"/>
              <a:ext cx="3788631" cy="1487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8677510" y="5954297"/>
              <a:ext cx="529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size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272453" y="3659879"/>
              <a:ext cx="741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depth</a:t>
              </a:r>
              <a:endParaRPr lang="en-US" dirty="0"/>
            </a:p>
          </p:txBody>
        </p:sp>
      </p:grpSp>
      <p:sp>
        <p:nvSpPr>
          <p:cNvPr id="85" name="Rectangle 84"/>
          <p:cNvSpPr/>
          <p:nvPr/>
        </p:nvSpPr>
        <p:spPr>
          <a:xfrm>
            <a:off x="5427051" y="3822378"/>
            <a:ext cx="2710875" cy="984335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39000">
                <a:schemeClr val="accent2">
                  <a:alpha val="70000"/>
                </a:schemeClr>
              </a:gs>
              <a:gs pos="100000">
                <a:schemeClr val="accent2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402032" y="3518222"/>
                <a:ext cx="425237" cy="32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0" dirty="0" smtClean="0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dirty="0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charset="0"/>
                                </a:rPr>
                                <m:t>t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charset="0"/>
                                </a:rPr>
                                <m:t>ϵ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032" y="3518222"/>
                <a:ext cx="425237" cy="320110"/>
              </a:xfrm>
              <a:prstGeom prst="rect">
                <a:avLst/>
              </a:prstGeom>
              <a:blipFill rotWithShape="0">
                <a:blip r:embed="rId18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955028" y="2581756"/>
                <a:ext cx="2016514" cy="428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t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ϵ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-depth hard TL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028" y="2581756"/>
                <a:ext cx="2016514" cy="428451"/>
              </a:xfrm>
              <a:prstGeom prst="rect">
                <a:avLst/>
              </a:prstGeom>
              <a:blipFill rotWithShape="0">
                <a:blip r:embed="rId20"/>
                <a:stretch>
                  <a:fillRect t="-1429" r="-2115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ectangle 88"/>
          <p:cNvSpPr/>
          <p:nvPr/>
        </p:nvSpPr>
        <p:spPr>
          <a:xfrm>
            <a:off x="6634851" y="2701099"/>
            <a:ext cx="310278" cy="17522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6894065" y="3104088"/>
            <a:ext cx="510381" cy="299616"/>
            <a:chOff x="5599258" y="101592"/>
            <a:chExt cx="618594" cy="369332"/>
          </a:xfrm>
        </p:grpSpPr>
        <p:sp>
          <p:nvSpPr>
            <p:cNvPr id="82" name="Oval 81"/>
            <p:cNvSpPr/>
            <p:nvPr/>
          </p:nvSpPr>
          <p:spPr>
            <a:xfrm>
              <a:off x="5599258" y="368152"/>
              <a:ext cx="80582" cy="90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5650068" y="101592"/>
                  <a:ext cx="5677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latin typeface="Cambria Math" charset="0"/>
                          </a:rPr>
                          <m:t>𝐒𝐨𝐥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0068" y="101592"/>
                  <a:ext cx="567784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r="-7792" b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8" name="Straight Connector 77"/>
          <p:cNvCxnSpPr/>
          <p:nvPr/>
        </p:nvCxnSpPr>
        <p:spPr>
          <a:xfrm flipH="1">
            <a:off x="5406095" y="3340648"/>
            <a:ext cx="1497686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926269" y="3367692"/>
            <a:ext cx="0" cy="143775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420843" y="3046017"/>
                <a:ext cx="374238" cy="299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0" dirty="0" smtClean="0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843" y="3046017"/>
                <a:ext cx="374238" cy="299616"/>
              </a:xfrm>
              <a:prstGeom prst="rect">
                <a:avLst/>
              </a:prstGeom>
              <a:blipFill rotWithShape="0">
                <a:blip r:embed="rId2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716111" y="4832151"/>
                <a:ext cx="374238" cy="299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0" dirty="0" smtClean="0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111" y="4832151"/>
                <a:ext cx="374238" cy="299616"/>
              </a:xfrm>
              <a:prstGeom prst="rect">
                <a:avLst/>
              </a:prstGeom>
              <a:blipFill rotWithShape="0">
                <a:blip r:embed="rId2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>
            <a:endCxn id="65" idx="3"/>
          </p:cNvCxnSpPr>
          <p:nvPr/>
        </p:nvCxnSpPr>
        <p:spPr>
          <a:xfrm flipH="1">
            <a:off x="3718895" y="1838310"/>
            <a:ext cx="392568" cy="230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4749398" y="1835295"/>
            <a:ext cx="422426" cy="181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198"/>
          <p:cNvGrpSpPr/>
          <p:nvPr/>
        </p:nvGrpSpPr>
        <p:grpSpPr>
          <a:xfrm>
            <a:off x="7351361" y="4059734"/>
            <a:ext cx="436581" cy="369332"/>
            <a:chOff x="5599258" y="101591"/>
            <a:chExt cx="529147" cy="455270"/>
          </a:xfrm>
        </p:grpSpPr>
        <p:sp>
          <p:nvSpPr>
            <p:cNvPr id="200" name="Oval 199"/>
            <p:cNvSpPr/>
            <p:nvPr/>
          </p:nvSpPr>
          <p:spPr>
            <a:xfrm>
              <a:off x="5599258" y="368152"/>
              <a:ext cx="80582" cy="906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5650067" y="101591"/>
                  <a:ext cx="478338" cy="4552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A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0067" y="101591"/>
                  <a:ext cx="478338" cy="45527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58775" y="3879358"/>
                <a:ext cx="31143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432FF"/>
                    </a:solidFill>
                  </a:rPr>
                  <a:t>- Easy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𝐭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0432FF"/>
                    </a:solidFill>
                  </a:rPr>
                  <a:t>-depth/size:</a:t>
                </a:r>
                <a:endParaRPr lang="en-US" sz="2400" b="1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879358"/>
                <a:ext cx="3114314" cy="461665"/>
              </a:xfrm>
              <a:prstGeom prst="rect">
                <a:avLst/>
              </a:prstGeom>
              <a:blipFill rotWithShape="0">
                <a:blip r:embed="rId25"/>
                <a:stretch>
                  <a:fillRect l="-3131" t="-10526" r="-156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58775" y="5122652"/>
                <a:ext cx="4908716" cy="491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- Hard for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𝐀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𝐭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𝛜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-depth &amp; large size: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5122652"/>
                <a:ext cx="4908716" cy="491609"/>
              </a:xfrm>
              <a:prstGeom prst="rect">
                <a:avLst/>
              </a:prstGeom>
              <a:blipFill rotWithShape="0">
                <a:blip r:embed="rId26"/>
                <a:stretch>
                  <a:fillRect l="-1988" t="-3704" r="-870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546346" y="4331884"/>
                <a:ext cx="19949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Sol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puz</m:t>
                          </m:r>
                        </m:e>
                      </m:d>
                      <m:r>
                        <a:rPr lang="en-US" sz="2400" b="0" i="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346" y="4331884"/>
                <a:ext cx="1994905" cy="461665"/>
              </a:xfrm>
              <a:prstGeom prst="rect">
                <a:avLst/>
              </a:prstGeom>
              <a:blipFill rotWithShape="0">
                <a:blip r:embed="rId27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546346" y="5641722"/>
                <a:ext cx="33685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0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A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charset="0"/>
                                    </a:rPr>
                                    <m:t>puz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s</m:t>
                              </m:r>
                            </m:e>
                          </m:d>
                        </m:e>
                      </m:func>
                      <m:r>
                        <a:rPr lang="en-US" sz="2400" b="0" i="0" smtClean="0">
                          <a:latin typeface="Cambria Math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negl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346" y="5641722"/>
                <a:ext cx="3368551" cy="461665"/>
              </a:xfrm>
              <a:prstGeom prst="rect">
                <a:avLst/>
              </a:prstGeom>
              <a:blipFill rotWithShape="0">
                <a:blip r:embed="rId28"/>
                <a:stretch>
                  <a:fillRect t="-102632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>
            <a:off x="5267668" y="5536920"/>
            <a:ext cx="3770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Solving TL puzzles is an </a:t>
            </a:r>
          </a:p>
          <a:p>
            <a:r>
              <a:rPr lang="en-US" sz="2400" b="1" dirty="0" smtClean="0"/>
              <a:t>“inherently sequential” </a:t>
            </a:r>
            <a:r>
              <a:rPr lang="en-US" sz="2400" dirty="0" smtClean="0"/>
              <a:t>task</a:t>
            </a:r>
            <a:endParaRPr lang="en-US" sz="2400" dirty="0"/>
          </a:p>
        </p:txBody>
      </p:sp>
      <p:sp>
        <p:nvSpPr>
          <p:cNvPr id="35" name="Oval 34"/>
          <p:cNvSpPr/>
          <p:nvPr/>
        </p:nvSpPr>
        <p:spPr>
          <a:xfrm>
            <a:off x="2225603" y="4981959"/>
            <a:ext cx="1389745" cy="779475"/>
          </a:xfrm>
          <a:prstGeom prst="ellipse">
            <a:avLst/>
          </a:prstGeom>
          <a:noFill/>
          <a:ln w="25400"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03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678"/>
    </mc:Choice>
    <mc:Fallback xmlns="">
      <p:transition spd="slow" advTm="535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6" grpId="0"/>
      <p:bldP spid="64" grpId="0"/>
      <p:bldP spid="65" grpId="0"/>
      <p:bldP spid="66" grpId="0"/>
      <p:bldP spid="70" grpId="0"/>
      <p:bldP spid="85" grpId="0" animBg="1"/>
      <p:bldP spid="86" grpId="0"/>
      <p:bldP spid="88" grpId="0"/>
      <p:bldP spid="89" grpId="0" animBg="1"/>
      <p:bldP spid="80" grpId="0"/>
      <p:bldP spid="81" grpId="0"/>
      <p:bldP spid="107" grpId="0"/>
      <p:bldP spid="108" grpId="0"/>
      <p:bldP spid="71" grpId="0"/>
      <p:bldP spid="73" grpId="0"/>
      <p:bldP spid="94" grpId="0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0.2|0.1|0.1|0.1|0.2|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|0|0.1|0.1|0.5|0|0|0.1|0.1|0.1|0.1|0.1|0|0.1|0.1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|0|0.1|0.1|0|0.1|0.1|0.1|0.1|0.1|0.1|0.2|0|0.1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|0|0.1|0.1|0|0.1|0.1|0.1|0.1|0.1|0.1|0.2|0|0.1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|0|0|0|0|0|0|0|0|0|0|0|0|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|0.1|0.1|0.1|0.1|0.1|0.1|0.2|0.4|0.3|0.6|0.2|0.1|0.1|0.3|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2|0.2|0.3|6.7|0.2|0.2|0.2|0.6|0.3|0.3|0.5|0.3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8.7|7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7.6|5.4|3.7|30.1|20.2|7|8.9|1|10.4|0.5|0.6|0.5|0.6|5.6|11.7|0.8|11.9|21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8|0.4|7.3|6.1|0.6|2.3|3.7|1|5.7|6.9|15.1|5.7|1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|0.3|0.7|0.4|0.5|29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1|0.1|0.1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1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1|0.1|0.1|0.2|0.1|0.2|0.2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1|0.1|0.1|0.1|0.2|0.1|0.1|0.2|0.2|0.2|0.1|0.1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|0.2|533.5|0.5|0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|0|0|0|0|0|0.1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22305</TotalTime>
  <Words>4352</Words>
  <Application>Microsoft Macintosh PowerPoint</Application>
  <PresentationFormat>On-screen Show (4:3)</PresentationFormat>
  <Paragraphs>848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Chalkboard</vt:lpstr>
      <vt:lpstr>Office Theme</vt:lpstr>
      <vt:lpstr>Two-Round and Non-interactive Concurrent Non-malleable Commitments from Time-lock Puzzles</vt:lpstr>
      <vt:lpstr>Commitment Scheme</vt:lpstr>
      <vt:lpstr>Hiding is not Enough</vt:lpstr>
      <vt:lpstr>Non-malleable Commitments [DDN91]</vt:lpstr>
      <vt:lpstr>1-1 Non-malleability [LPV08]</vt:lpstr>
      <vt:lpstr>Concurrent Non-malleability</vt:lpstr>
      <vt:lpstr>#(Rounds) for NMC?</vt:lpstr>
      <vt:lpstr>Our Contributions</vt:lpstr>
      <vt:lpstr>Subexp TL Puzzles [RSW96]</vt:lpstr>
      <vt:lpstr>TL Puzzles from Repeated Squaring [RSW96]</vt:lpstr>
      <vt:lpstr>Our Idea: NM   Size + Depth hardness</vt:lpstr>
      <vt:lpstr>PowerPoint Presentation</vt:lpstr>
      <vt:lpstr>PowerPoint Presentation</vt:lpstr>
      <vt:lpstr>PowerPoint Presentation</vt:lpstr>
      <vt:lpstr>1-1 NMC for O(1)-bit ids</vt:lpstr>
      <vt:lpstr>PowerPoint Presentation</vt:lpstr>
      <vt:lpstr>PowerPoint Presentation</vt:lpstr>
      <vt:lpstr>Strengthen NM</vt:lpstr>
      <vt:lpstr>Previous Approach [LP09]:</vt:lpstr>
      <vt:lpstr>Our Approach:</vt:lpstr>
      <vt:lpstr>Conclusion</vt:lpstr>
      <vt:lpstr>Thanks!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Commitment Scheme</dc:title>
  <dc:creator> </dc:creator>
  <cp:lastModifiedBy>Pratik Soni</cp:lastModifiedBy>
  <cp:revision>1201</cp:revision>
  <cp:lastPrinted>2017-10-04T22:06:14Z</cp:lastPrinted>
  <dcterms:created xsi:type="dcterms:W3CDTF">2017-09-21T22:32:21Z</dcterms:created>
  <dcterms:modified xsi:type="dcterms:W3CDTF">2017-10-23T17:33:35Z</dcterms:modified>
</cp:coreProperties>
</file>