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8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737" autoAdjust="0"/>
  </p:normalViewPr>
  <p:slideViewPr>
    <p:cSldViewPr>
      <p:cViewPr varScale="1">
        <p:scale>
          <a:sx n="106" d="100"/>
          <a:sy n="106" d="100"/>
        </p:scale>
        <p:origin x="-4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9E1E4C-D172-41EF-85B8-874D0F32E79C}" type="slidenum">
              <a:rPr lang="en-US" altLang="zh-CN"/>
              <a:pPr/>
              <a:t>‹#›</a:t>
            </a:fld>
            <a:endParaRPr lang="en-US" altLang="zh-CN"/>
          </a:p>
        </p:txBody>
      </p:sp>
      <p:grpSp>
        <p:nvGrpSpPr>
          <p:cNvPr id="163847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16384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4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5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C3C9C-5BC3-4623-B29A-16AC92C84BD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A9761-6982-4FF3-A065-1B6AF1900C0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C2A7A-2BA1-48FB-A760-6E36BB18978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36AD8-BBE4-4FAB-ACFD-530A153A0C0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43430-DCC7-4613-AE18-7D5D77A1379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A2F41-4CC3-44F3-BC01-2125D9C4F07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124C2-9561-441A-B173-6419919CAB5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78315-60A9-4C86-B353-972481DC636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B51C4-92F2-43DE-9C4F-519D67BE7F5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80C6B6-BDEC-4986-A4E3-9A0AE84A169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zh-CN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zh-CN"/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6A7481E-22CA-47B2-9CDB-1EA2F6F60742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6282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2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6282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4400" b="1"/>
              <a:t>Efficient Processing of Top-</a:t>
            </a:r>
            <a:r>
              <a:rPr lang="en-US" altLang="zh-CN" sz="4400" b="1" i="1">
                <a:latin typeface="Times New Roman" pitchFamily="18" charset="0"/>
              </a:rPr>
              <a:t>k</a:t>
            </a:r>
            <a:r>
              <a:rPr lang="en-US" altLang="zh-CN" sz="4400" b="1"/>
              <a:t> Queries in Uncertain Databases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629400" cy="2209800"/>
          </a:xfrm>
        </p:spPr>
        <p:txBody>
          <a:bodyPr/>
          <a:lstStyle/>
          <a:p>
            <a:pPr algn="l"/>
            <a:r>
              <a:rPr lang="en-US" altLang="zh-CN"/>
              <a:t>Ke Yi, AT&amp;T Labs</a:t>
            </a:r>
            <a:br>
              <a:rPr lang="en-US" altLang="zh-CN"/>
            </a:br>
            <a:r>
              <a:rPr lang="en-US" altLang="zh-CN"/>
              <a:t>Feifei Li, Boston University</a:t>
            </a:r>
            <a:br>
              <a:rPr lang="en-US" altLang="zh-CN"/>
            </a:br>
            <a:r>
              <a:rPr lang="en-US" altLang="zh-CN"/>
              <a:t>Divesh Srivastava, AT&amp;T Labs</a:t>
            </a:r>
            <a:br>
              <a:rPr lang="en-US" altLang="zh-CN"/>
            </a:br>
            <a:r>
              <a:rPr lang="en-US" altLang="zh-CN"/>
              <a:t>George Kollios, Boston University</a:t>
            </a:r>
          </a:p>
          <a:p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New Algorithm: U-Topk</a:t>
            </a:r>
          </a:p>
        </p:txBody>
      </p:sp>
      <p:sp>
        <p:nvSpPr>
          <p:cNvPr id="179215" name="Text Box 15"/>
          <p:cNvSpPr txBox="1">
            <a:spLocks noChangeArrowheads="1"/>
          </p:cNvSpPr>
          <p:nvPr/>
        </p:nvSpPr>
        <p:spPr bwMode="auto">
          <a:xfrm>
            <a:off x="1828800" y="1752600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t3   t4    t5   t6   t7   t8  ...</a:t>
            </a:r>
            <a:br>
              <a:rPr lang="en-US" altLang="zh-CN" sz="2000"/>
            </a:br>
            <a:r>
              <a:rPr lang="en-US" altLang="zh-CN" sz="2000"/>
              <a:t>0.2  0.8  0.7  0.2  0.1   1  0.1  0.8 ...</a:t>
            </a:r>
          </a:p>
        </p:txBody>
      </p:sp>
      <p:sp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685800" y="3505200"/>
            <a:ext cx="7848600" cy="22923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bg2"/>
                </a:solidFill>
              </a:rPr>
              <a:t>Consider the i-th tuple ti: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bg2"/>
                </a:solidFill>
              </a:rPr>
              <a:t>Question: Among t1, ..., ti, which k tuples have the maximum prob. of appearing while the rest not appearing?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bg2"/>
                </a:solidFill>
              </a:rPr>
              <a:t>Answer: The k tuples with the largest prob.</a:t>
            </a:r>
          </a:p>
        </p:txBody>
      </p:sp>
      <p:sp>
        <p:nvSpPr>
          <p:cNvPr id="179218" name="Text Box 18"/>
          <p:cNvSpPr txBox="1">
            <a:spLocks noChangeArrowheads="1"/>
          </p:cNvSpPr>
          <p:nvPr/>
        </p:nvSpPr>
        <p:spPr bwMode="auto">
          <a:xfrm>
            <a:off x="1676400" y="2667000"/>
            <a:ext cx="601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{t2,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en-US" altLang="zh-CN" sz="2000"/>
              <a:t>t5} being top-2 </a:t>
            </a:r>
            <a:r>
              <a:rPr lang="en-US" altLang="zh-CN" sz="2000">
                <a:sym typeface="Wingdings" pitchFamily="2" charset="2"/>
              </a:rPr>
              <a:t> </a:t>
            </a:r>
            <a:br>
              <a:rPr lang="en-US" altLang="zh-CN" sz="2000">
                <a:sym typeface="Wingdings" pitchFamily="2" charset="2"/>
              </a:rPr>
            </a:br>
            <a:r>
              <a:rPr lang="en-US" altLang="zh-CN" sz="2000">
                <a:sym typeface="Wingdings" pitchFamily="2" charset="2"/>
              </a:rPr>
              <a:t>t2, t5 appearing and t1, t3, t4 not appearing</a:t>
            </a:r>
            <a:endParaRPr lang="en-US" altLang="zh-CN" sz="2000"/>
          </a:p>
        </p:txBody>
      </p:sp>
      <p:sp>
        <p:nvSpPr>
          <p:cNvPr id="179220" name="Text Box 20"/>
          <p:cNvSpPr txBox="1">
            <a:spLocks noChangeArrowheads="1"/>
          </p:cNvSpPr>
          <p:nvPr/>
        </p:nvSpPr>
        <p:spPr bwMode="auto">
          <a:xfrm>
            <a:off x="1584325" y="5975350"/>
            <a:ext cx="6469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Just need to answer the question for all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9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New Algorithm: U-Topk</a:t>
            </a:r>
          </a:p>
        </p:txBody>
      </p:sp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1828800" y="1752600"/>
            <a:ext cx="662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 t3     t4       t5       t6     t7     t8  ...</a:t>
            </a:r>
            <a:br>
              <a:rPr lang="en-US" altLang="zh-CN" sz="2000"/>
            </a:br>
            <a:r>
              <a:rPr lang="en-US" altLang="zh-CN" sz="2000"/>
              <a:t>0.2  0.8   0.4    0.2     0.1       1    0.1    0.8 ...</a:t>
            </a:r>
          </a:p>
        </p:txBody>
      </p:sp>
      <p:sp>
        <p:nvSpPr>
          <p:cNvPr id="181253" name="AutoShape 5"/>
          <p:cNvSpPr>
            <a:spLocks noChangeArrowheads="1"/>
          </p:cNvSpPr>
          <p:nvPr/>
        </p:nvSpPr>
        <p:spPr bwMode="auto">
          <a:xfrm>
            <a:off x="2514600" y="2438400"/>
            <a:ext cx="485775" cy="381000"/>
          </a:xfrm>
          <a:prstGeom prst="upArrow">
            <a:avLst>
              <a:gd name="adj1" fmla="val 55556"/>
              <a:gd name="adj2" fmla="val 50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2057400" y="2901950"/>
            <a:ext cx="1123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{t1,t2}</a:t>
            </a:r>
          </a:p>
        </p:txBody>
      </p:sp>
      <p:sp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2514600" y="35655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1</a:t>
            </a:r>
          </a:p>
        </p:txBody>
      </p:sp>
      <p:sp>
        <p:nvSpPr>
          <p:cNvPr id="181257" name="Text Box 9"/>
          <p:cNvSpPr txBox="1">
            <a:spLocks noChangeArrowheads="1"/>
          </p:cNvSpPr>
          <p:nvPr/>
        </p:nvSpPr>
        <p:spPr bwMode="auto">
          <a:xfrm>
            <a:off x="2286000" y="41751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0.16</a:t>
            </a:r>
          </a:p>
        </p:txBody>
      </p:sp>
      <p:sp>
        <p:nvSpPr>
          <p:cNvPr id="181258" name="AutoShape 10"/>
          <p:cNvSpPr>
            <a:spLocks noChangeArrowheads="1"/>
          </p:cNvSpPr>
          <p:nvPr/>
        </p:nvSpPr>
        <p:spPr bwMode="auto">
          <a:xfrm>
            <a:off x="3248025" y="2438400"/>
            <a:ext cx="485775" cy="381000"/>
          </a:xfrm>
          <a:prstGeom prst="upArrow">
            <a:avLst>
              <a:gd name="adj1" fmla="val 55556"/>
              <a:gd name="adj2" fmla="val 50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59" name="Text Box 11"/>
          <p:cNvSpPr txBox="1">
            <a:spLocks noChangeArrowheads="1"/>
          </p:cNvSpPr>
          <p:nvPr/>
        </p:nvSpPr>
        <p:spPr bwMode="auto">
          <a:xfrm>
            <a:off x="2914650" y="2895600"/>
            <a:ext cx="1123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{t2,t3}</a:t>
            </a:r>
          </a:p>
        </p:txBody>
      </p:sp>
      <p:sp>
        <p:nvSpPr>
          <p:cNvPr id="181260" name="Text Box 12"/>
          <p:cNvSpPr txBox="1">
            <a:spLocks noChangeArrowheads="1"/>
          </p:cNvSpPr>
          <p:nvPr/>
        </p:nvSpPr>
        <p:spPr bwMode="auto">
          <a:xfrm>
            <a:off x="3124200" y="35655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0.8</a:t>
            </a:r>
          </a:p>
        </p:txBody>
      </p:sp>
      <p:sp>
        <p:nvSpPr>
          <p:cNvPr id="181261" name="Text Box 13"/>
          <p:cNvSpPr txBox="1">
            <a:spLocks noChangeArrowheads="1"/>
          </p:cNvSpPr>
          <p:nvPr/>
        </p:nvSpPr>
        <p:spPr bwMode="auto">
          <a:xfrm>
            <a:off x="2971800" y="41751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0.448</a:t>
            </a:r>
          </a:p>
        </p:txBody>
      </p:sp>
      <p:sp>
        <p:nvSpPr>
          <p:cNvPr id="181262" name="AutoShape 14"/>
          <p:cNvSpPr>
            <a:spLocks noChangeArrowheads="1"/>
          </p:cNvSpPr>
          <p:nvPr/>
        </p:nvSpPr>
        <p:spPr bwMode="auto">
          <a:xfrm>
            <a:off x="3933825" y="2438400"/>
            <a:ext cx="485775" cy="381000"/>
          </a:xfrm>
          <a:prstGeom prst="upArrow">
            <a:avLst>
              <a:gd name="adj1" fmla="val 55556"/>
              <a:gd name="adj2" fmla="val 50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3" name="Text Box 15"/>
          <p:cNvSpPr txBox="1">
            <a:spLocks noChangeArrowheads="1"/>
          </p:cNvSpPr>
          <p:nvPr/>
        </p:nvSpPr>
        <p:spPr bwMode="auto">
          <a:xfrm>
            <a:off x="3810000" y="35655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0.64</a:t>
            </a:r>
          </a:p>
        </p:txBody>
      </p:sp>
      <p:sp>
        <p:nvSpPr>
          <p:cNvPr id="181264" name="AutoShape 16"/>
          <p:cNvSpPr>
            <a:spLocks noChangeArrowheads="1"/>
          </p:cNvSpPr>
          <p:nvPr/>
        </p:nvSpPr>
        <p:spPr bwMode="auto">
          <a:xfrm>
            <a:off x="4848225" y="2438400"/>
            <a:ext cx="485775" cy="381000"/>
          </a:xfrm>
          <a:prstGeom prst="upArrow">
            <a:avLst>
              <a:gd name="adj1" fmla="val 55556"/>
              <a:gd name="adj2" fmla="val 50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5" name="Text Box 17"/>
          <p:cNvSpPr txBox="1">
            <a:spLocks noChangeArrowheads="1"/>
          </p:cNvSpPr>
          <p:nvPr/>
        </p:nvSpPr>
        <p:spPr bwMode="auto">
          <a:xfrm>
            <a:off x="4724400" y="35655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0.576</a:t>
            </a:r>
          </a:p>
        </p:txBody>
      </p:sp>
      <p:sp>
        <p:nvSpPr>
          <p:cNvPr id="181266" name="AutoShape 18"/>
          <p:cNvSpPr>
            <a:spLocks noChangeArrowheads="1"/>
          </p:cNvSpPr>
          <p:nvPr/>
        </p:nvSpPr>
        <p:spPr bwMode="auto">
          <a:xfrm>
            <a:off x="5686425" y="2438400"/>
            <a:ext cx="485775" cy="381000"/>
          </a:xfrm>
          <a:prstGeom prst="upArrow">
            <a:avLst>
              <a:gd name="adj1" fmla="val 55556"/>
              <a:gd name="adj2" fmla="val 50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267" name="Text Box 19"/>
          <p:cNvSpPr txBox="1">
            <a:spLocks noChangeArrowheads="1"/>
          </p:cNvSpPr>
          <p:nvPr/>
        </p:nvSpPr>
        <p:spPr bwMode="auto">
          <a:xfrm>
            <a:off x="5429250" y="2895600"/>
            <a:ext cx="1123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{t2,t6}</a:t>
            </a:r>
          </a:p>
        </p:txBody>
      </p:sp>
      <p:sp>
        <p:nvSpPr>
          <p:cNvPr id="181268" name="Text Box 20"/>
          <p:cNvSpPr txBox="1">
            <a:spLocks noChangeArrowheads="1"/>
          </p:cNvSpPr>
          <p:nvPr/>
        </p:nvSpPr>
        <p:spPr bwMode="auto">
          <a:xfrm>
            <a:off x="5562600" y="35655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0.346</a:t>
            </a:r>
          </a:p>
        </p:txBody>
      </p:sp>
      <p:sp>
        <p:nvSpPr>
          <p:cNvPr id="181269" name="Text Box 21"/>
          <p:cNvSpPr txBox="1">
            <a:spLocks noChangeArrowheads="1"/>
          </p:cNvSpPr>
          <p:nvPr/>
        </p:nvSpPr>
        <p:spPr bwMode="auto">
          <a:xfrm>
            <a:off x="5562600" y="4175125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0.276</a:t>
            </a:r>
          </a:p>
        </p:txBody>
      </p:sp>
      <p:sp>
        <p:nvSpPr>
          <p:cNvPr id="181270" name="Text Box 22"/>
          <p:cNvSpPr txBox="1">
            <a:spLocks noChangeArrowheads="1"/>
          </p:cNvSpPr>
          <p:nvPr/>
        </p:nvSpPr>
        <p:spPr bwMode="auto">
          <a:xfrm>
            <a:off x="381000" y="2727325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top-k prob. tuples</a:t>
            </a:r>
          </a:p>
        </p:txBody>
      </p:sp>
      <p:sp>
        <p:nvSpPr>
          <p:cNvPr id="181271" name="Text Box 23"/>
          <p:cNvSpPr txBox="1">
            <a:spLocks noChangeArrowheads="1"/>
          </p:cNvSpPr>
          <p:nvPr/>
        </p:nvSpPr>
        <p:spPr bwMode="auto">
          <a:xfrm>
            <a:off x="304800" y="3413125"/>
            <a:ext cx="1828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prob. others don</a:t>
            </a:r>
            <a:r>
              <a:rPr lang="en-US" altLang="zh-CN" sz="2000">
                <a:latin typeface="Arial"/>
              </a:rPr>
              <a:t>’</a:t>
            </a:r>
            <a:r>
              <a:rPr lang="en-US" altLang="zh-CN" sz="2000"/>
              <a:t>t appear</a:t>
            </a:r>
          </a:p>
        </p:txBody>
      </p:sp>
      <p:sp>
        <p:nvSpPr>
          <p:cNvPr id="181272" name="Text Box 24"/>
          <p:cNvSpPr txBox="1">
            <a:spLocks noChangeArrowheads="1"/>
          </p:cNvSpPr>
          <p:nvPr/>
        </p:nvSpPr>
        <p:spPr bwMode="auto">
          <a:xfrm>
            <a:off x="381000" y="41910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top-k prob.</a:t>
            </a:r>
          </a:p>
        </p:txBody>
      </p:sp>
      <p:sp>
        <p:nvSpPr>
          <p:cNvPr id="181273" name="Text Box 25"/>
          <p:cNvSpPr txBox="1">
            <a:spLocks noChangeArrowheads="1"/>
          </p:cNvSpPr>
          <p:nvPr/>
        </p:nvSpPr>
        <p:spPr bwMode="auto">
          <a:xfrm>
            <a:off x="2286000" y="469265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0.64</a:t>
            </a:r>
          </a:p>
        </p:txBody>
      </p:sp>
      <p:sp>
        <p:nvSpPr>
          <p:cNvPr id="181274" name="Text Box 26"/>
          <p:cNvSpPr txBox="1">
            <a:spLocks noChangeArrowheads="1"/>
          </p:cNvSpPr>
          <p:nvPr/>
        </p:nvSpPr>
        <p:spPr bwMode="auto">
          <a:xfrm>
            <a:off x="2971800" y="4692650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0.48  0.384</a:t>
            </a:r>
          </a:p>
        </p:txBody>
      </p:sp>
      <p:sp>
        <p:nvSpPr>
          <p:cNvPr id="181276" name="Text Box 28"/>
          <p:cNvSpPr txBox="1">
            <a:spLocks noChangeArrowheads="1"/>
          </p:cNvSpPr>
          <p:nvPr/>
        </p:nvSpPr>
        <p:spPr bwMode="auto">
          <a:xfrm>
            <a:off x="381000" y="4708525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upper bound</a:t>
            </a:r>
          </a:p>
        </p:txBody>
      </p:sp>
      <p:sp>
        <p:nvSpPr>
          <p:cNvPr id="181278" name="Text Box 30"/>
          <p:cNvSpPr txBox="1">
            <a:spLocks noChangeArrowheads="1"/>
          </p:cNvSpPr>
          <p:nvPr/>
        </p:nvSpPr>
        <p:spPr bwMode="auto">
          <a:xfrm>
            <a:off x="381000" y="5410200"/>
            <a:ext cx="784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To achieve optimal scan depth, compute upper bound on future possible results:</a:t>
            </a:r>
          </a:p>
        </p:txBody>
      </p:sp>
      <p:pic>
        <p:nvPicPr>
          <p:cNvPr id="181282" name="Picture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5715000"/>
            <a:ext cx="24384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1283" name="Text Box 35"/>
          <p:cNvSpPr txBox="1">
            <a:spLocks noChangeArrowheads="1"/>
          </p:cNvSpPr>
          <p:nvPr/>
        </p:nvSpPr>
        <p:spPr bwMode="auto">
          <a:xfrm>
            <a:off x="5486400" y="4622800"/>
            <a:ext cx="3411538" cy="717550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rgbClr val="0000FF"/>
                </a:solidFill>
              </a:rPr>
              <a:t>Running time: O(n log k)</a:t>
            </a:r>
          </a:p>
          <a:p>
            <a:r>
              <a:rPr lang="en-US" altLang="zh-CN" sz="2000">
                <a:solidFill>
                  <a:srgbClr val="0000FF"/>
                </a:solidFill>
              </a:rPr>
              <a:t>Space: O(k)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81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81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81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1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81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81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81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81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81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81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8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8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3" grpId="0" animBg="1"/>
      <p:bldP spid="181255" grpId="0"/>
      <p:bldP spid="181256" grpId="0"/>
      <p:bldP spid="181257" grpId="0"/>
      <p:bldP spid="181258" grpId="0" animBg="1"/>
      <p:bldP spid="181258" grpId="1" animBg="1"/>
      <p:bldP spid="181259" grpId="0"/>
      <p:bldP spid="181260" grpId="0"/>
      <p:bldP spid="181260" grpId="1"/>
      <p:bldP spid="181261" grpId="0"/>
      <p:bldP spid="181262" grpId="0" animBg="1"/>
      <p:bldP spid="181262" grpId="1" animBg="1"/>
      <p:bldP spid="181263" grpId="0"/>
      <p:bldP spid="181263" grpId="1"/>
      <p:bldP spid="181264" grpId="0" animBg="1"/>
      <p:bldP spid="181264" grpId="1" animBg="1"/>
      <p:bldP spid="181265" grpId="0"/>
      <p:bldP spid="181265" grpId="1"/>
      <p:bldP spid="181266" grpId="0" animBg="1"/>
      <p:bldP spid="181267" grpId="0"/>
      <p:bldP spid="181268" grpId="0"/>
      <p:bldP spid="181269" grpId="0"/>
      <p:bldP spid="181273" grpId="0"/>
      <p:bldP spid="181274" grpId="0"/>
      <p:bldP spid="181276" grpId="0"/>
      <p:bldP spid="181278" grpId="0"/>
      <p:bldP spid="18128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Handling Multi-Alternatives</a:t>
            </a:r>
          </a:p>
        </p:txBody>
      </p:sp>
      <p:sp>
        <p:nvSpPr>
          <p:cNvPr id="182276" name="Text Box 4"/>
          <p:cNvSpPr txBox="1">
            <a:spLocks noChangeArrowheads="1"/>
          </p:cNvSpPr>
          <p:nvPr/>
        </p:nvSpPr>
        <p:spPr bwMode="auto">
          <a:xfrm>
            <a:off x="2362200" y="1965325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t3   t4    t5   t6   t7   t8  ...</a:t>
            </a:r>
            <a:br>
              <a:rPr lang="en-US" altLang="zh-CN" sz="2000"/>
            </a:br>
            <a:r>
              <a:rPr lang="en-US" altLang="zh-CN" sz="2000"/>
              <a:t>0.8  0.6  0.1  0.7  0.2   1  0.2  0.8 ...</a:t>
            </a:r>
          </a:p>
        </p:txBody>
      </p:sp>
      <p:sp>
        <p:nvSpPr>
          <p:cNvPr id="182277" name="Line 5"/>
          <p:cNvSpPr>
            <a:spLocks noChangeShapeType="1"/>
          </p:cNvSpPr>
          <p:nvPr/>
        </p:nvSpPr>
        <p:spPr bwMode="auto">
          <a:xfrm flipV="1">
            <a:off x="2667000" y="16002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78" name="Line 6"/>
          <p:cNvSpPr>
            <a:spLocks noChangeShapeType="1"/>
          </p:cNvSpPr>
          <p:nvPr/>
        </p:nvSpPr>
        <p:spPr bwMode="auto">
          <a:xfrm>
            <a:off x="3276600" y="16002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79" name="Line 7"/>
          <p:cNvSpPr>
            <a:spLocks noChangeShapeType="1"/>
          </p:cNvSpPr>
          <p:nvPr/>
        </p:nvSpPr>
        <p:spPr bwMode="auto">
          <a:xfrm flipV="1">
            <a:off x="3276600" y="1600200"/>
            <a:ext cx="1752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0" name="Line 8"/>
          <p:cNvSpPr>
            <a:spLocks noChangeShapeType="1"/>
          </p:cNvSpPr>
          <p:nvPr/>
        </p:nvSpPr>
        <p:spPr bwMode="auto">
          <a:xfrm flipH="1">
            <a:off x="5029200" y="1600200"/>
            <a:ext cx="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1" name="Line 9"/>
          <p:cNvSpPr>
            <a:spLocks noChangeShapeType="1"/>
          </p:cNvSpPr>
          <p:nvPr/>
        </p:nvSpPr>
        <p:spPr bwMode="auto">
          <a:xfrm>
            <a:off x="5029200" y="1600200"/>
            <a:ext cx="990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88" name="Text Box 16"/>
          <p:cNvSpPr txBox="1">
            <a:spLocks noChangeArrowheads="1"/>
          </p:cNvSpPr>
          <p:nvPr/>
        </p:nvSpPr>
        <p:spPr bwMode="auto">
          <a:xfrm>
            <a:off x="685800" y="2736850"/>
            <a:ext cx="7848600" cy="22923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bg2"/>
                </a:solidFill>
              </a:rPr>
              <a:t>Consider the i-th tuple ti: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bg2"/>
                </a:solidFill>
              </a:rPr>
              <a:t>Question: Among t1, ..., ti, which k tuples have the maximum prob. of appearing while the rest not appearing?</a:t>
            </a:r>
          </a:p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bg2"/>
                </a:solidFill>
              </a:rPr>
              <a:t>Answer: The k tuples with the largest prob.</a:t>
            </a:r>
          </a:p>
        </p:txBody>
      </p:sp>
      <p:sp>
        <p:nvSpPr>
          <p:cNvPr id="182289" name="Line 17"/>
          <p:cNvSpPr>
            <a:spLocks noChangeShapeType="1"/>
          </p:cNvSpPr>
          <p:nvPr/>
        </p:nvSpPr>
        <p:spPr bwMode="auto">
          <a:xfrm>
            <a:off x="4876800" y="4648200"/>
            <a:ext cx="2514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90" name="Line 18"/>
          <p:cNvSpPr>
            <a:spLocks noChangeShapeType="1"/>
          </p:cNvSpPr>
          <p:nvPr/>
        </p:nvSpPr>
        <p:spPr bwMode="auto">
          <a:xfrm flipV="1">
            <a:off x="4876800" y="4648200"/>
            <a:ext cx="251460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291" name="Text Box 19"/>
          <p:cNvSpPr txBox="1">
            <a:spLocks noChangeArrowheads="1"/>
          </p:cNvSpPr>
          <p:nvPr/>
        </p:nvSpPr>
        <p:spPr bwMode="auto">
          <a:xfrm>
            <a:off x="685800" y="5181600"/>
            <a:ext cx="7848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i=5, k=2: </a:t>
            </a:r>
          </a:p>
          <a:p>
            <a:pPr>
              <a:spcBef>
                <a:spcPct val="50000"/>
              </a:spcBef>
            </a:pPr>
            <a:r>
              <a:rPr lang="en-US" altLang="zh-CN" sz="2000"/>
              <a:t>     Pr[{t1,t4}] = p(t1)p(t4)(1-p(t2)-p(t5)) = 0.112</a:t>
            </a:r>
          </a:p>
          <a:p>
            <a:pPr>
              <a:spcBef>
                <a:spcPct val="50000"/>
              </a:spcBef>
            </a:pPr>
            <a:r>
              <a:rPr lang="en-US" altLang="zh-CN" sz="2000"/>
              <a:t>     Pr[{t1,t2}] = p(t1)p(t2)(1-p(t4)) = 0.144</a:t>
            </a:r>
          </a:p>
        </p:txBody>
      </p:sp>
      <p:sp>
        <p:nvSpPr>
          <p:cNvPr id="182292" name="Line 20"/>
          <p:cNvSpPr>
            <a:spLocks noChangeShapeType="1"/>
          </p:cNvSpPr>
          <p:nvPr/>
        </p:nvSpPr>
        <p:spPr bwMode="auto">
          <a:xfrm>
            <a:off x="5334000" y="1524000"/>
            <a:ext cx="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9" grpId="0" animBg="1"/>
      <p:bldP spid="18229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Handling Multi-Alternatives</a:t>
            </a:r>
          </a:p>
        </p:txBody>
      </p:sp>
      <p:sp>
        <p:nvSpPr>
          <p:cNvPr id="183299" name="Text Box 3"/>
          <p:cNvSpPr txBox="1">
            <a:spLocks noChangeArrowheads="1"/>
          </p:cNvSpPr>
          <p:nvPr/>
        </p:nvSpPr>
        <p:spPr bwMode="auto">
          <a:xfrm>
            <a:off x="2362200" y="1965325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t3   t4    t5   t6   t7   t8  ...</a:t>
            </a:r>
            <a:br>
              <a:rPr lang="en-US" altLang="zh-CN" sz="2000"/>
            </a:br>
            <a:r>
              <a:rPr lang="en-US" altLang="zh-CN" sz="2000"/>
              <a:t>0.8  0.6  0.1  0.7  0.2   1  0.2  0.8 ...</a:t>
            </a:r>
          </a:p>
        </p:txBody>
      </p:sp>
      <p:sp>
        <p:nvSpPr>
          <p:cNvPr id="183300" name="Line 4"/>
          <p:cNvSpPr>
            <a:spLocks noChangeShapeType="1"/>
          </p:cNvSpPr>
          <p:nvPr/>
        </p:nvSpPr>
        <p:spPr bwMode="auto">
          <a:xfrm flipV="1">
            <a:off x="2667000" y="16002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1" name="Line 5"/>
          <p:cNvSpPr>
            <a:spLocks noChangeShapeType="1"/>
          </p:cNvSpPr>
          <p:nvPr/>
        </p:nvSpPr>
        <p:spPr bwMode="auto">
          <a:xfrm>
            <a:off x="3276600" y="16002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2" name="Line 6"/>
          <p:cNvSpPr>
            <a:spLocks noChangeShapeType="1"/>
          </p:cNvSpPr>
          <p:nvPr/>
        </p:nvSpPr>
        <p:spPr bwMode="auto">
          <a:xfrm flipV="1">
            <a:off x="3276600" y="1600200"/>
            <a:ext cx="1752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3" name="Line 7"/>
          <p:cNvSpPr>
            <a:spLocks noChangeShapeType="1"/>
          </p:cNvSpPr>
          <p:nvPr/>
        </p:nvSpPr>
        <p:spPr bwMode="auto">
          <a:xfrm flipH="1">
            <a:off x="5029200" y="1600200"/>
            <a:ext cx="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4" name="Line 8"/>
          <p:cNvSpPr>
            <a:spLocks noChangeShapeType="1"/>
          </p:cNvSpPr>
          <p:nvPr/>
        </p:nvSpPr>
        <p:spPr bwMode="auto">
          <a:xfrm>
            <a:off x="5029200" y="1600200"/>
            <a:ext cx="990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685800" y="2736850"/>
            <a:ext cx="7848600" cy="711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solidFill>
                  <a:srgbClr val="0000FF"/>
                </a:solidFill>
              </a:rPr>
              <a:t>Answer:</a:t>
            </a:r>
            <a:r>
              <a:rPr lang="en-US" altLang="zh-CN" sz="2000">
                <a:solidFill>
                  <a:schemeClr val="bg2"/>
                </a:solidFill>
              </a:rPr>
              <a:t> </a:t>
            </a:r>
            <a:r>
              <a:rPr lang="en-US" altLang="zh-CN" sz="2000">
                <a:solidFill>
                  <a:srgbClr val="0000FF"/>
                </a:solidFill>
              </a:rPr>
              <a:t>The k tuples with the largest p(t)/q</a:t>
            </a:r>
            <a:r>
              <a:rPr lang="en-US" altLang="zh-CN" sz="2000" baseline="-25000">
                <a:solidFill>
                  <a:srgbClr val="0000FF"/>
                </a:solidFill>
              </a:rPr>
              <a:t>i</a:t>
            </a:r>
            <a:r>
              <a:rPr lang="en-US" altLang="zh-CN" sz="2000">
                <a:solidFill>
                  <a:srgbClr val="0000FF"/>
                </a:solidFill>
              </a:rPr>
              <a:t>(t), where q</a:t>
            </a:r>
            <a:r>
              <a:rPr lang="en-US" altLang="zh-CN" sz="2000" baseline="-25000">
                <a:solidFill>
                  <a:srgbClr val="0000FF"/>
                </a:solidFill>
              </a:rPr>
              <a:t>i</a:t>
            </a:r>
            <a:r>
              <a:rPr lang="en-US" altLang="zh-CN" sz="2000">
                <a:solidFill>
                  <a:srgbClr val="0000FF"/>
                </a:solidFill>
              </a:rPr>
              <a:t>(t) is the prob. that none of t</a:t>
            </a:r>
            <a:r>
              <a:rPr lang="en-US" altLang="zh-CN" sz="2000">
                <a:solidFill>
                  <a:srgbClr val="0000FF"/>
                </a:solidFill>
                <a:latin typeface="Arial"/>
              </a:rPr>
              <a:t>’</a:t>
            </a:r>
            <a:r>
              <a:rPr lang="en-US" altLang="zh-CN" sz="2000">
                <a:solidFill>
                  <a:srgbClr val="0000FF"/>
                </a:solidFill>
              </a:rPr>
              <a:t>s alternatives before ti appears.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685800" y="3565525"/>
            <a:ext cx="78486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i=5, k=2: </a:t>
            </a:r>
          </a:p>
          <a:p>
            <a:pPr>
              <a:spcBef>
                <a:spcPct val="50000"/>
              </a:spcBef>
            </a:pPr>
            <a:r>
              <a:rPr lang="en-US" altLang="zh-CN" sz="2000"/>
              <a:t>Pr[{t1,t4}] = p(t1)p(t4)(1-p(t2)-p(t5))</a:t>
            </a:r>
          </a:p>
          <a:p>
            <a:pPr>
              <a:spcBef>
                <a:spcPct val="50000"/>
              </a:spcBef>
            </a:pPr>
            <a:r>
              <a:rPr lang="en-US" altLang="zh-CN" sz="2000"/>
              <a:t>                  </a:t>
            </a:r>
          </a:p>
          <a:p>
            <a:pPr>
              <a:spcBef>
                <a:spcPct val="50000"/>
              </a:spcBef>
            </a:pPr>
            <a:endParaRPr lang="en-US" altLang="zh-CN" sz="2000"/>
          </a:p>
          <a:p>
            <a:pPr>
              <a:spcBef>
                <a:spcPct val="50000"/>
              </a:spcBef>
            </a:pPr>
            <a:r>
              <a:rPr lang="en-US" altLang="zh-CN" sz="2000"/>
              <a:t>Pr[{t1,t2}] = p(t1)p(t2)(1-p(t4)) = 0.144</a:t>
            </a:r>
          </a:p>
        </p:txBody>
      </p:sp>
      <p:sp>
        <p:nvSpPr>
          <p:cNvPr id="183309" name="Line 13"/>
          <p:cNvSpPr>
            <a:spLocks noChangeShapeType="1"/>
          </p:cNvSpPr>
          <p:nvPr/>
        </p:nvSpPr>
        <p:spPr bwMode="auto">
          <a:xfrm>
            <a:off x="5334000" y="1524000"/>
            <a:ext cx="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17" name="Text Box 21"/>
          <p:cNvSpPr txBox="1">
            <a:spLocks noChangeArrowheads="1"/>
          </p:cNvSpPr>
          <p:nvPr/>
        </p:nvSpPr>
        <p:spPr bwMode="auto">
          <a:xfrm>
            <a:off x="685800" y="4572000"/>
            <a:ext cx="815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=                                      (1-p(t1)-p(t3))(1-p(t2)-p(t5))(1-p(t4))</a:t>
            </a:r>
          </a:p>
        </p:txBody>
      </p:sp>
      <p:sp>
        <p:nvSpPr>
          <p:cNvPr id="183318" name="Text Box 22"/>
          <p:cNvSpPr txBox="1">
            <a:spLocks noChangeArrowheads="1"/>
          </p:cNvSpPr>
          <p:nvPr/>
        </p:nvSpPr>
        <p:spPr bwMode="auto">
          <a:xfrm>
            <a:off x="990600" y="4738688"/>
            <a:ext cx="3124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(1-p(t1)-p(t3)) (1-p(t4))</a:t>
            </a:r>
          </a:p>
        </p:txBody>
      </p:sp>
      <p:sp>
        <p:nvSpPr>
          <p:cNvPr id="183319" name="Text Box 23"/>
          <p:cNvSpPr txBox="1">
            <a:spLocks noChangeArrowheads="1"/>
          </p:cNvSpPr>
          <p:nvPr/>
        </p:nvSpPr>
        <p:spPr bwMode="auto">
          <a:xfrm>
            <a:off x="990600" y="44196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      p(t1)            p(t4)</a:t>
            </a:r>
          </a:p>
        </p:txBody>
      </p:sp>
      <p:sp>
        <p:nvSpPr>
          <p:cNvPr id="183320" name="Line 24"/>
          <p:cNvSpPr>
            <a:spLocks noChangeShapeType="1"/>
          </p:cNvSpPr>
          <p:nvPr/>
        </p:nvSpPr>
        <p:spPr bwMode="auto">
          <a:xfrm>
            <a:off x="1066800" y="4767263"/>
            <a:ext cx="1730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21" name="Line 25"/>
          <p:cNvSpPr>
            <a:spLocks noChangeShapeType="1"/>
          </p:cNvSpPr>
          <p:nvPr/>
        </p:nvSpPr>
        <p:spPr bwMode="auto">
          <a:xfrm flipV="1">
            <a:off x="2895600" y="4767263"/>
            <a:ext cx="976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609600" y="59436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=                                             (1-p(t1)-p(t3))(1-p(t2)-p(t5))(1-p(t4))</a:t>
            </a: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838200" y="6110288"/>
            <a:ext cx="3657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(1-p(t1)-p(t3)) (1-p(t2)-p(t5))</a:t>
            </a:r>
          </a:p>
        </p:txBody>
      </p:sp>
      <p:sp>
        <p:nvSpPr>
          <p:cNvPr id="183324" name="Text Box 28"/>
          <p:cNvSpPr txBox="1">
            <a:spLocks noChangeArrowheads="1"/>
          </p:cNvSpPr>
          <p:nvPr/>
        </p:nvSpPr>
        <p:spPr bwMode="auto">
          <a:xfrm>
            <a:off x="990600" y="5791200"/>
            <a:ext cx="3124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     p(t1)               p(t2)</a:t>
            </a:r>
          </a:p>
        </p:txBody>
      </p:sp>
      <p:sp>
        <p:nvSpPr>
          <p:cNvPr id="183325" name="Line 29"/>
          <p:cNvSpPr>
            <a:spLocks noChangeShapeType="1"/>
          </p:cNvSpPr>
          <p:nvPr/>
        </p:nvSpPr>
        <p:spPr bwMode="auto">
          <a:xfrm>
            <a:off x="914400" y="6138863"/>
            <a:ext cx="1730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326" name="Line 30"/>
          <p:cNvSpPr>
            <a:spLocks noChangeShapeType="1"/>
          </p:cNvSpPr>
          <p:nvPr/>
        </p:nvSpPr>
        <p:spPr bwMode="auto">
          <a:xfrm>
            <a:off x="2743200" y="6138863"/>
            <a:ext cx="16970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Handling Multi-Alternatives</a:t>
            </a:r>
          </a:p>
        </p:txBody>
      </p:sp>
      <p:sp>
        <p:nvSpPr>
          <p:cNvPr id="187395" name="Text Box 3"/>
          <p:cNvSpPr txBox="1">
            <a:spLocks noChangeArrowheads="1"/>
          </p:cNvSpPr>
          <p:nvPr/>
        </p:nvSpPr>
        <p:spPr bwMode="auto">
          <a:xfrm>
            <a:off x="2362200" y="1965325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t3   t4    t5   t6   t7   t8  ...</a:t>
            </a:r>
            <a:br>
              <a:rPr lang="en-US" altLang="zh-CN" sz="2000"/>
            </a:br>
            <a:r>
              <a:rPr lang="en-US" altLang="zh-CN" sz="2000"/>
              <a:t>0.8  0.6  0.1  0.7  0.2   1  0.2  0.8 ...</a:t>
            </a:r>
          </a:p>
        </p:txBody>
      </p:sp>
      <p:sp>
        <p:nvSpPr>
          <p:cNvPr id="187396" name="Line 4"/>
          <p:cNvSpPr>
            <a:spLocks noChangeShapeType="1"/>
          </p:cNvSpPr>
          <p:nvPr/>
        </p:nvSpPr>
        <p:spPr bwMode="auto">
          <a:xfrm flipV="1">
            <a:off x="2667000" y="16002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397" name="Line 5"/>
          <p:cNvSpPr>
            <a:spLocks noChangeShapeType="1"/>
          </p:cNvSpPr>
          <p:nvPr/>
        </p:nvSpPr>
        <p:spPr bwMode="auto">
          <a:xfrm>
            <a:off x="3276600" y="16002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398" name="Line 6"/>
          <p:cNvSpPr>
            <a:spLocks noChangeShapeType="1"/>
          </p:cNvSpPr>
          <p:nvPr/>
        </p:nvSpPr>
        <p:spPr bwMode="auto">
          <a:xfrm flipV="1">
            <a:off x="3276600" y="1600200"/>
            <a:ext cx="1752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399" name="Line 7"/>
          <p:cNvSpPr>
            <a:spLocks noChangeShapeType="1"/>
          </p:cNvSpPr>
          <p:nvPr/>
        </p:nvSpPr>
        <p:spPr bwMode="auto">
          <a:xfrm flipH="1">
            <a:off x="5029200" y="1600200"/>
            <a:ext cx="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0" name="Line 8"/>
          <p:cNvSpPr>
            <a:spLocks noChangeShapeType="1"/>
          </p:cNvSpPr>
          <p:nvPr/>
        </p:nvSpPr>
        <p:spPr bwMode="auto">
          <a:xfrm>
            <a:off x="5029200" y="1600200"/>
            <a:ext cx="990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685800" y="2736850"/>
            <a:ext cx="7848600" cy="711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>
                <a:solidFill>
                  <a:srgbClr val="0000FF"/>
                </a:solidFill>
              </a:rPr>
              <a:t>Answer:</a:t>
            </a:r>
            <a:r>
              <a:rPr lang="en-US" altLang="zh-CN" sz="2000">
                <a:solidFill>
                  <a:schemeClr val="bg2"/>
                </a:solidFill>
              </a:rPr>
              <a:t> </a:t>
            </a:r>
            <a:r>
              <a:rPr lang="en-US" altLang="zh-CN" sz="2000">
                <a:solidFill>
                  <a:srgbClr val="0000FF"/>
                </a:solidFill>
              </a:rPr>
              <a:t>The k tuples with the largest p(t)/q</a:t>
            </a:r>
            <a:r>
              <a:rPr lang="en-US" altLang="zh-CN" sz="2000" baseline="-25000">
                <a:solidFill>
                  <a:srgbClr val="0000FF"/>
                </a:solidFill>
              </a:rPr>
              <a:t>i</a:t>
            </a:r>
            <a:r>
              <a:rPr lang="en-US" altLang="zh-CN" sz="2000">
                <a:solidFill>
                  <a:srgbClr val="0000FF"/>
                </a:solidFill>
              </a:rPr>
              <a:t>(t), where q</a:t>
            </a:r>
            <a:r>
              <a:rPr lang="en-US" altLang="zh-CN" sz="2000" baseline="-25000">
                <a:solidFill>
                  <a:srgbClr val="0000FF"/>
                </a:solidFill>
              </a:rPr>
              <a:t>i</a:t>
            </a:r>
            <a:r>
              <a:rPr lang="en-US" altLang="zh-CN" sz="2000">
                <a:solidFill>
                  <a:srgbClr val="0000FF"/>
                </a:solidFill>
              </a:rPr>
              <a:t>(t) is the prob. that none of t</a:t>
            </a:r>
            <a:r>
              <a:rPr lang="en-US" altLang="zh-CN" sz="2000">
                <a:solidFill>
                  <a:srgbClr val="0000FF"/>
                </a:solidFill>
                <a:latin typeface="Arial"/>
              </a:rPr>
              <a:t>’</a:t>
            </a:r>
            <a:r>
              <a:rPr lang="en-US" altLang="zh-CN" sz="2000">
                <a:solidFill>
                  <a:srgbClr val="0000FF"/>
                </a:solidFill>
              </a:rPr>
              <a:t>s alternatives before ti appears.</a:t>
            </a:r>
          </a:p>
        </p:txBody>
      </p:sp>
      <p:sp>
        <p:nvSpPr>
          <p:cNvPr id="187403" name="Line 11"/>
          <p:cNvSpPr>
            <a:spLocks noChangeShapeType="1"/>
          </p:cNvSpPr>
          <p:nvPr/>
        </p:nvSpPr>
        <p:spPr bwMode="auto">
          <a:xfrm>
            <a:off x="5334000" y="1524000"/>
            <a:ext cx="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87415" name="Picture 23"/>
          <p:cNvPicPr>
            <a:picLocks noChangeAspect="1" noChangeArrowheads="1"/>
          </p:cNvPicPr>
          <p:nvPr/>
        </p:nvPicPr>
        <p:blipFill>
          <a:blip r:embed="rId2"/>
          <a:srcRect b="36842"/>
          <a:stretch>
            <a:fillRect/>
          </a:stretch>
        </p:blipFill>
        <p:spPr bwMode="auto">
          <a:xfrm>
            <a:off x="6324600" y="5410200"/>
            <a:ext cx="2438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7417" name="Text Box 25"/>
          <p:cNvSpPr txBox="1">
            <a:spLocks noChangeArrowheads="1"/>
          </p:cNvSpPr>
          <p:nvPr/>
        </p:nvSpPr>
        <p:spPr bwMode="auto">
          <a:xfrm>
            <a:off x="261938" y="5810250"/>
            <a:ext cx="3411537" cy="717550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rgbClr val="0000FF"/>
                </a:solidFill>
              </a:rPr>
              <a:t>Running time: O(n log k)</a:t>
            </a:r>
          </a:p>
          <a:p>
            <a:r>
              <a:rPr lang="en-US" altLang="zh-CN" sz="2000">
                <a:solidFill>
                  <a:srgbClr val="0000FF"/>
                </a:solidFill>
              </a:rPr>
              <a:t>Space: O(n)</a:t>
            </a:r>
          </a:p>
        </p:txBody>
      </p:sp>
      <p:sp>
        <p:nvSpPr>
          <p:cNvPr id="187402" name="Text Box 10"/>
          <p:cNvSpPr txBox="1">
            <a:spLocks noChangeArrowheads="1"/>
          </p:cNvSpPr>
          <p:nvPr/>
        </p:nvSpPr>
        <p:spPr bwMode="auto">
          <a:xfrm>
            <a:off x="609600" y="3581400"/>
            <a:ext cx="84582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altLang="zh-CN" sz="2000"/>
              <a:t>Algorithm (basically the same as the single-alternative case)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zh-CN" sz="2000"/>
              <a:t> - As i goes from k to n, keep a table of all p(t) and q(t) values;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zh-CN" sz="2000"/>
              <a:t> - Maintain the k tuples with the largest p(t)/q(t) ratios;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zh-CN" sz="2000"/>
              <a:t> - Maintain the upper bound on future results:</a:t>
            </a:r>
          </a:p>
          <a:p>
            <a:pPr marL="342900" indent="-342900">
              <a:spcBef>
                <a:spcPct val="50000"/>
              </a:spcBef>
            </a:pPr>
            <a:r>
              <a:rPr lang="en-US" altLang="zh-CN" sz="2000"/>
              <a:t>                                 </a:t>
            </a:r>
            <a:r>
              <a:rPr lang="en-US" altLang="zh-CN"/>
              <a:t>(single-alternative case:                            )</a:t>
            </a:r>
          </a:p>
        </p:txBody>
      </p:sp>
      <p:pic>
        <p:nvPicPr>
          <p:cNvPr id="187414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4953000"/>
            <a:ext cx="21336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U-Topk: Experiments</a:t>
            </a:r>
          </a:p>
        </p:txBody>
      </p:sp>
      <p:pic>
        <p:nvPicPr>
          <p:cNvPr id="18944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9875" y="2374900"/>
            <a:ext cx="8699500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U-kRanks</a:t>
            </a:r>
          </a:p>
        </p:txBody>
      </p:sp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504825" y="1752600"/>
            <a:ext cx="7997825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zh-CN" sz="2800"/>
              <a:t>The i-th tuple is the one with the maximum</a:t>
            </a:r>
            <a:br>
              <a:rPr lang="en-US" altLang="zh-CN" sz="2800"/>
            </a:br>
            <a:r>
              <a:rPr lang="en-US" altLang="zh-CN" sz="2800"/>
              <a:t>probability of being at rank i, i=1,...,k</a:t>
            </a:r>
          </a:p>
        </p:txBody>
      </p:sp>
      <p:graphicFrame>
        <p:nvGraphicFramePr>
          <p:cNvPr id="188420" name="Group 4"/>
          <p:cNvGraphicFramePr>
            <a:graphicFrameLocks noGrp="1"/>
          </p:cNvGraphicFramePr>
          <p:nvPr/>
        </p:nvGraphicFramePr>
        <p:xfrm>
          <a:off x="542925" y="3276600"/>
          <a:ext cx="3771900" cy="2377440"/>
        </p:xfrm>
        <a:graphic>
          <a:graphicData uri="http://schemas.openxmlformats.org/drawingml/2006/table">
            <a:tbl>
              <a:tblPr/>
              <a:tblGrid>
                <a:gridCol w="954088"/>
                <a:gridCol w="998537"/>
                <a:gridCol w="18192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tuple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confidence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t3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t5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t4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100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87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65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0.2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0.8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0.9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8437" name="Text Box 21"/>
          <p:cNvSpPr txBox="1">
            <a:spLocks noChangeArrowheads="1"/>
          </p:cNvSpPr>
          <p:nvPr/>
        </p:nvSpPr>
        <p:spPr bwMode="auto">
          <a:xfrm>
            <a:off x="4267200" y="3251200"/>
            <a:ext cx="4852988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Rank 1:</a:t>
            </a:r>
          </a:p>
          <a:p>
            <a:r>
              <a:rPr lang="en-US" altLang="zh-CN" sz="2000"/>
              <a:t>  t3: 0.2</a:t>
            </a:r>
          </a:p>
          <a:p>
            <a:r>
              <a:rPr lang="en-US" altLang="zh-CN" sz="2000"/>
              <a:t>  t5: (1-0.2)*0.8 = </a:t>
            </a:r>
            <a:r>
              <a:rPr lang="en-US" altLang="zh-CN" sz="2000">
                <a:solidFill>
                  <a:srgbClr val="FF0000"/>
                </a:solidFill>
              </a:rPr>
              <a:t>0.64</a:t>
            </a:r>
          </a:p>
          <a:p>
            <a:r>
              <a:rPr lang="en-US" altLang="zh-CN" sz="2000"/>
              <a:t>  t4: (1-0.2)*(1-0.8)*0.9 = 0.144</a:t>
            </a:r>
            <a:br>
              <a:rPr lang="en-US" altLang="zh-CN" sz="2000"/>
            </a:br>
            <a:r>
              <a:rPr lang="en-US" altLang="zh-CN" sz="2000"/>
              <a:t>  ...</a:t>
            </a:r>
          </a:p>
          <a:p>
            <a:r>
              <a:rPr lang="en-US" altLang="zh-CN" sz="2000"/>
              <a:t>Rank 2:</a:t>
            </a:r>
          </a:p>
          <a:p>
            <a:r>
              <a:rPr lang="en-US" altLang="zh-CN" sz="2000"/>
              <a:t>  t3: 0</a:t>
            </a:r>
          </a:p>
          <a:p>
            <a:r>
              <a:rPr lang="en-US" altLang="zh-CN" sz="2000"/>
              <a:t>  t5: 0.2*0.8 = 0.16</a:t>
            </a:r>
          </a:p>
          <a:p>
            <a:r>
              <a:rPr lang="en-US" altLang="zh-CN" sz="2000"/>
              <a:t>  t4: 0.9*(0.2*(1-0.8)+(1-0.2)*0.8)</a:t>
            </a:r>
          </a:p>
          <a:p>
            <a:r>
              <a:rPr lang="en-US" altLang="zh-CN" sz="2000"/>
              <a:t>                                     = </a:t>
            </a:r>
            <a:r>
              <a:rPr lang="en-US" altLang="zh-CN" sz="2000">
                <a:solidFill>
                  <a:srgbClr val="FF0000"/>
                </a:solidFill>
              </a:rPr>
              <a:t>0.612</a:t>
            </a:r>
          </a:p>
          <a:p>
            <a:r>
              <a:rPr lang="en-US" altLang="zh-CN" sz="2000">
                <a:solidFill>
                  <a:srgbClr val="FF0000"/>
                </a:solidFill>
              </a:rPr>
              <a:t>  </a:t>
            </a:r>
            <a:r>
              <a:rPr lang="en-US" altLang="zh-CN" sz="200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U-kRanks: Dynamic Programming</a:t>
            </a:r>
          </a:p>
        </p:txBody>
      </p:sp>
      <p:sp>
        <p:nvSpPr>
          <p:cNvPr id="190470" name="Text Box 6"/>
          <p:cNvSpPr txBox="1">
            <a:spLocks noChangeArrowheads="1"/>
          </p:cNvSpPr>
          <p:nvPr/>
        </p:nvSpPr>
        <p:spPr bwMode="auto">
          <a:xfrm>
            <a:off x="1828800" y="1752600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t3   t4    t5   t6   t7   t8  ...</a:t>
            </a:r>
            <a:br>
              <a:rPr lang="en-US" altLang="zh-CN" sz="2000"/>
            </a:br>
            <a:r>
              <a:rPr lang="en-US" altLang="zh-CN" sz="2000"/>
              <a:t>0.2  0.8  0.7  0.2  0.1   1  0.1  0.8 ...</a:t>
            </a:r>
          </a:p>
        </p:txBody>
      </p:sp>
      <p:sp>
        <p:nvSpPr>
          <p:cNvPr id="190471" name="AutoShape 7"/>
          <p:cNvSpPr>
            <a:spLocks noChangeArrowheads="1"/>
          </p:cNvSpPr>
          <p:nvPr/>
        </p:nvSpPr>
        <p:spPr bwMode="auto">
          <a:xfrm>
            <a:off x="4267200" y="2438400"/>
            <a:ext cx="485775" cy="381000"/>
          </a:xfrm>
          <a:prstGeom prst="upArrow">
            <a:avLst>
              <a:gd name="adj1" fmla="val 55556"/>
              <a:gd name="adj2" fmla="val 50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2" name="Text Box 8"/>
          <p:cNvSpPr txBox="1">
            <a:spLocks noChangeArrowheads="1"/>
          </p:cNvSpPr>
          <p:nvPr/>
        </p:nvSpPr>
        <p:spPr bwMode="auto">
          <a:xfrm>
            <a:off x="4784725" y="2622550"/>
            <a:ext cx="4130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/>
              <a:t>t5 appears at rank 3 iff </a:t>
            </a:r>
          </a:p>
          <a:p>
            <a:r>
              <a:rPr lang="en-US" altLang="zh-CN" sz="2000"/>
              <a:t>2 tuples in {t1, ..., t4} appear</a:t>
            </a:r>
          </a:p>
        </p:txBody>
      </p:sp>
      <p:sp>
        <p:nvSpPr>
          <p:cNvPr id="190473" name="Text Box 9"/>
          <p:cNvSpPr txBox="1">
            <a:spLocks noChangeArrowheads="1"/>
          </p:cNvSpPr>
          <p:nvPr/>
        </p:nvSpPr>
        <p:spPr bwMode="auto">
          <a:xfrm>
            <a:off x="822325" y="3505200"/>
            <a:ext cx="735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r</a:t>
            </a:r>
            <a:r>
              <a:rPr lang="en-US" altLang="zh-CN" sz="2400" baseline="-25000"/>
              <a:t>i,j</a:t>
            </a:r>
            <a:r>
              <a:rPr lang="en-US" altLang="zh-CN" sz="2400"/>
              <a:t>: prob. exactly j tuples in {t1, ..., ti} appear</a:t>
            </a:r>
            <a:endParaRPr lang="en-US" altLang="zh-CN" sz="2400" baseline="-25000"/>
          </a:p>
        </p:txBody>
      </p:sp>
      <p:sp>
        <p:nvSpPr>
          <p:cNvPr id="190474" name="Text Box 10"/>
          <p:cNvSpPr txBox="1">
            <a:spLocks noChangeArrowheads="1"/>
          </p:cNvSpPr>
          <p:nvPr/>
        </p:nvSpPr>
        <p:spPr bwMode="auto">
          <a:xfrm>
            <a:off x="2057400" y="43434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r</a:t>
            </a:r>
            <a:r>
              <a:rPr lang="en-US" altLang="zh-CN" sz="2400" baseline="-25000"/>
              <a:t>i,j</a:t>
            </a:r>
            <a:r>
              <a:rPr lang="en-US" altLang="zh-CN" sz="2400"/>
              <a:t> = p(ti)*r</a:t>
            </a:r>
            <a:r>
              <a:rPr lang="en-US" altLang="zh-CN" sz="2400" baseline="-25000"/>
              <a:t>i-1,j-1</a:t>
            </a:r>
            <a:r>
              <a:rPr lang="en-US" altLang="zh-CN" sz="2400"/>
              <a:t> + (1-p(ti))*r</a:t>
            </a:r>
            <a:r>
              <a:rPr lang="en-US" altLang="zh-CN" sz="2400" baseline="-25000"/>
              <a:t>i-1,j</a:t>
            </a:r>
          </a:p>
        </p:txBody>
      </p:sp>
      <p:sp>
        <p:nvSpPr>
          <p:cNvPr id="190475" name="Text Box 11"/>
          <p:cNvSpPr txBox="1">
            <a:spLocks noChangeArrowheads="1"/>
          </p:cNvSpPr>
          <p:nvPr/>
        </p:nvSpPr>
        <p:spPr bwMode="auto">
          <a:xfrm>
            <a:off x="2743200" y="5302250"/>
            <a:ext cx="2851150" cy="717550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rgbClr val="0000FF"/>
                </a:solidFill>
              </a:rPr>
              <a:t>Running time: O(nk)</a:t>
            </a:r>
          </a:p>
          <a:p>
            <a:r>
              <a:rPr lang="en-US" altLang="zh-CN" sz="2000">
                <a:solidFill>
                  <a:srgbClr val="0000FF"/>
                </a:solidFill>
              </a:rPr>
              <a:t>Space: O(k)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0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3" grpId="0"/>
      <p:bldP spid="190474" grpId="0"/>
      <p:bldP spid="19047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Handling Multi-Alternatives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2209800" y="2117725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t3   t4    t5   t6   t7   t8  ...</a:t>
            </a:r>
            <a:br>
              <a:rPr lang="en-US" altLang="zh-CN" sz="2000"/>
            </a:br>
            <a:r>
              <a:rPr lang="en-US" altLang="zh-CN" sz="2000"/>
              <a:t>0.8  0.6  0.1  0.7  0.2   1  0.2  0.8 ...</a:t>
            </a:r>
          </a:p>
        </p:txBody>
      </p:sp>
      <p:sp>
        <p:nvSpPr>
          <p:cNvPr id="191493" name="Line 5"/>
          <p:cNvSpPr>
            <a:spLocks noChangeShapeType="1"/>
          </p:cNvSpPr>
          <p:nvPr/>
        </p:nvSpPr>
        <p:spPr bwMode="auto">
          <a:xfrm flipV="1">
            <a:off x="2514600" y="17526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494" name="Line 6"/>
          <p:cNvSpPr>
            <a:spLocks noChangeShapeType="1"/>
          </p:cNvSpPr>
          <p:nvPr/>
        </p:nvSpPr>
        <p:spPr bwMode="auto">
          <a:xfrm>
            <a:off x="3124200" y="17526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495" name="Line 7"/>
          <p:cNvSpPr>
            <a:spLocks noChangeShapeType="1"/>
          </p:cNvSpPr>
          <p:nvPr/>
        </p:nvSpPr>
        <p:spPr bwMode="auto">
          <a:xfrm flipV="1">
            <a:off x="3124200" y="1752600"/>
            <a:ext cx="1752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 flipH="1">
            <a:off x="4876800" y="1752600"/>
            <a:ext cx="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497" name="Line 9"/>
          <p:cNvSpPr>
            <a:spLocks noChangeShapeType="1"/>
          </p:cNvSpPr>
          <p:nvPr/>
        </p:nvSpPr>
        <p:spPr bwMode="auto">
          <a:xfrm>
            <a:off x="4876800" y="1752600"/>
            <a:ext cx="990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498" name="Line 10"/>
          <p:cNvSpPr>
            <a:spLocks noChangeShapeType="1"/>
          </p:cNvSpPr>
          <p:nvPr/>
        </p:nvSpPr>
        <p:spPr bwMode="auto">
          <a:xfrm>
            <a:off x="5181600" y="1676400"/>
            <a:ext cx="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0" name="Text Box 12"/>
          <p:cNvSpPr txBox="1">
            <a:spLocks noChangeArrowheads="1"/>
          </p:cNvSpPr>
          <p:nvPr/>
        </p:nvSpPr>
        <p:spPr bwMode="auto">
          <a:xfrm>
            <a:off x="822325" y="3124200"/>
            <a:ext cx="735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r</a:t>
            </a:r>
            <a:r>
              <a:rPr lang="en-US" altLang="zh-CN" sz="2400" baseline="-25000"/>
              <a:t>i,j</a:t>
            </a:r>
            <a:r>
              <a:rPr lang="en-US" altLang="zh-CN" sz="2400"/>
              <a:t>: prob. exactly j tuples in {t1, ..., ti} appear</a:t>
            </a:r>
            <a:endParaRPr lang="en-US" altLang="zh-CN" sz="2400" baseline="-25000"/>
          </a:p>
        </p:txBody>
      </p:sp>
      <p:sp>
        <p:nvSpPr>
          <p:cNvPr id="191501" name="Line 13"/>
          <p:cNvSpPr>
            <a:spLocks noChangeShapeType="1"/>
          </p:cNvSpPr>
          <p:nvPr/>
        </p:nvSpPr>
        <p:spPr bwMode="auto">
          <a:xfrm>
            <a:off x="3581400" y="2209800"/>
            <a:ext cx="3048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2" name="Line 14"/>
          <p:cNvSpPr>
            <a:spLocks noChangeShapeType="1"/>
          </p:cNvSpPr>
          <p:nvPr/>
        </p:nvSpPr>
        <p:spPr bwMode="auto">
          <a:xfrm flipV="1">
            <a:off x="3505200" y="2209800"/>
            <a:ext cx="3810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3" name="Line 15"/>
          <p:cNvSpPr>
            <a:spLocks noChangeShapeType="1"/>
          </p:cNvSpPr>
          <p:nvPr/>
        </p:nvSpPr>
        <p:spPr bwMode="auto">
          <a:xfrm flipV="1">
            <a:off x="2238375" y="2619375"/>
            <a:ext cx="533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2217738" y="2690813"/>
            <a:ext cx="600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0.9</a:t>
            </a:r>
          </a:p>
        </p:txBody>
      </p:sp>
      <p:sp>
        <p:nvSpPr>
          <p:cNvPr id="191505" name="Line 17"/>
          <p:cNvSpPr>
            <a:spLocks noChangeShapeType="1"/>
          </p:cNvSpPr>
          <p:nvPr/>
        </p:nvSpPr>
        <p:spPr bwMode="auto">
          <a:xfrm>
            <a:off x="4772025" y="2254250"/>
            <a:ext cx="3048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6" name="Line 18"/>
          <p:cNvSpPr>
            <a:spLocks noChangeShapeType="1"/>
          </p:cNvSpPr>
          <p:nvPr/>
        </p:nvSpPr>
        <p:spPr bwMode="auto">
          <a:xfrm flipV="1">
            <a:off x="4681538" y="2239963"/>
            <a:ext cx="3810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7" name="Line 19"/>
          <p:cNvSpPr>
            <a:spLocks noChangeShapeType="1"/>
          </p:cNvSpPr>
          <p:nvPr/>
        </p:nvSpPr>
        <p:spPr bwMode="auto">
          <a:xfrm flipV="1">
            <a:off x="2876550" y="2619375"/>
            <a:ext cx="533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2828925" y="2690813"/>
            <a:ext cx="600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0.8</a:t>
            </a:r>
          </a:p>
        </p:txBody>
      </p:sp>
      <p:sp>
        <p:nvSpPr>
          <p:cNvPr id="191509" name="Text Box 21"/>
          <p:cNvSpPr txBox="1">
            <a:spLocks noChangeArrowheads="1"/>
          </p:cNvSpPr>
          <p:nvPr/>
        </p:nvSpPr>
        <p:spPr bwMode="auto">
          <a:xfrm>
            <a:off x="2614613" y="3962400"/>
            <a:ext cx="3776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Trick 1: merging tuples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1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1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1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01" grpId="0" animBg="1"/>
      <p:bldP spid="191502" grpId="0" animBg="1"/>
      <p:bldP spid="191503" grpId="0" animBg="1"/>
      <p:bldP spid="191504" grpId="0"/>
      <p:bldP spid="191505" grpId="0" animBg="1"/>
      <p:bldP spid="191506" grpId="0" animBg="1"/>
      <p:bldP spid="191507" grpId="0" animBg="1"/>
      <p:bldP spid="191508" grpId="0"/>
      <p:bldP spid="19150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Handling Multi-Alternatives</a:t>
            </a:r>
          </a:p>
        </p:txBody>
      </p:sp>
      <p:sp>
        <p:nvSpPr>
          <p:cNvPr id="192515" name="Text Box 3"/>
          <p:cNvSpPr txBox="1">
            <a:spLocks noChangeArrowheads="1"/>
          </p:cNvSpPr>
          <p:nvPr/>
        </p:nvSpPr>
        <p:spPr bwMode="auto">
          <a:xfrm>
            <a:off x="2209800" y="2117725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t3   t4    t5   t6   t7   t8  ...</a:t>
            </a:r>
            <a:br>
              <a:rPr lang="en-US" altLang="zh-CN" sz="2000"/>
            </a:br>
            <a:r>
              <a:rPr lang="en-US" altLang="zh-CN" sz="2000"/>
              <a:t>0.8  0.6  0.1  0.7  0.2   1  0.2  0.8 ...</a:t>
            </a:r>
          </a:p>
        </p:txBody>
      </p:sp>
      <p:sp>
        <p:nvSpPr>
          <p:cNvPr id="192516" name="Line 4"/>
          <p:cNvSpPr>
            <a:spLocks noChangeShapeType="1"/>
          </p:cNvSpPr>
          <p:nvPr/>
        </p:nvSpPr>
        <p:spPr bwMode="auto">
          <a:xfrm flipV="1">
            <a:off x="2514600" y="17526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17" name="Line 5"/>
          <p:cNvSpPr>
            <a:spLocks noChangeShapeType="1"/>
          </p:cNvSpPr>
          <p:nvPr/>
        </p:nvSpPr>
        <p:spPr bwMode="auto">
          <a:xfrm>
            <a:off x="3124200" y="17526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18" name="Line 6"/>
          <p:cNvSpPr>
            <a:spLocks noChangeShapeType="1"/>
          </p:cNvSpPr>
          <p:nvPr/>
        </p:nvSpPr>
        <p:spPr bwMode="auto">
          <a:xfrm flipV="1">
            <a:off x="3124200" y="1752600"/>
            <a:ext cx="1752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19" name="Line 7"/>
          <p:cNvSpPr>
            <a:spLocks noChangeShapeType="1"/>
          </p:cNvSpPr>
          <p:nvPr/>
        </p:nvSpPr>
        <p:spPr bwMode="auto">
          <a:xfrm flipH="1">
            <a:off x="4876800" y="1752600"/>
            <a:ext cx="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20" name="Line 8"/>
          <p:cNvSpPr>
            <a:spLocks noChangeShapeType="1"/>
          </p:cNvSpPr>
          <p:nvPr/>
        </p:nvSpPr>
        <p:spPr bwMode="auto">
          <a:xfrm>
            <a:off x="4876800" y="1752600"/>
            <a:ext cx="990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21" name="Line 9"/>
          <p:cNvSpPr>
            <a:spLocks noChangeShapeType="1"/>
          </p:cNvSpPr>
          <p:nvPr/>
        </p:nvSpPr>
        <p:spPr bwMode="auto">
          <a:xfrm>
            <a:off x="5638800" y="1676400"/>
            <a:ext cx="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22" name="Text Box 10"/>
          <p:cNvSpPr txBox="1">
            <a:spLocks noChangeArrowheads="1"/>
          </p:cNvSpPr>
          <p:nvPr/>
        </p:nvSpPr>
        <p:spPr bwMode="auto">
          <a:xfrm>
            <a:off x="822325" y="3124200"/>
            <a:ext cx="735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r</a:t>
            </a:r>
            <a:r>
              <a:rPr lang="en-US" altLang="zh-CN" sz="2400" baseline="-25000"/>
              <a:t>i,j</a:t>
            </a:r>
            <a:r>
              <a:rPr lang="en-US" altLang="zh-CN" sz="2400"/>
              <a:t>: prob. exactly j tuples in {t1, ..., ti} appear</a:t>
            </a:r>
            <a:endParaRPr lang="en-US" altLang="zh-CN" sz="2400" baseline="-25000"/>
          </a:p>
        </p:txBody>
      </p:sp>
      <p:sp>
        <p:nvSpPr>
          <p:cNvPr id="192523" name="Line 11"/>
          <p:cNvSpPr>
            <a:spLocks noChangeShapeType="1"/>
          </p:cNvSpPr>
          <p:nvPr/>
        </p:nvSpPr>
        <p:spPr bwMode="auto">
          <a:xfrm>
            <a:off x="3581400" y="2209800"/>
            <a:ext cx="3048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24" name="Line 12"/>
          <p:cNvSpPr>
            <a:spLocks noChangeShapeType="1"/>
          </p:cNvSpPr>
          <p:nvPr/>
        </p:nvSpPr>
        <p:spPr bwMode="auto">
          <a:xfrm flipV="1">
            <a:off x="3505200" y="2209800"/>
            <a:ext cx="3810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25" name="Line 13"/>
          <p:cNvSpPr>
            <a:spLocks noChangeShapeType="1"/>
          </p:cNvSpPr>
          <p:nvPr/>
        </p:nvSpPr>
        <p:spPr bwMode="auto">
          <a:xfrm flipV="1">
            <a:off x="2238375" y="2619375"/>
            <a:ext cx="533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26" name="Text Box 14"/>
          <p:cNvSpPr txBox="1">
            <a:spLocks noChangeArrowheads="1"/>
          </p:cNvSpPr>
          <p:nvPr/>
        </p:nvSpPr>
        <p:spPr bwMode="auto">
          <a:xfrm>
            <a:off x="2217738" y="2690813"/>
            <a:ext cx="600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0.9</a:t>
            </a:r>
          </a:p>
        </p:txBody>
      </p:sp>
      <p:sp>
        <p:nvSpPr>
          <p:cNvPr id="192527" name="Line 15"/>
          <p:cNvSpPr>
            <a:spLocks noChangeShapeType="1"/>
          </p:cNvSpPr>
          <p:nvPr/>
        </p:nvSpPr>
        <p:spPr bwMode="auto">
          <a:xfrm>
            <a:off x="4772025" y="2254250"/>
            <a:ext cx="3048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28" name="Line 16"/>
          <p:cNvSpPr>
            <a:spLocks noChangeShapeType="1"/>
          </p:cNvSpPr>
          <p:nvPr/>
        </p:nvSpPr>
        <p:spPr bwMode="auto">
          <a:xfrm flipV="1">
            <a:off x="4681538" y="2239963"/>
            <a:ext cx="3810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29" name="Line 17"/>
          <p:cNvSpPr>
            <a:spLocks noChangeShapeType="1"/>
          </p:cNvSpPr>
          <p:nvPr/>
        </p:nvSpPr>
        <p:spPr bwMode="auto">
          <a:xfrm flipV="1">
            <a:off x="2876550" y="2619375"/>
            <a:ext cx="533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30" name="Text Box 18"/>
          <p:cNvSpPr txBox="1">
            <a:spLocks noChangeArrowheads="1"/>
          </p:cNvSpPr>
          <p:nvPr/>
        </p:nvSpPr>
        <p:spPr bwMode="auto">
          <a:xfrm>
            <a:off x="2828925" y="2690813"/>
            <a:ext cx="600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0.8</a:t>
            </a:r>
          </a:p>
        </p:txBody>
      </p:sp>
      <p:sp>
        <p:nvSpPr>
          <p:cNvPr id="192531" name="Text Box 19"/>
          <p:cNvSpPr txBox="1">
            <a:spLocks noChangeArrowheads="1"/>
          </p:cNvSpPr>
          <p:nvPr/>
        </p:nvSpPr>
        <p:spPr bwMode="auto">
          <a:xfrm>
            <a:off x="2614613" y="3962400"/>
            <a:ext cx="3776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Trick 1: merging tuples</a:t>
            </a:r>
          </a:p>
        </p:txBody>
      </p:sp>
      <p:sp>
        <p:nvSpPr>
          <p:cNvPr id="192532" name="Line 20"/>
          <p:cNvSpPr>
            <a:spLocks noChangeShapeType="1"/>
          </p:cNvSpPr>
          <p:nvPr/>
        </p:nvSpPr>
        <p:spPr bwMode="auto">
          <a:xfrm>
            <a:off x="2971800" y="2209800"/>
            <a:ext cx="30480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33" name="Line 21"/>
          <p:cNvSpPr>
            <a:spLocks noChangeShapeType="1"/>
          </p:cNvSpPr>
          <p:nvPr/>
        </p:nvSpPr>
        <p:spPr bwMode="auto">
          <a:xfrm flipH="1">
            <a:off x="2895600" y="2209800"/>
            <a:ext cx="381000" cy="76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2534" name="Text Box 22"/>
          <p:cNvSpPr txBox="1">
            <a:spLocks noChangeArrowheads="1"/>
          </p:cNvSpPr>
          <p:nvPr/>
        </p:nvSpPr>
        <p:spPr bwMode="auto">
          <a:xfrm>
            <a:off x="2624138" y="4419600"/>
            <a:ext cx="3865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Trick 2: dropping tuples</a:t>
            </a:r>
          </a:p>
        </p:txBody>
      </p:sp>
      <p:sp>
        <p:nvSpPr>
          <p:cNvPr id="192535" name="Text Box 23"/>
          <p:cNvSpPr txBox="1">
            <a:spLocks noChangeArrowheads="1"/>
          </p:cNvSpPr>
          <p:nvPr/>
        </p:nvSpPr>
        <p:spPr bwMode="auto">
          <a:xfrm>
            <a:off x="1676400" y="5029200"/>
            <a:ext cx="6221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prob. t7 appears at rank j = p(t7)*r</a:t>
            </a:r>
            <a:r>
              <a:rPr lang="en-US" altLang="zh-CN" sz="2400" baseline="-25000"/>
              <a:t>6,j-1</a:t>
            </a:r>
          </a:p>
        </p:txBody>
      </p:sp>
      <p:sp>
        <p:nvSpPr>
          <p:cNvPr id="192536" name="Text Box 24"/>
          <p:cNvSpPr txBox="1">
            <a:spLocks noChangeArrowheads="1"/>
          </p:cNvSpPr>
          <p:nvPr/>
        </p:nvSpPr>
        <p:spPr bwMode="auto">
          <a:xfrm>
            <a:off x="3092450" y="5715000"/>
            <a:ext cx="2955925" cy="717550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rgbClr val="0000FF"/>
                </a:solidFill>
              </a:rPr>
              <a:t>Running time: O(n</a:t>
            </a:r>
            <a:r>
              <a:rPr lang="en-US" altLang="zh-CN" sz="2000" baseline="30000">
                <a:solidFill>
                  <a:srgbClr val="0000FF"/>
                </a:solidFill>
              </a:rPr>
              <a:t>2</a:t>
            </a:r>
            <a:r>
              <a:rPr lang="en-US" altLang="zh-CN" sz="2000">
                <a:solidFill>
                  <a:srgbClr val="0000FF"/>
                </a:solidFill>
              </a:rPr>
              <a:t>k)</a:t>
            </a:r>
          </a:p>
          <a:p>
            <a:r>
              <a:rPr lang="en-US" altLang="zh-CN" sz="2000">
                <a:solidFill>
                  <a:srgbClr val="0000FF"/>
                </a:solidFill>
              </a:rPr>
              <a:t>Space: O(n)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32" grpId="0" animBg="1"/>
      <p:bldP spid="192533" grpId="0" animBg="1"/>
      <p:bldP spid="192534" grpId="0"/>
      <p:bldP spid="192535" grpId="0"/>
      <p:bldP spid="1925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Top-k Queries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47800"/>
          </a:xfrm>
        </p:spPr>
        <p:txBody>
          <a:bodyPr/>
          <a:lstStyle/>
          <a:p>
            <a:r>
              <a:rPr lang="en-US" altLang="zh-CN"/>
              <a:t>Extremely useful in information retrieval</a:t>
            </a:r>
          </a:p>
          <a:p>
            <a:pPr lvl="1"/>
            <a:r>
              <a:rPr lang="en-US" altLang="zh-CN"/>
              <a:t>top-k sellers, popular movies, etc.</a:t>
            </a:r>
          </a:p>
          <a:p>
            <a:pPr lvl="1"/>
            <a:r>
              <a:rPr lang="en-US" altLang="zh-CN"/>
              <a:t>google</a:t>
            </a:r>
          </a:p>
          <a:p>
            <a:endParaRPr lang="en-US" altLang="zh-CN"/>
          </a:p>
          <a:p>
            <a:pPr lvl="1">
              <a:buFont typeface="Wingdings" pitchFamily="2" charset="2"/>
              <a:buNone/>
            </a:pPr>
            <a:endParaRPr lang="en-US" altLang="zh-CN"/>
          </a:p>
          <a:p>
            <a:endParaRPr lang="en-US" altLang="zh-CN"/>
          </a:p>
          <a:p>
            <a:pPr>
              <a:buFont typeface="Wingdings" pitchFamily="2" charset="2"/>
              <a:buNone/>
            </a:pPr>
            <a:endParaRPr lang="en-US" altLang="zh-CN"/>
          </a:p>
        </p:txBody>
      </p:sp>
      <p:graphicFrame>
        <p:nvGraphicFramePr>
          <p:cNvPr id="4389" name="Group 293"/>
          <p:cNvGraphicFramePr>
            <a:graphicFrameLocks noGrp="1"/>
          </p:cNvGraphicFramePr>
          <p:nvPr/>
        </p:nvGraphicFramePr>
        <p:xfrm>
          <a:off x="1066800" y="3352800"/>
          <a:ext cx="1952625" cy="2377440"/>
        </p:xfrm>
        <a:graphic>
          <a:graphicData uri="http://schemas.openxmlformats.org/drawingml/2006/table">
            <a:tbl>
              <a:tblPr/>
              <a:tblGrid>
                <a:gridCol w="954088"/>
                <a:gridCol w="99853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tuple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t2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t3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t4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t5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65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30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100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80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87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79" name="Text Box 283"/>
          <p:cNvSpPr txBox="1">
            <a:spLocks noChangeArrowheads="1"/>
          </p:cNvSpPr>
          <p:nvPr/>
        </p:nvSpPr>
        <p:spPr bwMode="auto">
          <a:xfrm>
            <a:off x="609600" y="6003925"/>
            <a:ext cx="2728913" cy="47307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top-2 = {t3, t5}</a:t>
            </a:r>
          </a:p>
        </p:txBody>
      </p:sp>
      <p:graphicFrame>
        <p:nvGraphicFramePr>
          <p:cNvPr id="4390" name="Group 294"/>
          <p:cNvGraphicFramePr>
            <a:graphicFrameLocks noGrp="1"/>
          </p:cNvGraphicFramePr>
          <p:nvPr/>
        </p:nvGraphicFramePr>
        <p:xfrm>
          <a:off x="4038600" y="3352800"/>
          <a:ext cx="1952625" cy="2377440"/>
        </p:xfrm>
        <a:graphic>
          <a:graphicData uri="http://schemas.openxmlformats.org/drawingml/2006/table">
            <a:tbl>
              <a:tblPr/>
              <a:tblGrid>
                <a:gridCol w="954088"/>
                <a:gridCol w="99853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tuple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t3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t5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t4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100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87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80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65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2" name="Text Box 306"/>
          <p:cNvSpPr txBox="1">
            <a:spLocks noChangeArrowheads="1"/>
          </p:cNvSpPr>
          <p:nvPr/>
        </p:nvSpPr>
        <p:spPr bwMode="auto">
          <a:xfrm>
            <a:off x="6629400" y="3232150"/>
            <a:ext cx="22796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Threshold Alg</a:t>
            </a:r>
          </a:p>
          <a:p>
            <a:r>
              <a:rPr lang="en-US" altLang="zh-CN" sz="2400"/>
              <a:t>[FLN</a:t>
            </a:r>
            <a:r>
              <a:rPr lang="en-US" altLang="zh-CN" sz="2400">
                <a:latin typeface="Arial"/>
              </a:rPr>
              <a:t>’</a:t>
            </a:r>
            <a:r>
              <a:rPr lang="en-US" altLang="zh-CN" sz="2400"/>
              <a:t>01]</a:t>
            </a:r>
            <a:br>
              <a:rPr lang="en-US" altLang="zh-CN" sz="2400"/>
            </a:br>
            <a:endParaRPr lang="en-US" altLang="zh-CN" sz="2400"/>
          </a:p>
          <a:p>
            <a:r>
              <a:rPr lang="en-US" altLang="zh-CN" sz="2400"/>
              <a:t>RankSQL</a:t>
            </a:r>
            <a:br>
              <a:rPr lang="en-US" altLang="zh-CN" sz="2400"/>
            </a:br>
            <a:r>
              <a:rPr lang="en-US" altLang="zh-CN" sz="2400"/>
              <a:t>[LCIS</a:t>
            </a:r>
            <a:r>
              <a:rPr lang="en-US" altLang="zh-CN" sz="2400">
                <a:latin typeface="Arial"/>
              </a:rPr>
              <a:t>’</a:t>
            </a:r>
            <a:r>
              <a:rPr lang="en-US" altLang="zh-CN" sz="2400"/>
              <a:t>05]</a:t>
            </a:r>
          </a:p>
          <a:p>
            <a:endParaRPr lang="en-US" altLang="zh-CN" sz="2400"/>
          </a:p>
          <a:p>
            <a:endParaRPr lang="en-US" altLang="zh-CN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U-kRanks: Experiments</a:t>
            </a:r>
          </a:p>
        </p:txBody>
      </p:sp>
      <p:pic>
        <p:nvPicPr>
          <p:cNvPr id="19354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891540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Future Directions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/>
              <a:t>Dynamic updates?</a:t>
            </a:r>
          </a:p>
          <a:p>
            <a:pPr lvl="1"/>
            <a:r>
              <a:rPr lang="en-US" altLang="zh-CN"/>
              <a:t>A linear-size structure, O(k log</a:t>
            </a:r>
            <a:r>
              <a:rPr lang="en-US" altLang="zh-CN" baseline="30000"/>
              <a:t>2</a:t>
            </a:r>
            <a:r>
              <a:rPr lang="en-US" altLang="zh-CN"/>
              <a:t>n) update time, not practical</a:t>
            </a:r>
          </a:p>
          <a:p>
            <a:r>
              <a:rPr lang="en-US" altLang="zh-CN"/>
              <a:t>Distributed monitoring?</a:t>
            </a:r>
          </a:p>
          <a:p>
            <a:r>
              <a:rPr lang="en-US" altLang="zh-CN"/>
              <a:t>Assumed an underlying ranking engine that produces tuples in score order, how about other information integration scenarios?</a:t>
            </a:r>
          </a:p>
          <a:p>
            <a:pPr lvl="1"/>
            <a:r>
              <a:rPr lang="en-US" altLang="zh-CN"/>
              <a:t>Top-k of join results of probabilistic tuples</a:t>
            </a:r>
          </a:p>
          <a:p>
            <a:pPr lvl="1"/>
            <a:r>
              <a:rPr lang="en-US" altLang="zh-CN"/>
              <a:t>Spatial db: top-k probable nearest neighbors</a:t>
            </a:r>
          </a:p>
          <a:p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Top-k Queries on Uncertain Data</a:t>
            </a:r>
          </a:p>
        </p:txBody>
      </p:sp>
      <p:graphicFrame>
        <p:nvGraphicFramePr>
          <p:cNvPr id="165961" name="Group 73"/>
          <p:cNvGraphicFramePr>
            <a:graphicFrameLocks noGrp="1"/>
          </p:cNvGraphicFramePr>
          <p:nvPr/>
        </p:nvGraphicFramePr>
        <p:xfrm>
          <a:off x="533400" y="1828800"/>
          <a:ext cx="1952625" cy="2377440"/>
        </p:xfrm>
        <a:graphic>
          <a:graphicData uri="http://schemas.openxmlformats.org/drawingml/2006/table">
            <a:tbl>
              <a:tblPr/>
              <a:tblGrid>
                <a:gridCol w="954088"/>
                <a:gridCol w="99853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tuple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t3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t5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t4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100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87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80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65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5988" name="Group 100"/>
          <p:cNvGraphicFramePr>
            <a:graphicFrameLocks noGrp="1"/>
          </p:cNvGraphicFramePr>
          <p:nvPr/>
        </p:nvGraphicFramePr>
        <p:xfrm>
          <a:off x="2438400" y="1828800"/>
          <a:ext cx="1819275" cy="2377440"/>
        </p:xfrm>
        <a:graphic>
          <a:graphicData uri="http://schemas.openxmlformats.org/drawingml/2006/table">
            <a:tbl>
              <a:tblPr/>
              <a:tblGrid>
                <a:gridCol w="18192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confidence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0.2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0.8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0.9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5989" name="Text Box 101"/>
          <p:cNvSpPr txBox="1">
            <a:spLocks noChangeArrowheads="1"/>
          </p:cNvSpPr>
          <p:nvPr/>
        </p:nvSpPr>
        <p:spPr bwMode="auto">
          <a:xfrm>
            <a:off x="533400" y="4756150"/>
            <a:ext cx="55991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(sensor reading, reliability)</a:t>
            </a:r>
            <a:br>
              <a:rPr lang="en-US" altLang="zh-CN" sz="2400"/>
            </a:br>
            <a:endParaRPr lang="en-US" altLang="zh-CN" sz="2400"/>
          </a:p>
          <a:p>
            <a:r>
              <a:rPr lang="en-US" altLang="zh-CN" sz="2400"/>
              <a:t>(page rank, how well match query)</a:t>
            </a:r>
          </a:p>
        </p:txBody>
      </p:sp>
      <p:graphicFrame>
        <p:nvGraphicFramePr>
          <p:cNvPr id="165990" name="Group 102"/>
          <p:cNvGraphicFramePr>
            <a:graphicFrameLocks noGrp="1"/>
          </p:cNvGraphicFramePr>
          <p:nvPr/>
        </p:nvGraphicFramePr>
        <p:xfrm>
          <a:off x="533400" y="1828800"/>
          <a:ext cx="1952625" cy="2377440"/>
        </p:xfrm>
        <a:graphic>
          <a:graphicData uri="http://schemas.openxmlformats.org/drawingml/2006/table">
            <a:tbl>
              <a:tblPr/>
              <a:tblGrid>
                <a:gridCol w="954088"/>
                <a:gridCol w="99853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tuple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t3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t5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t4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100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87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65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002" name="Group 114"/>
          <p:cNvGraphicFramePr>
            <a:graphicFrameLocks noGrp="1"/>
          </p:cNvGraphicFramePr>
          <p:nvPr/>
        </p:nvGraphicFramePr>
        <p:xfrm>
          <a:off x="2438400" y="1828800"/>
          <a:ext cx="1819275" cy="2377440"/>
        </p:xfrm>
        <a:graphic>
          <a:graphicData uri="http://schemas.openxmlformats.org/drawingml/2006/table">
            <a:tbl>
              <a:tblPr/>
              <a:tblGrid>
                <a:gridCol w="18192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confidence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0.2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0.8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0.9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6013" name="Text Box 125"/>
          <p:cNvSpPr txBox="1">
            <a:spLocks noChangeArrowheads="1"/>
          </p:cNvSpPr>
          <p:nvPr/>
        </p:nvSpPr>
        <p:spPr bwMode="auto">
          <a:xfrm>
            <a:off x="4516438" y="2590800"/>
            <a:ext cx="4094162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/>
              <a:t>top-k answer depends on</a:t>
            </a:r>
            <a:br>
              <a:rPr lang="en-US" altLang="zh-CN" sz="2400"/>
            </a:br>
            <a:r>
              <a:rPr lang="en-US" altLang="zh-CN" sz="2400"/>
              <a:t>the interplay between</a:t>
            </a:r>
          </a:p>
          <a:p>
            <a:r>
              <a:rPr lang="en-US" altLang="zh-CN" sz="2400"/>
              <a:t>score and confidence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5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5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6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89" grpId="0"/>
      <p:bldP spid="1660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Top-k Definition: U-Topk [SIC</a:t>
            </a:r>
            <a:r>
              <a:rPr lang="en-US" altLang="zh-CN">
                <a:latin typeface="Arial"/>
              </a:rPr>
              <a:t>’</a:t>
            </a:r>
            <a:r>
              <a:rPr lang="en-US" altLang="zh-CN"/>
              <a:t>07]</a:t>
            </a:r>
          </a:p>
        </p:txBody>
      </p:sp>
      <p:sp>
        <p:nvSpPr>
          <p:cNvPr id="172037" name="Text Box 5"/>
          <p:cNvSpPr txBox="1">
            <a:spLocks noChangeArrowheads="1"/>
          </p:cNvSpPr>
          <p:nvPr/>
        </p:nvSpPr>
        <p:spPr bwMode="auto">
          <a:xfrm>
            <a:off x="777875" y="1752600"/>
            <a:ext cx="7899400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zh-CN" sz="2800"/>
              <a:t>The k tuples with the maximum probability</a:t>
            </a:r>
            <a:br>
              <a:rPr lang="en-US" altLang="zh-CN" sz="2800"/>
            </a:br>
            <a:r>
              <a:rPr lang="en-US" altLang="zh-CN" sz="2800"/>
              <a:t>of being the top-k</a:t>
            </a:r>
          </a:p>
        </p:txBody>
      </p:sp>
      <p:graphicFrame>
        <p:nvGraphicFramePr>
          <p:cNvPr id="172038" name="Group 6"/>
          <p:cNvGraphicFramePr>
            <a:graphicFrameLocks noGrp="1"/>
          </p:cNvGraphicFramePr>
          <p:nvPr/>
        </p:nvGraphicFramePr>
        <p:xfrm>
          <a:off x="838200" y="3267075"/>
          <a:ext cx="1952625" cy="2377440"/>
        </p:xfrm>
        <a:graphic>
          <a:graphicData uri="http://schemas.openxmlformats.org/drawingml/2006/table">
            <a:tbl>
              <a:tblPr/>
              <a:tblGrid>
                <a:gridCol w="954088"/>
                <a:gridCol w="99853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tuple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t3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t5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t4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100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87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65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2050" name="Group 18"/>
          <p:cNvGraphicFramePr>
            <a:graphicFrameLocks noGrp="1"/>
          </p:cNvGraphicFramePr>
          <p:nvPr/>
        </p:nvGraphicFramePr>
        <p:xfrm>
          <a:off x="2743200" y="3267075"/>
          <a:ext cx="1819275" cy="2377440"/>
        </p:xfrm>
        <a:graphic>
          <a:graphicData uri="http://schemas.openxmlformats.org/drawingml/2006/table">
            <a:tbl>
              <a:tblPr/>
              <a:tblGrid>
                <a:gridCol w="18192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confidence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0.2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0.8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0.9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2060" name="Text Box 28"/>
          <p:cNvSpPr txBox="1">
            <a:spLocks noChangeArrowheads="1"/>
          </p:cNvSpPr>
          <p:nvPr/>
        </p:nvSpPr>
        <p:spPr bwMode="auto">
          <a:xfrm>
            <a:off x="4962525" y="3251200"/>
            <a:ext cx="38354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{t3, t5}:</a:t>
            </a:r>
            <a:br>
              <a:rPr lang="en-US" altLang="zh-CN" sz="2000"/>
            </a:br>
            <a:r>
              <a:rPr lang="en-US" altLang="zh-CN" sz="2000"/>
              <a:t>     0.2*0.8 = 0.16</a:t>
            </a:r>
          </a:p>
          <a:p>
            <a:r>
              <a:rPr lang="en-US" altLang="zh-CN" sz="2000"/>
              <a:t>{t3, t4}: </a:t>
            </a:r>
          </a:p>
          <a:p>
            <a:r>
              <a:rPr lang="en-US" altLang="zh-CN" sz="2000"/>
              <a:t>     0.2*(1-0.8)*0.9 = 0.036</a:t>
            </a:r>
          </a:p>
          <a:p>
            <a:r>
              <a:rPr lang="en-US" altLang="zh-CN" sz="2000"/>
              <a:t>{t5, t4}:</a:t>
            </a:r>
          </a:p>
          <a:p>
            <a:r>
              <a:rPr lang="en-US" altLang="zh-CN" sz="2000"/>
              <a:t>     (1-0.2)*0.8*0.9 = </a:t>
            </a:r>
            <a:r>
              <a:rPr lang="en-US" altLang="zh-CN" sz="2000">
                <a:solidFill>
                  <a:srgbClr val="FF0000"/>
                </a:solidFill>
              </a:rPr>
              <a:t>0.576</a:t>
            </a:r>
          </a:p>
          <a:p>
            <a:r>
              <a:rPr lang="en-US" altLang="zh-CN" sz="2000"/>
              <a:t>...</a:t>
            </a:r>
          </a:p>
        </p:txBody>
      </p:sp>
      <p:sp>
        <p:nvSpPr>
          <p:cNvPr id="172061" name="Text Box 29"/>
          <p:cNvSpPr txBox="1">
            <a:spLocks noChangeArrowheads="1"/>
          </p:cNvSpPr>
          <p:nvPr/>
        </p:nvSpPr>
        <p:spPr bwMode="auto">
          <a:xfrm>
            <a:off x="533400" y="5949950"/>
            <a:ext cx="8348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chemeClr val="bg2"/>
                </a:solidFill>
              </a:rPr>
              <a:t>Potential problem: top-k could be very different from top-(k+1)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60" grpId="0"/>
      <p:bldP spid="1720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Top-k Definition: U-kRanks [SIC</a:t>
            </a:r>
            <a:r>
              <a:rPr lang="en-US" altLang="zh-CN">
                <a:latin typeface="Arial"/>
              </a:rPr>
              <a:t>’</a:t>
            </a:r>
            <a:r>
              <a:rPr lang="en-US" altLang="zh-CN"/>
              <a:t>07]</a:t>
            </a:r>
          </a:p>
        </p:txBody>
      </p:sp>
      <p:sp>
        <p:nvSpPr>
          <p:cNvPr id="173059" name="Text Box 3"/>
          <p:cNvSpPr txBox="1">
            <a:spLocks noChangeArrowheads="1"/>
          </p:cNvSpPr>
          <p:nvPr/>
        </p:nvSpPr>
        <p:spPr bwMode="auto">
          <a:xfrm>
            <a:off x="504825" y="1752600"/>
            <a:ext cx="7997825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zh-CN" sz="2800"/>
              <a:t>The i-th tuple is the one with the maximum</a:t>
            </a:r>
            <a:br>
              <a:rPr lang="en-US" altLang="zh-CN" sz="2800"/>
            </a:br>
            <a:r>
              <a:rPr lang="en-US" altLang="zh-CN" sz="2800"/>
              <a:t>probability of being at rank i, i=1,...,k</a:t>
            </a:r>
          </a:p>
        </p:txBody>
      </p:sp>
      <p:graphicFrame>
        <p:nvGraphicFramePr>
          <p:cNvPr id="173114" name="Group 58"/>
          <p:cNvGraphicFramePr>
            <a:graphicFrameLocks noGrp="1"/>
          </p:cNvGraphicFramePr>
          <p:nvPr/>
        </p:nvGraphicFramePr>
        <p:xfrm>
          <a:off x="542925" y="3276600"/>
          <a:ext cx="3771900" cy="2377440"/>
        </p:xfrm>
        <a:graphic>
          <a:graphicData uri="http://schemas.openxmlformats.org/drawingml/2006/table">
            <a:tbl>
              <a:tblPr/>
              <a:tblGrid>
                <a:gridCol w="954088"/>
                <a:gridCol w="998537"/>
                <a:gridCol w="18192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tuple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confidence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t3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t5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t4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t2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100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87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80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65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0.2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0.8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0.9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3082" name="Text Box 26"/>
          <p:cNvSpPr txBox="1">
            <a:spLocks noChangeArrowheads="1"/>
          </p:cNvSpPr>
          <p:nvPr/>
        </p:nvSpPr>
        <p:spPr bwMode="auto">
          <a:xfrm>
            <a:off x="4267200" y="3251200"/>
            <a:ext cx="48529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Rank 1:</a:t>
            </a:r>
          </a:p>
          <a:p>
            <a:r>
              <a:rPr lang="en-US" altLang="zh-CN" sz="2000"/>
              <a:t>  t3: 0.2</a:t>
            </a:r>
          </a:p>
          <a:p>
            <a:r>
              <a:rPr lang="en-US" altLang="zh-CN" sz="2000"/>
              <a:t>  t5: (1-0.2)*0.8 = </a:t>
            </a:r>
            <a:r>
              <a:rPr lang="en-US" altLang="zh-CN" sz="2000">
                <a:solidFill>
                  <a:srgbClr val="FF0000"/>
                </a:solidFill>
              </a:rPr>
              <a:t>0.64</a:t>
            </a:r>
          </a:p>
          <a:p>
            <a:r>
              <a:rPr lang="en-US" altLang="zh-CN" sz="2000"/>
              <a:t>  t4: (1-0.2)*(1-0.8)*0.9 = 0.144</a:t>
            </a:r>
            <a:br>
              <a:rPr lang="en-US" altLang="zh-CN" sz="2000"/>
            </a:br>
            <a:r>
              <a:rPr lang="en-US" altLang="zh-CN" sz="2000"/>
              <a:t>  ...</a:t>
            </a:r>
          </a:p>
          <a:p>
            <a:r>
              <a:rPr lang="en-US" altLang="zh-CN" sz="2000"/>
              <a:t>Rank 2:</a:t>
            </a:r>
          </a:p>
          <a:p>
            <a:r>
              <a:rPr lang="en-US" altLang="zh-CN" sz="2000"/>
              <a:t>  t3: 0</a:t>
            </a:r>
          </a:p>
          <a:p>
            <a:r>
              <a:rPr lang="en-US" altLang="zh-CN" sz="2000"/>
              <a:t>  t5: 0.2*0.8 = 0.16</a:t>
            </a:r>
          </a:p>
          <a:p>
            <a:r>
              <a:rPr lang="en-US" altLang="zh-CN" sz="2000"/>
              <a:t>  t4: 0.9*(0.2*(1-0.8)+(1-0.2)*0.8)</a:t>
            </a:r>
          </a:p>
          <a:p>
            <a:r>
              <a:rPr lang="en-US" altLang="zh-CN" sz="2000"/>
              <a:t>                                     = </a:t>
            </a:r>
            <a:r>
              <a:rPr lang="en-US" altLang="zh-CN" sz="2000">
                <a:solidFill>
                  <a:srgbClr val="FF0000"/>
                </a:solidFill>
              </a:rPr>
              <a:t>0.612</a:t>
            </a:r>
            <a:endParaRPr lang="en-US" altLang="zh-CN" sz="2000"/>
          </a:p>
        </p:txBody>
      </p:sp>
      <p:sp>
        <p:nvSpPr>
          <p:cNvPr id="173115" name="Text Box 59"/>
          <p:cNvSpPr txBox="1">
            <a:spLocks noChangeArrowheads="1"/>
          </p:cNvSpPr>
          <p:nvPr/>
        </p:nvSpPr>
        <p:spPr bwMode="auto">
          <a:xfrm>
            <a:off x="1573213" y="6232525"/>
            <a:ext cx="5894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chemeClr val="bg2"/>
                </a:solidFill>
              </a:rPr>
              <a:t>Potential problem: duplicated tuples in top-k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82" grpId="0" autoUpdateAnimBg="0"/>
      <p:bldP spid="1731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Uncertain Data Models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/>
              <a:t>An uncertain data model represents a probability distribution of database instances (possible worlds)</a:t>
            </a:r>
          </a:p>
          <a:p>
            <a:pPr>
              <a:lnSpc>
                <a:spcPct val="90000"/>
              </a:lnSpc>
            </a:pPr>
            <a:r>
              <a:rPr lang="en-US" altLang="zh-CN"/>
              <a:t>Basic model: mutual independence among all tuples</a:t>
            </a:r>
          </a:p>
          <a:p>
            <a:pPr>
              <a:lnSpc>
                <a:spcPct val="90000"/>
              </a:lnSpc>
            </a:pPr>
            <a:r>
              <a:rPr lang="en-US" altLang="zh-CN"/>
              <a:t>Complete models: able to represent any distribution of possible worlds</a:t>
            </a:r>
          </a:p>
          <a:p>
            <a:pPr lvl="1">
              <a:lnSpc>
                <a:spcPct val="90000"/>
              </a:lnSpc>
            </a:pPr>
            <a:r>
              <a:rPr lang="en-US" altLang="zh-CN"/>
              <a:t>Atomic independent random Boolean variables</a:t>
            </a:r>
          </a:p>
          <a:p>
            <a:pPr lvl="1">
              <a:lnSpc>
                <a:spcPct val="90000"/>
              </a:lnSpc>
            </a:pPr>
            <a:r>
              <a:rPr lang="en-US" altLang="zh-CN"/>
              <a:t>Each tuple corresponds to a Boolean formula, appears iff the formula evaluates to true [DS</a:t>
            </a:r>
            <a:r>
              <a:rPr lang="en-US" altLang="zh-CN">
                <a:latin typeface="Arial"/>
              </a:rPr>
              <a:t>’</a:t>
            </a:r>
            <a:r>
              <a:rPr lang="en-US" altLang="zh-CN"/>
              <a:t>04]</a:t>
            </a:r>
          </a:p>
          <a:p>
            <a:pPr lvl="1">
              <a:lnSpc>
                <a:spcPct val="90000"/>
              </a:lnSpc>
            </a:pPr>
            <a:r>
              <a:rPr lang="en-US" altLang="zh-CN"/>
              <a:t>Exponential complexity</a:t>
            </a:r>
          </a:p>
          <a:p>
            <a:pPr>
              <a:lnSpc>
                <a:spcPct val="90000"/>
              </a:lnSpc>
            </a:pP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/>
              <a:t>Uncertain Data Model: x-relations [Trio]</a:t>
            </a:r>
          </a:p>
        </p:txBody>
      </p:sp>
      <p:pic>
        <p:nvPicPr>
          <p:cNvPr id="17510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62200"/>
            <a:ext cx="5507038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5110" name="Text Box 6"/>
          <p:cNvSpPr txBox="1">
            <a:spLocks noChangeArrowheads="1"/>
          </p:cNvSpPr>
          <p:nvPr/>
        </p:nvSpPr>
        <p:spPr bwMode="auto">
          <a:xfrm>
            <a:off x="381000" y="1606550"/>
            <a:ext cx="8718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Each x-tuple represents a discrete probability distribution of tuples</a:t>
            </a:r>
          </a:p>
          <a:p>
            <a:r>
              <a:rPr lang="en-US" altLang="zh-CN" sz="2000"/>
              <a:t>x-tuples are mutually independent, and disjoint</a:t>
            </a:r>
          </a:p>
        </p:txBody>
      </p:sp>
      <p:pic>
        <p:nvPicPr>
          <p:cNvPr id="17511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3873500"/>
            <a:ext cx="4876800" cy="277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5112" name="Text Box 8"/>
          <p:cNvSpPr txBox="1">
            <a:spLocks noChangeArrowheads="1"/>
          </p:cNvSpPr>
          <p:nvPr/>
        </p:nvSpPr>
        <p:spPr bwMode="auto">
          <a:xfrm>
            <a:off x="669925" y="4578350"/>
            <a:ext cx="25606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U-Top2: {t1,t2}</a:t>
            </a:r>
          </a:p>
          <a:p>
            <a:r>
              <a:rPr lang="en-US" altLang="zh-CN" sz="2000"/>
              <a:t>U-2Ranks: (t1, t3)</a:t>
            </a:r>
          </a:p>
        </p:txBody>
      </p:sp>
      <p:sp>
        <p:nvSpPr>
          <p:cNvPr id="175113" name="Text Box 9"/>
          <p:cNvSpPr txBox="1">
            <a:spLocks noChangeArrowheads="1"/>
          </p:cNvSpPr>
          <p:nvPr/>
        </p:nvSpPr>
        <p:spPr bwMode="auto">
          <a:xfrm>
            <a:off x="6308725" y="2641600"/>
            <a:ext cx="2416175" cy="711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rgbClr val="0000FF"/>
                </a:solidFill>
              </a:rPr>
              <a:t>single-alternative</a:t>
            </a:r>
          </a:p>
          <a:p>
            <a:r>
              <a:rPr lang="en-US" altLang="zh-CN" sz="2000">
                <a:solidFill>
                  <a:srgbClr val="0000FF"/>
                </a:solidFill>
              </a:rPr>
              <a:t>multi-alternative</a:t>
            </a:r>
          </a:p>
        </p:txBody>
      </p:sp>
      <p:sp>
        <p:nvSpPr>
          <p:cNvPr id="175114" name="Line 10"/>
          <p:cNvSpPr>
            <a:spLocks noChangeShapeType="1"/>
          </p:cNvSpPr>
          <p:nvPr/>
        </p:nvSpPr>
        <p:spPr bwMode="auto">
          <a:xfrm flipH="1">
            <a:off x="457200" y="2819400"/>
            <a:ext cx="304800" cy="457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5115" name="Line 11"/>
          <p:cNvSpPr>
            <a:spLocks noChangeShapeType="1"/>
          </p:cNvSpPr>
          <p:nvPr/>
        </p:nvSpPr>
        <p:spPr bwMode="auto">
          <a:xfrm>
            <a:off x="457200" y="3276600"/>
            <a:ext cx="304800" cy="533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3" grpId="0" animBg="1"/>
      <p:bldP spid="175114" grpId="0" animBg="1"/>
      <p:bldP spid="1751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Soliman et al.</a:t>
            </a:r>
            <a:r>
              <a:rPr lang="en-US" altLang="zh-CN">
                <a:latin typeface="Arial"/>
              </a:rPr>
              <a:t>’</a:t>
            </a:r>
            <a:r>
              <a:rPr lang="en-US" altLang="zh-CN"/>
              <a:t>s Algorithms [SIC</a:t>
            </a:r>
            <a:r>
              <a:rPr lang="en-US" altLang="zh-CN">
                <a:latin typeface="Arial"/>
              </a:rPr>
              <a:t>’</a:t>
            </a:r>
            <a:r>
              <a:rPr lang="en-US" altLang="zh-CN"/>
              <a:t>07]</a:t>
            </a:r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685800" y="2270125"/>
            <a:ext cx="502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/>
              <a:t> t1    t2    t3   t4    t5   t6   t7   t8  ...</a:t>
            </a:r>
            <a:br>
              <a:rPr lang="en-US" altLang="zh-CN" sz="2000"/>
            </a:br>
            <a:r>
              <a:rPr lang="en-US" altLang="zh-CN" sz="2000"/>
              <a:t>0.3  0.7  0.4  0.2  0.1   1  0.1  0.8 ...</a:t>
            </a:r>
          </a:p>
        </p:txBody>
      </p:sp>
      <p:sp>
        <p:nvSpPr>
          <p:cNvPr id="178185" name="Line 9"/>
          <p:cNvSpPr>
            <a:spLocks noChangeShapeType="1"/>
          </p:cNvSpPr>
          <p:nvPr/>
        </p:nvSpPr>
        <p:spPr bwMode="auto">
          <a:xfrm flipV="1">
            <a:off x="990600" y="19050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187" name="Line 11"/>
          <p:cNvSpPr>
            <a:spLocks noChangeShapeType="1"/>
          </p:cNvSpPr>
          <p:nvPr/>
        </p:nvSpPr>
        <p:spPr bwMode="auto">
          <a:xfrm>
            <a:off x="1600200" y="1905000"/>
            <a:ext cx="609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188" name="Line 12"/>
          <p:cNvSpPr>
            <a:spLocks noChangeShapeType="1"/>
          </p:cNvSpPr>
          <p:nvPr/>
        </p:nvSpPr>
        <p:spPr bwMode="auto">
          <a:xfrm flipV="1">
            <a:off x="1600200" y="1905000"/>
            <a:ext cx="1752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189" name="Line 13"/>
          <p:cNvSpPr>
            <a:spLocks noChangeShapeType="1"/>
          </p:cNvSpPr>
          <p:nvPr/>
        </p:nvSpPr>
        <p:spPr bwMode="auto">
          <a:xfrm flipH="1">
            <a:off x="3352800" y="1905000"/>
            <a:ext cx="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190" name="Line 14"/>
          <p:cNvSpPr>
            <a:spLocks noChangeShapeType="1"/>
          </p:cNvSpPr>
          <p:nvPr/>
        </p:nvSpPr>
        <p:spPr bwMode="auto">
          <a:xfrm>
            <a:off x="3352800" y="1905000"/>
            <a:ext cx="990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191" name="AutoShape 15"/>
          <p:cNvSpPr>
            <a:spLocks noChangeArrowheads="1"/>
          </p:cNvSpPr>
          <p:nvPr/>
        </p:nvSpPr>
        <p:spPr bwMode="auto">
          <a:xfrm>
            <a:off x="3340100" y="4114800"/>
            <a:ext cx="3810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>
                <a:latin typeface="Math1" pitchFamily="2" charset="2"/>
              </a:rPr>
              <a:t>f</a:t>
            </a:r>
          </a:p>
        </p:txBody>
      </p:sp>
      <p:sp>
        <p:nvSpPr>
          <p:cNvPr id="178196" name="AutoShape 20"/>
          <p:cNvSpPr>
            <a:spLocks noChangeArrowheads="1"/>
          </p:cNvSpPr>
          <p:nvPr/>
        </p:nvSpPr>
        <p:spPr bwMode="auto">
          <a:xfrm>
            <a:off x="4102100" y="3657600"/>
            <a:ext cx="6096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/>
              <a:t>t1</a:t>
            </a:r>
          </a:p>
        </p:txBody>
      </p:sp>
      <p:sp>
        <p:nvSpPr>
          <p:cNvPr id="178197" name="AutoShape 21"/>
          <p:cNvSpPr>
            <a:spLocks noChangeArrowheads="1"/>
          </p:cNvSpPr>
          <p:nvPr/>
        </p:nvSpPr>
        <p:spPr bwMode="auto">
          <a:xfrm>
            <a:off x="4102100" y="4648200"/>
            <a:ext cx="6096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/>
              <a:t>¬t1</a:t>
            </a: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3390900" y="4495800"/>
            <a:ext cx="33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1</a:t>
            </a: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4152900" y="3976688"/>
            <a:ext cx="55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0.3</a:t>
            </a:r>
          </a:p>
        </p:txBody>
      </p: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4178300" y="4967288"/>
            <a:ext cx="55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0.7</a:t>
            </a:r>
          </a:p>
        </p:txBody>
      </p:sp>
      <p:sp>
        <p:nvSpPr>
          <p:cNvPr id="178201" name="AutoShape 25"/>
          <p:cNvSpPr>
            <a:spLocks noChangeArrowheads="1"/>
          </p:cNvSpPr>
          <p:nvPr/>
        </p:nvSpPr>
        <p:spPr bwMode="auto">
          <a:xfrm>
            <a:off x="5168900" y="4495800"/>
            <a:ext cx="12192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>
                <a:latin typeface="Arial"/>
              </a:rPr>
              <a:t>¬</a:t>
            </a:r>
            <a:r>
              <a:rPr lang="en-US" altLang="zh-CN" sz="2000"/>
              <a:t>t1, t2</a:t>
            </a:r>
          </a:p>
        </p:txBody>
      </p:sp>
      <p:sp>
        <p:nvSpPr>
          <p:cNvPr id="178202" name="AutoShape 26"/>
          <p:cNvSpPr>
            <a:spLocks noChangeArrowheads="1"/>
          </p:cNvSpPr>
          <p:nvPr/>
        </p:nvSpPr>
        <p:spPr bwMode="auto">
          <a:xfrm>
            <a:off x="5168900" y="5257800"/>
            <a:ext cx="12192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>
                <a:latin typeface="Arial"/>
              </a:rPr>
              <a:t>¬</a:t>
            </a:r>
            <a:r>
              <a:rPr lang="en-US" altLang="zh-CN" sz="2000"/>
              <a:t>t1, </a:t>
            </a:r>
            <a:r>
              <a:rPr lang="en-US" altLang="zh-CN" sz="2000">
                <a:latin typeface="Arial"/>
              </a:rPr>
              <a:t>¬</a:t>
            </a:r>
            <a:r>
              <a:rPr lang="en-US" altLang="zh-CN" sz="2000"/>
              <a:t>t2</a:t>
            </a:r>
          </a:p>
        </p:txBody>
      </p:sp>
      <p:sp>
        <p:nvSpPr>
          <p:cNvPr id="178203" name="Text Box 27"/>
          <p:cNvSpPr txBox="1">
            <a:spLocks noChangeArrowheads="1"/>
          </p:cNvSpPr>
          <p:nvPr/>
        </p:nvSpPr>
        <p:spPr bwMode="auto">
          <a:xfrm>
            <a:off x="5473700" y="4891088"/>
            <a:ext cx="704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0.49</a:t>
            </a:r>
          </a:p>
        </p:txBody>
      </p:sp>
      <p:sp>
        <p:nvSpPr>
          <p:cNvPr id="178204" name="Text Box 28"/>
          <p:cNvSpPr txBox="1">
            <a:spLocks noChangeArrowheads="1"/>
          </p:cNvSpPr>
          <p:nvPr/>
        </p:nvSpPr>
        <p:spPr bwMode="auto">
          <a:xfrm>
            <a:off x="5473700" y="5638800"/>
            <a:ext cx="70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0.21</a:t>
            </a:r>
          </a:p>
        </p:txBody>
      </p:sp>
      <p:sp>
        <p:nvSpPr>
          <p:cNvPr id="178206" name="AutoShape 30"/>
          <p:cNvSpPr>
            <a:spLocks noChangeArrowheads="1"/>
          </p:cNvSpPr>
          <p:nvPr/>
        </p:nvSpPr>
        <p:spPr bwMode="auto">
          <a:xfrm>
            <a:off x="5168900" y="2971800"/>
            <a:ext cx="12192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/>
              <a:t>t1, t2</a:t>
            </a:r>
          </a:p>
        </p:txBody>
      </p:sp>
      <p:sp>
        <p:nvSpPr>
          <p:cNvPr id="178207" name="AutoShape 31"/>
          <p:cNvSpPr>
            <a:spLocks noChangeArrowheads="1"/>
          </p:cNvSpPr>
          <p:nvPr/>
        </p:nvSpPr>
        <p:spPr bwMode="auto">
          <a:xfrm>
            <a:off x="5168900" y="3733800"/>
            <a:ext cx="12192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/>
              <a:t>t1, </a:t>
            </a:r>
            <a:r>
              <a:rPr lang="en-US" altLang="zh-CN" sz="2000">
                <a:latin typeface="Arial"/>
              </a:rPr>
              <a:t>¬</a:t>
            </a:r>
            <a:r>
              <a:rPr lang="en-US" altLang="zh-CN" sz="2000"/>
              <a:t>t2</a:t>
            </a:r>
          </a:p>
        </p:txBody>
      </p:sp>
      <p:sp>
        <p:nvSpPr>
          <p:cNvPr id="178208" name="Text Box 32"/>
          <p:cNvSpPr txBox="1">
            <a:spLocks noChangeArrowheads="1"/>
          </p:cNvSpPr>
          <p:nvPr/>
        </p:nvSpPr>
        <p:spPr bwMode="auto">
          <a:xfrm>
            <a:off x="5473700" y="3367088"/>
            <a:ext cx="704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0.21</a:t>
            </a:r>
          </a:p>
        </p:txBody>
      </p:sp>
      <p:sp>
        <p:nvSpPr>
          <p:cNvPr id="178209" name="Text Box 33"/>
          <p:cNvSpPr txBox="1">
            <a:spLocks noChangeArrowheads="1"/>
          </p:cNvSpPr>
          <p:nvPr/>
        </p:nvSpPr>
        <p:spPr bwMode="auto">
          <a:xfrm>
            <a:off x="5473700" y="4114800"/>
            <a:ext cx="70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0.09</a:t>
            </a:r>
          </a:p>
        </p:txBody>
      </p:sp>
      <p:sp>
        <p:nvSpPr>
          <p:cNvPr id="178211" name="AutoShape 35"/>
          <p:cNvSpPr>
            <a:spLocks noChangeArrowheads="1"/>
          </p:cNvSpPr>
          <p:nvPr/>
        </p:nvSpPr>
        <p:spPr bwMode="auto">
          <a:xfrm>
            <a:off x="6769100" y="4191000"/>
            <a:ext cx="1752600" cy="3810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>
                <a:latin typeface="Arial"/>
              </a:rPr>
              <a:t>¬</a:t>
            </a:r>
            <a:r>
              <a:rPr lang="en-US" altLang="zh-CN" sz="2000"/>
              <a:t>t1, t2, t3</a:t>
            </a:r>
          </a:p>
        </p:txBody>
      </p:sp>
      <p:sp>
        <p:nvSpPr>
          <p:cNvPr id="178213" name="AutoShape 37"/>
          <p:cNvSpPr>
            <a:spLocks noChangeArrowheads="1"/>
          </p:cNvSpPr>
          <p:nvPr/>
        </p:nvSpPr>
        <p:spPr bwMode="auto">
          <a:xfrm>
            <a:off x="6769100" y="5181600"/>
            <a:ext cx="1752600" cy="381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>
                <a:latin typeface="Arial"/>
              </a:rPr>
              <a:t>¬</a:t>
            </a:r>
            <a:r>
              <a:rPr lang="en-US" altLang="zh-CN" sz="2000"/>
              <a:t>t1, t2, </a:t>
            </a:r>
            <a:r>
              <a:rPr lang="en-US" altLang="zh-CN" sz="2000">
                <a:latin typeface="Arial"/>
              </a:rPr>
              <a:t>¬</a:t>
            </a:r>
            <a:r>
              <a:rPr lang="en-US" altLang="zh-CN" sz="2000"/>
              <a:t>t3</a:t>
            </a:r>
          </a:p>
        </p:txBody>
      </p:sp>
      <p:sp>
        <p:nvSpPr>
          <p:cNvPr id="178214" name="Text Box 38"/>
          <p:cNvSpPr txBox="1">
            <a:spLocks noChangeArrowheads="1"/>
          </p:cNvSpPr>
          <p:nvPr/>
        </p:nvSpPr>
        <p:spPr bwMode="auto">
          <a:xfrm>
            <a:off x="7283450" y="4572000"/>
            <a:ext cx="70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0.28</a:t>
            </a:r>
          </a:p>
        </p:txBody>
      </p:sp>
      <p:sp>
        <p:nvSpPr>
          <p:cNvPr id="178215" name="Text Box 39"/>
          <p:cNvSpPr txBox="1">
            <a:spLocks noChangeArrowheads="1"/>
          </p:cNvSpPr>
          <p:nvPr/>
        </p:nvSpPr>
        <p:spPr bwMode="auto">
          <a:xfrm>
            <a:off x="7302500" y="5576888"/>
            <a:ext cx="704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/>
              <a:t>0.21</a:t>
            </a:r>
          </a:p>
        </p:txBody>
      </p:sp>
      <p:cxnSp>
        <p:nvCxnSpPr>
          <p:cNvPr id="178216" name="AutoShape 40"/>
          <p:cNvCxnSpPr>
            <a:cxnSpLocks noChangeShapeType="1"/>
            <a:stCxn id="178191" idx="3"/>
            <a:endCxn id="178196" idx="1"/>
          </p:cNvCxnSpPr>
          <p:nvPr/>
        </p:nvCxnSpPr>
        <p:spPr bwMode="auto">
          <a:xfrm flipV="1">
            <a:off x="3721100" y="3848100"/>
            <a:ext cx="3810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217" name="AutoShape 41"/>
          <p:cNvCxnSpPr>
            <a:cxnSpLocks noChangeShapeType="1"/>
            <a:stCxn id="178191" idx="3"/>
            <a:endCxn id="178197" idx="1"/>
          </p:cNvCxnSpPr>
          <p:nvPr/>
        </p:nvCxnSpPr>
        <p:spPr bwMode="auto">
          <a:xfrm>
            <a:off x="3721100" y="4305300"/>
            <a:ext cx="3810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218" name="AutoShape 42"/>
          <p:cNvCxnSpPr>
            <a:cxnSpLocks noChangeShapeType="1"/>
            <a:stCxn id="178196" idx="3"/>
            <a:endCxn id="178206" idx="1"/>
          </p:cNvCxnSpPr>
          <p:nvPr/>
        </p:nvCxnSpPr>
        <p:spPr bwMode="auto">
          <a:xfrm flipV="1">
            <a:off x="4711700" y="3162300"/>
            <a:ext cx="4572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219" name="AutoShape 43"/>
          <p:cNvCxnSpPr>
            <a:cxnSpLocks noChangeShapeType="1"/>
            <a:stCxn id="178196" idx="3"/>
            <a:endCxn id="178207" idx="1"/>
          </p:cNvCxnSpPr>
          <p:nvPr/>
        </p:nvCxnSpPr>
        <p:spPr bwMode="auto">
          <a:xfrm>
            <a:off x="4711700" y="3848100"/>
            <a:ext cx="4572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220" name="AutoShape 44"/>
          <p:cNvCxnSpPr>
            <a:cxnSpLocks noChangeShapeType="1"/>
            <a:stCxn id="178197" idx="3"/>
            <a:endCxn id="178201" idx="1"/>
          </p:cNvCxnSpPr>
          <p:nvPr/>
        </p:nvCxnSpPr>
        <p:spPr bwMode="auto">
          <a:xfrm flipV="1">
            <a:off x="4711700" y="4686300"/>
            <a:ext cx="457200" cy="152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221" name="AutoShape 45"/>
          <p:cNvCxnSpPr>
            <a:cxnSpLocks noChangeShapeType="1"/>
            <a:stCxn id="178197" idx="3"/>
            <a:endCxn id="178202" idx="1"/>
          </p:cNvCxnSpPr>
          <p:nvPr/>
        </p:nvCxnSpPr>
        <p:spPr bwMode="auto">
          <a:xfrm>
            <a:off x="4711700" y="4838700"/>
            <a:ext cx="4572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222" name="AutoShape 46"/>
          <p:cNvCxnSpPr>
            <a:cxnSpLocks noChangeShapeType="1"/>
            <a:stCxn id="178201" idx="3"/>
            <a:endCxn id="178211" idx="1"/>
          </p:cNvCxnSpPr>
          <p:nvPr/>
        </p:nvCxnSpPr>
        <p:spPr bwMode="auto">
          <a:xfrm flipV="1">
            <a:off x="6388100" y="4381500"/>
            <a:ext cx="3810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8223" name="AutoShape 47"/>
          <p:cNvCxnSpPr>
            <a:cxnSpLocks noChangeShapeType="1"/>
            <a:stCxn id="178201" idx="3"/>
            <a:endCxn id="178213" idx="1"/>
          </p:cNvCxnSpPr>
          <p:nvPr/>
        </p:nvCxnSpPr>
        <p:spPr bwMode="auto">
          <a:xfrm>
            <a:off x="6388100" y="4686300"/>
            <a:ext cx="3810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8227" name="Text Box 51"/>
          <p:cNvSpPr txBox="1">
            <a:spLocks noChangeArrowheads="1"/>
          </p:cNvSpPr>
          <p:nvPr/>
        </p:nvSpPr>
        <p:spPr bwMode="auto">
          <a:xfrm>
            <a:off x="6769100" y="3222625"/>
            <a:ext cx="2051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query: U-Top2</a:t>
            </a:r>
          </a:p>
        </p:txBody>
      </p:sp>
      <p:pic>
        <p:nvPicPr>
          <p:cNvPr id="178228" name="Picture 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433763"/>
            <a:ext cx="6324600" cy="342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8229" name="Text Box 53"/>
          <p:cNvSpPr txBox="1">
            <a:spLocks noChangeArrowheads="1"/>
          </p:cNvSpPr>
          <p:nvPr/>
        </p:nvSpPr>
        <p:spPr bwMode="auto">
          <a:xfrm>
            <a:off x="5486400" y="1600200"/>
            <a:ext cx="3524250" cy="83185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400" i="1">
                <a:solidFill>
                  <a:srgbClr val="0000FF"/>
                </a:solidFill>
              </a:rPr>
              <a:t>Scan depth</a:t>
            </a:r>
            <a:r>
              <a:rPr lang="en-US" altLang="zh-CN" sz="2400">
                <a:solidFill>
                  <a:srgbClr val="0000FF"/>
                </a:solidFill>
              </a:rPr>
              <a:t> is optimal</a:t>
            </a:r>
          </a:p>
          <a:p>
            <a:r>
              <a:rPr lang="en-US" altLang="zh-CN" sz="2400">
                <a:solidFill>
                  <a:srgbClr val="0000FF"/>
                </a:solidFill>
              </a:rPr>
              <a:t>Running time is NOT!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8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7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7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91" grpId="0" animBg="1"/>
      <p:bldP spid="178196" grpId="0" animBg="1"/>
      <p:bldP spid="178197" grpId="0" animBg="1"/>
      <p:bldP spid="178198" grpId="0"/>
      <p:bldP spid="178199" grpId="0"/>
      <p:bldP spid="178200" grpId="0"/>
      <p:bldP spid="178201" grpId="0" animBg="1"/>
      <p:bldP spid="178202" grpId="0" animBg="1"/>
      <p:bldP spid="178203" grpId="0"/>
      <p:bldP spid="178204" grpId="0"/>
      <p:bldP spid="178206" grpId="0" animBg="1"/>
      <p:bldP spid="178207" grpId="0" animBg="1"/>
      <p:bldP spid="178208" grpId="0"/>
      <p:bldP spid="178209" grpId="0"/>
      <p:bldP spid="178211" grpId="0" animBg="1"/>
      <p:bldP spid="178213" grpId="0" animBg="1"/>
      <p:bldP spid="178214" grpId="0"/>
      <p:bldP spid="178215" grpId="0"/>
      <p:bldP spid="178227" grpId="0"/>
      <p:bldP spid="1782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Why Scan by Score?</a:t>
            </a:r>
          </a:p>
        </p:txBody>
      </p:sp>
      <p:graphicFrame>
        <p:nvGraphicFramePr>
          <p:cNvPr id="176160" name="Group 32"/>
          <p:cNvGraphicFramePr>
            <a:graphicFrameLocks noGrp="1"/>
          </p:cNvGraphicFramePr>
          <p:nvPr/>
        </p:nvGraphicFramePr>
        <p:xfrm>
          <a:off x="1182688" y="1752600"/>
          <a:ext cx="1990725" cy="2743200"/>
        </p:xfrm>
        <a:graphic>
          <a:graphicData uri="http://schemas.openxmlformats.org/drawingml/2006/table">
            <a:tbl>
              <a:tblPr/>
              <a:tblGrid>
                <a:gridCol w="998537"/>
                <a:gridCol w="9921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prob.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-1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-2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...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2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1/</a:t>
                      </a: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1/</a:t>
                      </a: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1/</a:t>
                      </a: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...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1/</a:t>
                      </a: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1116013" y="4648200"/>
            <a:ext cx="2236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/>
              <a:t>(1-1/</a:t>
            </a:r>
            <a:r>
              <a:rPr lang="en-US" altLang="zh-CN" sz="2000" i="1"/>
              <a:t>N</a:t>
            </a:r>
            <a:r>
              <a:rPr lang="en-US" altLang="zh-CN" sz="2000"/>
              <a:t>)</a:t>
            </a:r>
            <a:r>
              <a:rPr lang="en-US" altLang="zh-CN" sz="2000" i="1" baseline="30000"/>
              <a:t>N</a:t>
            </a:r>
            <a:r>
              <a:rPr lang="en-US" altLang="zh-CN" sz="2000" baseline="30000"/>
              <a:t>-1</a:t>
            </a:r>
            <a:r>
              <a:rPr lang="en-US" altLang="zh-CN" sz="2000"/>
              <a:t> ≈1/e</a:t>
            </a:r>
            <a:endParaRPr lang="en-US" altLang="zh-CN" sz="2000" i="1"/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533400" y="5013325"/>
            <a:ext cx="3856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rgbClr val="FF0000"/>
                </a:solidFill>
              </a:rPr>
              <a:t>scan by prob. is much better</a:t>
            </a:r>
          </a:p>
        </p:txBody>
      </p:sp>
      <p:graphicFrame>
        <p:nvGraphicFramePr>
          <p:cNvPr id="176164" name="Group 36"/>
          <p:cNvGraphicFramePr>
            <a:graphicFrameLocks noGrp="1"/>
          </p:cNvGraphicFramePr>
          <p:nvPr/>
        </p:nvGraphicFramePr>
        <p:xfrm>
          <a:off x="5486400" y="1752600"/>
          <a:ext cx="1990725" cy="2743200"/>
        </p:xfrm>
        <a:graphic>
          <a:graphicData uri="http://schemas.openxmlformats.org/drawingml/2006/table">
            <a:tbl>
              <a:tblPr/>
              <a:tblGrid>
                <a:gridCol w="998538"/>
                <a:gridCol w="9921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score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prob.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-1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N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-2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...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2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0.4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/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...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  <a:b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</a:b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宋体" pitchFamily="2" charset="-122"/>
                        </a:rPr>
                        <a:t>0.5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6177" name="Text Box 49"/>
          <p:cNvSpPr txBox="1">
            <a:spLocks noChangeArrowheads="1"/>
          </p:cNvSpPr>
          <p:nvPr/>
        </p:nvSpPr>
        <p:spPr bwMode="auto">
          <a:xfrm>
            <a:off x="4837113" y="5013325"/>
            <a:ext cx="386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2000">
                <a:solidFill>
                  <a:srgbClr val="FF0000"/>
                </a:solidFill>
              </a:rPr>
              <a:t>scan by score is much better</a:t>
            </a:r>
          </a:p>
        </p:txBody>
      </p:sp>
      <p:sp>
        <p:nvSpPr>
          <p:cNvPr id="176178" name="Text Box 50"/>
          <p:cNvSpPr txBox="1">
            <a:spLocks noChangeArrowheads="1"/>
          </p:cNvSpPr>
          <p:nvPr/>
        </p:nvSpPr>
        <p:spPr bwMode="auto">
          <a:xfrm>
            <a:off x="762000" y="5562600"/>
            <a:ext cx="7772400" cy="10160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2000">
                <a:solidFill>
                  <a:srgbClr val="0000FF"/>
                </a:solidFill>
              </a:rPr>
              <a:t>Theorem: For any function </a:t>
            </a:r>
            <a:r>
              <a:rPr lang="en-US" altLang="zh-CN" sz="2000" i="1">
                <a:solidFill>
                  <a:srgbClr val="0000FF"/>
                </a:solidFill>
                <a:latin typeface="Times New Roman" pitchFamily="18" charset="0"/>
              </a:rPr>
              <a:t>f</a:t>
            </a:r>
            <a:r>
              <a:rPr lang="en-US" altLang="zh-CN" sz="2000">
                <a:solidFill>
                  <a:srgbClr val="0000FF"/>
                </a:solidFill>
              </a:rPr>
              <a:t> on score and prob., there exits an uncertain db such that if we scan by the order of </a:t>
            </a:r>
            <a:r>
              <a:rPr lang="en-US" altLang="zh-CN" i="1">
                <a:solidFill>
                  <a:srgbClr val="0000FF"/>
                </a:solidFill>
                <a:latin typeface="Times New Roman" pitchFamily="18" charset="0"/>
              </a:rPr>
              <a:t>f</a:t>
            </a:r>
            <a:r>
              <a:rPr lang="en-US" altLang="zh-CN" sz="2000">
                <a:solidFill>
                  <a:srgbClr val="0000FF"/>
                </a:solidFill>
              </a:rPr>
              <a:t>, we need to scan </a:t>
            </a:r>
            <a:r>
              <a:rPr lang="el-GR" altLang="zh-CN" sz="2000">
                <a:solidFill>
                  <a:srgbClr val="0000FF"/>
                </a:solidFill>
              </a:rPr>
              <a:t>Ω</a:t>
            </a:r>
            <a:r>
              <a:rPr lang="en-US" altLang="zh-CN" sz="2000">
                <a:solidFill>
                  <a:srgbClr val="0000FF"/>
                </a:solidFill>
              </a:rPr>
              <a:t>(</a:t>
            </a:r>
            <a:r>
              <a:rPr lang="en-US" altLang="zh-CN" sz="2000" i="1">
                <a:solidFill>
                  <a:srgbClr val="0000FF"/>
                </a:solidFill>
              </a:rPr>
              <a:t>N</a:t>
            </a:r>
            <a:r>
              <a:rPr lang="en-US" altLang="zh-CN" sz="2000">
                <a:solidFill>
                  <a:srgbClr val="0000FF"/>
                </a:solidFill>
              </a:rPr>
              <a:t>) tuples.</a:t>
            </a:r>
            <a:endParaRPr lang="el-GR" altLang="zh-CN" sz="2000">
              <a:solidFill>
                <a:srgbClr val="0000FF"/>
              </a:solidFill>
            </a:endParaRPr>
          </a:p>
        </p:txBody>
      </p:sp>
      <p:sp>
        <p:nvSpPr>
          <p:cNvPr id="176179" name="AutoShape 51"/>
          <p:cNvSpPr>
            <a:spLocks noChangeArrowheads="1"/>
          </p:cNvSpPr>
          <p:nvPr/>
        </p:nvSpPr>
        <p:spPr bwMode="auto">
          <a:xfrm>
            <a:off x="3352800" y="1828800"/>
            <a:ext cx="1447800" cy="381000"/>
          </a:xfrm>
          <a:prstGeom prst="wedgeRoundRectCallout">
            <a:avLst>
              <a:gd name="adj1" fmla="val -66778"/>
              <a:gd name="adj2" fmla="val 27833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CN"/>
              <a:t>contrived</a:t>
            </a:r>
          </a:p>
        </p:txBody>
      </p:sp>
      <p:sp>
        <p:nvSpPr>
          <p:cNvPr id="176180" name="AutoShape 52"/>
          <p:cNvSpPr>
            <a:spLocks noChangeArrowheads="1"/>
          </p:cNvSpPr>
          <p:nvPr/>
        </p:nvSpPr>
        <p:spPr bwMode="auto">
          <a:xfrm>
            <a:off x="3962400" y="2362200"/>
            <a:ext cx="1447800" cy="685800"/>
          </a:xfrm>
          <a:prstGeom prst="wedgeRoundRectCallout">
            <a:avLst>
              <a:gd name="adj1" fmla="val 58444"/>
              <a:gd name="adj2" fmla="val 9652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zh-CN"/>
              <a:t>not-so-contrived</a:t>
            </a:r>
          </a:p>
        </p:txBody>
      </p:sp>
      <p:sp>
        <p:nvSpPr>
          <p:cNvPr id="176181" name="AutoShape 53"/>
          <p:cNvSpPr>
            <a:spLocks noChangeArrowheads="1"/>
          </p:cNvSpPr>
          <p:nvPr/>
        </p:nvSpPr>
        <p:spPr bwMode="auto">
          <a:xfrm>
            <a:off x="3276600" y="3581400"/>
            <a:ext cx="20574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CN" sz="2000"/>
              <a:t>Makes the alg</a:t>
            </a:r>
            <a:br>
              <a:rPr lang="en-US" altLang="zh-CN" sz="2000"/>
            </a:br>
            <a:r>
              <a:rPr lang="en-US" altLang="zh-CN" sz="2400"/>
              <a:t>easier!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77" grpId="0"/>
      <p:bldP spid="176178" grpId="0" animBg="1"/>
      <p:bldP spid="176179" grpId="0" animBg="1"/>
      <p:bldP spid="176180" grpId="0" animBg="1"/>
      <p:bldP spid="176181" grpId="0" animBg="1"/>
    </p:bld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553</TotalTime>
  <Words>1134</Words>
  <Application>Microsoft Office PowerPoint</Application>
  <PresentationFormat>On-screen Show (4:3)</PresentationFormat>
  <Paragraphs>235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宋体</vt:lpstr>
      <vt:lpstr>Garamond</vt:lpstr>
      <vt:lpstr>Times New Roman</vt:lpstr>
      <vt:lpstr>Verdana</vt:lpstr>
      <vt:lpstr>Wingdings</vt:lpstr>
      <vt:lpstr>Math1</vt:lpstr>
      <vt:lpstr>Level</vt:lpstr>
      <vt:lpstr>Efficient Processing of Top-k Queries in Uncertain Databases</vt:lpstr>
      <vt:lpstr>Top-k Queries</vt:lpstr>
      <vt:lpstr>Top-k Queries on Uncertain Data</vt:lpstr>
      <vt:lpstr>Top-k Definition: U-Topk [SIC’07]</vt:lpstr>
      <vt:lpstr>Top-k Definition: U-kRanks [SIC’07]</vt:lpstr>
      <vt:lpstr>Uncertain Data Models</vt:lpstr>
      <vt:lpstr>Uncertain Data Model: x-relations [Trio]</vt:lpstr>
      <vt:lpstr>Soliman et al.’s Algorithms [SIC’07]</vt:lpstr>
      <vt:lpstr>Why Scan by Score?</vt:lpstr>
      <vt:lpstr>New Algorithm: U-Topk</vt:lpstr>
      <vt:lpstr>New Algorithm: U-Topk</vt:lpstr>
      <vt:lpstr>Handling Multi-Alternatives</vt:lpstr>
      <vt:lpstr>Handling Multi-Alternatives</vt:lpstr>
      <vt:lpstr>Handling Multi-Alternatives</vt:lpstr>
      <vt:lpstr>U-Topk: Experiments</vt:lpstr>
      <vt:lpstr>U-kRanks</vt:lpstr>
      <vt:lpstr>U-kRanks: Dynamic Programming</vt:lpstr>
      <vt:lpstr>Handling Multi-Alternatives</vt:lpstr>
      <vt:lpstr>Handling Multi-Alternatives</vt:lpstr>
      <vt:lpstr>U-kRanks: Experiments</vt:lpstr>
      <vt:lpstr>Future Directions</vt:lpstr>
    </vt:vector>
  </TitlesOfParts>
  <Company>Duke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 Yi</dc:creator>
  <cp:lastModifiedBy>yike</cp:lastModifiedBy>
  <cp:revision>38</cp:revision>
  <dcterms:created xsi:type="dcterms:W3CDTF">2007-07-16T15:19:52Z</dcterms:created>
  <dcterms:modified xsi:type="dcterms:W3CDTF">2008-04-21T03:02:24Z</dcterms:modified>
</cp:coreProperties>
</file>