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4500" cy="9918700"/>
  <p:defaultTextStyle>
    <a:defPPr>
      <a:defRPr lang="zh-CN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721" autoAdjust="0"/>
  </p:normalViewPr>
  <p:slideViewPr>
    <p:cSldViewPr>
      <p:cViewPr varScale="1">
        <p:scale>
          <a:sx n="25" d="100"/>
          <a:sy n="25" d="100"/>
        </p:scale>
        <p:origin x="4388" y="193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C000-19EA-48D5-89CB-546E926A2CF9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289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15A1-1438-49E7-AD8D-9B679F683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2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F15A1-1438-49E7-AD8D-9B679F683D1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5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15512802" y="6394132"/>
            <a:ext cx="14169257" cy="3462060"/>
            <a:chOff x="538689" y="1055734"/>
            <a:chExt cx="14169257" cy="9652222"/>
          </a:xfrm>
        </p:grpSpPr>
        <p:sp>
          <p:nvSpPr>
            <p:cNvPr id="82" name="矩形 8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矩形 8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35967" y="30088128"/>
            <a:ext cx="14169257" cy="10581637"/>
            <a:chOff x="538689" y="1055734"/>
            <a:chExt cx="14169257" cy="9652222"/>
          </a:xfrm>
        </p:grpSpPr>
        <p:sp>
          <p:nvSpPr>
            <p:cNvPr id="72" name="矩形 7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矩形 7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2059" y="29521587"/>
            <a:ext cx="13610650" cy="1233678"/>
            <a:chOff x="810393" y="520074"/>
            <a:chExt cx="13610650" cy="1114868"/>
          </a:xfrm>
        </p:grpSpPr>
        <p:sp>
          <p:nvSpPr>
            <p:cNvPr id="69" name="圆角矩形 6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Logarithmic Method: LM-FD algorithm</a:t>
              </a:r>
              <a:endParaRPr lang="zh-CN" altLang="en-US" sz="5200" kern="12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3601"/>
            <a:ext cx="30313488" cy="5850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73372" y="349082"/>
            <a:ext cx="2922092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0" b="1" dirty="0">
                <a:solidFill>
                  <a:schemeClr val="bg1"/>
                </a:solidFill>
              </a:rPr>
              <a:t>Matrix Sketching over Sliding Windows</a:t>
            </a:r>
            <a:endParaRPr lang="zh-CN" altLang="en-US" sz="95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4326" y="1994628"/>
            <a:ext cx="165914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Zhewei Wei</a:t>
            </a:r>
            <a:r>
              <a:rPr lang="en-US" altLang="zh-CN" sz="5400" baseline="30000" dirty="0">
                <a:solidFill>
                  <a:schemeClr val="bg1"/>
                </a:solidFill>
              </a:rPr>
              <a:t>1</a:t>
            </a:r>
            <a:r>
              <a:rPr lang="en-US" altLang="zh-CN" sz="5400" dirty="0">
                <a:solidFill>
                  <a:schemeClr val="bg1"/>
                </a:solidFill>
              </a:rPr>
              <a:t>, </a:t>
            </a:r>
            <a:r>
              <a:rPr lang="en-US" altLang="zh-CN" sz="5400" dirty="0" err="1">
                <a:solidFill>
                  <a:schemeClr val="bg1"/>
                </a:solidFill>
              </a:rPr>
              <a:t>Xuancheng</a:t>
            </a:r>
            <a:r>
              <a:rPr lang="en-US" altLang="zh-CN" sz="5400" dirty="0">
                <a:solidFill>
                  <a:schemeClr val="bg1"/>
                </a:solidFill>
              </a:rPr>
              <a:t> Liu</a:t>
            </a:r>
            <a:r>
              <a:rPr lang="en-US" altLang="zh-CN" sz="5400" baseline="30000" dirty="0">
                <a:solidFill>
                  <a:schemeClr val="bg1"/>
                </a:solidFill>
              </a:rPr>
              <a:t>1</a:t>
            </a:r>
            <a:r>
              <a:rPr lang="en-US" altLang="zh-CN" sz="5400" dirty="0">
                <a:solidFill>
                  <a:schemeClr val="bg1"/>
                </a:solidFill>
              </a:rPr>
              <a:t>, </a:t>
            </a:r>
            <a:r>
              <a:rPr lang="en-US" altLang="zh-CN" sz="5400" dirty="0" err="1">
                <a:solidFill>
                  <a:schemeClr val="bg1"/>
                </a:solidFill>
              </a:rPr>
              <a:t>Feifei</a:t>
            </a:r>
            <a:r>
              <a:rPr lang="en-US" altLang="zh-CN" sz="5400" dirty="0">
                <a:solidFill>
                  <a:schemeClr val="bg1"/>
                </a:solidFill>
              </a:rPr>
              <a:t> Li</a:t>
            </a:r>
            <a:r>
              <a:rPr lang="en-US" altLang="zh-CN" sz="5400" baseline="30000" dirty="0">
                <a:solidFill>
                  <a:schemeClr val="bg1"/>
                </a:solidFill>
              </a:rPr>
              <a:t>2</a:t>
            </a:r>
            <a:r>
              <a:rPr lang="en-US" altLang="zh-CN" sz="5400" dirty="0">
                <a:solidFill>
                  <a:schemeClr val="bg1"/>
                </a:solidFill>
              </a:rPr>
              <a:t>, </a:t>
            </a:r>
            <a:r>
              <a:rPr lang="en-US" altLang="zh-CN" sz="5400" dirty="0" err="1">
                <a:solidFill>
                  <a:schemeClr val="bg1"/>
                </a:solidFill>
              </a:rPr>
              <a:t>Shuo</a:t>
            </a:r>
            <a:r>
              <a:rPr lang="en-US" altLang="zh-CN" sz="5400" dirty="0">
                <a:solidFill>
                  <a:schemeClr val="bg1"/>
                </a:solidFill>
              </a:rPr>
              <a:t> Shang</a:t>
            </a:r>
            <a:r>
              <a:rPr lang="en-US" altLang="zh-CN" sz="5400" baseline="30000" dirty="0">
                <a:solidFill>
                  <a:schemeClr val="bg1"/>
                </a:solidFill>
              </a:rPr>
              <a:t>1</a:t>
            </a:r>
            <a:r>
              <a:rPr lang="en-US" altLang="zh-CN" sz="5400" dirty="0">
                <a:solidFill>
                  <a:schemeClr val="bg1"/>
                </a:solidFill>
              </a:rPr>
              <a:t>, </a:t>
            </a:r>
            <a:r>
              <a:rPr lang="en-US" altLang="zh-CN" sz="5400" dirty="0" err="1">
                <a:solidFill>
                  <a:schemeClr val="bg1"/>
                </a:solidFill>
              </a:rPr>
              <a:t>Xiaoyong</a:t>
            </a:r>
            <a:r>
              <a:rPr lang="en-US" altLang="zh-CN" sz="5400" dirty="0">
                <a:solidFill>
                  <a:schemeClr val="bg1"/>
                </a:solidFill>
              </a:rPr>
              <a:t> Du</a:t>
            </a:r>
            <a:r>
              <a:rPr lang="en-US" altLang="zh-CN" sz="5400" baseline="30000" dirty="0">
                <a:solidFill>
                  <a:schemeClr val="bg1"/>
                </a:solidFill>
              </a:rPr>
              <a:t>1</a:t>
            </a:r>
            <a:r>
              <a:rPr lang="en-US" altLang="zh-CN" sz="5400" dirty="0">
                <a:solidFill>
                  <a:schemeClr val="bg1"/>
                </a:solidFill>
              </a:rPr>
              <a:t>, Ji-</a:t>
            </a:r>
            <a:r>
              <a:rPr lang="en-US" altLang="zh-CN" sz="5400" dirty="0" err="1">
                <a:solidFill>
                  <a:schemeClr val="bg1"/>
                </a:solidFill>
              </a:rPr>
              <a:t>Rong</a:t>
            </a:r>
            <a:r>
              <a:rPr lang="en-US" altLang="zh-CN" sz="5400" dirty="0">
                <a:solidFill>
                  <a:schemeClr val="bg1"/>
                </a:solidFill>
              </a:rPr>
              <a:t> Wen</a:t>
            </a:r>
            <a:r>
              <a:rPr lang="en-US" altLang="zh-CN" sz="5400" baseline="300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US" altLang="zh-CN" sz="4400" baseline="30000" dirty="0">
                <a:solidFill>
                  <a:schemeClr val="bg1"/>
                </a:solidFill>
              </a:rPr>
              <a:t>1</a:t>
            </a:r>
            <a:r>
              <a:rPr lang="en-US" altLang="zh-CN" sz="4400" i="1" dirty="0">
                <a:solidFill>
                  <a:schemeClr val="bg1"/>
                </a:solidFill>
              </a:rPr>
              <a:t> School of Information, </a:t>
            </a:r>
            <a:r>
              <a:rPr lang="en-US" altLang="zh-CN" sz="4400" i="1" dirty="0" err="1">
                <a:solidFill>
                  <a:schemeClr val="bg1"/>
                </a:solidFill>
              </a:rPr>
              <a:t>Renmin</a:t>
            </a:r>
            <a:r>
              <a:rPr lang="en-US" altLang="zh-CN" sz="4400" i="1" dirty="0">
                <a:solidFill>
                  <a:schemeClr val="bg1"/>
                </a:solidFill>
              </a:rPr>
              <a:t> University of China</a:t>
            </a:r>
          </a:p>
          <a:p>
            <a:pPr algn="ctr"/>
            <a:r>
              <a:rPr lang="en-US" altLang="zh-CN" sz="4400" baseline="30000" dirty="0">
                <a:solidFill>
                  <a:schemeClr val="bg1"/>
                </a:solidFill>
              </a:rPr>
              <a:t>2</a:t>
            </a:r>
            <a:r>
              <a:rPr lang="en-US" altLang="zh-CN" sz="4400" i="1" dirty="0">
                <a:solidFill>
                  <a:schemeClr val="bg1"/>
                </a:solidFill>
              </a:rPr>
              <a:t> School of Computing, The University of Utah</a:t>
            </a:r>
          </a:p>
          <a:p>
            <a:pPr algn="ctr"/>
            <a:r>
              <a:rPr lang="en-US" altLang="zh-CN" sz="4400" i="1" dirty="0">
                <a:solidFill>
                  <a:schemeClr val="bg1"/>
                </a:solidFill>
              </a:rPr>
              <a:t>Contact: zhewei@ruc.edu.cn</a:t>
            </a:r>
          </a:p>
          <a:p>
            <a:pPr algn="ctr"/>
            <a:endParaRPr lang="zh-CN" altLang="en-US" sz="4400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3495" y="23540819"/>
            <a:ext cx="14169257" cy="5568300"/>
            <a:chOff x="538689" y="1055734"/>
            <a:chExt cx="14169257" cy="9652222"/>
          </a:xfrm>
        </p:grpSpPr>
        <p:sp>
          <p:nvSpPr>
            <p:cNvPr id="24" name="矩形 23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矩形 24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sp>
        <p:nvSpPr>
          <p:cNvPr id="23" name="圆角矩形 6"/>
          <p:cNvSpPr/>
          <p:nvPr/>
        </p:nvSpPr>
        <p:spPr>
          <a:xfrm>
            <a:off x="517824" y="20718550"/>
            <a:ext cx="13501804" cy="11744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135" tIns="0" rIns="400135" bIns="0" numCol="1" spcCol="1270" anchor="ctr" anchorCtr="0">
            <a:noAutofit/>
          </a:bodyPr>
          <a:lstStyle/>
          <a:p>
            <a:pPr lvl="0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200" kern="1200" dirty="0"/>
              <a:t>Sampling-based algorithm</a:t>
            </a:r>
            <a:endParaRPr lang="zh-CN" altLang="en-US" sz="5200" kern="12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49966" y="15420232"/>
            <a:ext cx="14169257" cy="6965674"/>
            <a:chOff x="538689" y="1055734"/>
            <a:chExt cx="14169257" cy="9652222"/>
          </a:xfrm>
        </p:grpSpPr>
        <p:sp>
          <p:nvSpPr>
            <p:cNvPr id="32" name="矩形 3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矩形 3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5855" y="7034266"/>
            <a:ext cx="14169257" cy="7604253"/>
            <a:chOff x="538689" y="1055734"/>
            <a:chExt cx="14169257" cy="10088462"/>
          </a:xfrm>
        </p:grpSpPr>
        <p:sp>
          <p:nvSpPr>
            <p:cNvPr id="39" name="矩形 38"/>
            <p:cNvSpPr/>
            <p:nvPr/>
          </p:nvSpPr>
          <p:spPr>
            <a:xfrm>
              <a:off x="538689" y="1055734"/>
              <a:ext cx="14169257" cy="100884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0" tIns="720000" rIns="360000" bIns="360000"/>
            <a:lstStyle/>
            <a:p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dirty="0"/>
            </a:p>
            <a:p>
              <a:endParaRPr lang="en-US" altLang="zh-CN" sz="3600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b="1" kern="1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2059" y="6498606"/>
            <a:ext cx="13610650" cy="1114868"/>
            <a:chOff x="810393" y="520074"/>
            <a:chExt cx="13610650" cy="1114868"/>
          </a:xfrm>
        </p:grpSpPr>
        <p:sp>
          <p:nvSpPr>
            <p:cNvPr id="37" name="圆角矩形 36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kern="1200" dirty="0"/>
                <a:t>Motivation and Problem Statement</a:t>
              </a:r>
              <a:endParaRPr lang="zh-CN" altLang="en-US" sz="5200" kern="12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583553" y="10852265"/>
            <a:ext cx="14169257" cy="5907655"/>
            <a:chOff x="538689" y="1055734"/>
            <a:chExt cx="14169257" cy="9652222"/>
          </a:xfrm>
        </p:grpSpPr>
        <p:sp>
          <p:nvSpPr>
            <p:cNvPr id="46" name="矩形 45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矩形 46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583553" y="17875870"/>
            <a:ext cx="14169257" cy="22802668"/>
            <a:chOff x="538689" y="1055734"/>
            <a:chExt cx="14169257" cy="9652222"/>
          </a:xfrm>
        </p:grpSpPr>
        <p:sp>
          <p:nvSpPr>
            <p:cNvPr id="60" name="矩形 5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矩形 60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7559" y="16151643"/>
                <a:ext cx="13196514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prstClr val="black"/>
                    </a:solidFill>
                  </a:rPr>
                  <a:t>Theorem 4.1 </a:t>
                </a:r>
                <a:r>
                  <a:rPr lang="en-US" altLang="zh-CN" sz="3600" dirty="0">
                    <a:solidFill>
                      <a:prstClr val="black"/>
                    </a:solidFill>
                  </a:rPr>
                  <a:t>An algorithm that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600" dirty="0">
                    <a:solidFill>
                      <a:prstClr val="black"/>
                    </a:solidFill>
                  </a:rPr>
                  <a:t>for any sequence- based sliding window must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en-US" altLang="zh-CN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3600" dirty="0">
                    <a:solidFill>
                      <a:prstClr val="black"/>
                    </a:solidFill>
                  </a:rPr>
                  <a:t>bits space.</a:t>
                </a:r>
              </a:p>
              <a:p>
                <a:pPr lvl="0"/>
                <a:endParaRPr lang="en-US" altLang="zh-CN" sz="36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Unbounded stream solution: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space to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 This solution does not work on sliding window.</a:t>
                </a:r>
              </a:p>
              <a:p>
                <a:pPr lvl="0"/>
                <a:endParaRPr lang="en-US" altLang="zh-CN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59" y="16151643"/>
                <a:ext cx="13196514" cy="3293209"/>
              </a:xfrm>
              <a:prstGeom prst="rect">
                <a:avLst/>
              </a:prstGeom>
              <a:blipFill>
                <a:blip r:embed="rId3"/>
                <a:stretch>
                  <a:fillRect l="-1386" t="-2778" r="-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640" y="11439176"/>
            <a:ext cx="13341570" cy="2472275"/>
          </a:xfrm>
          <a:prstGeom prst="rect">
            <a:avLst/>
          </a:prstGeom>
        </p:spPr>
      </p:pic>
      <p:sp>
        <p:nvSpPr>
          <p:cNvPr id="89" name="矩形 88"/>
          <p:cNvSpPr/>
          <p:nvPr/>
        </p:nvSpPr>
        <p:spPr>
          <a:xfrm>
            <a:off x="-33513" y="41350477"/>
            <a:ext cx="30313488" cy="145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" y="420280"/>
            <a:ext cx="4751869" cy="3154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92810" y="7723251"/>
                <a:ext cx="13638815" cy="3371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 Matrix Sketching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Modern data sets are modeled as large matrices, computing SVD is slow.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Matrix sketching: approximate large matrix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3200" dirty="0"/>
                  <a:t> with B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Row-update stream: each update 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/>
                  <a:t>, a row of A.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Covariance error: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||≤</m:t>
                    </m:r>
                    <m:r>
                      <a:rPr lang="zh-CN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Frequent Direction (FD) [Liberty2013]:  </a:t>
                </a:r>
                <a:r>
                  <a:rPr lang="en-US" altLang="zh-CN" sz="3200" dirty="0"/>
                  <a:t>B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32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||≤</m:t>
                    </m:r>
                    <m:f>
                      <m:fPr>
                        <m:ctrlPr>
                          <a:rPr lang="en-US" altLang="zh-C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0" y="7723251"/>
                <a:ext cx="13638815" cy="3371949"/>
              </a:xfrm>
              <a:prstGeom prst="rect">
                <a:avLst/>
              </a:prstGeom>
              <a:blipFill>
                <a:blip r:embed="rId6"/>
                <a:stretch>
                  <a:fillRect l="-983" t="-2893" r="-536" b="-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740953" y="10947450"/>
            <a:ext cx="14178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Sliding Window Summaries: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/>
              <a:t>Model time-sensitive data.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/>
              <a:t>Sequence-based: past N items; Time-based: items in a past time period.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11982" y="12760429"/>
                <a:ext cx="13314949" cy="164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Matrix Sketching over Sliding Windows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Maintain (approximately)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zh-CN" sz="3200" dirty="0"/>
                  <a:t> for time/sequence-based window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32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Applications: sliding window PCA; analyzing text data for a past time period.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2" y="12760429"/>
                <a:ext cx="13314949" cy="1640706"/>
              </a:xfrm>
              <a:prstGeom prst="rect">
                <a:avLst/>
              </a:prstGeom>
              <a:blipFill>
                <a:blip r:embed="rId7"/>
                <a:stretch>
                  <a:fillRect l="-1374" t="-5576" b="-1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Box 161"/>
          <p:cNvSpPr txBox="1"/>
          <p:nvPr/>
        </p:nvSpPr>
        <p:spPr>
          <a:xfrm>
            <a:off x="16025617" y="18509177"/>
            <a:ext cx="6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Datasets: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15919999" y="16889167"/>
            <a:ext cx="13610650" cy="1301468"/>
            <a:chOff x="810393" y="520074"/>
            <a:chExt cx="13610650" cy="1114868"/>
          </a:xfrm>
        </p:grpSpPr>
        <p:sp>
          <p:nvSpPr>
            <p:cNvPr id="179" name="圆角矩形 17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Experiments and Conclusion</a:t>
              </a:r>
              <a:endParaRPr lang="zh-CN" altLang="en-US" sz="5200" kern="1200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659" y="23197784"/>
            <a:ext cx="11459233" cy="125282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73" y="6544847"/>
            <a:ext cx="11660086" cy="3127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61"/>
              <p:cNvSpPr txBox="1"/>
              <p:nvPr/>
            </p:nvSpPr>
            <p:spPr>
              <a:xfrm>
                <a:off x="740953" y="31111483"/>
                <a:ext cx="134955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600" dirty="0"/>
                  <a:t>Work for time/sequence-based window.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600" dirty="0" err="1"/>
                  <a:t>Mergeablility</a:t>
                </a:r>
                <a:r>
                  <a:rPr lang="en-US" altLang="zh-CN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𝐹𝐷</m:t>
                    </m:r>
                    <m:d>
                      <m:d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zh-CN" altLang="en-US" sz="3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𝐹𝐷</m:t>
                    </m:r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zh-CN" altLang="en-US" sz="3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altLang="zh-CN" sz="3600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𝐹𝐷</m:t>
                    </m:r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36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altLang="zh-CN" sz="3600" dirty="0"/>
                  <a:t> is a FD sketch for A.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600" dirty="0"/>
                  <a:t>Combine FD with Exponential Histogram [Datar2002]. 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600" dirty="0"/>
                  <a:t>Logarithmic number of levels, each contains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zh-CN" alt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3600" dirty="0"/>
                  <a:t> sketches.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600" dirty="0"/>
                  <a:t>Merge all blocks to form </a:t>
                </a:r>
                <a14:m>
                  <m:oMath xmlns:m="http://schemas.openxmlformats.org/officeDocument/2006/math">
                    <m:r>
                      <a:rPr lang="en-US" altLang="zh-CN" sz="3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3600" dirty="0"/>
                  <a:t>.</a:t>
                </a:r>
              </a:p>
            </p:txBody>
          </p:sp>
        </mc:Choice>
        <mc:Fallback xmlns="">
          <p:sp>
            <p:nvSpPr>
              <p:cNvPr id="173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53" y="31111483"/>
                <a:ext cx="13495508" cy="3416320"/>
              </a:xfrm>
              <a:prstGeom prst="rect">
                <a:avLst/>
              </a:prstGeom>
              <a:blipFill>
                <a:blip r:embed="rId10"/>
                <a:stretch>
                  <a:fillRect l="-1220" t="-2857" b="-5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327" y="18522864"/>
            <a:ext cx="6930547" cy="1730850"/>
          </a:xfrm>
          <a:prstGeom prst="rect">
            <a:avLst/>
          </a:prstGeom>
        </p:spPr>
      </p:pic>
      <p:sp>
        <p:nvSpPr>
          <p:cNvPr id="66" name="TextBox 161"/>
          <p:cNvSpPr txBox="1"/>
          <p:nvPr/>
        </p:nvSpPr>
        <p:spPr>
          <a:xfrm>
            <a:off x="15770067" y="20206215"/>
            <a:ext cx="13993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Observations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600" dirty="0"/>
              <a:t>FD vs. Sampling: DI-FD and LM-FD provide better space-error tradeoffs.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600" dirty="0"/>
              <a:t>DI-FD vs. LM-FD: depends on the ratio R between maximum squared norm and minimum squared norms in the data set.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600" dirty="0"/>
              <a:t>SWOR vs. SWR: depends on data set.</a:t>
            </a:r>
          </a:p>
        </p:txBody>
      </p:sp>
      <p:sp>
        <p:nvSpPr>
          <p:cNvPr id="76" name="TextBox 161"/>
          <p:cNvSpPr txBox="1"/>
          <p:nvPr/>
        </p:nvSpPr>
        <p:spPr>
          <a:xfrm>
            <a:off x="15808095" y="35729288"/>
            <a:ext cx="1363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Conclusions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600" dirty="0"/>
              <a:t>Sampling: interpretable, bad space usage. Slow update.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600" dirty="0"/>
              <a:t>DI-FD: best space usage for normalized, sequence-based windows. Slow update.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600" dirty="0"/>
              <a:t>LM-FD: space-efficient, work for time/sequence-based windows, insensitive to R. Fast update.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3"/>
              <p:cNvSpPr txBox="1"/>
              <p:nvPr/>
            </p:nvSpPr>
            <p:spPr>
              <a:xfrm>
                <a:off x="15719442" y="14037209"/>
                <a:ext cx="13955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Work for sequence-based window.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Window of size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3200" dirty="0"/>
                  <a:t> can be decomposed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dirty="0"/>
                  <a:t>dyadic intervals.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Maintain a sketch for each interval.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Sketches at different levels have different error parameters.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Combine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3200" dirty="0"/>
                  <a:t> sketches to form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3200" dirty="0"/>
              </a:p>
            </p:txBody>
          </p:sp>
        </mc:Choice>
        <mc:Fallback xmlns="">
          <p:sp>
            <p:nvSpPr>
              <p:cNvPr id="77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442" y="14037209"/>
                <a:ext cx="13955000" cy="2554545"/>
              </a:xfrm>
              <a:prstGeom prst="rect">
                <a:avLst/>
              </a:prstGeom>
              <a:blipFill>
                <a:blip r:embed="rId12"/>
                <a:stretch>
                  <a:fillRect l="-1005" t="-3103" b="-7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690" y="39175629"/>
            <a:ext cx="13983163" cy="13521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06" y="25538139"/>
            <a:ext cx="7072814" cy="3147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63"/>
              <p:cNvSpPr txBox="1"/>
              <p:nvPr/>
            </p:nvSpPr>
            <p:spPr>
              <a:xfrm>
                <a:off x="449706" y="25359957"/>
                <a:ext cx="6674953" cy="3743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Sample with replacement (SWR)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“Magical” priority: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zh-C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altLang="zh-C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altLang="zh-CN" sz="32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Top-1 priority: sample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Rescale sampled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/>
                  <a:t> back by a factor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rad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zh-C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32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Run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3200" dirty="0"/>
                  <a:t> independent samplers.</a:t>
                </a:r>
              </a:p>
            </p:txBody>
          </p:sp>
        </mc:Choice>
        <mc:Fallback xmlns="">
          <p:sp>
            <p:nvSpPr>
              <p:cNvPr id="92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6" y="25359957"/>
                <a:ext cx="6674953" cy="3743076"/>
              </a:xfrm>
              <a:prstGeom prst="rect">
                <a:avLst/>
              </a:prstGeom>
              <a:blipFill>
                <a:blip r:embed="rId15"/>
                <a:stretch>
                  <a:fillRect l="-2831" t="-2443" r="-91" b="-4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组合 93"/>
          <p:cNvGrpSpPr/>
          <p:nvPr/>
        </p:nvGrpSpPr>
        <p:grpSpPr>
          <a:xfrm>
            <a:off x="722059" y="22743888"/>
            <a:ext cx="13610650" cy="1233678"/>
            <a:chOff x="810393" y="520074"/>
            <a:chExt cx="13610650" cy="1114868"/>
          </a:xfrm>
        </p:grpSpPr>
        <p:sp>
          <p:nvSpPr>
            <p:cNvPr id="95" name="圆角矩形 94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Baseline: Sampling-based algorithm</a:t>
              </a:r>
              <a:endParaRPr lang="zh-CN" altLang="en-US" sz="5200" kern="1200" dirty="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811" y="14820582"/>
            <a:ext cx="13610650" cy="1233678"/>
            <a:chOff x="810393" y="520074"/>
            <a:chExt cx="13610650" cy="1114868"/>
          </a:xfrm>
        </p:grpSpPr>
        <p:sp>
          <p:nvSpPr>
            <p:cNvPr id="98" name="圆角矩形 97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9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Lower bounds: Challenges and Assumptions </a:t>
              </a:r>
              <a:endParaRPr lang="zh-CN" altLang="en-US" sz="5200" kern="12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17"/>
              <p:cNvSpPr txBox="1"/>
              <p:nvPr/>
            </p:nvSpPr>
            <p:spPr>
              <a:xfrm>
                <a:off x="908635" y="18920489"/>
                <a:ext cx="13196514" cy="415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prstClr val="black"/>
                    </a:solidFill>
                  </a:rPr>
                  <a:t>Theorem 4.2 </a:t>
                </a:r>
                <a:r>
                  <a:rPr lang="en-US" altLang="zh-CN" sz="3600" dirty="0">
                    <a:solidFill>
                      <a:prstClr val="black"/>
                    </a:solidFill>
                  </a:rPr>
                  <a:t>An algorithm that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zh-CN" sz="3600" dirty="0">
                    <a:solidFill>
                      <a:prstClr val="black"/>
                    </a:solidFill>
                  </a:rPr>
                  <a:t> such that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altLang="zh-C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[||</m:t>
                      </m:r>
                      <m:sSubSup>
                        <m:sSubSup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C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altLang="zh-C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32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altLang="zh-CN" sz="3200" dirty="0">
                    <a:solidFill>
                      <a:prstClr val="black"/>
                    </a:solidFill>
                  </a:rPr>
                  <a:t>for any sequence- based sliding window 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 must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en-US" altLang="zh-C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bits space.</a:t>
                </a:r>
              </a:p>
              <a:p>
                <a:endParaRPr lang="en-US" altLang="zh-CN" sz="3200" dirty="0"/>
              </a:p>
              <a:p>
                <a:pPr marL="457200" lvl="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Need to assume the ratio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3200" dirty="0"/>
                  <a:t>between maximum squared norm and minimum squared norms is bounded.</a:t>
                </a:r>
                <a:endParaRPr lang="en-US" altLang="zh-CN" sz="3200" dirty="0">
                  <a:solidFill>
                    <a:prstClr val="black"/>
                  </a:solidFill>
                </a:endParaRPr>
              </a:p>
              <a:p>
                <a:endParaRPr lang="en-US" altLang="zh-CN" sz="3200" dirty="0"/>
              </a:p>
            </p:txBody>
          </p:sp>
        </mc:Choice>
        <mc:Fallback>
          <p:sp>
            <p:nvSpPr>
              <p:cNvPr id="10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35" y="18920489"/>
                <a:ext cx="13196514" cy="4156844"/>
              </a:xfrm>
              <a:prstGeom prst="rect">
                <a:avLst/>
              </a:prstGeom>
              <a:blipFill>
                <a:blip r:embed="rId16"/>
                <a:stretch>
                  <a:fillRect l="-1386" t="-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7"/>
              <p:cNvSpPr txBox="1"/>
              <p:nvPr/>
            </p:nvSpPr>
            <p:spPr>
              <a:xfrm>
                <a:off x="561089" y="23999249"/>
                <a:ext cx="13847151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prstClr val="black"/>
                    </a:solidFill>
                  </a:rPr>
                  <a:t>Insight: </a:t>
                </a:r>
                <a:r>
                  <a:rPr lang="en-US" altLang="zh-CN" sz="3600" dirty="0">
                    <a:solidFill>
                      <a:prstClr val="black"/>
                    </a:solidFill>
                  </a:rPr>
                  <a:t>Sample each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600" dirty="0">
                    <a:solidFill>
                      <a:prstClr val="black"/>
                    </a:solidFill>
                  </a:rPr>
                  <a:t> with probability proportional to its squared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US" altLang="zh-CN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600" dirty="0">
                    <a:solidFill>
                      <a:prstClr val="black"/>
                    </a:solidFill>
                  </a:rPr>
                  <a:t> and rescale with proper factors.</a:t>
                </a:r>
              </a:p>
            </p:txBody>
          </p:sp>
        </mc:Choice>
        <mc:Fallback xmlns="">
          <p:sp>
            <p:nvSpPr>
              <p:cNvPr id="10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89" y="23999249"/>
                <a:ext cx="13847151" cy="1212896"/>
              </a:xfrm>
              <a:prstGeom prst="rect">
                <a:avLst/>
              </a:prstGeom>
              <a:blipFill>
                <a:blip r:embed="rId17"/>
                <a:stretch>
                  <a:fillRect l="-1320" t="-8040" b="-17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" y="4178055"/>
            <a:ext cx="4638675" cy="1152525"/>
          </a:xfrm>
          <a:prstGeom prst="rect">
            <a:avLst/>
          </a:prstGeom>
        </p:spPr>
      </p:pic>
      <p:sp>
        <p:nvSpPr>
          <p:cNvPr id="75" name="TextBox 63"/>
          <p:cNvSpPr txBox="1"/>
          <p:nvPr/>
        </p:nvSpPr>
        <p:spPr>
          <a:xfrm>
            <a:off x="15619226" y="6636879"/>
            <a:ext cx="699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/>
              <a:t>Illustration: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78" y="34554588"/>
            <a:ext cx="11696108" cy="5801341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15919999" y="10019103"/>
            <a:ext cx="13610650" cy="1301468"/>
            <a:chOff x="810393" y="520074"/>
            <a:chExt cx="13610650" cy="1114868"/>
          </a:xfrm>
        </p:grpSpPr>
        <p:sp>
          <p:nvSpPr>
            <p:cNvPr id="79" name="圆角矩形 7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Dyadic Interval: DI-FD algorithm</a:t>
              </a:r>
              <a:endParaRPr lang="zh-CN" altLang="en-US" sz="5200" kern="1200" dirty="0"/>
            </a:p>
          </p:txBody>
        </p:sp>
      </p:grpSp>
      <p:sp>
        <p:nvSpPr>
          <p:cNvPr id="84" name="TextBox 63"/>
          <p:cNvSpPr txBox="1"/>
          <p:nvPr/>
        </p:nvSpPr>
        <p:spPr>
          <a:xfrm>
            <a:off x="757559" y="34627264"/>
            <a:ext cx="699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71511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304</Words>
  <Application>Microsoft Office PowerPoint</Application>
  <PresentationFormat>自定义</PresentationFormat>
  <Paragraphs>63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Cambria Math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hfr</dc:creator>
  <cp:lastModifiedBy>Zhewei Wei</cp:lastModifiedBy>
  <cp:revision>229</cp:revision>
  <dcterms:created xsi:type="dcterms:W3CDTF">2015-03-16T08:03:09Z</dcterms:created>
  <dcterms:modified xsi:type="dcterms:W3CDTF">2016-06-23T05:46:57Z</dcterms:modified>
</cp:coreProperties>
</file>