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  <p:sldMasterId id="2147483673" r:id="rId2"/>
  </p:sldMasterIdLst>
  <p:notesMasterIdLst>
    <p:notesMasterId r:id="rId53"/>
  </p:notesMasterIdLst>
  <p:sldIdLst>
    <p:sldId id="256" r:id="rId3"/>
    <p:sldId id="565" r:id="rId4"/>
    <p:sldId id="310" r:id="rId5"/>
    <p:sldId id="379" r:id="rId6"/>
    <p:sldId id="312" r:id="rId7"/>
    <p:sldId id="464" r:id="rId8"/>
    <p:sldId id="401" r:id="rId9"/>
    <p:sldId id="465" r:id="rId10"/>
    <p:sldId id="544" r:id="rId11"/>
    <p:sldId id="545" r:id="rId12"/>
    <p:sldId id="405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78" r:id="rId22"/>
    <p:sldId id="576" r:id="rId23"/>
    <p:sldId id="577" r:id="rId24"/>
    <p:sldId id="558" r:id="rId25"/>
    <p:sldId id="559" r:id="rId26"/>
    <p:sldId id="560" r:id="rId27"/>
    <p:sldId id="564" r:id="rId28"/>
    <p:sldId id="526" r:id="rId29"/>
    <p:sldId id="536" r:id="rId30"/>
    <p:sldId id="537" r:id="rId31"/>
    <p:sldId id="540" r:id="rId32"/>
    <p:sldId id="571" r:id="rId33"/>
    <p:sldId id="572" r:id="rId34"/>
    <p:sldId id="573" r:id="rId35"/>
    <p:sldId id="574" r:id="rId36"/>
    <p:sldId id="562" r:id="rId37"/>
    <p:sldId id="414" r:id="rId38"/>
    <p:sldId id="563" r:id="rId39"/>
    <p:sldId id="448" r:id="rId40"/>
    <p:sldId id="430" r:id="rId41"/>
    <p:sldId id="453" r:id="rId42"/>
    <p:sldId id="457" r:id="rId43"/>
    <p:sldId id="458" r:id="rId44"/>
    <p:sldId id="568" r:id="rId45"/>
    <p:sldId id="569" r:id="rId46"/>
    <p:sldId id="570" r:id="rId47"/>
    <p:sldId id="481" r:id="rId48"/>
    <p:sldId id="575" r:id="rId49"/>
    <p:sldId id="579" r:id="rId50"/>
    <p:sldId id="580" r:id="rId51"/>
    <p:sldId id="581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B3803"/>
    <a:srgbClr val="9B2905"/>
    <a:srgbClr val="22E85F"/>
    <a:srgbClr val="9298A0"/>
    <a:srgbClr val="F2A640"/>
    <a:srgbClr val="FFFF0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91" autoAdjust="0"/>
    <p:restoredTop sz="94580" autoAdjust="0"/>
  </p:normalViewPr>
  <p:slideViewPr>
    <p:cSldViewPr snapToGrid="0">
      <p:cViewPr>
        <p:scale>
          <a:sx n="100" d="100"/>
          <a:sy n="100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wmf"/><Relationship Id="rId1" Type="http://schemas.openxmlformats.org/officeDocument/2006/relationships/image" Target="../media/image6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F0F840-3A6F-435C-9232-D563D816D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CD6CC-DD01-4B15-94CE-26E89CAEE09C}" type="slidenum">
              <a:rPr lang="en-US"/>
              <a:pPr/>
              <a:t>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257FE-535E-428C-A1FB-3E34914E2B41}" type="slidenum">
              <a:rPr lang="en-US"/>
              <a:pPr/>
              <a:t>10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A220A-7DF0-4637-83DC-764ABE0E2855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EA785-C540-42BE-B6E4-860540D58032}" type="slidenum">
              <a:rPr lang="en-US"/>
              <a:pPr/>
              <a:t>12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B00B2-3ABB-4657-B1A7-2890E9A2945A}" type="slidenum">
              <a:rPr lang="en-US"/>
              <a:pPr/>
              <a:t>13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0282C7-BC92-49DE-B1C8-E3694D2BE424}" type="slidenum">
              <a:rPr lang="en-US"/>
              <a:pPr/>
              <a:t>14</a:t>
            </a:fld>
            <a:endParaRPr lang="en-US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17B0B-6696-4B5B-B30F-125A1DE1221F}" type="slidenum">
              <a:rPr lang="en-US"/>
              <a:pPr/>
              <a:t>2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22B03-33DC-4F0E-BD07-AA05D2A5E37C}" type="slidenum">
              <a:rPr lang="en-US"/>
              <a:pPr/>
              <a:t>26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59239-5A90-4459-91E7-4D4C87A3ED2E}" type="slidenum">
              <a:rPr lang="en-US"/>
              <a:pPr/>
              <a:t>3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F840-3A6F-435C-9232-D563D816D8E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F840-3A6F-435C-9232-D563D816D8E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F840-3A6F-435C-9232-D563D816D8E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0F840-3A6F-435C-9232-D563D816D8E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E5BF8-0601-4836-9FF4-24166D7C7371}" type="slidenum">
              <a:rPr lang="en-US"/>
              <a:pPr/>
              <a:t>36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B019A-8B34-4ACE-AA0F-02A385681A8B}" type="slidenum">
              <a:rPr lang="en-US"/>
              <a:pPr/>
              <a:t>37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59571-F622-4B3C-A7E3-E215B23BC9B8}" type="slidenum">
              <a:rPr lang="en-US"/>
              <a:pPr/>
              <a:t>38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42972-A63E-481F-82F7-155B622B6E5A}" type="slidenum">
              <a:rPr lang="en-US"/>
              <a:pPr/>
              <a:t>39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8089F-FA87-487A-A802-CBE90C8C23FC}" type="slidenum">
              <a:rPr lang="en-US"/>
              <a:pPr/>
              <a:t>4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5668F-68D5-4287-BFEE-670BD391980F}" type="slidenum">
              <a:rPr lang="en-US"/>
              <a:pPr/>
              <a:t>40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AEF24-2B90-40DE-A209-8077026500EB}" type="slidenum">
              <a:rPr lang="en-US"/>
              <a:pPr/>
              <a:t>41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99B6C-86C9-4D19-897D-AACFC43F534C}" type="slidenum">
              <a:rPr lang="en-US"/>
              <a:pPr/>
              <a:t>42</a:t>
            </a:fld>
            <a:endParaRPr lang="en-US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39F95-9690-4B33-9DC1-C5D8FC029950}" type="slidenum">
              <a:rPr lang="en-US"/>
              <a:pPr/>
              <a:t>44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B919A-D698-4F60-A239-0DF3978ABC6B}" type="slidenum">
              <a:rPr lang="en-US"/>
              <a:pPr/>
              <a:t>45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E1C5C-9BDE-4F61-A7BB-609D78EBE689}" type="slidenum">
              <a:rPr lang="en-US"/>
              <a:pPr/>
              <a:t>46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71C6F1-B347-4BAE-BF8C-AF47C6685BDD}" type="slidenum">
              <a:rPr lang="en-US"/>
              <a:pPr/>
              <a:t>47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A92AF-6C09-4F5D-A9AC-86182134DE21}" type="slidenum">
              <a:rPr lang="en-US"/>
              <a:pPr/>
              <a:t>5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04429-7474-4AC4-9FF0-893F6A91AA57}" type="slidenum">
              <a:rPr lang="en-US"/>
              <a:pPr/>
              <a:t>6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7D788-A198-4472-A5E0-DB94089F8214}" type="slidenum">
              <a:rPr lang="en-US"/>
              <a:pPr/>
              <a:t>7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461DA-414C-4D5C-9D0D-1778C309288E}" type="slidenum">
              <a:rPr lang="en-US"/>
              <a:pPr/>
              <a:t>8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36762-DF77-4650-9398-C383D5C76EBE}" type="slidenum">
              <a:rPr lang="en-US"/>
              <a:pPr/>
              <a:t>9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blackWhite">
          <a:xfrm>
            <a:off x="0" y="0"/>
            <a:ext cx="9140825" cy="169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blackWhite">
          <a:xfrm>
            <a:off x="0" y="5164138"/>
            <a:ext cx="9140825" cy="1692275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2006600" y="1287463"/>
            <a:ext cx="5765800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/>
          <a:p>
            <a:pPr marL="342900" indent="-342900">
              <a:lnSpc>
                <a:spcPct val="98000"/>
              </a:lnSpc>
              <a:spcBef>
                <a:spcPct val="20000"/>
              </a:spcBef>
              <a:defRPr/>
            </a:pPr>
            <a:r>
              <a:rPr lang="en-US" altLang="en-US" sz="1800">
                <a:solidFill>
                  <a:srgbClr val="FFFFFF"/>
                </a:solidFill>
              </a:rPr>
              <a:t>Computer Science Department, Boston University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black">
          <a:xfrm flipV="1">
            <a:off x="1849438" y="3592513"/>
            <a:ext cx="0" cy="155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black">
          <a:xfrm flipV="1">
            <a:off x="1849438" y="1362075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12" descr="plain_ba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4816475"/>
            <a:ext cx="64754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u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096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390525" y="2493963"/>
            <a:ext cx="7954963" cy="917575"/>
          </a:xfrm>
        </p:spPr>
        <p:txBody>
          <a:bodyPr anchor="t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821113"/>
            <a:ext cx="64008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0">
                <a:solidFill>
                  <a:schemeClr val="accent2"/>
                </a:solidFill>
              </a:defRPr>
            </a:lvl1pPr>
          </a:lstStyle>
          <a:p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E753-73CF-4A3F-BD5C-212A68B108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871538"/>
            <a:ext cx="2076450" cy="480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871538"/>
            <a:ext cx="6078537" cy="480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D75B6-7CEA-493D-B38A-503DE105B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8DE54-4E09-4D3F-A9D0-C38920E8C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6413"/>
            <a:ext cx="3811588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03650"/>
            <a:ext cx="3811588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6B97-6C25-43AA-B7E6-490B5D69B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EE42D-A5CF-404C-9272-2AD7BDA45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0215C-DA18-4801-A8F9-01663606E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62BBCD87-6180-4913-B121-D896A090A0BE}" type="datetimeFigureOut">
              <a:rPr lang="en-US"/>
              <a:pPr>
                <a:defRPr/>
              </a:pPr>
              <a:t>9/24/2007</a:t>
            </a:fld>
            <a:endParaRPr lang="en-US" sz="1600"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1949-EFAA-4F8A-A4FD-78A200842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9A8C-7A31-4EED-84ED-8857A981DBAC}" type="datetimeFigureOut">
              <a:rPr lang="en-US"/>
              <a:pPr>
                <a:defRPr/>
              </a:pPr>
              <a:t>9/24/2007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CAED1-4A0B-4EDD-B337-F1AED0738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BF54-F961-4EFD-9F63-D4990CF52125}" type="datetimeFigureOut">
              <a:rPr lang="en-US"/>
              <a:pPr>
                <a:defRPr/>
              </a:pPr>
              <a:t>9/24/2007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9F1AA-04B1-4114-99FF-D67AC82BF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9899-2348-4207-9951-845B485564BE}" type="datetimeFigureOut">
              <a:rPr lang="en-US"/>
              <a:pPr>
                <a:defRPr/>
              </a:pPr>
              <a:t>9/24/2007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F64F-1A4A-44DB-8013-2E83D65B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A872D-FF35-4A39-B078-4930AA9E3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771D-A19B-4A31-9F6A-8679F936586D}" type="datetimeFigureOut">
              <a:rPr lang="en-US"/>
              <a:pPr>
                <a:defRPr/>
              </a:pPr>
              <a:t>9/24/2007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1BE07-7CF3-4194-B07C-E01F64414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BAD4-CE96-47D3-ACCD-34BB319DBCFF}" type="datetimeFigureOut">
              <a:rPr lang="en-US"/>
              <a:pPr>
                <a:defRPr/>
              </a:pPr>
              <a:t>9/24/2007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63E2E-FF76-4C94-8643-AD94D5AF86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26DA-DDF9-42C7-AF00-6892F300631B}" type="datetimeFigureOut">
              <a:rPr lang="en-US"/>
              <a:pPr>
                <a:defRPr/>
              </a:pPr>
              <a:t>9/24/2007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7AF7A-4A2D-48BB-8419-1A1ECB1C2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4717D-260F-4962-A62F-5BB8B6E2317C}" type="datetimeFigureOut">
              <a:rPr lang="en-US"/>
              <a:pPr>
                <a:defRPr/>
              </a:pPr>
              <a:t>9/24/2007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7F7A6-27D3-4511-9831-07A1E7D557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62466-0101-4ABD-A084-323DADDA937E}" type="datetimeFigureOut">
              <a:rPr lang="en-US"/>
              <a:pPr>
                <a:defRPr/>
              </a:pPr>
              <a:t>9/24/2007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746EE-452C-4558-A231-B1FA232CB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4099-ED3E-48AD-8634-3695007E8919}" type="datetimeFigureOut">
              <a:rPr lang="en-US"/>
              <a:pPr>
                <a:defRPr/>
              </a:pPr>
              <a:t>9/24/2007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8E8D-0028-47F6-BBA6-C5006C089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E6193-32D2-426B-A6D4-8F06285A799B}" type="datetimeFigureOut">
              <a:rPr lang="en-US"/>
              <a:pPr>
                <a:defRPr/>
              </a:pPr>
              <a:t>9/24/2007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3F05-803B-4F01-8C03-5DED88863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300" y="6589713"/>
            <a:ext cx="73025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3445-BB3F-4286-B106-D101EB021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988" y="871538"/>
            <a:ext cx="8245475" cy="498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6413"/>
            <a:ext cx="3811588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03650"/>
            <a:ext cx="3811588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88" y="3803650"/>
            <a:ext cx="3811587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4300" y="6589713"/>
            <a:ext cx="730250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22C17-FBB1-4C02-9873-5C7D11C0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EE7F-A760-4D81-A581-3647134EE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908F-2213-4944-BA89-AA767EA1B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1F2D-5A55-4BFE-94B1-5B8FF23D2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AD69-8C30-486F-8BC7-746D3276C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5759-2957-4379-A9A7-E97B5DADC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51CF-7E20-497F-9D98-8D51FB4D3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D2057-2B87-4C52-8F9F-19FA5919E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blackWhite">
          <a:xfrm>
            <a:off x="0" y="0"/>
            <a:ext cx="9140825" cy="384175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871538"/>
            <a:ext cx="8245475" cy="49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6413"/>
            <a:ext cx="77755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black">
          <a:xfrm>
            <a:off x="990600" y="1588"/>
            <a:ext cx="574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zh-CN" sz="1800">
                <a:solidFill>
                  <a:schemeClr val="bg1"/>
                </a:solidFill>
                <a:ea typeface="宋体" pitchFamily="2" charset="-122"/>
              </a:rPr>
              <a:t>Query and Data Security for the Data Publishing Model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black">
          <a:xfrm>
            <a:off x="990600" y="147638"/>
            <a:ext cx="0" cy="2349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black">
          <a:xfrm>
            <a:off x="990600" y="6470650"/>
            <a:ext cx="0" cy="1920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4300" y="6589713"/>
            <a:ext cx="730250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1" smtClean="0"/>
            </a:lvl1pPr>
          </a:lstStyle>
          <a:p>
            <a:pPr>
              <a:defRPr/>
            </a:pPr>
            <a:fld id="{5E6F0695-8226-4D98-B94E-0ACF75B10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02" r:id="rId14"/>
    <p:sldLayoutId id="2147483701" r:id="rId15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35000"/>
        </a:spcBef>
        <a:spcAft>
          <a:spcPct val="15000"/>
        </a:spcAft>
        <a:buClr>
          <a:schemeClr val="accent2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0" fontAlgn="base" hangingPunct="0">
        <a:spcBef>
          <a:spcPct val="25000"/>
        </a:spcBef>
        <a:spcAft>
          <a:spcPct val="15000"/>
        </a:spcAft>
        <a:buClr>
          <a:schemeClr val="accent2"/>
        </a:buClr>
        <a:buFont typeface="Arial" pitchFamily="34" charset="0"/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682625" indent="-223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912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 sz="2000">
          <a:solidFill>
            <a:schemeClr val="tx1"/>
          </a:solidFill>
          <a:latin typeface="+mn-lt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C33190-9E08-4221-9295-3DC63706085A}" type="datetimeFigureOut">
              <a:rPr lang="en-US"/>
              <a:pPr>
                <a:defRPr/>
              </a:pPr>
              <a:t>9/24/2007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FC48093-499B-458D-BB0A-F83C3D28F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21" r:id="rId3"/>
    <p:sldLayoutId id="2147483717" r:id="rId4"/>
    <p:sldLayoutId id="2147483716" r:id="rId5"/>
    <p:sldLayoutId id="2147483722" r:id="rId6"/>
    <p:sldLayoutId id="2147483723" r:id="rId7"/>
    <p:sldLayoutId id="2147483724" r:id="rId8"/>
    <p:sldLayoutId id="2147483725" r:id="rId9"/>
    <p:sldLayoutId id="2147483715" r:id="rId10"/>
    <p:sldLayoutId id="2147483726" r:id="rId11"/>
    <p:sldLayoutId id="2147483727" r:id="rId12"/>
    <p:sldLayoutId id="2147483728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j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2493963"/>
            <a:ext cx="8991600" cy="917575"/>
          </a:xfrm>
        </p:spPr>
        <p:txBody>
          <a:bodyPr/>
          <a:lstStyle/>
          <a:p>
            <a:pPr algn="ctr"/>
            <a:r>
              <a:rPr lang="en-US" altLang="zh-CN" sz="2800" dirty="0" smtClean="0"/>
              <a:t>Proof-Infused Streams: Authenticating Sliding Window Queries on Data Streams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05000" y="3581400"/>
            <a:ext cx="7086600" cy="1524000"/>
          </a:xfrm>
        </p:spPr>
        <p:txBody>
          <a:bodyPr/>
          <a:lstStyle/>
          <a:p>
            <a:r>
              <a:rPr lang="en-US" altLang="zh-CN" sz="2000" dirty="0" smtClean="0">
                <a:ea typeface="宋体" pitchFamily="2" charset="-122"/>
              </a:rPr>
              <a:t>Feifei Li, Florida State University</a:t>
            </a:r>
          </a:p>
          <a:p>
            <a:r>
              <a:rPr lang="en-US" altLang="zh-CN" sz="2000" dirty="0" err="1" smtClean="0">
                <a:ea typeface="宋体" pitchFamily="2" charset="-122"/>
              </a:rPr>
              <a:t>Ke</a:t>
            </a:r>
            <a:r>
              <a:rPr lang="en-US" altLang="zh-CN" sz="2000" dirty="0" smtClean="0">
                <a:ea typeface="宋体" pitchFamily="2" charset="-122"/>
              </a:rPr>
              <a:t> Yi, Hong Kong University of Science &amp; Technology</a:t>
            </a:r>
          </a:p>
          <a:p>
            <a:r>
              <a:rPr lang="en-US" altLang="zh-CN" sz="2000" dirty="0" err="1" smtClean="0">
                <a:ea typeface="宋体" pitchFamily="2" charset="-122"/>
              </a:rPr>
              <a:t>Marios</a:t>
            </a:r>
            <a:r>
              <a:rPr lang="en-US" altLang="zh-CN" sz="2000" dirty="0" smtClean="0">
                <a:ea typeface="宋体" pitchFamily="2" charset="-122"/>
              </a:rPr>
              <a:t> </a:t>
            </a:r>
            <a:r>
              <a:rPr lang="en-US" altLang="zh-CN" sz="2000" dirty="0" err="1" smtClean="0">
                <a:ea typeface="宋体" pitchFamily="2" charset="-122"/>
              </a:rPr>
              <a:t>Hadjieleftheriou</a:t>
            </a:r>
            <a:r>
              <a:rPr lang="en-US" altLang="zh-CN" sz="2000" dirty="0" smtClean="0">
                <a:ea typeface="宋体" pitchFamily="2" charset="-122"/>
              </a:rPr>
              <a:t>, AT&amp;T Labs Research</a:t>
            </a:r>
          </a:p>
          <a:p>
            <a:r>
              <a:rPr lang="en-US" altLang="zh-CN" sz="2000" dirty="0" smtClean="0">
                <a:ea typeface="宋体" pitchFamily="2" charset="-122"/>
              </a:rPr>
              <a:t>George </a:t>
            </a:r>
            <a:r>
              <a:rPr lang="en-US" altLang="zh-CN" sz="2000" dirty="0" err="1" smtClean="0">
                <a:ea typeface="宋体" pitchFamily="2" charset="-122"/>
              </a:rPr>
              <a:t>Kollios</a:t>
            </a:r>
            <a:r>
              <a:rPr lang="en-US" altLang="zh-CN" sz="2000" dirty="0" smtClean="0">
                <a:ea typeface="宋体" pitchFamily="2" charset="-122"/>
              </a:rPr>
              <a:t>, Boston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Shot Query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B4706E9-E106-420A-AA3D-FC7287C0E5F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0574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2,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6670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2,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4958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5,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38862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9,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32766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4,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1054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8,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7150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7,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3246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7,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4478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…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62200" y="1752600"/>
            <a:ext cx="4343400" cy="457200"/>
            <a:chOff x="1488" y="1104"/>
            <a:chExt cx="2736" cy="288"/>
          </a:xfrm>
        </p:grpSpPr>
        <p:sp>
          <p:nvSpPr>
            <p:cNvPr id="64532" name="Line 17"/>
            <p:cNvSpPr>
              <a:spLocks noChangeShapeType="1"/>
            </p:cNvSpPr>
            <p:nvPr/>
          </p:nvSpPr>
          <p:spPr bwMode="auto">
            <a:xfrm>
              <a:off x="1488" y="11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3" name="Line 18"/>
            <p:cNvSpPr>
              <a:spLocks noChangeShapeType="1"/>
            </p:cNvSpPr>
            <p:nvPr/>
          </p:nvSpPr>
          <p:spPr bwMode="auto">
            <a:xfrm>
              <a:off x="4224" y="11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4" name="Line 19"/>
            <p:cNvSpPr>
              <a:spLocks noChangeShapeType="1"/>
            </p:cNvSpPr>
            <p:nvPr/>
          </p:nvSpPr>
          <p:spPr bwMode="auto">
            <a:xfrm>
              <a:off x="3600" y="124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5" name="Line 20"/>
            <p:cNvSpPr>
              <a:spLocks noChangeShapeType="1"/>
            </p:cNvSpPr>
            <p:nvPr/>
          </p:nvSpPr>
          <p:spPr bwMode="auto">
            <a:xfrm flipH="1">
              <a:off x="1488" y="124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Text Box 21"/>
            <p:cNvSpPr txBox="1">
              <a:spLocks noChangeArrowheads="1"/>
            </p:cNvSpPr>
            <p:nvPr/>
          </p:nvSpPr>
          <p:spPr bwMode="auto">
            <a:xfrm>
              <a:off x="2167" y="1104"/>
              <a:ext cx="143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2310A"/>
                </a:buClr>
                <a:buSzPct val="110000"/>
                <a:buFont typeface="Wingding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Recent n tuples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57400" y="2855913"/>
            <a:ext cx="5029200" cy="420687"/>
            <a:chOff x="1296" y="1799"/>
            <a:chExt cx="3168" cy="265"/>
          </a:xfrm>
        </p:grpSpPr>
        <p:sp>
          <p:nvSpPr>
            <p:cNvPr id="64530" name="Text Box 23"/>
            <p:cNvSpPr txBox="1">
              <a:spLocks noChangeArrowheads="1"/>
            </p:cNvSpPr>
            <p:nvPr/>
          </p:nvSpPr>
          <p:spPr bwMode="auto">
            <a:xfrm>
              <a:off x="3984" y="1799"/>
              <a:ext cx="4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2310A"/>
                </a:buClr>
                <a:buSzPct val="110000"/>
                <a:buFont typeface="Wingdings" pitchFamily="2" charset="2"/>
                <a:buNone/>
              </a:pPr>
              <a:r>
                <a:rPr lang="en-US" sz="2400">
                  <a:solidFill>
                    <a:srgbClr val="C2310A"/>
                  </a:solidFill>
                  <a:latin typeface="Tahoma" pitchFamily="34" charset="0"/>
                </a:rPr>
                <a:t>x</a:t>
              </a:r>
              <a:r>
                <a:rPr lang="en-US" sz="2400" baseline="-25000">
                  <a:solidFill>
                    <a:srgbClr val="C2310A"/>
                  </a:solidFill>
                  <a:latin typeface="Tahoma" pitchFamily="34" charset="0"/>
                </a:rPr>
                <a:t>t</a:t>
              </a:r>
            </a:p>
          </p:txBody>
        </p:sp>
        <p:sp>
          <p:nvSpPr>
            <p:cNvPr id="64531" name="Text Box 24"/>
            <p:cNvSpPr txBox="1">
              <a:spLocks noChangeArrowheads="1"/>
            </p:cNvSpPr>
            <p:nvPr/>
          </p:nvSpPr>
          <p:spPr bwMode="auto">
            <a:xfrm>
              <a:off x="1296" y="1799"/>
              <a:ext cx="4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2310A"/>
                </a:buClr>
                <a:buSzPct val="110000"/>
                <a:buFont typeface="Wingdings" pitchFamily="2" charset="2"/>
                <a:buNone/>
              </a:pPr>
              <a:r>
                <a:rPr lang="en-US" sz="2400">
                  <a:solidFill>
                    <a:srgbClr val="C2310A"/>
                  </a:solidFill>
                  <a:latin typeface="Tahoma" pitchFamily="34" charset="0"/>
                </a:rPr>
                <a:t>x</a:t>
              </a:r>
              <a:r>
                <a:rPr lang="en-US" sz="2400" baseline="-25000">
                  <a:solidFill>
                    <a:srgbClr val="C2310A"/>
                  </a:solidFill>
                  <a:latin typeface="Tahoma" pitchFamily="34" charset="0"/>
                </a:rPr>
                <a:t>t-n</a:t>
              </a:r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76250" y="3840163"/>
            <a:ext cx="7486650" cy="1674812"/>
            <a:chOff x="402" y="2005"/>
            <a:chExt cx="4716" cy="1055"/>
          </a:xfrm>
        </p:grpSpPr>
        <p:sp>
          <p:nvSpPr>
            <p:cNvPr id="64528" name="Rectangle 49"/>
            <p:cNvSpPr>
              <a:spLocks noChangeArrowheads="1"/>
            </p:cNvSpPr>
            <p:nvPr/>
          </p:nvSpPr>
          <p:spPr bwMode="auto">
            <a:xfrm>
              <a:off x="402" y="2312"/>
              <a:ext cx="471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urier New" pitchFamily="49" charset="0"/>
                </a:rPr>
                <a:t>SELECT SUM(stock_price) </a:t>
              </a:r>
            </a:p>
            <a:p>
              <a:r>
                <a:rPr lang="en-US" sz="2400" b="1">
                  <a:latin typeface="Courier New" pitchFamily="49" charset="0"/>
                </a:rPr>
                <a:t>FROM Stock_trace</a:t>
              </a:r>
            </a:p>
            <a:p>
              <a:r>
                <a:rPr lang="en-US" sz="2400" b="1">
                  <a:latin typeface="Courier New" pitchFamily="49" charset="0"/>
                </a:rPr>
                <a:t>WHERE stock_name = A in last 100 Trades</a:t>
              </a:r>
            </a:p>
          </p:txBody>
        </p:sp>
        <p:sp>
          <p:nvSpPr>
            <p:cNvPr id="64529" name="Text Box 50"/>
            <p:cNvSpPr txBox="1">
              <a:spLocks noChangeArrowheads="1"/>
            </p:cNvSpPr>
            <p:nvPr/>
          </p:nvSpPr>
          <p:spPr bwMode="auto">
            <a:xfrm>
              <a:off x="428" y="2005"/>
              <a:ext cx="1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Tuple-based Window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57150" y="114300"/>
            <a:ext cx="10175875" cy="836613"/>
          </a:xfrm>
        </p:spPr>
        <p:txBody>
          <a:bodyPr/>
          <a:lstStyle/>
          <a:p>
            <a:r>
              <a:rPr lang="en-US" sz="2600" dirty="0" err="1" smtClean="0"/>
              <a:t>Merkle</a:t>
            </a:r>
            <a:r>
              <a:rPr lang="en-US" sz="2600" dirty="0" smtClean="0"/>
              <a:t> Hash Tree</a:t>
            </a:r>
            <a:r>
              <a:rPr lang="en-US" sz="2000" dirty="0" smtClean="0">
                <a:latin typeface="CMR8~d9" charset="0"/>
              </a:rPr>
              <a:t>[M89]</a:t>
            </a:r>
            <a:r>
              <a:rPr lang="en-US" sz="2600" dirty="0" smtClean="0">
                <a:latin typeface="CMR8~d9" charset="0"/>
              </a:rPr>
              <a:t>-</a:t>
            </a:r>
            <a:r>
              <a:rPr lang="en-US" sz="2600" dirty="0" smtClean="0"/>
              <a:t>Amortizing Signature Cost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6CD9571-9E4C-495F-A7F4-20820601591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9156" name="AutoShape 3"/>
          <p:cNvSpPr>
            <a:spLocks noChangeArrowheads="1"/>
          </p:cNvSpPr>
          <p:nvPr/>
        </p:nvSpPr>
        <p:spPr bwMode="auto">
          <a:xfrm>
            <a:off x="13716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1</a:t>
            </a:r>
          </a:p>
        </p:txBody>
      </p:sp>
      <p:sp>
        <p:nvSpPr>
          <p:cNvPr id="49157" name="AutoShape 4"/>
          <p:cNvSpPr>
            <a:spLocks noChangeArrowheads="1"/>
          </p:cNvSpPr>
          <p:nvPr/>
        </p:nvSpPr>
        <p:spPr bwMode="auto">
          <a:xfrm>
            <a:off x="22098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2</a:t>
            </a:r>
          </a:p>
        </p:txBody>
      </p:sp>
      <p:sp>
        <p:nvSpPr>
          <p:cNvPr id="49158" name="AutoShape 5"/>
          <p:cNvSpPr>
            <a:spLocks noChangeArrowheads="1"/>
          </p:cNvSpPr>
          <p:nvPr/>
        </p:nvSpPr>
        <p:spPr bwMode="auto">
          <a:xfrm>
            <a:off x="30480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3</a:t>
            </a:r>
          </a:p>
        </p:txBody>
      </p:sp>
      <p:sp>
        <p:nvSpPr>
          <p:cNvPr id="49159" name="AutoShape 6"/>
          <p:cNvSpPr>
            <a:spLocks noChangeArrowheads="1"/>
          </p:cNvSpPr>
          <p:nvPr/>
        </p:nvSpPr>
        <p:spPr bwMode="auto">
          <a:xfrm>
            <a:off x="38862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4</a:t>
            </a:r>
          </a:p>
        </p:txBody>
      </p:sp>
      <p:sp>
        <p:nvSpPr>
          <p:cNvPr id="49160" name="AutoShape 7"/>
          <p:cNvSpPr>
            <a:spLocks noChangeArrowheads="1"/>
          </p:cNvSpPr>
          <p:nvPr/>
        </p:nvSpPr>
        <p:spPr bwMode="auto">
          <a:xfrm>
            <a:off x="47244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5</a:t>
            </a:r>
          </a:p>
        </p:txBody>
      </p:sp>
      <p:sp>
        <p:nvSpPr>
          <p:cNvPr id="49161" name="AutoShape 8"/>
          <p:cNvSpPr>
            <a:spLocks noChangeArrowheads="1"/>
          </p:cNvSpPr>
          <p:nvPr/>
        </p:nvSpPr>
        <p:spPr bwMode="auto">
          <a:xfrm>
            <a:off x="55626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6</a:t>
            </a:r>
          </a:p>
        </p:txBody>
      </p:sp>
      <p:sp>
        <p:nvSpPr>
          <p:cNvPr id="49162" name="AutoShape 9"/>
          <p:cNvSpPr>
            <a:spLocks noChangeArrowheads="1"/>
          </p:cNvSpPr>
          <p:nvPr/>
        </p:nvSpPr>
        <p:spPr bwMode="auto">
          <a:xfrm>
            <a:off x="64008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7</a:t>
            </a:r>
          </a:p>
        </p:txBody>
      </p:sp>
      <p:sp>
        <p:nvSpPr>
          <p:cNvPr id="49163" name="AutoShape 10"/>
          <p:cNvSpPr>
            <a:spLocks noChangeArrowheads="1"/>
          </p:cNvSpPr>
          <p:nvPr/>
        </p:nvSpPr>
        <p:spPr bwMode="auto">
          <a:xfrm>
            <a:off x="7239000" y="5410200"/>
            <a:ext cx="533400" cy="381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m</a:t>
            </a:r>
            <a:r>
              <a:rPr lang="en-US" sz="2400" baseline="-25000">
                <a:latin typeface="Verdana" pitchFamily="34" charset="0"/>
              </a:rPr>
              <a:t>8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4648200"/>
            <a:ext cx="6629400" cy="685800"/>
            <a:chOff x="720" y="2928"/>
            <a:chExt cx="4176" cy="432"/>
          </a:xfrm>
        </p:grpSpPr>
        <p:sp>
          <p:nvSpPr>
            <p:cNvPr id="49211" name="Text Box 12"/>
            <p:cNvSpPr txBox="1">
              <a:spLocks noChangeArrowheads="1"/>
            </p:cNvSpPr>
            <p:nvPr/>
          </p:nvSpPr>
          <p:spPr bwMode="auto">
            <a:xfrm>
              <a:off x="720" y="307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>
                <a:latin typeface="Verdana" pitchFamily="34" charset="0"/>
              </a:endParaRPr>
            </a:p>
          </p:txBody>
        </p:sp>
        <p:sp>
          <p:nvSpPr>
            <p:cNvPr id="49212" name="Rectangle 13"/>
            <p:cNvSpPr>
              <a:spLocks noChangeArrowheads="1"/>
            </p:cNvSpPr>
            <p:nvPr/>
          </p:nvSpPr>
          <p:spPr bwMode="auto">
            <a:xfrm>
              <a:off x="864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1</a:t>
              </a:r>
            </a:p>
          </p:txBody>
        </p:sp>
        <p:sp>
          <p:nvSpPr>
            <p:cNvPr id="49213" name="Rectangle 14"/>
            <p:cNvSpPr>
              <a:spLocks noChangeArrowheads="1"/>
            </p:cNvSpPr>
            <p:nvPr/>
          </p:nvSpPr>
          <p:spPr bwMode="auto">
            <a:xfrm>
              <a:off x="1392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2</a:t>
              </a:r>
            </a:p>
          </p:txBody>
        </p:sp>
        <p:sp>
          <p:nvSpPr>
            <p:cNvPr id="49214" name="Rectangle 15"/>
            <p:cNvSpPr>
              <a:spLocks noChangeArrowheads="1"/>
            </p:cNvSpPr>
            <p:nvPr/>
          </p:nvSpPr>
          <p:spPr bwMode="auto">
            <a:xfrm>
              <a:off x="1920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3</a:t>
              </a:r>
            </a:p>
          </p:txBody>
        </p:sp>
        <p:sp>
          <p:nvSpPr>
            <p:cNvPr id="49215" name="Rectangle 16"/>
            <p:cNvSpPr>
              <a:spLocks noChangeArrowheads="1"/>
            </p:cNvSpPr>
            <p:nvPr/>
          </p:nvSpPr>
          <p:spPr bwMode="auto">
            <a:xfrm>
              <a:off x="2448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4</a:t>
              </a:r>
            </a:p>
          </p:txBody>
        </p:sp>
        <p:sp>
          <p:nvSpPr>
            <p:cNvPr id="49216" name="Rectangle 17"/>
            <p:cNvSpPr>
              <a:spLocks noChangeArrowheads="1"/>
            </p:cNvSpPr>
            <p:nvPr/>
          </p:nvSpPr>
          <p:spPr bwMode="auto">
            <a:xfrm>
              <a:off x="2976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5</a:t>
              </a:r>
            </a:p>
          </p:txBody>
        </p:sp>
        <p:sp>
          <p:nvSpPr>
            <p:cNvPr id="49217" name="Rectangle 18"/>
            <p:cNvSpPr>
              <a:spLocks noChangeArrowheads="1"/>
            </p:cNvSpPr>
            <p:nvPr/>
          </p:nvSpPr>
          <p:spPr bwMode="auto">
            <a:xfrm>
              <a:off x="3504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6</a:t>
              </a:r>
            </a:p>
          </p:txBody>
        </p:sp>
        <p:sp>
          <p:nvSpPr>
            <p:cNvPr id="49218" name="Rectangle 19"/>
            <p:cNvSpPr>
              <a:spLocks noChangeArrowheads="1"/>
            </p:cNvSpPr>
            <p:nvPr/>
          </p:nvSpPr>
          <p:spPr bwMode="auto">
            <a:xfrm>
              <a:off x="4032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7</a:t>
              </a:r>
            </a:p>
          </p:txBody>
        </p:sp>
        <p:sp>
          <p:nvSpPr>
            <p:cNvPr id="49219" name="Rectangle 20"/>
            <p:cNvSpPr>
              <a:spLocks noChangeArrowheads="1"/>
            </p:cNvSpPr>
            <p:nvPr/>
          </p:nvSpPr>
          <p:spPr bwMode="auto">
            <a:xfrm>
              <a:off x="4560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8</a:t>
              </a:r>
            </a:p>
          </p:txBody>
        </p:sp>
        <p:sp>
          <p:nvSpPr>
            <p:cNvPr id="49220" name="Line 21"/>
            <p:cNvSpPr>
              <a:spLocks noChangeShapeType="1"/>
            </p:cNvSpPr>
            <p:nvPr/>
          </p:nvSpPr>
          <p:spPr bwMode="auto">
            <a:xfrm flipV="1">
              <a:off x="1056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1" name="Line 22"/>
            <p:cNvSpPr>
              <a:spLocks noChangeShapeType="1"/>
            </p:cNvSpPr>
            <p:nvPr/>
          </p:nvSpPr>
          <p:spPr bwMode="auto">
            <a:xfrm flipV="1">
              <a:off x="158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2" name="Line 23"/>
            <p:cNvSpPr>
              <a:spLocks noChangeShapeType="1"/>
            </p:cNvSpPr>
            <p:nvPr/>
          </p:nvSpPr>
          <p:spPr bwMode="auto">
            <a:xfrm flipV="1">
              <a:off x="206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3" name="Line 24"/>
            <p:cNvSpPr>
              <a:spLocks noChangeShapeType="1"/>
            </p:cNvSpPr>
            <p:nvPr/>
          </p:nvSpPr>
          <p:spPr bwMode="auto">
            <a:xfrm flipV="1">
              <a:off x="2592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4" name="Line 25"/>
            <p:cNvSpPr>
              <a:spLocks noChangeShapeType="1"/>
            </p:cNvSpPr>
            <p:nvPr/>
          </p:nvSpPr>
          <p:spPr bwMode="auto">
            <a:xfrm flipV="1">
              <a:off x="3120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5" name="Line 26"/>
            <p:cNvSpPr>
              <a:spLocks noChangeShapeType="1"/>
            </p:cNvSpPr>
            <p:nvPr/>
          </p:nvSpPr>
          <p:spPr bwMode="auto">
            <a:xfrm flipV="1">
              <a:off x="364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6" name="Line 27"/>
            <p:cNvSpPr>
              <a:spLocks noChangeShapeType="1"/>
            </p:cNvSpPr>
            <p:nvPr/>
          </p:nvSpPr>
          <p:spPr bwMode="auto">
            <a:xfrm flipV="1">
              <a:off x="412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7" name="Line 28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600200" y="3810000"/>
            <a:ext cx="5943600" cy="838200"/>
            <a:chOff x="1008" y="2400"/>
            <a:chExt cx="3744" cy="528"/>
          </a:xfrm>
        </p:grpSpPr>
        <p:sp>
          <p:nvSpPr>
            <p:cNvPr id="49199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12</a:t>
              </a:r>
            </a:p>
          </p:txBody>
        </p:sp>
        <p:sp>
          <p:nvSpPr>
            <p:cNvPr id="49200" name="Rectangle 31"/>
            <p:cNvSpPr>
              <a:spLocks noChangeArrowheads="1"/>
            </p:cNvSpPr>
            <p:nvPr/>
          </p:nvSpPr>
          <p:spPr bwMode="auto">
            <a:xfrm>
              <a:off x="2208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34</a:t>
              </a:r>
            </a:p>
          </p:txBody>
        </p:sp>
        <p:sp>
          <p:nvSpPr>
            <p:cNvPr id="49201" name="Rectangle 32"/>
            <p:cNvSpPr>
              <a:spLocks noChangeArrowheads="1"/>
            </p:cNvSpPr>
            <p:nvPr/>
          </p:nvSpPr>
          <p:spPr bwMode="auto">
            <a:xfrm>
              <a:off x="3216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56</a:t>
              </a:r>
            </a:p>
          </p:txBody>
        </p:sp>
        <p:sp>
          <p:nvSpPr>
            <p:cNvPr id="49202" name="Rectangle 33"/>
            <p:cNvSpPr>
              <a:spLocks noChangeArrowheads="1"/>
            </p:cNvSpPr>
            <p:nvPr/>
          </p:nvSpPr>
          <p:spPr bwMode="auto">
            <a:xfrm>
              <a:off x="4272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78</a:t>
              </a:r>
            </a:p>
          </p:txBody>
        </p:sp>
        <p:sp>
          <p:nvSpPr>
            <p:cNvPr id="49203" name="Line 34"/>
            <p:cNvSpPr>
              <a:spLocks noChangeShapeType="1"/>
            </p:cNvSpPr>
            <p:nvPr/>
          </p:nvSpPr>
          <p:spPr bwMode="auto">
            <a:xfrm flipH="1">
              <a:off x="1008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04" name="Line 35"/>
            <p:cNvSpPr>
              <a:spLocks noChangeShapeType="1"/>
            </p:cNvSpPr>
            <p:nvPr/>
          </p:nvSpPr>
          <p:spPr bwMode="auto">
            <a:xfrm>
              <a:off x="1296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05" name="Line 36"/>
            <p:cNvSpPr>
              <a:spLocks noChangeShapeType="1"/>
            </p:cNvSpPr>
            <p:nvPr/>
          </p:nvSpPr>
          <p:spPr bwMode="auto">
            <a:xfrm flipH="1">
              <a:off x="2064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06" name="Line 37"/>
            <p:cNvSpPr>
              <a:spLocks noChangeShapeType="1"/>
            </p:cNvSpPr>
            <p:nvPr/>
          </p:nvSpPr>
          <p:spPr bwMode="auto">
            <a:xfrm>
              <a:off x="2352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07" name="Line 38"/>
            <p:cNvSpPr>
              <a:spLocks noChangeShapeType="1"/>
            </p:cNvSpPr>
            <p:nvPr/>
          </p:nvSpPr>
          <p:spPr bwMode="auto">
            <a:xfrm flipH="1">
              <a:off x="3072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08" name="Line 39"/>
            <p:cNvSpPr>
              <a:spLocks noChangeShapeType="1"/>
            </p:cNvSpPr>
            <p:nvPr/>
          </p:nvSpPr>
          <p:spPr bwMode="auto">
            <a:xfrm>
              <a:off x="3360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09" name="Line 40"/>
            <p:cNvSpPr>
              <a:spLocks noChangeShapeType="1"/>
            </p:cNvSpPr>
            <p:nvPr/>
          </p:nvSpPr>
          <p:spPr bwMode="auto">
            <a:xfrm flipH="1">
              <a:off x="4176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10" name="Line 41"/>
            <p:cNvSpPr>
              <a:spLocks noChangeShapeType="1"/>
            </p:cNvSpPr>
            <p:nvPr/>
          </p:nvSpPr>
          <p:spPr bwMode="auto">
            <a:xfrm>
              <a:off x="4464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133600" y="2971800"/>
            <a:ext cx="4876800" cy="838200"/>
            <a:chOff x="1344" y="1872"/>
            <a:chExt cx="3072" cy="528"/>
          </a:xfrm>
        </p:grpSpPr>
        <p:sp>
          <p:nvSpPr>
            <p:cNvPr id="49193" name="Rectangle 43"/>
            <p:cNvSpPr>
              <a:spLocks noChangeArrowheads="1"/>
            </p:cNvSpPr>
            <p:nvPr/>
          </p:nvSpPr>
          <p:spPr bwMode="auto">
            <a:xfrm>
              <a:off x="1632" y="1872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1..4</a:t>
              </a:r>
            </a:p>
          </p:txBody>
        </p:sp>
        <p:sp>
          <p:nvSpPr>
            <p:cNvPr id="49194" name="Rectangle 44"/>
            <p:cNvSpPr>
              <a:spLocks noChangeArrowheads="1"/>
            </p:cNvSpPr>
            <p:nvPr/>
          </p:nvSpPr>
          <p:spPr bwMode="auto">
            <a:xfrm>
              <a:off x="3744" y="1872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5..8</a:t>
              </a:r>
            </a:p>
          </p:txBody>
        </p:sp>
        <p:sp>
          <p:nvSpPr>
            <p:cNvPr id="49195" name="Line 45"/>
            <p:cNvSpPr>
              <a:spLocks noChangeShapeType="1"/>
            </p:cNvSpPr>
            <p:nvPr/>
          </p:nvSpPr>
          <p:spPr bwMode="auto">
            <a:xfrm flipV="1">
              <a:off x="1344" y="2160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96" name="Line 46"/>
            <p:cNvSpPr>
              <a:spLocks noChangeShapeType="1"/>
            </p:cNvSpPr>
            <p:nvPr/>
          </p:nvSpPr>
          <p:spPr bwMode="auto">
            <a:xfrm>
              <a:off x="1872" y="21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97" name="Line 47"/>
            <p:cNvSpPr>
              <a:spLocks noChangeShapeType="1"/>
            </p:cNvSpPr>
            <p:nvPr/>
          </p:nvSpPr>
          <p:spPr bwMode="auto">
            <a:xfrm flipV="1">
              <a:off x="3408" y="2160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98" name="Line 48"/>
            <p:cNvSpPr>
              <a:spLocks noChangeShapeType="1"/>
            </p:cNvSpPr>
            <p:nvPr/>
          </p:nvSpPr>
          <p:spPr bwMode="auto">
            <a:xfrm>
              <a:off x="3936" y="21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2971800" y="2286000"/>
            <a:ext cx="3124200" cy="685800"/>
            <a:chOff x="1872" y="1440"/>
            <a:chExt cx="1968" cy="432"/>
          </a:xfrm>
        </p:grpSpPr>
        <p:sp>
          <p:nvSpPr>
            <p:cNvPr id="49190" name="Rectangle 50"/>
            <p:cNvSpPr>
              <a:spLocks noChangeArrowheads="1"/>
            </p:cNvSpPr>
            <p:nvPr/>
          </p:nvSpPr>
          <p:spPr bwMode="auto">
            <a:xfrm>
              <a:off x="2592" y="1440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1..8</a:t>
              </a:r>
            </a:p>
          </p:txBody>
        </p:sp>
        <p:sp>
          <p:nvSpPr>
            <p:cNvPr id="49191" name="Line 51"/>
            <p:cNvSpPr>
              <a:spLocks noChangeShapeType="1"/>
            </p:cNvSpPr>
            <p:nvPr/>
          </p:nvSpPr>
          <p:spPr bwMode="auto">
            <a:xfrm flipV="1">
              <a:off x="1872" y="1728"/>
              <a:ext cx="9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192" name="Line 52"/>
            <p:cNvSpPr>
              <a:spLocks noChangeShapeType="1"/>
            </p:cNvSpPr>
            <p:nvPr/>
          </p:nvSpPr>
          <p:spPr bwMode="auto">
            <a:xfrm>
              <a:off x="2784" y="1728"/>
              <a:ext cx="105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800600" y="1828800"/>
            <a:ext cx="2514600" cy="609600"/>
            <a:chOff x="3024" y="1152"/>
            <a:chExt cx="1584" cy="384"/>
          </a:xfrm>
        </p:grpSpPr>
        <p:sp>
          <p:nvSpPr>
            <p:cNvPr id="49187" name="AutoShape 54"/>
            <p:cNvSpPr>
              <a:spLocks noChangeArrowheads="1"/>
            </p:cNvSpPr>
            <p:nvPr/>
          </p:nvSpPr>
          <p:spPr bwMode="auto">
            <a:xfrm>
              <a:off x="4224" y="1200"/>
              <a:ext cx="384" cy="336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erdana" pitchFamily="34" charset="0"/>
                  <a:sym typeface="Symbol" pitchFamily="18" charset="2"/>
                </a:rPr>
                <a:t></a:t>
              </a:r>
              <a:endParaRPr lang="en-US" sz="2400" b="1">
                <a:latin typeface="Verdana" pitchFamily="34" charset="0"/>
              </a:endParaRPr>
            </a:p>
          </p:txBody>
        </p:sp>
        <p:sp>
          <p:nvSpPr>
            <p:cNvPr id="49188" name="Text Box 55"/>
            <p:cNvSpPr txBox="1">
              <a:spLocks noChangeArrowheads="1"/>
            </p:cNvSpPr>
            <p:nvPr/>
          </p:nvSpPr>
          <p:spPr bwMode="auto">
            <a:xfrm>
              <a:off x="3024" y="1152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Sign(h</a:t>
              </a:r>
              <a:r>
                <a:rPr lang="en-US" sz="2000" baseline="-25000">
                  <a:latin typeface="Verdana" pitchFamily="34" charset="0"/>
                </a:rPr>
                <a:t>1..8</a:t>
              </a:r>
              <a:r>
                <a:rPr lang="en-US" sz="2000">
                  <a:latin typeface="Verdana" pitchFamily="34" charset="0"/>
                </a:rPr>
                <a:t>,SK)</a:t>
              </a:r>
            </a:p>
          </p:txBody>
        </p:sp>
        <p:sp>
          <p:nvSpPr>
            <p:cNvPr id="49189" name="Line 56"/>
            <p:cNvSpPr>
              <a:spLocks noChangeShapeType="1"/>
            </p:cNvSpPr>
            <p:nvPr/>
          </p:nvSpPr>
          <p:spPr bwMode="auto">
            <a:xfrm>
              <a:off x="3120" y="144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1433" name="AutoShape 57"/>
          <p:cNvSpPr>
            <a:spLocks noChangeArrowheads="1"/>
          </p:cNvSpPr>
          <p:nvPr/>
        </p:nvSpPr>
        <p:spPr bwMode="auto">
          <a:xfrm>
            <a:off x="228600" y="3581400"/>
            <a:ext cx="1447800" cy="762000"/>
          </a:xfrm>
          <a:prstGeom prst="wedgeRoundRectCallout">
            <a:avLst>
              <a:gd name="adj1" fmla="val 45944"/>
              <a:gd name="adj2" fmla="val 675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latin typeface="Verdana" pitchFamily="34" charset="0"/>
              </a:rPr>
              <a:t>h</a:t>
            </a:r>
            <a:r>
              <a:rPr lang="en-US" sz="2000" baseline="-25000">
                <a:latin typeface="Verdana" pitchFamily="34" charset="0"/>
              </a:rPr>
              <a:t>12</a:t>
            </a:r>
            <a:r>
              <a:rPr lang="en-US" sz="2000">
                <a:latin typeface="Verdana" pitchFamily="34" charset="0"/>
              </a:rPr>
              <a:t>=</a:t>
            </a:r>
          </a:p>
          <a:p>
            <a:pPr algn="ctr"/>
            <a:r>
              <a:rPr lang="en-US" sz="2000">
                <a:latin typeface="Verdana" pitchFamily="34" charset="0"/>
              </a:rPr>
              <a:t>H(h</a:t>
            </a:r>
            <a:r>
              <a:rPr lang="en-US" sz="2000" baseline="-25000">
                <a:latin typeface="Verdana" pitchFamily="34" charset="0"/>
              </a:rPr>
              <a:t>1</a:t>
            </a:r>
            <a:r>
              <a:rPr lang="en-US" sz="2000">
                <a:latin typeface="Verdana" pitchFamily="34" charset="0"/>
              </a:rPr>
              <a:t>|h</a:t>
            </a:r>
            <a:r>
              <a:rPr lang="en-US" sz="2000" baseline="-25000">
                <a:latin typeface="Verdana" pitchFamily="34" charset="0"/>
              </a:rPr>
              <a:t>2</a:t>
            </a:r>
            <a:r>
              <a:rPr lang="en-US" sz="2000">
                <a:latin typeface="Verdana" pitchFamily="34" charset="0"/>
              </a:rPr>
              <a:t>)</a:t>
            </a:r>
            <a:endParaRPr lang="en-US" sz="2000" baseline="-25000">
              <a:latin typeface="Verdana" pitchFamily="34" charset="0"/>
            </a:endParaRPr>
          </a:p>
        </p:txBody>
      </p:sp>
      <p:sp>
        <p:nvSpPr>
          <p:cNvPr id="49170" name="Rectangle 58"/>
          <p:cNvSpPr>
            <a:spLocks noChangeArrowheads="1"/>
          </p:cNvSpPr>
          <p:nvPr/>
        </p:nvSpPr>
        <p:spPr bwMode="auto">
          <a:xfrm>
            <a:off x="2667000" y="6172200"/>
            <a:ext cx="316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/>
              <a:t>R. C. Merkle. CRYPTO, 1989</a:t>
            </a:r>
            <a:endParaRPr lang="en-US" sz="1800"/>
          </a:p>
        </p:txBody>
      </p:sp>
      <p:sp>
        <p:nvSpPr>
          <p:cNvPr id="741435" name="AutoShape 59"/>
          <p:cNvSpPr>
            <a:spLocks noChangeArrowheads="1"/>
          </p:cNvSpPr>
          <p:nvPr/>
        </p:nvSpPr>
        <p:spPr bwMode="auto">
          <a:xfrm>
            <a:off x="5562600" y="5410200"/>
            <a:ext cx="533400" cy="3810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9B2905"/>
                </a:solidFill>
                <a:latin typeface="Verdana" pitchFamily="34" charset="0"/>
              </a:rPr>
              <a:t>m</a:t>
            </a:r>
            <a:r>
              <a:rPr lang="en-US" sz="2400" baseline="-25000">
                <a:solidFill>
                  <a:srgbClr val="9B2905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741453" name="Rectangle 77"/>
          <p:cNvSpPr>
            <a:spLocks noChangeArrowheads="1"/>
          </p:cNvSpPr>
          <p:nvPr/>
        </p:nvSpPr>
        <p:spPr bwMode="auto">
          <a:xfrm>
            <a:off x="6781800" y="3810000"/>
            <a:ext cx="533400" cy="381000"/>
          </a:xfrm>
          <a:prstGeom prst="rect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78</a:t>
            </a:r>
          </a:p>
        </p:txBody>
      </p:sp>
      <p:sp>
        <p:nvSpPr>
          <p:cNvPr id="49173" name="Text Box 87"/>
          <p:cNvSpPr txBox="1">
            <a:spLocks noChangeArrowheads="1"/>
          </p:cNvSpPr>
          <p:nvPr/>
        </p:nvSpPr>
        <p:spPr bwMode="auto">
          <a:xfrm>
            <a:off x="609600" y="1524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Verdana" pitchFamily="34" charset="0"/>
            </a:endParaRPr>
          </a:p>
        </p:txBody>
      </p:sp>
      <p:sp>
        <p:nvSpPr>
          <p:cNvPr id="741468" name="Rectangle 92"/>
          <p:cNvSpPr>
            <a:spLocks noChangeArrowheads="1"/>
          </p:cNvSpPr>
          <p:nvPr/>
        </p:nvSpPr>
        <p:spPr bwMode="auto">
          <a:xfrm>
            <a:off x="4724400" y="4648200"/>
            <a:ext cx="5334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741469" name="Rectangle 93"/>
          <p:cNvSpPr>
            <a:spLocks noChangeArrowheads="1"/>
          </p:cNvSpPr>
          <p:nvPr/>
        </p:nvSpPr>
        <p:spPr bwMode="auto">
          <a:xfrm>
            <a:off x="5562600" y="4648200"/>
            <a:ext cx="5334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741480" name="AutoShape 104"/>
          <p:cNvSpPr>
            <a:spLocks noChangeArrowheads="1"/>
          </p:cNvSpPr>
          <p:nvPr/>
        </p:nvSpPr>
        <p:spPr bwMode="auto">
          <a:xfrm>
            <a:off x="4724400" y="5410200"/>
            <a:ext cx="533400" cy="381000"/>
          </a:xfrm>
          <a:prstGeom prst="flowChartAlternateProcess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m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741481" name="Rectangle 105"/>
          <p:cNvSpPr>
            <a:spLocks noChangeArrowheads="1"/>
          </p:cNvSpPr>
          <p:nvPr/>
        </p:nvSpPr>
        <p:spPr bwMode="auto">
          <a:xfrm>
            <a:off x="5105400" y="3810000"/>
            <a:ext cx="533400" cy="381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741482" name="Rectangle 106"/>
          <p:cNvSpPr>
            <a:spLocks noChangeArrowheads="1"/>
          </p:cNvSpPr>
          <p:nvPr/>
        </p:nvSpPr>
        <p:spPr bwMode="auto">
          <a:xfrm>
            <a:off x="5943600" y="2971800"/>
            <a:ext cx="6858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5..8</a:t>
            </a:r>
          </a:p>
        </p:txBody>
      </p:sp>
      <p:sp>
        <p:nvSpPr>
          <p:cNvPr id="741484" name="Rectangle 108"/>
          <p:cNvSpPr>
            <a:spLocks noChangeArrowheads="1"/>
          </p:cNvSpPr>
          <p:nvPr/>
        </p:nvSpPr>
        <p:spPr bwMode="auto">
          <a:xfrm>
            <a:off x="2590800" y="2971800"/>
            <a:ext cx="685800" cy="457200"/>
          </a:xfrm>
          <a:prstGeom prst="rect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1..4</a:t>
            </a:r>
          </a:p>
        </p:txBody>
      </p:sp>
      <p:sp>
        <p:nvSpPr>
          <p:cNvPr id="741485" name="Rectangle 109"/>
          <p:cNvSpPr>
            <a:spLocks noChangeArrowheads="1"/>
          </p:cNvSpPr>
          <p:nvPr/>
        </p:nvSpPr>
        <p:spPr bwMode="auto">
          <a:xfrm>
            <a:off x="4114800" y="2286000"/>
            <a:ext cx="6858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1..8</a:t>
            </a:r>
          </a:p>
        </p:txBody>
      </p:sp>
      <p:sp>
        <p:nvSpPr>
          <p:cNvPr id="741488" name="Text Box 112"/>
          <p:cNvSpPr txBox="1">
            <a:spLocks noChangeArrowheads="1"/>
          </p:cNvSpPr>
          <p:nvPr/>
        </p:nvSpPr>
        <p:spPr bwMode="auto">
          <a:xfrm>
            <a:off x="4800600" y="1752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Ver(h</a:t>
            </a:r>
            <a:r>
              <a:rPr lang="en-US" sz="2000" baseline="-25000">
                <a:latin typeface="Verdana" pitchFamily="34" charset="0"/>
              </a:rPr>
              <a:t>1..8</a:t>
            </a:r>
            <a:r>
              <a:rPr lang="en-US" sz="2000">
                <a:latin typeface="Verdana" pitchFamily="34" charset="0"/>
              </a:rPr>
              <a:t>, </a:t>
            </a:r>
            <a:r>
              <a:rPr lang="en-US" sz="2400" b="1">
                <a:solidFill>
                  <a:srgbClr val="FB3803"/>
                </a:solidFill>
                <a:sym typeface="Symbol" pitchFamily="18" charset="2"/>
              </a:rPr>
              <a:t></a:t>
            </a:r>
            <a:r>
              <a:rPr lang="en-US"/>
              <a:t> ,</a:t>
            </a:r>
            <a:r>
              <a:rPr lang="en-US" sz="2000">
                <a:latin typeface="Verdana" pitchFamily="34" charset="0"/>
              </a:rPr>
              <a:t>pK)=valid?</a:t>
            </a:r>
          </a:p>
        </p:txBody>
      </p:sp>
      <p:sp>
        <p:nvSpPr>
          <p:cNvPr id="741490" name="Rectangle 114"/>
          <p:cNvSpPr>
            <a:spLocks noChangeArrowheads="1"/>
          </p:cNvSpPr>
          <p:nvPr/>
        </p:nvSpPr>
        <p:spPr bwMode="auto">
          <a:xfrm>
            <a:off x="6019800" y="184467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B3803"/>
                </a:solidFill>
                <a:sym typeface="Symbol" pitchFamily="18" charset="2"/>
              </a:rPr>
              <a:t></a:t>
            </a:r>
          </a:p>
        </p:txBody>
      </p:sp>
      <p:sp>
        <p:nvSpPr>
          <p:cNvPr id="741491" name="Text Box 115"/>
          <p:cNvSpPr txBox="1">
            <a:spLocks noChangeArrowheads="1"/>
          </p:cNvSpPr>
          <p:nvPr/>
        </p:nvSpPr>
        <p:spPr bwMode="auto">
          <a:xfrm>
            <a:off x="381000" y="1066800"/>
            <a:ext cx="7788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/>
              <a:t>Collision resistant hash function</a:t>
            </a:r>
            <a:r>
              <a:rPr lang="en-US" sz="2000">
                <a:sym typeface="Wingdings" pitchFamily="2" charset="2"/>
              </a:rPr>
              <a:t> any change in the </a:t>
            </a:r>
          </a:p>
          <a:p>
            <a:pPr marL="342900" indent="-342900"/>
            <a:r>
              <a:rPr lang="en-US" sz="2000"/>
              <a:t>tree will lead to a different hash value for the root</a:t>
            </a:r>
          </a:p>
        </p:txBody>
      </p:sp>
      <p:sp>
        <p:nvSpPr>
          <p:cNvPr id="741492" name="Rectangle 116"/>
          <p:cNvSpPr>
            <a:spLocks noChangeArrowheads="1"/>
          </p:cNvSpPr>
          <p:nvPr/>
        </p:nvSpPr>
        <p:spPr bwMode="auto">
          <a:xfrm>
            <a:off x="457200" y="10668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Digital signature of the root </a:t>
            </a:r>
            <a:r>
              <a:rPr lang="en-US" sz="2000">
                <a:sym typeface="Wingdings" pitchFamily="2" charset="2"/>
              </a:rPr>
              <a:t> no one except the owner</a:t>
            </a:r>
          </a:p>
          <a:p>
            <a:r>
              <a:rPr lang="en-US" sz="2000">
                <a:sym typeface="Wingdings" pitchFamily="2" charset="2"/>
              </a:rPr>
              <a:t>could produce the signature</a:t>
            </a:r>
          </a:p>
        </p:txBody>
      </p:sp>
      <p:sp>
        <p:nvSpPr>
          <p:cNvPr id="741493" name="Rectangle 117"/>
          <p:cNvSpPr>
            <a:spLocks noChangeArrowheads="1"/>
          </p:cNvSpPr>
          <p:nvPr/>
        </p:nvSpPr>
        <p:spPr bwMode="auto">
          <a:xfrm>
            <a:off x="533400" y="1219200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ym typeface="Wingdings" pitchFamily="2" charset="2"/>
              </a:rPr>
              <a:t>Hash function is publicly known</a:t>
            </a:r>
          </a:p>
        </p:txBody>
      </p:sp>
      <p:sp>
        <p:nvSpPr>
          <p:cNvPr id="741494" name="Rectangle 118"/>
          <p:cNvSpPr>
            <a:spLocks noChangeArrowheads="1"/>
          </p:cNvSpPr>
          <p:nvPr/>
        </p:nvSpPr>
        <p:spPr bwMode="auto">
          <a:xfrm>
            <a:off x="527050" y="1157288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ym typeface="Wingdings" pitchFamily="2" charset="2"/>
              </a:rPr>
              <a:t>Single signature to sign many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4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4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4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4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4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4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4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4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41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741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741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 tmFilter="0, 0; .2, .5; .8, .5; 1, 0"/>
                                        <p:tgtEl>
                                          <p:spTgt spid="7414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500" autoRev="1" fill="hold"/>
                                        <p:tgtEl>
                                          <p:spTgt spid="7414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741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741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tmFilter="0, 0; .2, .5; .8, .5; 1, 0"/>
                                        <p:tgtEl>
                                          <p:spTgt spid="741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500" autoRev="1" fill="hold"/>
                                        <p:tgtEl>
                                          <p:spTgt spid="741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433" grpId="0" animBg="1" autoUpdateAnimBg="0"/>
      <p:bldP spid="741435" grpId="0" animBg="1"/>
      <p:bldP spid="741453" grpId="0" animBg="1"/>
      <p:bldP spid="741453" grpId="1" animBg="1"/>
      <p:bldP spid="741468" grpId="0" animBg="1"/>
      <p:bldP spid="741469" grpId="0" animBg="1"/>
      <p:bldP spid="741480" grpId="0" animBg="1"/>
      <p:bldP spid="741480" grpId="1" animBg="1"/>
      <p:bldP spid="741481" grpId="0" animBg="1"/>
      <p:bldP spid="741482" grpId="0" animBg="1"/>
      <p:bldP spid="741484" grpId="0" animBg="1"/>
      <p:bldP spid="741484" grpId="1" animBg="1"/>
      <p:bldP spid="741485" grpId="0" animBg="1"/>
      <p:bldP spid="741488" grpId="0" build="allAtOnce"/>
      <p:bldP spid="741490" grpId="0"/>
      <p:bldP spid="741490" grpId="1"/>
      <p:bldP spid="741491" grpId="0"/>
      <p:bldP spid="741492" grpId="0"/>
      <p:bldP spid="741493" grpId="0"/>
      <p:bldP spid="741494" grpId="0"/>
      <p:bldP spid="74149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876300"/>
            <a:ext cx="8245475" cy="265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Extends to Range Query: f=2 (f is the </a:t>
            </a:r>
            <a:r>
              <a:rPr lang="en-US" dirty="0" err="1" smtClean="0"/>
              <a:t>fanout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B0F17A2-5544-4098-9FA2-AB067F2AC3F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1380" name="AutoShape 3"/>
          <p:cNvSpPr>
            <a:spLocks noChangeArrowheads="1"/>
          </p:cNvSpPr>
          <p:nvPr/>
        </p:nvSpPr>
        <p:spPr bwMode="auto">
          <a:xfrm>
            <a:off x="13716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1</a:t>
            </a:r>
            <a:endParaRPr lang="en-US" sz="2400" baseline="-25000">
              <a:latin typeface="Verdana" pitchFamily="34" charset="0"/>
            </a:endParaRPr>
          </a:p>
        </p:txBody>
      </p:sp>
      <p:sp>
        <p:nvSpPr>
          <p:cNvPr id="101381" name="AutoShape 4"/>
          <p:cNvSpPr>
            <a:spLocks noChangeArrowheads="1"/>
          </p:cNvSpPr>
          <p:nvPr/>
        </p:nvSpPr>
        <p:spPr bwMode="auto">
          <a:xfrm>
            <a:off x="22098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2</a:t>
            </a:r>
            <a:endParaRPr lang="en-US" sz="2400" baseline="-25000">
              <a:latin typeface="Verdana" pitchFamily="34" charset="0"/>
            </a:endParaRPr>
          </a:p>
        </p:txBody>
      </p:sp>
      <p:sp>
        <p:nvSpPr>
          <p:cNvPr id="101382" name="AutoShape 5"/>
          <p:cNvSpPr>
            <a:spLocks noChangeArrowheads="1"/>
          </p:cNvSpPr>
          <p:nvPr/>
        </p:nvSpPr>
        <p:spPr bwMode="auto">
          <a:xfrm>
            <a:off x="30480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3</a:t>
            </a:r>
            <a:endParaRPr lang="en-US" sz="2400" baseline="-25000">
              <a:latin typeface="Verdana" pitchFamily="34" charset="0"/>
            </a:endParaRPr>
          </a:p>
        </p:txBody>
      </p:sp>
      <p:sp>
        <p:nvSpPr>
          <p:cNvPr id="101383" name="AutoShape 6"/>
          <p:cNvSpPr>
            <a:spLocks noChangeArrowheads="1"/>
          </p:cNvSpPr>
          <p:nvPr/>
        </p:nvSpPr>
        <p:spPr bwMode="auto">
          <a:xfrm>
            <a:off x="38862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4</a:t>
            </a:r>
            <a:endParaRPr lang="en-US" sz="2400" baseline="-25000">
              <a:latin typeface="Verdana" pitchFamily="34" charset="0"/>
            </a:endParaRPr>
          </a:p>
        </p:txBody>
      </p:sp>
      <p:sp>
        <p:nvSpPr>
          <p:cNvPr id="101384" name="AutoShape 7"/>
          <p:cNvSpPr>
            <a:spLocks noChangeArrowheads="1"/>
          </p:cNvSpPr>
          <p:nvPr/>
        </p:nvSpPr>
        <p:spPr bwMode="auto">
          <a:xfrm>
            <a:off x="47244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5</a:t>
            </a:r>
            <a:endParaRPr lang="en-US" sz="2400" baseline="-25000">
              <a:latin typeface="Verdana" pitchFamily="34" charset="0"/>
            </a:endParaRPr>
          </a:p>
        </p:txBody>
      </p:sp>
      <p:sp>
        <p:nvSpPr>
          <p:cNvPr id="101385" name="AutoShape 8"/>
          <p:cNvSpPr>
            <a:spLocks noChangeArrowheads="1"/>
          </p:cNvSpPr>
          <p:nvPr/>
        </p:nvSpPr>
        <p:spPr bwMode="auto">
          <a:xfrm>
            <a:off x="55626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6</a:t>
            </a:r>
            <a:endParaRPr lang="en-US" sz="2400" baseline="-25000">
              <a:latin typeface="Verdana" pitchFamily="34" charset="0"/>
            </a:endParaRPr>
          </a:p>
        </p:txBody>
      </p:sp>
      <p:sp>
        <p:nvSpPr>
          <p:cNvPr id="101386" name="AutoShape 9"/>
          <p:cNvSpPr>
            <a:spLocks noChangeArrowheads="1"/>
          </p:cNvSpPr>
          <p:nvPr/>
        </p:nvSpPr>
        <p:spPr bwMode="auto">
          <a:xfrm>
            <a:off x="64008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9</a:t>
            </a:r>
            <a:endParaRPr lang="en-US" sz="2400" baseline="-25000">
              <a:latin typeface="Verdana" pitchFamily="34" charset="0"/>
            </a:endParaRPr>
          </a:p>
        </p:txBody>
      </p:sp>
      <p:sp>
        <p:nvSpPr>
          <p:cNvPr id="101387" name="AutoShape 10"/>
          <p:cNvSpPr>
            <a:spLocks noChangeArrowheads="1"/>
          </p:cNvSpPr>
          <p:nvPr/>
        </p:nvSpPr>
        <p:spPr bwMode="auto">
          <a:xfrm>
            <a:off x="72390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12</a:t>
            </a:r>
            <a:endParaRPr lang="en-US" sz="2400" baseline="-25000">
              <a:latin typeface="Verdana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4648200"/>
            <a:ext cx="6629400" cy="685800"/>
            <a:chOff x="720" y="2928"/>
            <a:chExt cx="4176" cy="432"/>
          </a:xfrm>
        </p:grpSpPr>
        <p:sp>
          <p:nvSpPr>
            <p:cNvPr id="101433" name="Text Box 12"/>
            <p:cNvSpPr txBox="1">
              <a:spLocks noChangeArrowheads="1"/>
            </p:cNvSpPr>
            <p:nvPr/>
          </p:nvSpPr>
          <p:spPr bwMode="auto">
            <a:xfrm>
              <a:off x="720" y="307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>
                <a:latin typeface="Verdana" pitchFamily="34" charset="0"/>
              </a:endParaRPr>
            </a:p>
          </p:txBody>
        </p:sp>
        <p:sp>
          <p:nvSpPr>
            <p:cNvPr id="101434" name="Rectangle 13"/>
            <p:cNvSpPr>
              <a:spLocks noChangeArrowheads="1"/>
            </p:cNvSpPr>
            <p:nvPr/>
          </p:nvSpPr>
          <p:spPr bwMode="auto">
            <a:xfrm>
              <a:off x="864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1</a:t>
              </a:r>
            </a:p>
          </p:txBody>
        </p:sp>
        <p:sp>
          <p:nvSpPr>
            <p:cNvPr id="101435" name="Rectangle 14"/>
            <p:cNvSpPr>
              <a:spLocks noChangeArrowheads="1"/>
            </p:cNvSpPr>
            <p:nvPr/>
          </p:nvSpPr>
          <p:spPr bwMode="auto">
            <a:xfrm>
              <a:off x="1392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2</a:t>
              </a:r>
            </a:p>
          </p:txBody>
        </p:sp>
        <p:sp>
          <p:nvSpPr>
            <p:cNvPr id="101436" name="Rectangle 15"/>
            <p:cNvSpPr>
              <a:spLocks noChangeArrowheads="1"/>
            </p:cNvSpPr>
            <p:nvPr/>
          </p:nvSpPr>
          <p:spPr bwMode="auto">
            <a:xfrm>
              <a:off x="1920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3</a:t>
              </a:r>
            </a:p>
          </p:txBody>
        </p:sp>
        <p:sp>
          <p:nvSpPr>
            <p:cNvPr id="101437" name="Rectangle 16"/>
            <p:cNvSpPr>
              <a:spLocks noChangeArrowheads="1"/>
            </p:cNvSpPr>
            <p:nvPr/>
          </p:nvSpPr>
          <p:spPr bwMode="auto">
            <a:xfrm>
              <a:off x="2448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4</a:t>
              </a:r>
            </a:p>
          </p:txBody>
        </p:sp>
        <p:sp>
          <p:nvSpPr>
            <p:cNvPr id="101438" name="Rectangle 17"/>
            <p:cNvSpPr>
              <a:spLocks noChangeArrowheads="1"/>
            </p:cNvSpPr>
            <p:nvPr/>
          </p:nvSpPr>
          <p:spPr bwMode="auto">
            <a:xfrm>
              <a:off x="2976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5</a:t>
              </a:r>
            </a:p>
          </p:txBody>
        </p:sp>
        <p:sp>
          <p:nvSpPr>
            <p:cNvPr id="101439" name="Rectangle 18"/>
            <p:cNvSpPr>
              <a:spLocks noChangeArrowheads="1"/>
            </p:cNvSpPr>
            <p:nvPr/>
          </p:nvSpPr>
          <p:spPr bwMode="auto">
            <a:xfrm>
              <a:off x="3504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6</a:t>
              </a:r>
            </a:p>
          </p:txBody>
        </p:sp>
        <p:sp>
          <p:nvSpPr>
            <p:cNvPr id="101440" name="Rectangle 19"/>
            <p:cNvSpPr>
              <a:spLocks noChangeArrowheads="1"/>
            </p:cNvSpPr>
            <p:nvPr/>
          </p:nvSpPr>
          <p:spPr bwMode="auto">
            <a:xfrm>
              <a:off x="4032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7</a:t>
              </a:r>
            </a:p>
          </p:txBody>
        </p:sp>
        <p:sp>
          <p:nvSpPr>
            <p:cNvPr id="101441" name="Rectangle 20"/>
            <p:cNvSpPr>
              <a:spLocks noChangeArrowheads="1"/>
            </p:cNvSpPr>
            <p:nvPr/>
          </p:nvSpPr>
          <p:spPr bwMode="auto">
            <a:xfrm>
              <a:off x="4560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8</a:t>
              </a:r>
            </a:p>
          </p:txBody>
        </p:sp>
        <p:sp>
          <p:nvSpPr>
            <p:cNvPr id="101442" name="Line 21"/>
            <p:cNvSpPr>
              <a:spLocks noChangeShapeType="1"/>
            </p:cNvSpPr>
            <p:nvPr/>
          </p:nvSpPr>
          <p:spPr bwMode="auto">
            <a:xfrm flipV="1">
              <a:off x="1056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3" name="Line 22"/>
            <p:cNvSpPr>
              <a:spLocks noChangeShapeType="1"/>
            </p:cNvSpPr>
            <p:nvPr/>
          </p:nvSpPr>
          <p:spPr bwMode="auto">
            <a:xfrm flipV="1">
              <a:off x="158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4" name="Line 23"/>
            <p:cNvSpPr>
              <a:spLocks noChangeShapeType="1"/>
            </p:cNvSpPr>
            <p:nvPr/>
          </p:nvSpPr>
          <p:spPr bwMode="auto">
            <a:xfrm flipV="1">
              <a:off x="206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5" name="Line 24"/>
            <p:cNvSpPr>
              <a:spLocks noChangeShapeType="1"/>
            </p:cNvSpPr>
            <p:nvPr/>
          </p:nvSpPr>
          <p:spPr bwMode="auto">
            <a:xfrm flipV="1">
              <a:off x="2592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6" name="Line 25"/>
            <p:cNvSpPr>
              <a:spLocks noChangeShapeType="1"/>
            </p:cNvSpPr>
            <p:nvPr/>
          </p:nvSpPr>
          <p:spPr bwMode="auto">
            <a:xfrm flipV="1">
              <a:off x="3120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7" name="Line 26"/>
            <p:cNvSpPr>
              <a:spLocks noChangeShapeType="1"/>
            </p:cNvSpPr>
            <p:nvPr/>
          </p:nvSpPr>
          <p:spPr bwMode="auto">
            <a:xfrm flipV="1">
              <a:off x="364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8" name="Line 27"/>
            <p:cNvSpPr>
              <a:spLocks noChangeShapeType="1"/>
            </p:cNvSpPr>
            <p:nvPr/>
          </p:nvSpPr>
          <p:spPr bwMode="auto">
            <a:xfrm flipV="1">
              <a:off x="412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49" name="Line 28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600200" y="3810000"/>
            <a:ext cx="5943600" cy="838200"/>
            <a:chOff x="1008" y="2400"/>
            <a:chExt cx="3744" cy="528"/>
          </a:xfrm>
        </p:grpSpPr>
        <p:sp>
          <p:nvSpPr>
            <p:cNvPr id="101421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12</a:t>
              </a:r>
            </a:p>
          </p:txBody>
        </p:sp>
        <p:sp>
          <p:nvSpPr>
            <p:cNvPr id="101422" name="Rectangle 31"/>
            <p:cNvSpPr>
              <a:spLocks noChangeArrowheads="1"/>
            </p:cNvSpPr>
            <p:nvPr/>
          </p:nvSpPr>
          <p:spPr bwMode="auto">
            <a:xfrm>
              <a:off x="2208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34</a:t>
              </a:r>
            </a:p>
          </p:txBody>
        </p:sp>
        <p:sp>
          <p:nvSpPr>
            <p:cNvPr id="101423" name="Rectangle 32"/>
            <p:cNvSpPr>
              <a:spLocks noChangeArrowheads="1"/>
            </p:cNvSpPr>
            <p:nvPr/>
          </p:nvSpPr>
          <p:spPr bwMode="auto">
            <a:xfrm>
              <a:off x="3216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56</a:t>
              </a:r>
            </a:p>
          </p:txBody>
        </p:sp>
        <p:sp>
          <p:nvSpPr>
            <p:cNvPr id="101424" name="Rectangle 33"/>
            <p:cNvSpPr>
              <a:spLocks noChangeArrowheads="1"/>
            </p:cNvSpPr>
            <p:nvPr/>
          </p:nvSpPr>
          <p:spPr bwMode="auto">
            <a:xfrm>
              <a:off x="4272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Verdana" pitchFamily="34" charset="0"/>
                </a:rPr>
                <a:t>h</a:t>
              </a:r>
              <a:r>
                <a:rPr lang="en-US" sz="2400" baseline="-25000">
                  <a:latin typeface="Verdana" pitchFamily="34" charset="0"/>
                </a:rPr>
                <a:t>78</a:t>
              </a:r>
            </a:p>
          </p:txBody>
        </p:sp>
        <p:sp>
          <p:nvSpPr>
            <p:cNvPr id="101425" name="Line 34"/>
            <p:cNvSpPr>
              <a:spLocks noChangeShapeType="1"/>
            </p:cNvSpPr>
            <p:nvPr/>
          </p:nvSpPr>
          <p:spPr bwMode="auto">
            <a:xfrm flipH="1">
              <a:off x="1008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26" name="Line 35"/>
            <p:cNvSpPr>
              <a:spLocks noChangeShapeType="1"/>
            </p:cNvSpPr>
            <p:nvPr/>
          </p:nvSpPr>
          <p:spPr bwMode="auto">
            <a:xfrm>
              <a:off x="1296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27" name="Line 36"/>
            <p:cNvSpPr>
              <a:spLocks noChangeShapeType="1"/>
            </p:cNvSpPr>
            <p:nvPr/>
          </p:nvSpPr>
          <p:spPr bwMode="auto">
            <a:xfrm flipH="1">
              <a:off x="2064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28" name="Line 37"/>
            <p:cNvSpPr>
              <a:spLocks noChangeShapeType="1"/>
            </p:cNvSpPr>
            <p:nvPr/>
          </p:nvSpPr>
          <p:spPr bwMode="auto">
            <a:xfrm>
              <a:off x="2352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29" name="Line 38"/>
            <p:cNvSpPr>
              <a:spLocks noChangeShapeType="1"/>
            </p:cNvSpPr>
            <p:nvPr/>
          </p:nvSpPr>
          <p:spPr bwMode="auto">
            <a:xfrm flipH="1">
              <a:off x="3072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0" name="Line 39"/>
            <p:cNvSpPr>
              <a:spLocks noChangeShapeType="1"/>
            </p:cNvSpPr>
            <p:nvPr/>
          </p:nvSpPr>
          <p:spPr bwMode="auto">
            <a:xfrm>
              <a:off x="3360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1" name="Line 40"/>
            <p:cNvSpPr>
              <a:spLocks noChangeShapeType="1"/>
            </p:cNvSpPr>
            <p:nvPr/>
          </p:nvSpPr>
          <p:spPr bwMode="auto">
            <a:xfrm flipH="1">
              <a:off x="4176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32" name="Line 41"/>
            <p:cNvSpPr>
              <a:spLocks noChangeShapeType="1"/>
            </p:cNvSpPr>
            <p:nvPr/>
          </p:nvSpPr>
          <p:spPr bwMode="auto">
            <a:xfrm>
              <a:off x="4464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1390" name="Rectangle 42"/>
          <p:cNvSpPr>
            <a:spLocks noChangeArrowheads="1"/>
          </p:cNvSpPr>
          <p:nvPr/>
        </p:nvSpPr>
        <p:spPr bwMode="auto">
          <a:xfrm>
            <a:off x="2590800" y="29718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h</a:t>
            </a:r>
            <a:r>
              <a:rPr lang="en-US" sz="2400" baseline="-25000">
                <a:latin typeface="Verdana" pitchFamily="34" charset="0"/>
              </a:rPr>
              <a:t>1..4</a:t>
            </a:r>
          </a:p>
        </p:txBody>
      </p:sp>
      <p:sp>
        <p:nvSpPr>
          <p:cNvPr id="101391" name="Rectangle 43"/>
          <p:cNvSpPr>
            <a:spLocks noChangeArrowheads="1"/>
          </p:cNvSpPr>
          <p:nvPr/>
        </p:nvSpPr>
        <p:spPr bwMode="auto">
          <a:xfrm>
            <a:off x="5943600" y="29718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h</a:t>
            </a:r>
            <a:r>
              <a:rPr lang="en-US" sz="2400" baseline="-25000">
                <a:latin typeface="Verdana" pitchFamily="34" charset="0"/>
              </a:rPr>
              <a:t>5..8</a:t>
            </a:r>
          </a:p>
        </p:txBody>
      </p:sp>
      <p:sp>
        <p:nvSpPr>
          <p:cNvPr id="101392" name="Line 44"/>
          <p:cNvSpPr>
            <a:spLocks noChangeShapeType="1"/>
          </p:cNvSpPr>
          <p:nvPr/>
        </p:nvSpPr>
        <p:spPr bwMode="auto">
          <a:xfrm flipV="1">
            <a:off x="2133600" y="3429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393" name="Line 45"/>
          <p:cNvSpPr>
            <a:spLocks noChangeShapeType="1"/>
          </p:cNvSpPr>
          <p:nvPr/>
        </p:nvSpPr>
        <p:spPr bwMode="auto">
          <a:xfrm>
            <a:off x="2971800" y="3429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394" name="Line 46"/>
          <p:cNvSpPr>
            <a:spLocks noChangeShapeType="1"/>
          </p:cNvSpPr>
          <p:nvPr/>
        </p:nvSpPr>
        <p:spPr bwMode="auto">
          <a:xfrm flipV="1">
            <a:off x="5410200" y="3429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395" name="Line 47"/>
          <p:cNvSpPr>
            <a:spLocks noChangeShapeType="1"/>
          </p:cNvSpPr>
          <p:nvPr/>
        </p:nvSpPr>
        <p:spPr bwMode="auto">
          <a:xfrm>
            <a:off x="6248400" y="34290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396" name="Rectangle 48"/>
          <p:cNvSpPr>
            <a:spLocks noChangeArrowheads="1"/>
          </p:cNvSpPr>
          <p:nvPr/>
        </p:nvSpPr>
        <p:spPr bwMode="auto">
          <a:xfrm>
            <a:off x="4114800" y="2286000"/>
            <a:ext cx="685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h</a:t>
            </a:r>
            <a:r>
              <a:rPr lang="en-US" sz="2400" baseline="-25000">
                <a:latin typeface="Verdana" pitchFamily="34" charset="0"/>
              </a:rPr>
              <a:t>1..8</a:t>
            </a:r>
          </a:p>
        </p:txBody>
      </p:sp>
      <p:sp>
        <p:nvSpPr>
          <p:cNvPr id="101397" name="Line 49"/>
          <p:cNvSpPr>
            <a:spLocks noChangeShapeType="1"/>
          </p:cNvSpPr>
          <p:nvPr/>
        </p:nvSpPr>
        <p:spPr bwMode="auto">
          <a:xfrm flipV="1">
            <a:off x="2971800" y="27432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1398" name="Line 50"/>
          <p:cNvSpPr>
            <a:spLocks noChangeShapeType="1"/>
          </p:cNvSpPr>
          <p:nvPr/>
        </p:nvSpPr>
        <p:spPr bwMode="auto">
          <a:xfrm>
            <a:off x="4419600" y="2743200"/>
            <a:ext cx="1676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800600" y="1828800"/>
            <a:ext cx="2514600" cy="609600"/>
            <a:chOff x="3024" y="1152"/>
            <a:chExt cx="1584" cy="384"/>
          </a:xfrm>
        </p:grpSpPr>
        <p:sp>
          <p:nvSpPr>
            <p:cNvPr id="101418" name="AutoShape 52"/>
            <p:cNvSpPr>
              <a:spLocks noChangeArrowheads="1"/>
            </p:cNvSpPr>
            <p:nvPr/>
          </p:nvSpPr>
          <p:spPr bwMode="auto">
            <a:xfrm>
              <a:off x="4224" y="1200"/>
              <a:ext cx="384" cy="336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Verdana" pitchFamily="34" charset="0"/>
                  <a:sym typeface="Symbol" pitchFamily="18" charset="2"/>
                </a:rPr>
                <a:t></a:t>
              </a:r>
              <a:endParaRPr lang="en-US" sz="2400" b="1">
                <a:latin typeface="Verdana" pitchFamily="34" charset="0"/>
              </a:endParaRPr>
            </a:p>
          </p:txBody>
        </p:sp>
        <p:sp>
          <p:nvSpPr>
            <p:cNvPr id="101419" name="Text Box 53"/>
            <p:cNvSpPr txBox="1">
              <a:spLocks noChangeArrowheads="1"/>
            </p:cNvSpPr>
            <p:nvPr/>
          </p:nvSpPr>
          <p:spPr bwMode="auto">
            <a:xfrm>
              <a:off x="3024" y="1152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Sign(h</a:t>
              </a:r>
              <a:r>
                <a:rPr lang="en-US" sz="2000" baseline="-25000">
                  <a:latin typeface="Verdana" pitchFamily="34" charset="0"/>
                </a:rPr>
                <a:t>1..8</a:t>
              </a:r>
              <a:r>
                <a:rPr lang="en-US" sz="2000">
                  <a:latin typeface="Verdana" pitchFamily="34" charset="0"/>
                </a:rPr>
                <a:t>,SK)</a:t>
              </a:r>
            </a:p>
          </p:txBody>
        </p:sp>
        <p:sp>
          <p:nvSpPr>
            <p:cNvPr id="101420" name="Line 54"/>
            <p:cNvSpPr>
              <a:spLocks noChangeShapeType="1"/>
            </p:cNvSpPr>
            <p:nvPr/>
          </p:nvSpPr>
          <p:spPr bwMode="auto">
            <a:xfrm>
              <a:off x="3120" y="144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486400" y="5867400"/>
            <a:ext cx="1524000" cy="609600"/>
            <a:chOff x="3456" y="3696"/>
            <a:chExt cx="960" cy="384"/>
          </a:xfrm>
        </p:grpSpPr>
        <p:sp>
          <p:nvSpPr>
            <p:cNvPr id="101413" name="Line 56"/>
            <p:cNvSpPr>
              <a:spLocks noChangeShapeType="1"/>
            </p:cNvSpPr>
            <p:nvPr/>
          </p:nvSpPr>
          <p:spPr bwMode="auto">
            <a:xfrm>
              <a:off x="3456" y="37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14" name="Line 57"/>
            <p:cNvSpPr>
              <a:spLocks noChangeShapeType="1"/>
            </p:cNvSpPr>
            <p:nvPr/>
          </p:nvSpPr>
          <p:spPr bwMode="auto">
            <a:xfrm>
              <a:off x="4416" y="36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15" name="Line 58"/>
            <p:cNvSpPr>
              <a:spLocks noChangeShapeType="1"/>
            </p:cNvSpPr>
            <p:nvPr/>
          </p:nvSpPr>
          <p:spPr bwMode="auto">
            <a:xfrm>
              <a:off x="4080" y="39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16" name="Line 59"/>
            <p:cNvSpPr>
              <a:spLocks noChangeShapeType="1"/>
            </p:cNvSpPr>
            <p:nvPr/>
          </p:nvSpPr>
          <p:spPr bwMode="auto">
            <a:xfrm flipH="1">
              <a:off x="3456" y="3936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17" name="Text Box 60"/>
            <p:cNvSpPr txBox="1">
              <a:spLocks noChangeArrowheads="1"/>
            </p:cNvSpPr>
            <p:nvPr/>
          </p:nvSpPr>
          <p:spPr bwMode="auto">
            <a:xfrm>
              <a:off x="3840" y="379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q</a:t>
              </a:r>
            </a:p>
          </p:txBody>
        </p:sp>
      </p:grpSp>
      <p:sp>
        <p:nvSpPr>
          <p:cNvPr id="805949" name="AutoShape 61"/>
          <p:cNvSpPr>
            <a:spLocks noChangeArrowheads="1"/>
          </p:cNvSpPr>
          <p:nvPr/>
        </p:nvSpPr>
        <p:spPr bwMode="auto">
          <a:xfrm>
            <a:off x="4038600" y="6019800"/>
            <a:ext cx="1066800" cy="457200"/>
          </a:xfrm>
          <a:prstGeom prst="wedgeRectCallout">
            <a:avLst>
              <a:gd name="adj1" fmla="val 54315"/>
              <a:gd name="adj2" fmla="val -906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latin typeface="Verdana" pitchFamily="34" charset="0"/>
              </a:rPr>
              <a:t>LB(q)</a:t>
            </a:r>
          </a:p>
        </p:txBody>
      </p:sp>
      <p:sp>
        <p:nvSpPr>
          <p:cNvPr id="805950" name="AutoShape 62"/>
          <p:cNvSpPr>
            <a:spLocks noChangeArrowheads="1"/>
          </p:cNvSpPr>
          <p:nvPr/>
        </p:nvSpPr>
        <p:spPr bwMode="auto">
          <a:xfrm>
            <a:off x="7620000" y="6019800"/>
            <a:ext cx="1066800" cy="457200"/>
          </a:xfrm>
          <a:prstGeom prst="wedgeRectCallout">
            <a:avLst>
              <a:gd name="adj1" fmla="val -51639"/>
              <a:gd name="adj2" fmla="val -1013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latin typeface="Verdana" pitchFamily="34" charset="0"/>
              </a:rPr>
              <a:t>RB(q)</a:t>
            </a:r>
          </a:p>
        </p:txBody>
      </p:sp>
      <p:sp>
        <p:nvSpPr>
          <p:cNvPr id="101403" name="Text Box 63"/>
          <p:cNvSpPr txBox="1">
            <a:spLocks noChangeArrowheads="1"/>
          </p:cNvSpPr>
          <p:nvPr/>
        </p:nvSpPr>
        <p:spPr bwMode="auto">
          <a:xfrm>
            <a:off x="228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Select * from T where 5&lt;A&lt;11</a:t>
            </a:r>
          </a:p>
        </p:txBody>
      </p:sp>
      <p:sp>
        <p:nvSpPr>
          <p:cNvPr id="805953" name="Rectangle 65"/>
          <p:cNvSpPr>
            <a:spLocks noChangeArrowheads="1"/>
          </p:cNvSpPr>
          <p:nvPr/>
        </p:nvSpPr>
        <p:spPr bwMode="auto">
          <a:xfrm>
            <a:off x="2590800" y="2971800"/>
            <a:ext cx="685800" cy="457200"/>
          </a:xfrm>
          <a:prstGeom prst="rect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1..4</a:t>
            </a:r>
          </a:p>
        </p:txBody>
      </p:sp>
      <p:sp>
        <p:nvSpPr>
          <p:cNvPr id="805955" name="Text Box 67"/>
          <p:cNvSpPr txBox="1">
            <a:spLocks noChangeArrowheads="1"/>
          </p:cNvSpPr>
          <p:nvPr/>
        </p:nvSpPr>
        <p:spPr bwMode="auto">
          <a:xfrm>
            <a:off x="838200" y="5943600"/>
            <a:ext cx="2514600" cy="39687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Verdana" pitchFamily="34" charset="0"/>
              </a:rPr>
              <a:t>VO: 5, 12, h</a:t>
            </a:r>
            <a:r>
              <a:rPr lang="en-US" sz="2000" baseline="-25000">
                <a:solidFill>
                  <a:srgbClr val="FFFF00"/>
                </a:solidFill>
                <a:latin typeface="Verdana" pitchFamily="34" charset="0"/>
              </a:rPr>
              <a:t>1..4</a:t>
            </a:r>
            <a:r>
              <a:rPr lang="en-US" sz="2000">
                <a:solidFill>
                  <a:srgbClr val="FFFF00"/>
                </a:solidFill>
                <a:latin typeface="Verdana" pitchFamily="34" charset="0"/>
              </a:rPr>
              <a:t>, </a:t>
            </a:r>
            <a:r>
              <a:rPr lang="en-US" sz="2000" b="1">
                <a:solidFill>
                  <a:srgbClr val="FFFF00"/>
                </a:solidFill>
                <a:latin typeface="Verdana" pitchFamily="34" charset="0"/>
                <a:sym typeface="Symbol" pitchFamily="18" charset="2"/>
              </a:rPr>
              <a:t></a:t>
            </a:r>
            <a:endParaRPr lang="en-US" sz="200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805956" name="AutoShape 68"/>
          <p:cNvSpPr>
            <a:spLocks noChangeArrowheads="1"/>
          </p:cNvSpPr>
          <p:nvPr/>
        </p:nvSpPr>
        <p:spPr bwMode="auto">
          <a:xfrm>
            <a:off x="4724400" y="5410200"/>
            <a:ext cx="533400" cy="381000"/>
          </a:xfrm>
          <a:prstGeom prst="flowChartAlternateProcess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5</a:t>
            </a:r>
            <a:endParaRPr lang="en-US" sz="2400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05957" name="AutoShape 69"/>
          <p:cNvSpPr>
            <a:spLocks noChangeArrowheads="1"/>
          </p:cNvSpPr>
          <p:nvPr/>
        </p:nvSpPr>
        <p:spPr bwMode="auto">
          <a:xfrm>
            <a:off x="7239000" y="5410200"/>
            <a:ext cx="533400" cy="381000"/>
          </a:xfrm>
          <a:prstGeom prst="flowChartAlternateProcess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12</a:t>
            </a:r>
            <a:endParaRPr lang="en-US" sz="2400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05958" name="Line 70"/>
          <p:cNvSpPr>
            <a:spLocks noChangeShapeType="1"/>
          </p:cNvSpPr>
          <p:nvPr/>
        </p:nvSpPr>
        <p:spPr bwMode="auto">
          <a:xfrm>
            <a:off x="4419600" y="2743200"/>
            <a:ext cx="1676400" cy="228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5959" name="Rectangle 71"/>
          <p:cNvSpPr>
            <a:spLocks noChangeArrowheads="1"/>
          </p:cNvSpPr>
          <p:nvPr/>
        </p:nvSpPr>
        <p:spPr bwMode="auto">
          <a:xfrm>
            <a:off x="5943600" y="2971800"/>
            <a:ext cx="6858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Verdana" pitchFamily="34" charset="0"/>
              </a:rPr>
              <a:t>h</a:t>
            </a:r>
            <a:r>
              <a:rPr lang="en-US" sz="2400" baseline="-25000">
                <a:latin typeface="Verdana" pitchFamily="34" charset="0"/>
              </a:rPr>
              <a:t>5..8</a:t>
            </a:r>
          </a:p>
        </p:txBody>
      </p:sp>
      <p:sp>
        <p:nvSpPr>
          <p:cNvPr id="805960" name="AutoShape 72"/>
          <p:cNvSpPr>
            <a:spLocks noChangeArrowheads="1"/>
          </p:cNvSpPr>
          <p:nvPr/>
        </p:nvSpPr>
        <p:spPr bwMode="auto">
          <a:xfrm>
            <a:off x="6705600" y="1905000"/>
            <a:ext cx="609600" cy="533400"/>
          </a:xfrm>
          <a:prstGeom prst="verticalScroll">
            <a:avLst>
              <a:gd name="adj" fmla="val 12500"/>
            </a:avLst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 pitchFamily="34" charset="0"/>
                <a:sym typeface="Symbol" pitchFamily="18" charset="2"/>
              </a:rPr>
              <a:t></a:t>
            </a:r>
            <a:endParaRPr lang="en-US" sz="24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0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0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8059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8059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949" grpId="0" animBg="1" autoUpdateAnimBg="0"/>
      <p:bldP spid="805950" grpId="0" animBg="1"/>
      <p:bldP spid="805953" grpId="0" animBg="1"/>
      <p:bldP spid="805955" grpId="0" animBg="1" autoUpdateAnimBg="0"/>
      <p:bldP spid="805955" grpId="1" animBg="1"/>
      <p:bldP spid="805956" grpId="0" animBg="1"/>
      <p:bldP spid="805957" grpId="0" animBg="1"/>
      <p:bldP spid="805958" grpId="0" animBg="1"/>
      <p:bldP spid="805959" grpId="0" animBg="1"/>
      <p:bldP spid="8059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895350"/>
            <a:ext cx="8245475" cy="265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Client Side Verification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9770825-0D28-4B0B-A49C-B38E66F0750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2404" name="AutoShape 3"/>
          <p:cNvSpPr>
            <a:spLocks noChangeArrowheads="1"/>
          </p:cNvSpPr>
          <p:nvPr/>
        </p:nvSpPr>
        <p:spPr bwMode="auto">
          <a:xfrm>
            <a:off x="4724400" y="5410200"/>
            <a:ext cx="533400" cy="381000"/>
          </a:xfrm>
          <a:prstGeom prst="flowChartAlternateProcess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5</a:t>
            </a:r>
            <a:endParaRPr lang="en-US" sz="2400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05" name="AutoShape 4"/>
          <p:cNvSpPr>
            <a:spLocks noChangeArrowheads="1"/>
          </p:cNvSpPr>
          <p:nvPr/>
        </p:nvSpPr>
        <p:spPr bwMode="auto">
          <a:xfrm>
            <a:off x="55626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6</a:t>
            </a:r>
            <a:endParaRPr lang="en-US" sz="2400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06" name="AutoShape 5"/>
          <p:cNvSpPr>
            <a:spLocks noChangeArrowheads="1"/>
          </p:cNvSpPr>
          <p:nvPr/>
        </p:nvSpPr>
        <p:spPr bwMode="auto">
          <a:xfrm>
            <a:off x="6400800" y="5410200"/>
            <a:ext cx="5334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9</a:t>
            </a:r>
            <a:endParaRPr lang="en-US" sz="2400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07" name="AutoShape 6"/>
          <p:cNvSpPr>
            <a:spLocks noChangeArrowheads="1"/>
          </p:cNvSpPr>
          <p:nvPr/>
        </p:nvSpPr>
        <p:spPr bwMode="auto">
          <a:xfrm>
            <a:off x="7239000" y="5410200"/>
            <a:ext cx="533400" cy="381000"/>
          </a:xfrm>
          <a:prstGeom prst="flowChartAlternateProcess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12</a:t>
            </a:r>
            <a:endParaRPr lang="en-US" sz="2400" baseline="-2500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4400" y="4648200"/>
            <a:ext cx="3048000" cy="685800"/>
            <a:chOff x="2976" y="2928"/>
            <a:chExt cx="1920" cy="432"/>
          </a:xfrm>
        </p:grpSpPr>
        <p:sp>
          <p:nvSpPr>
            <p:cNvPr id="102444" name="Rectangle 8"/>
            <p:cNvSpPr>
              <a:spLocks noChangeArrowheads="1"/>
            </p:cNvSpPr>
            <p:nvPr/>
          </p:nvSpPr>
          <p:spPr bwMode="auto">
            <a:xfrm>
              <a:off x="2976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5</a:t>
              </a:r>
            </a:p>
          </p:txBody>
        </p:sp>
        <p:sp>
          <p:nvSpPr>
            <p:cNvPr id="102445" name="Rectangle 9"/>
            <p:cNvSpPr>
              <a:spLocks noChangeArrowheads="1"/>
            </p:cNvSpPr>
            <p:nvPr/>
          </p:nvSpPr>
          <p:spPr bwMode="auto">
            <a:xfrm>
              <a:off x="3504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6</a:t>
              </a:r>
            </a:p>
          </p:txBody>
        </p:sp>
        <p:sp>
          <p:nvSpPr>
            <p:cNvPr id="102446" name="Rectangle 10"/>
            <p:cNvSpPr>
              <a:spLocks noChangeArrowheads="1"/>
            </p:cNvSpPr>
            <p:nvPr/>
          </p:nvSpPr>
          <p:spPr bwMode="auto">
            <a:xfrm>
              <a:off x="4032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7</a:t>
              </a:r>
            </a:p>
          </p:txBody>
        </p:sp>
        <p:sp>
          <p:nvSpPr>
            <p:cNvPr id="102447" name="Rectangle 11"/>
            <p:cNvSpPr>
              <a:spLocks noChangeArrowheads="1"/>
            </p:cNvSpPr>
            <p:nvPr/>
          </p:nvSpPr>
          <p:spPr bwMode="auto">
            <a:xfrm>
              <a:off x="4560" y="2928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8</a:t>
              </a:r>
            </a:p>
          </p:txBody>
        </p:sp>
        <p:sp>
          <p:nvSpPr>
            <p:cNvPr id="102448" name="Line 12"/>
            <p:cNvSpPr>
              <a:spLocks noChangeShapeType="1"/>
            </p:cNvSpPr>
            <p:nvPr/>
          </p:nvSpPr>
          <p:spPr bwMode="auto">
            <a:xfrm flipV="1">
              <a:off x="3120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49" name="Line 13"/>
            <p:cNvSpPr>
              <a:spLocks noChangeShapeType="1"/>
            </p:cNvSpPr>
            <p:nvPr/>
          </p:nvSpPr>
          <p:spPr bwMode="auto">
            <a:xfrm flipV="1">
              <a:off x="364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50" name="Line 14"/>
            <p:cNvSpPr>
              <a:spLocks noChangeShapeType="1"/>
            </p:cNvSpPr>
            <p:nvPr/>
          </p:nvSpPr>
          <p:spPr bwMode="auto">
            <a:xfrm flipV="1">
              <a:off x="412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51" name="Line 15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876800" y="3810000"/>
            <a:ext cx="2667000" cy="838200"/>
            <a:chOff x="3072" y="2400"/>
            <a:chExt cx="1680" cy="528"/>
          </a:xfrm>
        </p:grpSpPr>
        <p:sp>
          <p:nvSpPr>
            <p:cNvPr id="102438" name="Rectangle 17"/>
            <p:cNvSpPr>
              <a:spLocks noChangeArrowheads="1"/>
            </p:cNvSpPr>
            <p:nvPr/>
          </p:nvSpPr>
          <p:spPr bwMode="auto">
            <a:xfrm>
              <a:off x="3216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56</a:t>
              </a:r>
            </a:p>
          </p:txBody>
        </p:sp>
        <p:sp>
          <p:nvSpPr>
            <p:cNvPr id="102439" name="Rectangle 18"/>
            <p:cNvSpPr>
              <a:spLocks noChangeArrowheads="1"/>
            </p:cNvSpPr>
            <p:nvPr/>
          </p:nvSpPr>
          <p:spPr bwMode="auto">
            <a:xfrm>
              <a:off x="4272" y="2400"/>
              <a:ext cx="3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78</a:t>
              </a:r>
            </a:p>
          </p:txBody>
        </p:sp>
        <p:sp>
          <p:nvSpPr>
            <p:cNvPr id="102440" name="Line 19"/>
            <p:cNvSpPr>
              <a:spLocks noChangeShapeType="1"/>
            </p:cNvSpPr>
            <p:nvPr/>
          </p:nvSpPr>
          <p:spPr bwMode="auto">
            <a:xfrm flipH="1">
              <a:off x="3072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41" name="Line 20"/>
            <p:cNvSpPr>
              <a:spLocks noChangeShapeType="1"/>
            </p:cNvSpPr>
            <p:nvPr/>
          </p:nvSpPr>
          <p:spPr bwMode="auto">
            <a:xfrm>
              <a:off x="3360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42" name="Line 21"/>
            <p:cNvSpPr>
              <a:spLocks noChangeShapeType="1"/>
            </p:cNvSpPr>
            <p:nvPr/>
          </p:nvSpPr>
          <p:spPr bwMode="auto">
            <a:xfrm flipH="1">
              <a:off x="4176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43" name="Line 22"/>
            <p:cNvSpPr>
              <a:spLocks noChangeShapeType="1"/>
            </p:cNvSpPr>
            <p:nvPr/>
          </p:nvSpPr>
          <p:spPr bwMode="auto">
            <a:xfrm>
              <a:off x="4464" y="264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410" name="Rectangle 23"/>
          <p:cNvSpPr>
            <a:spLocks noChangeArrowheads="1"/>
          </p:cNvSpPr>
          <p:nvPr/>
        </p:nvSpPr>
        <p:spPr bwMode="auto">
          <a:xfrm>
            <a:off x="2590800" y="2971800"/>
            <a:ext cx="685800" cy="457200"/>
          </a:xfrm>
          <a:prstGeom prst="rect">
            <a:avLst/>
          </a:prstGeom>
          <a:solidFill>
            <a:srgbClr val="FB38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sz="2400" baseline="-25000">
                <a:solidFill>
                  <a:schemeClr val="bg1"/>
                </a:solidFill>
                <a:latin typeface="Verdana" pitchFamily="34" charset="0"/>
              </a:rPr>
              <a:t>1..4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410200" y="2971800"/>
            <a:ext cx="1600200" cy="838200"/>
            <a:chOff x="3408" y="1872"/>
            <a:chExt cx="1008" cy="528"/>
          </a:xfrm>
        </p:grpSpPr>
        <p:sp>
          <p:nvSpPr>
            <p:cNvPr id="102435" name="Rectangle 25"/>
            <p:cNvSpPr>
              <a:spLocks noChangeArrowheads="1"/>
            </p:cNvSpPr>
            <p:nvPr/>
          </p:nvSpPr>
          <p:spPr bwMode="auto">
            <a:xfrm>
              <a:off x="3744" y="1872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5..8</a:t>
              </a:r>
            </a:p>
          </p:txBody>
        </p:sp>
        <p:sp>
          <p:nvSpPr>
            <p:cNvPr id="102436" name="Line 26"/>
            <p:cNvSpPr>
              <a:spLocks noChangeShapeType="1"/>
            </p:cNvSpPr>
            <p:nvPr/>
          </p:nvSpPr>
          <p:spPr bwMode="auto">
            <a:xfrm flipV="1">
              <a:off x="3408" y="2160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7" name="Line 27"/>
            <p:cNvSpPr>
              <a:spLocks noChangeShapeType="1"/>
            </p:cNvSpPr>
            <p:nvPr/>
          </p:nvSpPr>
          <p:spPr bwMode="auto">
            <a:xfrm>
              <a:off x="3936" y="21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2971800" y="2286000"/>
            <a:ext cx="3124200" cy="685800"/>
            <a:chOff x="1872" y="1440"/>
            <a:chExt cx="1968" cy="432"/>
          </a:xfrm>
        </p:grpSpPr>
        <p:sp>
          <p:nvSpPr>
            <p:cNvPr id="102432" name="Rectangle 29"/>
            <p:cNvSpPr>
              <a:spLocks noChangeArrowheads="1"/>
            </p:cNvSpPr>
            <p:nvPr/>
          </p:nvSpPr>
          <p:spPr bwMode="auto">
            <a:xfrm>
              <a:off x="2592" y="1440"/>
              <a:ext cx="43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en-US" sz="2400" baseline="-25000">
                  <a:solidFill>
                    <a:schemeClr val="bg1"/>
                  </a:solidFill>
                  <a:latin typeface="Verdana" pitchFamily="34" charset="0"/>
                </a:rPr>
                <a:t>1..8</a:t>
              </a:r>
            </a:p>
          </p:txBody>
        </p:sp>
        <p:sp>
          <p:nvSpPr>
            <p:cNvPr id="102433" name="Line 30"/>
            <p:cNvSpPr>
              <a:spLocks noChangeShapeType="1"/>
            </p:cNvSpPr>
            <p:nvPr/>
          </p:nvSpPr>
          <p:spPr bwMode="auto">
            <a:xfrm flipV="1">
              <a:off x="1872" y="1728"/>
              <a:ext cx="91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34" name="Line 31"/>
            <p:cNvSpPr>
              <a:spLocks noChangeShapeType="1"/>
            </p:cNvSpPr>
            <p:nvPr/>
          </p:nvSpPr>
          <p:spPr bwMode="auto">
            <a:xfrm>
              <a:off x="2784" y="1728"/>
              <a:ext cx="105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5257800" y="1828800"/>
            <a:ext cx="3124200" cy="914400"/>
            <a:chOff x="3312" y="1152"/>
            <a:chExt cx="1968" cy="576"/>
          </a:xfrm>
        </p:grpSpPr>
        <p:sp>
          <p:nvSpPr>
            <p:cNvPr id="102429" name="AutoShape 33"/>
            <p:cNvSpPr>
              <a:spLocks noChangeArrowheads="1"/>
            </p:cNvSpPr>
            <p:nvPr/>
          </p:nvSpPr>
          <p:spPr bwMode="auto">
            <a:xfrm>
              <a:off x="4656" y="1152"/>
              <a:ext cx="624" cy="576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Verdana" pitchFamily="34" charset="0"/>
                  <a:sym typeface="Symbol" pitchFamily="18" charset="2"/>
                </a:rPr>
                <a:t>Valid?</a:t>
              </a:r>
              <a:endParaRPr lang="en-US" sz="1800">
                <a:latin typeface="Verdana" pitchFamily="34" charset="0"/>
              </a:endParaRPr>
            </a:p>
          </p:txBody>
        </p:sp>
        <p:sp>
          <p:nvSpPr>
            <p:cNvPr id="102430" name="Text Box 34"/>
            <p:cNvSpPr txBox="1">
              <a:spLocks noChangeArrowheads="1"/>
            </p:cNvSpPr>
            <p:nvPr/>
          </p:nvSpPr>
          <p:spPr bwMode="auto">
            <a:xfrm>
              <a:off x="3312" y="1152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Ver(</a:t>
              </a:r>
              <a:r>
                <a:rPr lang="en-US" sz="2000">
                  <a:solidFill>
                    <a:srgbClr val="6699FF"/>
                  </a:solidFill>
                  <a:latin typeface="Verdana" pitchFamily="34" charset="0"/>
                </a:rPr>
                <a:t>h</a:t>
              </a:r>
              <a:r>
                <a:rPr lang="en-US" sz="2000" baseline="-25000">
                  <a:solidFill>
                    <a:srgbClr val="6699FF"/>
                  </a:solidFill>
                  <a:latin typeface="Verdana" pitchFamily="34" charset="0"/>
                </a:rPr>
                <a:t>1..8</a:t>
              </a:r>
              <a:r>
                <a:rPr lang="en-US" sz="2000">
                  <a:latin typeface="Verdana" pitchFamily="34" charset="0"/>
                </a:rPr>
                <a:t>,PK, </a:t>
              </a:r>
              <a:r>
                <a:rPr lang="en-US" sz="2400" b="1">
                  <a:solidFill>
                    <a:srgbClr val="FB3803"/>
                  </a:solidFill>
                  <a:latin typeface="Verdana" pitchFamily="34" charset="0"/>
                  <a:sym typeface="Symbol" pitchFamily="18" charset="2"/>
                </a:rPr>
                <a:t></a:t>
              </a:r>
              <a:r>
                <a:rPr lang="en-US" sz="2000">
                  <a:latin typeface="Verdana" pitchFamily="34" charset="0"/>
                </a:rPr>
                <a:t>)</a:t>
              </a:r>
            </a:p>
          </p:txBody>
        </p:sp>
        <p:sp>
          <p:nvSpPr>
            <p:cNvPr id="102431" name="Line 35"/>
            <p:cNvSpPr>
              <a:spLocks noChangeShapeType="1"/>
            </p:cNvSpPr>
            <p:nvPr/>
          </p:nvSpPr>
          <p:spPr bwMode="auto">
            <a:xfrm flipV="1">
              <a:off x="3408" y="144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486400" y="5867400"/>
            <a:ext cx="1524000" cy="609600"/>
            <a:chOff x="3456" y="3696"/>
            <a:chExt cx="960" cy="384"/>
          </a:xfrm>
        </p:grpSpPr>
        <p:sp>
          <p:nvSpPr>
            <p:cNvPr id="102424" name="Line 37"/>
            <p:cNvSpPr>
              <a:spLocks noChangeShapeType="1"/>
            </p:cNvSpPr>
            <p:nvPr/>
          </p:nvSpPr>
          <p:spPr bwMode="auto">
            <a:xfrm>
              <a:off x="3456" y="37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5" name="Line 38"/>
            <p:cNvSpPr>
              <a:spLocks noChangeShapeType="1"/>
            </p:cNvSpPr>
            <p:nvPr/>
          </p:nvSpPr>
          <p:spPr bwMode="auto">
            <a:xfrm>
              <a:off x="4416" y="36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6" name="Line 39"/>
            <p:cNvSpPr>
              <a:spLocks noChangeShapeType="1"/>
            </p:cNvSpPr>
            <p:nvPr/>
          </p:nvSpPr>
          <p:spPr bwMode="auto">
            <a:xfrm>
              <a:off x="4080" y="393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7" name="Line 40"/>
            <p:cNvSpPr>
              <a:spLocks noChangeShapeType="1"/>
            </p:cNvSpPr>
            <p:nvPr/>
          </p:nvSpPr>
          <p:spPr bwMode="auto">
            <a:xfrm flipH="1">
              <a:off x="3456" y="3936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28" name="Text Box 41"/>
            <p:cNvSpPr txBox="1">
              <a:spLocks noChangeArrowheads="1"/>
            </p:cNvSpPr>
            <p:nvPr/>
          </p:nvSpPr>
          <p:spPr bwMode="auto">
            <a:xfrm>
              <a:off x="3840" y="379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q</a:t>
              </a:r>
            </a:p>
          </p:txBody>
        </p:sp>
      </p:grpSp>
      <p:sp>
        <p:nvSpPr>
          <p:cNvPr id="102415" name="Text Box 42"/>
          <p:cNvSpPr txBox="1">
            <a:spLocks noChangeArrowheads="1"/>
          </p:cNvSpPr>
          <p:nvPr/>
        </p:nvSpPr>
        <p:spPr bwMode="auto">
          <a:xfrm>
            <a:off x="228600" y="18288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Select * from T where 5&lt;A&lt;11</a:t>
            </a:r>
          </a:p>
        </p:txBody>
      </p:sp>
      <p:sp>
        <p:nvSpPr>
          <p:cNvPr id="102416" name="Text Box 43"/>
          <p:cNvSpPr txBox="1">
            <a:spLocks noChangeArrowheads="1"/>
          </p:cNvSpPr>
          <p:nvPr/>
        </p:nvSpPr>
        <p:spPr bwMode="auto">
          <a:xfrm>
            <a:off x="304800" y="2133600"/>
            <a:ext cx="25908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B3803"/>
                </a:solidFill>
                <a:latin typeface="Verdana" pitchFamily="34" charset="0"/>
              </a:rPr>
              <a:t>VO: 5, 12, h</a:t>
            </a:r>
            <a:r>
              <a:rPr lang="en-US" sz="1800" baseline="-25000">
                <a:solidFill>
                  <a:srgbClr val="FB3803"/>
                </a:solidFill>
                <a:latin typeface="Verdana" pitchFamily="34" charset="0"/>
              </a:rPr>
              <a:t>1..4</a:t>
            </a:r>
            <a:r>
              <a:rPr lang="en-US" sz="1800">
                <a:solidFill>
                  <a:srgbClr val="FB3803"/>
                </a:solidFill>
                <a:latin typeface="Verdana" pitchFamily="34" charset="0"/>
              </a:rPr>
              <a:t>, </a:t>
            </a:r>
            <a:r>
              <a:rPr lang="en-US" sz="2400" b="1">
                <a:solidFill>
                  <a:srgbClr val="FB3803"/>
                </a:solidFill>
                <a:latin typeface="Verdana" pitchFamily="34" charset="0"/>
                <a:sym typeface="Symbol" pitchFamily="18" charset="2"/>
              </a:rPr>
              <a:t></a:t>
            </a:r>
            <a:r>
              <a:rPr lang="en-US" sz="1800">
                <a:solidFill>
                  <a:srgbClr val="FB3803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Verdana" pitchFamily="34" charset="0"/>
              </a:rPr>
              <a:t>Query results: 6, 9</a:t>
            </a:r>
          </a:p>
        </p:txBody>
      </p:sp>
      <p:sp>
        <p:nvSpPr>
          <p:cNvPr id="102417" name="Oval 44"/>
          <p:cNvSpPr>
            <a:spLocks noChangeArrowheads="1"/>
          </p:cNvSpPr>
          <p:nvPr/>
        </p:nvSpPr>
        <p:spPr bwMode="auto">
          <a:xfrm>
            <a:off x="1676400" y="3810000"/>
            <a:ext cx="2514600" cy="1981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18" name="Text Box 45"/>
          <p:cNvSpPr txBox="1">
            <a:spLocks noChangeArrowheads="1"/>
          </p:cNvSpPr>
          <p:nvPr/>
        </p:nvSpPr>
        <p:spPr bwMode="auto">
          <a:xfrm>
            <a:off x="1600200" y="4572000"/>
            <a:ext cx="270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Unknown to the client</a:t>
            </a:r>
          </a:p>
        </p:txBody>
      </p:sp>
      <p:sp>
        <p:nvSpPr>
          <p:cNvPr id="102419" name="Line 46"/>
          <p:cNvSpPr>
            <a:spLocks noChangeShapeType="1"/>
          </p:cNvSpPr>
          <p:nvPr/>
        </p:nvSpPr>
        <p:spPr bwMode="auto">
          <a:xfrm flipH="1">
            <a:off x="2590800" y="3429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2420" name="Line 47"/>
          <p:cNvSpPr>
            <a:spLocks noChangeShapeType="1"/>
          </p:cNvSpPr>
          <p:nvPr/>
        </p:nvSpPr>
        <p:spPr bwMode="auto">
          <a:xfrm>
            <a:off x="2895600" y="3429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2057400" y="2819400"/>
            <a:ext cx="6553200" cy="4038600"/>
            <a:chOff x="1296" y="1776"/>
            <a:chExt cx="4128" cy="2544"/>
          </a:xfrm>
        </p:grpSpPr>
        <p:sp>
          <p:nvSpPr>
            <p:cNvPr id="102422" name="Oval 49"/>
            <p:cNvSpPr>
              <a:spLocks noChangeArrowheads="1"/>
            </p:cNvSpPr>
            <p:nvPr/>
          </p:nvSpPr>
          <p:spPr bwMode="auto">
            <a:xfrm>
              <a:off x="2736" y="1776"/>
              <a:ext cx="2688" cy="254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3" name="AutoShape 50"/>
            <p:cNvSpPr>
              <a:spLocks noChangeArrowheads="1"/>
            </p:cNvSpPr>
            <p:nvPr/>
          </p:nvSpPr>
          <p:spPr bwMode="auto">
            <a:xfrm>
              <a:off x="1296" y="3744"/>
              <a:ext cx="1584" cy="480"/>
            </a:xfrm>
            <a:prstGeom prst="wedgeRectCallout">
              <a:avLst>
                <a:gd name="adj1" fmla="val 46528"/>
                <a:gd name="adj2" fmla="val -1254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latin typeface="Verdana" pitchFamily="34" charset="0"/>
                </a:rPr>
                <a:t>Reconstruct query subtree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 Overview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03084E7-FB15-439C-84A9-340A7E440EB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50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Sign Every Tuple </a:t>
            </a:r>
            <a:r>
              <a:rPr lang="en-US" sz="2000" smtClean="0"/>
              <a:t>(with query attribute(s) and timestamp)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Expensive update cost for the data provider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Expensive communication cost between server and clients as VO size is large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But it provides timely answer on a per-tuple basis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mtClean="0"/>
              <a:t>Amortize the signing cost by “proof-infusing” on a group of tuples: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 delayed response, can often be tolerated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mtClean="0"/>
              <a:t>Query with d query attributes is a query in d+1 dimension.</a:t>
            </a:r>
          </a:p>
          <a:p>
            <a:pPr>
              <a:lnSpc>
                <a:spcPct val="90000"/>
              </a:lnSpc>
            </a:pPr>
            <a:r>
              <a:rPr lang="en-US" smtClean="0"/>
              <a:t>N: maximum window size; n: window size for a particular query; b: the delay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Tumbling Merkle Tree (TM-tree)</a:t>
            </a:r>
          </a:p>
        </p:txBody>
      </p:sp>
      <p:sp>
        <p:nvSpPr>
          <p:cNvPr id="665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FB39F8-3472-4E90-81B7-7DFAF6340C9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38625" y="269398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48225" y="269398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05600" y="269398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24725" y="269398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5467350" y="269398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…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6086475" y="269398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…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4438650" y="3476625"/>
            <a:ext cx="304800" cy="1400175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ight Brace 25"/>
          <p:cNvSpPr/>
          <p:nvPr/>
        </p:nvSpPr>
        <p:spPr>
          <a:xfrm rot="5400000">
            <a:off x="1900238" y="1900238"/>
            <a:ext cx="461962" cy="3567112"/>
          </a:xfrm>
          <a:prstGeom prst="rightBrace">
            <a:avLst>
              <a:gd name="adj1" fmla="val 17143"/>
              <a:gd name="adj2" fmla="val 479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95775" y="3943350"/>
            <a:ext cx="436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Merkle </a:t>
            </a:r>
            <a:r>
              <a:rPr lang="en-US" sz="2400" i="1" u="sng"/>
              <a:t>binary search tree</a:t>
            </a:r>
            <a:r>
              <a:rPr lang="en-US" sz="2400"/>
              <a:t> for every b tuples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4343400" y="1209675"/>
            <a:ext cx="3419475" cy="138112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85750" y="2693988"/>
            <a:ext cx="3695700" cy="533400"/>
            <a:chOff x="285750" y="2693988"/>
            <a:chExt cx="3695700" cy="533400"/>
          </a:xfrm>
        </p:grpSpPr>
        <p:sp>
          <p:nvSpPr>
            <p:cNvPr id="66583" name="Rectangle 28"/>
            <p:cNvSpPr>
              <a:spLocks noChangeArrowheads="1"/>
            </p:cNvSpPr>
            <p:nvPr/>
          </p:nvSpPr>
          <p:spPr bwMode="auto">
            <a:xfrm>
              <a:off x="285750" y="2693988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6584" name="Rectangle 29"/>
            <p:cNvSpPr>
              <a:spLocks noChangeArrowheads="1"/>
            </p:cNvSpPr>
            <p:nvPr/>
          </p:nvSpPr>
          <p:spPr bwMode="auto">
            <a:xfrm>
              <a:off x="895350" y="2693988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6585" name="Rectangle 30"/>
            <p:cNvSpPr>
              <a:spLocks noChangeArrowheads="1"/>
            </p:cNvSpPr>
            <p:nvPr/>
          </p:nvSpPr>
          <p:spPr bwMode="auto">
            <a:xfrm>
              <a:off x="2752725" y="2693988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6586" name="Rectangle 31"/>
            <p:cNvSpPr>
              <a:spLocks noChangeArrowheads="1"/>
            </p:cNvSpPr>
            <p:nvPr/>
          </p:nvSpPr>
          <p:spPr bwMode="auto">
            <a:xfrm>
              <a:off x="3371850" y="2693988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66587" name="Rectangle 12"/>
            <p:cNvSpPr>
              <a:spLocks noChangeArrowheads="1"/>
            </p:cNvSpPr>
            <p:nvPr/>
          </p:nvSpPr>
          <p:spPr bwMode="auto">
            <a:xfrm>
              <a:off x="1514475" y="2693988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ahoma" pitchFamily="34" charset="0"/>
                </a:rPr>
                <a:t>…</a:t>
              </a:r>
            </a:p>
          </p:txBody>
        </p:sp>
        <p:sp>
          <p:nvSpPr>
            <p:cNvPr id="66588" name="Rectangle 12"/>
            <p:cNvSpPr>
              <a:spLocks noChangeArrowheads="1"/>
            </p:cNvSpPr>
            <p:nvPr/>
          </p:nvSpPr>
          <p:spPr bwMode="auto">
            <a:xfrm>
              <a:off x="2133600" y="2693988"/>
              <a:ext cx="6096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ahoma" pitchFamily="34" charset="0"/>
                </a:rPr>
                <a:t>…</a:t>
              </a:r>
            </a:p>
          </p:txBody>
        </p:sp>
      </p:grpSp>
      <p:sp>
        <p:nvSpPr>
          <p:cNvPr id="35" name="Isosceles Triangle 34"/>
          <p:cNvSpPr/>
          <p:nvPr/>
        </p:nvSpPr>
        <p:spPr>
          <a:xfrm>
            <a:off x="428625" y="1181100"/>
            <a:ext cx="3419475" cy="138112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ight Brace 35"/>
          <p:cNvSpPr/>
          <p:nvPr/>
        </p:nvSpPr>
        <p:spPr>
          <a:xfrm>
            <a:off x="4591050" y="3629025"/>
            <a:ext cx="304800" cy="1400175"/>
          </a:xfrm>
          <a:prstGeom prst="rightBrace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ight Brace 36"/>
          <p:cNvSpPr/>
          <p:nvPr/>
        </p:nvSpPr>
        <p:spPr>
          <a:xfrm rot="5400000">
            <a:off x="5938838" y="1919288"/>
            <a:ext cx="461962" cy="3567112"/>
          </a:xfrm>
          <a:prstGeom prst="rightBrace">
            <a:avLst>
              <a:gd name="adj1" fmla="val 17143"/>
              <a:gd name="adj2" fmla="val 4797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3825" y="3933825"/>
            <a:ext cx="4362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Merkle </a:t>
            </a:r>
            <a:r>
              <a:rPr lang="en-US" sz="2400" i="1" u="sng"/>
              <a:t>binary search tree </a:t>
            </a:r>
            <a:r>
              <a:rPr lang="en-US" sz="2400"/>
              <a:t>for every b tuples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7175" y="5105400"/>
            <a:ext cx="7762875" cy="952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0" name="TextBox 40"/>
          <p:cNvSpPr txBox="1">
            <a:spLocks noChangeArrowheads="1"/>
          </p:cNvSpPr>
          <p:nvPr/>
        </p:nvSpPr>
        <p:spPr bwMode="auto">
          <a:xfrm>
            <a:off x="3429000" y="5200650"/>
            <a:ext cx="107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581775" y="1181100"/>
            <a:ext cx="2181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/>
              <a:t>Sign(h</a:t>
            </a:r>
            <a:r>
              <a:rPr lang="en-US" sz="1600"/>
              <a:t>root</a:t>
            </a:r>
            <a:r>
              <a:rPr lang="en-US" sz="2600"/>
              <a:t>|t</a:t>
            </a:r>
            <a:r>
              <a:rPr lang="en-US" sz="1600"/>
              <a:t>1</a:t>
            </a:r>
            <a:r>
              <a:rPr lang="en-US" sz="2600"/>
              <a:t>|t</a:t>
            </a:r>
            <a:r>
              <a:rPr lang="en-US" sz="1600"/>
              <a:t>b</a:t>
            </a:r>
            <a:r>
              <a:rPr lang="en-US" sz="2600"/>
              <a:t>)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924050" y="5772150"/>
            <a:ext cx="5154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  <a:r>
              <a:rPr lang="en-US" sz="1800"/>
              <a:t>i</a:t>
            </a:r>
            <a:r>
              <a:rPr lang="en-US"/>
              <a:t>: timestamp of the </a:t>
            </a:r>
            <a:r>
              <a:rPr lang="en-US" i="1"/>
              <a:t>i</a:t>
            </a:r>
            <a:r>
              <a:rPr lang="en-US"/>
              <a:t>th tuple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6" grpId="0" animBg="1"/>
      <p:bldP spid="27" grpId="0"/>
      <p:bldP spid="28" grpId="0" animBg="1"/>
      <p:bldP spid="35" grpId="0" animBg="1"/>
      <p:bldP spid="37" grpId="0" animBg="1"/>
      <p:bldP spid="38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TM-tree Continues</a:t>
            </a: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CFBC75D-32AA-470C-9798-7CA73B18C72E}" type="slidenum">
              <a:rPr lang="en-US" altLang="en-US"/>
              <a:pPr/>
              <a:t>16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714500" y="5067300"/>
            <a:ext cx="5524500" cy="190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3990975" y="5153025"/>
            <a:ext cx="107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Time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-138113" y="3052763"/>
            <a:ext cx="3724275" cy="1905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505075" y="41608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114675" y="41608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972050" y="41608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591175" y="41608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733800" y="41608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…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352925" y="4160838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…</a:t>
            </a:r>
          </a:p>
        </p:txBody>
      </p:sp>
      <p:sp>
        <p:nvSpPr>
          <p:cNvPr id="67597" name="TextBox 22"/>
          <p:cNvSpPr txBox="1">
            <a:spLocks noChangeArrowheads="1"/>
          </p:cNvSpPr>
          <p:nvPr/>
        </p:nvSpPr>
        <p:spPr bwMode="auto">
          <a:xfrm>
            <a:off x="862013" y="1666875"/>
            <a:ext cx="61595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sz="2800"/>
              <a:t>Query Attribute A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219950" y="2305050"/>
            <a:ext cx="1685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Sort by A</a:t>
            </a: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>
          <a:xfrm rot="10800000">
            <a:off x="6515100" y="2562225"/>
            <a:ext cx="704850" cy="47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rot="5400000">
            <a:off x="2533650" y="2181225"/>
            <a:ext cx="3419475" cy="1400175"/>
          </a:xfrm>
          <a:prstGeom prst="triangle">
            <a:avLst>
              <a:gd name="adj" fmla="val 4944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43525" y="1247775"/>
            <a:ext cx="293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Build Merkle tree</a:t>
            </a:r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rot="10800000">
            <a:off x="4638675" y="1504950"/>
            <a:ext cx="704850" cy="47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0208 -0.2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4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0208 -0.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0104 -0.3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8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5E-6 -0.4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1.66667E-6 -0.0416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-0.123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27917 L -0.36354 -0.2791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2 L -0.29791 -0.2027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3625 L -0.22709 -0.36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44305 L -0.15833 -0.4430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4028 L -0.09479 -0.0402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2361 L -0.03021 -0.1236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7" grpId="0"/>
      <p:bldP spid="32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Sliding window query on the TM-tree</a:t>
            </a:r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E1C944D-5292-4E0D-AEB4-E90F033EABF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" name="Isosceles Triangle 4"/>
          <p:cNvSpPr/>
          <p:nvPr/>
        </p:nvSpPr>
        <p:spPr>
          <a:xfrm>
            <a:off x="857250" y="2200275"/>
            <a:ext cx="1190625" cy="122872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810250" y="2209800"/>
            <a:ext cx="1190625" cy="122872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7029450" y="2209800"/>
            <a:ext cx="1190625" cy="122872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3419475" y="2476500"/>
            <a:ext cx="123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• • •</a:t>
            </a:r>
          </a:p>
        </p:txBody>
      </p:sp>
      <p:sp>
        <p:nvSpPr>
          <p:cNvPr id="12" name="Isosceles Triangle 11"/>
          <p:cNvSpPr/>
          <p:nvPr/>
        </p:nvSpPr>
        <p:spPr>
          <a:xfrm>
            <a:off x="4619625" y="2209800"/>
            <a:ext cx="1190625" cy="122872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2105025" y="2190750"/>
            <a:ext cx="1190625" cy="1228725"/>
          </a:xfrm>
          <a:prstGeom prst="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5400000">
            <a:off x="3695700" y="1400175"/>
            <a:ext cx="333375" cy="4791075"/>
          </a:xfrm>
          <a:prstGeom prst="rightBrace">
            <a:avLst>
              <a:gd name="adj1" fmla="val 19762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76500" y="4029075"/>
            <a:ext cx="5832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 Initialization: Query n/b trees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81425" y="4010025"/>
            <a:ext cx="3260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 Window slides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971550" y="4067175"/>
            <a:ext cx="842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3. Incremental update: query four boundary trees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7175" y="1419225"/>
            <a:ext cx="405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Tuples to be removed from results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543050" y="1800225"/>
            <a:ext cx="68580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305050" y="1790700"/>
            <a:ext cx="333375" cy="31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38675" y="1400175"/>
            <a:ext cx="405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Tuples to be added to results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6491287" y="1909763"/>
            <a:ext cx="276225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7058025" y="1866900"/>
            <a:ext cx="4191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5729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13" grpId="0" animBg="1"/>
      <p:bldP spid="14" grpId="0" animBg="1"/>
      <p:bldP spid="15" grpId="0"/>
      <p:bldP spid="16" grpId="0"/>
      <p:bldP spid="17" grpId="0"/>
      <p:bldP spid="18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the TM-tree</a:t>
            </a: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791D231-EF2F-48AB-A8EA-E275EC7501D6}" type="slidenum">
              <a:rPr lang="en-US" altLang="en-US"/>
              <a:pPr/>
              <a:t>18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9524" y="5243512"/>
            <a:ext cx="971550" cy="952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0538" y="5848350"/>
            <a:ext cx="1019175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8" name="TextBox 15"/>
          <p:cNvSpPr txBox="1">
            <a:spLocks noChangeArrowheads="1"/>
          </p:cNvSpPr>
          <p:nvPr/>
        </p:nvSpPr>
        <p:spPr bwMode="auto">
          <a:xfrm>
            <a:off x="-123825" y="4781550"/>
            <a:ext cx="615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sz="2800"/>
              <a:t>Value</a:t>
            </a:r>
          </a:p>
        </p:txBody>
      </p:sp>
      <p:sp>
        <p:nvSpPr>
          <p:cNvPr id="69639" name="TextBox 16"/>
          <p:cNvSpPr txBox="1">
            <a:spLocks noChangeArrowheads="1"/>
          </p:cNvSpPr>
          <p:nvPr/>
        </p:nvSpPr>
        <p:spPr bwMode="auto">
          <a:xfrm>
            <a:off x="528638" y="5257800"/>
            <a:ext cx="102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Time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3925" y="1428750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28875" y="1428750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43350" y="1438275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38775" y="1428750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72300" y="3467100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66875" y="1866900"/>
            <a:ext cx="4514850" cy="828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46" name="TextBox 24"/>
          <p:cNvSpPr txBox="1">
            <a:spLocks noChangeArrowheads="1"/>
          </p:cNvSpPr>
          <p:nvPr/>
        </p:nvSpPr>
        <p:spPr bwMode="auto">
          <a:xfrm>
            <a:off x="6905625" y="1038225"/>
            <a:ext cx="50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953125" y="1333500"/>
            <a:ext cx="904875" cy="46672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1085850" y="16954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1228725" y="20288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1438275" y="23241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1762125" y="20764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1952625" y="23050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2638425" y="20193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3305175" y="16954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3009900" y="23050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24250" y="24574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2705100" y="292417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057650" y="19907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4314825" y="20764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4724400" y="20002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4543425" y="239077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4962525" y="29908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Flowchart: Connector 43"/>
          <p:cNvSpPr/>
          <p:nvPr/>
        </p:nvSpPr>
        <p:spPr>
          <a:xfrm>
            <a:off x="5534025" y="20002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lowchart: Connector 44"/>
          <p:cNvSpPr/>
          <p:nvPr/>
        </p:nvSpPr>
        <p:spPr>
          <a:xfrm>
            <a:off x="5629275" y="227647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Flowchart: Connector 45"/>
          <p:cNvSpPr/>
          <p:nvPr/>
        </p:nvSpPr>
        <p:spPr>
          <a:xfrm>
            <a:off x="5962650" y="24574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6391275" y="16859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6419850" y="250507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914400" y="3448050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419350" y="3448050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933825" y="3457575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29250" y="3448050"/>
            <a:ext cx="1343025" cy="18192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190875" y="3886200"/>
            <a:ext cx="4514850" cy="828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848600" y="5610225"/>
            <a:ext cx="50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6200000" flipH="1">
            <a:off x="7134225" y="5067300"/>
            <a:ext cx="971550" cy="40005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/>
          <p:cNvSpPr/>
          <p:nvPr/>
        </p:nvSpPr>
        <p:spPr>
          <a:xfrm>
            <a:off x="1076325" y="37147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1219200" y="40481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1428750" y="43434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1752600" y="40957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1943100" y="43243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2628900" y="40386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3295650" y="37147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3000375" y="43243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Flowchart: Connector 64"/>
          <p:cNvSpPr/>
          <p:nvPr/>
        </p:nvSpPr>
        <p:spPr>
          <a:xfrm>
            <a:off x="3514725" y="44767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Flowchart: Connector 65"/>
          <p:cNvSpPr/>
          <p:nvPr/>
        </p:nvSpPr>
        <p:spPr>
          <a:xfrm>
            <a:off x="2695575" y="494347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Flowchart: Connector 66"/>
          <p:cNvSpPr/>
          <p:nvPr/>
        </p:nvSpPr>
        <p:spPr>
          <a:xfrm>
            <a:off x="4048125" y="40100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4305300" y="40957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4714875" y="40195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4533900" y="441007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4953000" y="50101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5524500" y="40195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5619750" y="429577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5953125" y="447675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6381750" y="37052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Flowchart: Connector 75"/>
          <p:cNvSpPr/>
          <p:nvPr/>
        </p:nvSpPr>
        <p:spPr>
          <a:xfrm>
            <a:off x="6419850" y="45339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lowchart: Connector 76"/>
          <p:cNvSpPr/>
          <p:nvPr/>
        </p:nvSpPr>
        <p:spPr>
          <a:xfrm>
            <a:off x="7105650" y="40100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Flowchart: Connector 77"/>
          <p:cNvSpPr/>
          <p:nvPr/>
        </p:nvSpPr>
        <p:spPr>
          <a:xfrm>
            <a:off x="7419975" y="44577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7686675" y="36957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7934325" y="4733925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8020050" y="4457700"/>
            <a:ext cx="133350" cy="1143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Right Brace 83"/>
          <p:cNvSpPr/>
          <p:nvPr/>
        </p:nvSpPr>
        <p:spPr>
          <a:xfrm rot="5400000">
            <a:off x="2286000" y="4943475"/>
            <a:ext cx="295275" cy="1476375"/>
          </a:xfrm>
          <a:prstGeom prst="rightBrace">
            <a:avLst>
              <a:gd name="adj1" fmla="val 29032"/>
              <a:gd name="adj2" fmla="val 50000"/>
            </a:avLst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rot="16200000" flipH="1">
            <a:off x="309562" y="4100513"/>
            <a:ext cx="2752725" cy="190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2805112" y="5148263"/>
            <a:ext cx="77152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333500" y="5838825"/>
            <a:ext cx="2492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Query shifts by b</a:t>
            </a:r>
          </a:p>
        </p:txBody>
      </p:sp>
      <p:sp>
        <p:nvSpPr>
          <p:cNvPr id="92" name="Flowchart: Process 91"/>
          <p:cNvSpPr/>
          <p:nvPr/>
        </p:nvSpPr>
        <p:spPr>
          <a:xfrm>
            <a:off x="923925" y="1876425"/>
            <a:ext cx="1304925" cy="790575"/>
          </a:xfrm>
          <a:prstGeom prst="flowChartProcess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Flowchart: Process 92"/>
          <p:cNvSpPr/>
          <p:nvPr/>
        </p:nvSpPr>
        <p:spPr>
          <a:xfrm>
            <a:off x="5467350" y="1847850"/>
            <a:ext cx="1257300" cy="866775"/>
          </a:xfrm>
          <a:prstGeom prst="flowChartProcess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1228725" y="2028825"/>
            <a:ext cx="133350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1438275" y="2324100"/>
            <a:ext cx="133350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058025" y="2066925"/>
            <a:ext cx="222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False positives</a:t>
            </a:r>
          </a:p>
        </p:txBody>
      </p:sp>
      <p:sp>
        <p:nvSpPr>
          <p:cNvPr id="103" name="Flowchart: Process 102"/>
          <p:cNvSpPr/>
          <p:nvPr/>
        </p:nvSpPr>
        <p:spPr>
          <a:xfrm>
            <a:off x="7820025" y="1228725"/>
            <a:ext cx="400050" cy="561975"/>
          </a:xfrm>
          <a:prstGeom prst="flowChartProcess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Down Arrow 103"/>
          <p:cNvSpPr/>
          <p:nvPr/>
        </p:nvSpPr>
        <p:spPr>
          <a:xfrm>
            <a:off x="7943850" y="1895475"/>
            <a:ext cx="180975" cy="238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Flowchart: Process 106"/>
          <p:cNvSpPr/>
          <p:nvPr/>
        </p:nvSpPr>
        <p:spPr>
          <a:xfrm>
            <a:off x="962025" y="3924300"/>
            <a:ext cx="1209675" cy="790575"/>
          </a:xfrm>
          <a:prstGeom prst="flowChartProcess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Flowchart: Process 107"/>
          <p:cNvSpPr/>
          <p:nvPr/>
        </p:nvSpPr>
        <p:spPr>
          <a:xfrm>
            <a:off x="2428875" y="3914775"/>
            <a:ext cx="1295400" cy="790575"/>
          </a:xfrm>
          <a:prstGeom prst="flowChartProcess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Flowchart: Process 108"/>
          <p:cNvSpPr/>
          <p:nvPr/>
        </p:nvSpPr>
        <p:spPr>
          <a:xfrm>
            <a:off x="5476875" y="3905250"/>
            <a:ext cx="1266825" cy="790575"/>
          </a:xfrm>
          <a:prstGeom prst="flowChartProcess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Flowchart: Process 109"/>
          <p:cNvSpPr/>
          <p:nvPr/>
        </p:nvSpPr>
        <p:spPr>
          <a:xfrm>
            <a:off x="7010400" y="3886200"/>
            <a:ext cx="1266825" cy="790575"/>
          </a:xfrm>
          <a:prstGeom prst="flowChartProcess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Flowchart: Connector 110"/>
          <p:cNvSpPr/>
          <p:nvPr/>
        </p:nvSpPr>
        <p:spPr>
          <a:xfrm>
            <a:off x="6410325" y="2505075"/>
            <a:ext cx="133350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Flowchart: Connector 111"/>
          <p:cNvSpPr/>
          <p:nvPr/>
        </p:nvSpPr>
        <p:spPr>
          <a:xfrm>
            <a:off x="6934200" y="2266950"/>
            <a:ext cx="133350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30"/>
          <p:cNvGrpSpPr/>
          <p:nvPr/>
        </p:nvGrpSpPr>
        <p:grpSpPr>
          <a:xfrm>
            <a:off x="1219200" y="4019550"/>
            <a:ext cx="6934200" cy="638175"/>
            <a:chOff x="2638425" y="5676900"/>
            <a:chExt cx="6934200" cy="638175"/>
          </a:xfrm>
          <a:solidFill>
            <a:srgbClr val="FF00FF"/>
          </a:solidFill>
        </p:grpSpPr>
        <p:sp>
          <p:nvSpPr>
            <p:cNvPr id="117" name="Flowchart: Connector 116"/>
            <p:cNvSpPr/>
            <p:nvPr/>
          </p:nvSpPr>
          <p:spPr>
            <a:xfrm>
              <a:off x="2638425" y="5715000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Flowchart: Connector 117"/>
            <p:cNvSpPr/>
            <p:nvPr/>
          </p:nvSpPr>
          <p:spPr>
            <a:xfrm>
              <a:off x="2847975" y="601027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9" name="Flowchart: Connector 118"/>
            <p:cNvSpPr/>
            <p:nvPr/>
          </p:nvSpPr>
          <p:spPr>
            <a:xfrm>
              <a:off x="3171825" y="576262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0" name="Flowchart: Connector 119"/>
            <p:cNvSpPr/>
            <p:nvPr/>
          </p:nvSpPr>
          <p:spPr>
            <a:xfrm>
              <a:off x="3362325" y="599122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1" name="Flowchart: Connector 120"/>
            <p:cNvSpPr/>
            <p:nvPr/>
          </p:nvSpPr>
          <p:spPr>
            <a:xfrm>
              <a:off x="4048125" y="570547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" name="Flowchart: Connector 121"/>
            <p:cNvSpPr/>
            <p:nvPr/>
          </p:nvSpPr>
          <p:spPr>
            <a:xfrm>
              <a:off x="4419600" y="599122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3" name="Flowchart: Connector 122"/>
            <p:cNvSpPr/>
            <p:nvPr/>
          </p:nvSpPr>
          <p:spPr>
            <a:xfrm>
              <a:off x="4933950" y="614362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4" name="Flowchart: Connector 123"/>
            <p:cNvSpPr/>
            <p:nvPr/>
          </p:nvSpPr>
          <p:spPr>
            <a:xfrm>
              <a:off x="6943725" y="568642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5" name="Flowchart: Connector 124"/>
            <p:cNvSpPr/>
            <p:nvPr/>
          </p:nvSpPr>
          <p:spPr>
            <a:xfrm>
              <a:off x="7038975" y="5962650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6" name="Flowchart: Connector 125"/>
            <p:cNvSpPr/>
            <p:nvPr/>
          </p:nvSpPr>
          <p:spPr>
            <a:xfrm>
              <a:off x="7372350" y="614362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7" name="Flowchart: Connector 126"/>
            <p:cNvSpPr/>
            <p:nvPr/>
          </p:nvSpPr>
          <p:spPr>
            <a:xfrm>
              <a:off x="7839075" y="620077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8" name="Flowchart: Connector 127"/>
            <p:cNvSpPr/>
            <p:nvPr/>
          </p:nvSpPr>
          <p:spPr>
            <a:xfrm>
              <a:off x="8524875" y="5676900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9" name="Flowchart: Connector 128"/>
            <p:cNvSpPr/>
            <p:nvPr/>
          </p:nvSpPr>
          <p:spPr>
            <a:xfrm>
              <a:off x="8839200" y="612457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0" name="Flowchart: Connector 129"/>
            <p:cNvSpPr/>
            <p:nvPr/>
          </p:nvSpPr>
          <p:spPr>
            <a:xfrm>
              <a:off x="9439275" y="6124575"/>
              <a:ext cx="133350" cy="1143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4038600" y="5238750"/>
            <a:ext cx="2790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Sent to clients</a:t>
            </a:r>
          </a:p>
        </p:txBody>
      </p:sp>
      <p:sp>
        <p:nvSpPr>
          <p:cNvPr id="133" name="Flowchart: Connector 132"/>
          <p:cNvSpPr/>
          <p:nvPr/>
        </p:nvSpPr>
        <p:spPr>
          <a:xfrm>
            <a:off x="3867150" y="5400675"/>
            <a:ext cx="133350" cy="114300"/>
          </a:xfrm>
          <a:prstGeom prst="flowChartConnector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148"/>
          <p:cNvGrpSpPr>
            <a:grpSpLocks/>
          </p:cNvGrpSpPr>
          <p:nvPr/>
        </p:nvGrpSpPr>
        <p:grpSpPr bwMode="auto">
          <a:xfrm>
            <a:off x="1219200" y="4048125"/>
            <a:ext cx="1914525" cy="419100"/>
            <a:chOff x="2019300" y="6248400"/>
            <a:chExt cx="1914525" cy="419100"/>
          </a:xfrm>
        </p:grpSpPr>
        <p:sp>
          <p:nvSpPr>
            <p:cNvPr id="135" name="Flowchart: Connector 134"/>
            <p:cNvSpPr/>
            <p:nvPr/>
          </p:nvSpPr>
          <p:spPr>
            <a:xfrm>
              <a:off x="2019300" y="6257925"/>
              <a:ext cx="133350" cy="1143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2228850" y="6553200"/>
              <a:ext cx="133350" cy="1143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7" name="Flowchart: Connector 136"/>
            <p:cNvSpPr/>
            <p:nvPr/>
          </p:nvSpPr>
          <p:spPr>
            <a:xfrm>
              <a:off x="2552700" y="6305550"/>
              <a:ext cx="133350" cy="1143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8" name="Flowchart: Connector 137"/>
            <p:cNvSpPr/>
            <p:nvPr/>
          </p:nvSpPr>
          <p:spPr>
            <a:xfrm>
              <a:off x="2743200" y="6534150"/>
              <a:ext cx="133350" cy="1143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9" name="Flowchart: Connector 138"/>
            <p:cNvSpPr/>
            <p:nvPr/>
          </p:nvSpPr>
          <p:spPr>
            <a:xfrm>
              <a:off x="3429000" y="6248400"/>
              <a:ext cx="133350" cy="1143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0" name="Flowchart: Connector 139"/>
            <p:cNvSpPr/>
            <p:nvPr/>
          </p:nvSpPr>
          <p:spPr>
            <a:xfrm>
              <a:off x="3800475" y="6534150"/>
              <a:ext cx="133350" cy="1143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6419850" y="4010025"/>
            <a:ext cx="1133475" cy="638175"/>
            <a:chOff x="7219950" y="6219825"/>
            <a:chExt cx="1133475" cy="638175"/>
          </a:xfrm>
        </p:grpSpPr>
        <p:sp>
          <p:nvSpPr>
            <p:cNvPr id="145" name="Flowchart: Connector 144"/>
            <p:cNvSpPr/>
            <p:nvPr/>
          </p:nvSpPr>
          <p:spPr>
            <a:xfrm>
              <a:off x="7219950" y="6743700"/>
              <a:ext cx="133350" cy="114300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6" name="Flowchart: Connector 145"/>
            <p:cNvSpPr/>
            <p:nvPr/>
          </p:nvSpPr>
          <p:spPr>
            <a:xfrm>
              <a:off x="7905750" y="6219825"/>
              <a:ext cx="133350" cy="114300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7" name="Flowchart: Connector 146"/>
            <p:cNvSpPr/>
            <p:nvPr/>
          </p:nvSpPr>
          <p:spPr>
            <a:xfrm>
              <a:off x="8220075" y="6667500"/>
              <a:ext cx="133350" cy="114300"/>
            </a:xfrm>
            <a:prstGeom prst="flowChartConnector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8" name="Flowchart: Connector 147"/>
          <p:cNvSpPr/>
          <p:nvPr/>
        </p:nvSpPr>
        <p:spPr>
          <a:xfrm>
            <a:off x="3895725" y="6353175"/>
            <a:ext cx="133350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Flowchart: Connector 149"/>
          <p:cNvSpPr/>
          <p:nvPr/>
        </p:nvSpPr>
        <p:spPr>
          <a:xfrm>
            <a:off x="3886200" y="5734050"/>
            <a:ext cx="133350" cy="1143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4038600" y="5543550"/>
            <a:ext cx="333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Remove from results</a:t>
            </a:r>
          </a:p>
        </p:txBody>
      </p:sp>
      <p:sp>
        <p:nvSpPr>
          <p:cNvPr id="153" name="Flowchart: Connector 152"/>
          <p:cNvSpPr/>
          <p:nvPr/>
        </p:nvSpPr>
        <p:spPr>
          <a:xfrm>
            <a:off x="3895725" y="6038850"/>
            <a:ext cx="133350" cy="114300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4067175" y="5886450"/>
            <a:ext cx="333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Added to results</a:t>
            </a:r>
          </a:p>
        </p:txBody>
      </p:sp>
      <p:sp>
        <p:nvSpPr>
          <p:cNvPr id="155" name="Flowchart: Connector 154"/>
          <p:cNvSpPr/>
          <p:nvPr/>
        </p:nvSpPr>
        <p:spPr>
          <a:xfrm>
            <a:off x="8029575" y="4467225"/>
            <a:ext cx="133350" cy="1143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TextBox 155"/>
          <p:cNvSpPr txBox="1">
            <a:spLocks noChangeArrowheads="1"/>
          </p:cNvSpPr>
          <p:nvPr/>
        </p:nvSpPr>
        <p:spPr bwMode="auto">
          <a:xfrm>
            <a:off x="4095750" y="6162675"/>
            <a:ext cx="333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False positives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4" grpId="0" animBg="1"/>
      <p:bldP spid="91" grpId="0"/>
      <p:bldP spid="92" grpId="0" animBg="1"/>
      <p:bldP spid="93" grpId="0" animBg="1"/>
      <p:bldP spid="94" grpId="0" animBg="1"/>
      <p:bldP spid="95" grpId="0" animBg="1"/>
      <p:bldP spid="96" grpId="0"/>
      <p:bldP spid="103" grpId="0" animBg="1"/>
      <p:bldP spid="103" grpId="1" animBg="1"/>
      <p:bldP spid="104" grpId="0" animBg="1"/>
      <p:bldP spid="107" grpId="0" animBg="1"/>
      <p:bldP spid="108" grpId="0" animBg="1"/>
      <p:bldP spid="109" grpId="0" animBg="1"/>
      <p:bldP spid="110" grpId="0" animBg="1"/>
      <p:bldP spid="112" grpId="0" animBg="1"/>
      <p:bldP spid="132" grpId="0"/>
      <p:bldP spid="133" grpId="0" animBg="1"/>
      <p:bldP spid="148" grpId="0" animBg="1"/>
      <p:bldP spid="150" grpId="0" animBg="1"/>
      <p:bldP spid="151" grpId="0"/>
      <p:bldP spid="153" grpId="0" animBg="1"/>
      <p:bldP spid="154" grpId="0"/>
      <p:bldP spid="155" grpId="0" animBg="1"/>
      <p:bldP spid="1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 and Completeness	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AAC57CD-74F6-4723-8E82-3944EC74BBB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066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Correctness:</a:t>
            </a:r>
          </a:p>
          <a:p>
            <a:pPr lvl="1"/>
            <a:r>
              <a:rPr lang="en-US" dirty="0" smtClean="0"/>
              <a:t>Guaranteed by each individual </a:t>
            </a:r>
            <a:r>
              <a:rPr lang="en-US" dirty="0" err="1" smtClean="0"/>
              <a:t>Merkle</a:t>
            </a:r>
            <a:r>
              <a:rPr lang="en-US" dirty="0" smtClean="0"/>
              <a:t> tree</a:t>
            </a:r>
          </a:p>
          <a:p>
            <a:r>
              <a:rPr lang="en-US" dirty="0" smtClean="0"/>
              <a:t>Completeness:</a:t>
            </a:r>
          </a:p>
          <a:p>
            <a:pPr lvl="1"/>
            <a:r>
              <a:rPr lang="en-US" dirty="0" smtClean="0"/>
              <a:t>Completeness in each small </a:t>
            </a:r>
            <a:r>
              <a:rPr lang="en-US" dirty="0" err="1" smtClean="0"/>
              <a:t>Merkle</a:t>
            </a:r>
            <a:r>
              <a:rPr lang="en-US" dirty="0" smtClean="0"/>
              <a:t> tree is guaranteed by what we have studied in the first part of this talk</a:t>
            </a:r>
          </a:p>
          <a:p>
            <a:pPr lvl="1"/>
            <a:r>
              <a:rPr lang="en-US" dirty="0" smtClean="0"/>
              <a:t>Overall completeness: </a:t>
            </a:r>
          </a:p>
          <a:p>
            <a:pPr lvl="2"/>
            <a:r>
              <a:rPr lang="en-US" dirty="0" smtClean="0"/>
              <a:t>Check that the results returned are obtained by querying consecutive trees that fall within the query range on time dimension and they completely cover the query range on time dimension.</a:t>
            </a:r>
          </a:p>
          <a:p>
            <a:pPr lvl="2"/>
            <a:r>
              <a:rPr lang="en-US" dirty="0" smtClean="0"/>
              <a:t>This is possible as two boundary </a:t>
            </a:r>
            <a:r>
              <a:rPr lang="en-US" dirty="0" err="1" smtClean="0"/>
              <a:t>tuples</a:t>
            </a:r>
            <a:r>
              <a:rPr lang="en-US" dirty="0" smtClean="0"/>
              <a:t>’ timestamps have been signed in each tree (hence these timestamps have to be included in the VO by the server).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1535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Outsourced </a:t>
            </a:r>
            <a:r>
              <a:rPr lang="en-US" dirty="0"/>
              <a:t>stream model: </a:t>
            </a:r>
            <a:r>
              <a:rPr lang="en-US" sz="2400" dirty="0"/>
              <a:t>stock </a:t>
            </a:r>
            <a:r>
              <a:rPr lang="en-US" sz="2400" dirty="0" smtClean="0"/>
              <a:t>trading monitoring</a:t>
            </a:r>
            <a:endParaRPr lang="en-US" sz="2400" dirty="0"/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6DA7B87-F101-4671-A0FE-C5C968903AE4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62468" name="Picture 3" descr="Utilities-system-mon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134938" y="4371975"/>
            <a:ext cx="1804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Provider: </a:t>
            </a:r>
          </a:p>
          <a:p>
            <a:pPr algn="ctr"/>
            <a:r>
              <a:rPr lang="en-US" sz="2000"/>
              <a:t>A stock broker</a:t>
            </a:r>
          </a:p>
        </p:txBody>
      </p:sp>
      <p:sp>
        <p:nvSpPr>
          <p:cNvPr id="62470" name="AutoShape 5"/>
          <p:cNvSpPr>
            <a:spLocks noChangeArrowheads="1"/>
          </p:cNvSpPr>
          <p:nvPr/>
        </p:nvSpPr>
        <p:spPr bwMode="auto">
          <a:xfrm>
            <a:off x="3200400" y="2819400"/>
            <a:ext cx="2209800" cy="1600200"/>
          </a:xfrm>
          <a:prstGeom prst="homePlate">
            <a:avLst>
              <a:gd name="adj" fmla="val 14660"/>
            </a:avLst>
          </a:prstGeom>
          <a:gradFill rotWithShape="1">
            <a:gsLst>
              <a:gs pos="0">
                <a:srgbClr val="0039F0"/>
              </a:gs>
              <a:gs pos="100000">
                <a:srgbClr val="99CCFF"/>
              </a:gs>
            </a:gsLst>
            <a:lin ang="18900000" scaled="1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Servers</a:t>
            </a:r>
          </a:p>
          <a:p>
            <a:pPr algn="ctr"/>
            <a:r>
              <a:rPr lang="en-US" sz="2000">
                <a:solidFill>
                  <a:schemeClr val="bg1"/>
                </a:solidFill>
              </a:rPr>
              <a:t>(bloomberg)</a:t>
            </a:r>
          </a:p>
        </p:txBody>
      </p:sp>
      <p:sp>
        <p:nvSpPr>
          <p:cNvPr id="62471" name="Line 6"/>
          <p:cNvSpPr>
            <a:spLocks noChangeShapeType="1"/>
          </p:cNvSpPr>
          <p:nvPr/>
        </p:nvSpPr>
        <p:spPr bwMode="auto">
          <a:xfrm>
            <a:off x="1447800" y="3276600"/>
            <a:ext cx="1752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1447800" y="3657600"/>
            <a:ext cx="1752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>
            <a:off x="1447800" y="4038600"/>
            <a:ext cx="1752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2441" name="Rectangle 9"/>
          <p:cNvSpPr>
            <a:spLocks noChangeArrowheads="1"/>
          </p:cNvSpPr>
          <p:nvPr/>
        </p:nvSpPr>
        <p:spPr bwMode="auto">
          <a:xfrm>
            <a:off x="1524000" y="3124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2" name="Rectangle 10"/>
          <p:cNvSpPr>
            <a:spLocks noChangeArrowheads="1"/>
          </p:cNvSpPr>
          <p:nvPr/>
        </p:nvSpPr>
        <p:spPr bwMode="auto">
          <a:xfrm>
            <a:off x="1524000" y="3124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3" name="Rectangle 11"/>
          <p:cNvSpPr>
            <a:spLocks noChangeArrowheads="1"/>
          </p:cNvSpPr>
          <p:nvPr/>
        </p:nvSpPr>
        <p:spPr bwMode="auto">
          <a:xfrm>
            <a:off x="1524000" y="3124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4" name="Rectangle 12"/>
          <p:cNvSpPr>
            <a:spLocks noChangeArrowheads="1"/>
          </p:cNvSpPr>
          <p:nvPr/>
        </p:nvSpPr>
        <p:spPr bwMode="auto">
          <a:xfrm>
            <a:off x="1524000" y="3124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5" name="Rectangle 13"/>
          <p:cNvSpPr>
            <a:spLocks noChangeArrowheads="1"/>
          </p:cNvSpPr>
          <p:nvPr/>
        </p:nvSpPr>
        <p:spPr bwMode="auto">
          <a:xfrm>
            <a:off x="1524000" y="3505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6" name="Rectangle 14"/>
          <p:cNvSpPr>
            <a:spLocks noChangeArrowheads="1"/>
          </p:cNvSpPr>
          <p:nvPr/>
        </p:nvSpPr>
        <p:spPr bwMode="auto">
          <a:xfrm>
            <a:off x="1524000" y="3505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7" name="Rectangle 15"/>
          <p:cNvSpPr>
            <a:spLocks noChangeArrowheads="1"/>
          </p:cNvSpPr>
          <p:nvPr/>
        </p:nvSpPr>
        <p:spPr bwMode="auto">
          <a:xfrm>
            <a:off x="1524000" y="3505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8" name="Rectangle 16"/>
          <p:cNvSpPr>
            <a:spLocks noChangeArrowheads="1"/>
          </p:cNvSpPr>
          <p:nvPr/>
        </p:nvSpPr>
        <p:spPr bwMode="auto">
          <a:xfrm>
            <a:off x="1524000" y="3505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49" name="Rectangle 17"/>
          <p:cNvSpPr>
            <a:spLocks noChangeArrowheads="1"/>
          </p:cNvSpPr>
          <p:nvPr/>
        </p:nvSpPr>
        <p:spPr bwMode="auto">
          <a:xfrm>
            <a:off x="1524000" y="3886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50" name="Rectangle 18"/>
          <p:cNvSpPr>
            <a:spLocks noChangeArrowheads="1"/>
          </p:cNvSpPr>
          <p:nvPr/>
        </p:nvSpPr>
        <p:spPr bwMode="auto">
          <a:xfrm>
            <a:off x="1524000" y="3886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51" name="Rectangle 19"/>
          <p:cNvSpPr>
            <a:spLocks noChangeArrowheads="1"/>
          </p:cNvSpPr>
          <p:nvPr/>
        </p:nvSpPr>
        <p:spPr bwMode="auto">
          <a:xfrm>
            <a:off x="1524000" y="3886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52" name="Rectangle 20"/>
          <p:cNvSpPr>
            <a:spLocks noChangeArrowheads="1"/>
          </p:cNvSpPr>
          <p:nvPr/>
        </p:nvSpPr>
        <p:spPr bwMode="auto">
          <a:xfrm>
            <a:off x="1524000" y="38862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86" name="Picture 21" descr="PC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057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7" name="Picture 22" descr="PC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8" name="Line 23"/>
          <p:cNvSpPr>
            <a:spLocks noChangeShapeType="1"/>
          </p:cNvSpPr>
          <p:nvPr/>
        </p:nvSpPr>
        <p:spPr bwMode="auto">
          <a:xfrm flipV="1">
            <a:off x="5438775" y="2638425"/>
            <a:ext cx="22860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9" name="Line 24"/>
          <p:cNvSpPr>
            <a:spLocks noChangeShapeType="1"/>
          </p:cNvSpPr>
          <p:nvPr/>
        </p:nvSpPr>
        <p:spPr bwMode="auto">
          <a:xfrm>
            <a:off x="5476875" y="3981450"/>
            <a:ext cx="22860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2457" name="Rectangle 25"/>
          <p:cNvSpPr>
            <a:spLocks noChangeArrowheads="1"/>
          </p:cNvSpPr>
          <p:nvPr/>
        </p:nvSpPr>
        <p:spPr bwMode="auto">
          <a:xfrm rot="-877253">
            <a:off x="5486400" y="31242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58" name="Rectangle 26"/>
          <p:cNvSpPr>
            <a:spLocks noChangeArrowheads="1"/>
          </p:cNvSpPr>
          <p:nvPr/>
        </p:nvSpPr>
        <p:spPr bwMode="auto">
          <a:xfrm rot="-877253">
            <a:off x="5486400" y="31242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59" name="Rectangle 27"/>
          <p:cNvSpPr>
            <a:spLocks noChangeArrowheads="1"/>
          </p:cNvSpPr>
          <p:nvPr/>
        </p:nvSpPr>
        <p:spPr bwMode="auto">
          <a:xfrm rot="-877253">
            <a:off x="5486400" y="31242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60" name="Rectangle 28"/>
          <p:cNvSpPr>
            <a:spLocks noChangeArrowheads="1"/>
          </p:cNvSpPr>
          <p:nvPr/>
        </p:nvSpPr>
        <p:spPr bwMode="auto">
          <a:xfrm rot="-877253">
            <a:off x="5486400" y="31242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61" name="Rectangle 29"/>
          <p:cNvSpPr>
            <a:spLocks noChangeArrowheads="1"/>
          </p:cNvSpPr>
          <p:nvPr/>
        </p:nvSpPr>
        <p:spPr bwMode="auto">
          <a:xfrm rot="1106097">
            <a:off x="5486400" y="37719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62" name="Rectangle 30"/>
          <p:cNvSpPr>
            <a:spLocks noChangeArrowheads="1"/>
          </p:cNvSpPr>
          <p:nvPr/>
        </p:nvSpPr>
        <p:spPr bwMode="auto">
          <a:xfrm rot="1106097">
            <a:off x="5486400" y="37719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63" name="Rectangle 31"/>
          <p:cNvSpPr>
            <a:spLocks noChangeArrowheads="1"/>
          </p:cNvSpPr>
          <p:nvPr/>
        </p:nvSpPr>
        <p:spPr bwMode="auto">
          <a:xfrm rot="1106097">
            <a:off x="5486400" y="37719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64" name="Rectangle 32"/>
          <p:cNvSpPr>
            <a:spLocks noChangeArrowheads="1"/>
          </p:cNvSpPr>
          <p:nvPr/>
        </p:nvSpPr>
        <p:spPr bwMode="auto">
          <a:xfrm rot="1106097">
            <a:off x="5486400" y="3771900"/>
            <a:ext cx="76200" cy="7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8" name="AutoShape 33"/>
          <p:cNvSpPr>
            <a:spLocks noChangeArrowheads="1"/>
          </p:cNvSpPr>
          <p:nvPr/>
        </p:nvSpPr>
        <p:spPr bwMode="auto">
          <a:xfrm>
            <a:off x="5181600" y="3276600"/>
            <a:ext cx="304800" cy="685800"/>
          </a:xfrm>
          <a:prstGeom prst="homePlate">
            <a:avLst>
              <a:gd name="adj" fmla="val 15972"/>
            </a:avLst>
          </a:prstGeom>
          <a:gradFill rotWithShape="1">
            <a:gsLst>
              <a:gs pos="0">
                <a:srgbClr val="008000"/>
              </a:gs>
              <a:gs pos="100000">
                <a:srgbClr val="99FF99"/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042466" name="AutoShape 34"/>
          <p:cNvSpPr>
            <a:spLocks noChangeArrowheads="1"/>
          </p:cNvSpPr>
          <p:nvPr/>
        </p:nvSpPr>
        <p:spPr bwMode="auto">
          <a:xfrm>
            <a:off x="4648200" y="5181600"/>
            <a:ext cx="3124200" cy="942975"/>
          </a:xfrm>
          <a:prstGeom prst="wedgeRectCallout">
            <a:avLst>
              <a:gd name="adj1" fmla="val -407"/>
              <a:gd name="adj2" fmla="val -152861"/>
            </a:avLst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Register Queries: </a:t>
            </a:r>
          </a:p>
          <a:p>
            <a:pPr algn="ctr"/>
            <a:r>
              <a:rPr lang="en-US" sz="1800"/>
              <a:t>Sliding window query and/or </a:t>
            </a:r>
          </a:p>
          <a:p>
            <a:pPr algn="ctr"/>
            <a:r>
              <a:rPr lang="en-US" sz="1800"/>
              <a:t>One shot query</a:t>
            </a:r>
          </a:p>
        </p:txBody>
      </p:sp>
      <p:sp>
        <p:nvSpPr>
          <p:cNvPr id="62500" name="Text Box 35"/>
          <p:cNvSpPr txBox="1">
            <a:spLocks noChangeArrowheads="1"/>
          </p:cNvSpPr>
          <p:nvPr/>
        </p:nvSpPr>
        <p:spPr bwMode="auto">
          <a:xfrm>
            <a:off x="7894638" y="5276850"/>
            <a:ext cx="96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Clients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42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2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42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42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42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42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42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2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42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42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42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1.11111E-6 L 0.17084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42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0.20416 -0.083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0.20416 -0.08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42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0.20416 -0.083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42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3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-1.11111E-6 L 0.20416 -0.0833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42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4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.0 L 0.20416 0.0833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42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4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.0 L 0.20416 0.08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42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4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repeatCount="indefinite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.0 L 0.20416 0.08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42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3" presetClass="pat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.0 L 0.20416 0.0833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42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4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4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41" grpId="0" animBg="1"/>
      <p:bldP spid="1042442" grpId="0" animBg="1"/>
      <p:bldP spid="1042442" grpId="1" animBg="1"/>
      <p:bldP spid="1042443" grpId="0" animBg="1"/>
      <p:bldP spid="1042443" grpId="1" animBg="1"/>
      <p:bldP spid="1042444" grpId="0" animBg="1"/>
      <p:bldP spid="1042444" grpId="1" animBg="1"/>
      <p:bldP spid="1042445" grpId="0" animBg="1"/>
      <p:bldP spid="1042446" grpId="0" animBg="1"/>
      <p:bldP spid="1042446" grpId="1" animBg="1"/>
      <p:bldP spid="1042447" grpId="0" animBg="1"/>
      <p:bldP spid="1042447" grpId="1" animBg="1"/>
      <p:bldP spid="1042448" grpId="0" animBg="1"/>
      <p:bldP spid="1042448" grpId="1" animBg="1"/>
      <p:bldP spid="1042449" grpId="0" animBg="1"/>
      <p:bldP spid="1042450" grpId="0" animBg="1"/>
      <p:bldP spid="1042450" grpId="1" animBg="1"/>
      <p:bldP spid="1042451" grpId="0" animBg="1"/>
      <p:bldP spid="1042451" grpId="1" animBg="1"/>
      <p:bldP spid="1042452" grpId="0" animBg="1"/>
      <p:bldP spid="1042452" grpId="1" animBg="1"/>
      <p:bldP spid="1042457" grpId="0" animBg="1"/>
      <p:bldP spid="1042458" grpId="0" animBg="1"/>
      <p:bldP spid="1042458" grpId="1" animBg="1"/>
      <p:bldP spid="1042459" grpId="0" animBg="1"/>
      <p:bldP spid="1042459" grpId="1" animBg="1"/>
      <p:bldP spid="1042460" grpId="0" animBg="1"/>
      <p:bldP spid="1042460" grpId="1" animBg="1"/>
      <p:bldP spid="1042461" grpId="0" animBg="1"/>
      <p:bldP spid="1042462" grpId="0" animBg="1"/>
      <p:bldP spid="1042462" grpId="1" animBg="1"/>
      <p:bldP spid="1042463" grpId="0" animBg="1"/>
      <p:bldP spid="1042463" grpId="1" animBg="1"/>
      <p:bldP spid="1042464" grpId="0" animBg="1"/>
      <p:bldP spid="1042464" grpId="1" animBg="1"/>
      <p:bldP spid="10424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 of TM-tree</a:t>
            </a:r>
          </a:p>
        </p:txBody>
      </p:sp>
      <p:sp>
        <p:nvSpPr>
          <p:cNvPr id="716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90336FC-A3A0-4FC6-A154-08934148E7D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168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dirty="0" smtClean="0"/>
              <a:t>Only supports one dimensional query</a:t>
            </a:r>
          </a:p>
          <a:p>
            <a:r>
              <a:rPr lang="en-US" sz="2800" dirty="0" smtClean="0"/>
              <a:t>False positives lead to large VO size, especially when each </a:t>
            </a:r>
            <a:r>
              <a:rPr lang="en-US" sz="2800" dirty="0" err="1" smtClean="0"/>
              <a:t>tuple</a:t>
            </a:r>
            <a:r>
              <a:rPr lang="en-US" sz="2800" dirty="0" smtClean="0"/>
              <a:t> has non-trivial size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Merkle kd tree (Mkd-tree)</a:t>
            </a:r>
          </a:p>
        </p:txBody>
      </p:sp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4306CF-A46A-4B79-A5BB-321EF49353D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1927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To get rid of false positives: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Obviously we need a </a:t>
            </a:r>
            <a:r>
              <a:rPr lang="en-US" dirty="0" smtClean="0"/>
              <a:t>multi-</a:t>
            </a:r>
            <a:r>
              <a:rPr lang="en-US" dirty="0" smtClean="0"/>
              <a:t>dimensional </a:t>
            </a:r>
            <a:r>
              <a:rPr lang="en-US" dirty="0" smtClean="0"/>
              <a:t>indexing structure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KD-tree: an excellent candidate with bounded query performance of               	      and 	                   to bulk-load.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 space-partition structure: partition along each dimension in turn.</a:t>
            </a: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949325" y="1997075"/>
          <a:ext cx="812800" cy="428625"/>
        </p:xfrm>
        <a:graphic>
          <a:graphicData uri="http://schemas.openxmlformats.org/presentationml/2006/ole">
            <p:oleObj spid="_x0000_s347138" name="Equation" r:id="rId4" imgW="457200" imgH="241200" progId="Equation.3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292350" y="2016125"/>
          <a:ext cx="1222375" cy="384175"/>
        </p:xfrm>
        <a:graphic>
          <a:graphicData uri="http://schemas.openxmlformats.org/presentationml/2006/ole">
            <p:oleObj spid="_x0000_s347139" name="Equation" r:id="rId5" imgW="647640" imgH="203040" progId="Equation.3">
              <p:embed/>
            </p:oleObj>
          </a:graphicData>
        </a:graphic>
      </p:graphicFrame>
      <p:pic>
        <p:nvPicPr>
          <p:cNvPr id="7" name="Picture 6" descr="kdtree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1413" y="3190875"/>
            <a:ext cx="67992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Mkd-tree and TMkd-tree</a:t>
            </a:r>
          </a:p>
        </p:txBody>
      </p:sp>
      <p:sp>
        <p:nvSpPr>
          <p:cNvPr id="7270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50FA745-2021-48B6-8A16-D8C617798B9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2708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smtClean="0"/>
              <a:t>Incorporating Merkle tree into KD-tree:</a:t>
            </a:r>
          </a:p>
          <a:p>
            <a:pPr lvl="1"/>
            <a:r>
              <a:rPr lang="en-US" sz="2400" smtClean="0"/>
              <a:t>Leaf node: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mtClean="0"/>
              <a:t>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smtClean="0"/>
              <a:t> is the point contained in this node</a:t>
            </a:r>
          </a:p>
          <a:p>
            <a:pPr lvl="1"/>
            <a:r>
              <a:rPr lang="en-US" sz="2400" smtClean="0"/>
              <a:t>Index node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mtClean="0"/>
              <a:t> with children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v, w </a:t>
            </a:r>
            <a:r>
              <a:rPr lang="en-US" sz="2400" smtClean="0"/>
              <a:t>and dividing line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mtClean="0"/>
              <a:t>: 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|l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500" smtClean="0"/>
          </a:p>
          <a:p>
            <a:r>
              <a:rPr lang="en-US" sz="2800" smtClean="0"/>
              <a:t>Tumbling Merkle kd-tree (TMkd-tree)</a:t>
            </a:r>
          </a:p>
          <a:p>
            <a:pPr lvl="1"/>
            <a:r>
              <a:rPr lang="en-US" sz="2500" smtClean="0"/>
              <a:t>Similar idea as it is in TM-tree, but we are using Mkd-tree as each small tree.</a:t>
            </a:r>
          </a:p>
          <a:p>
            <a:pPr lvl="1"/>
            <a:r>
              <a:rPr lang="en-US" sz="2500" smtClean="0"/>
              <a:t>Boundary trees no longer introduce false positives!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this good enough?</a:t>
            </a:r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04B992-64CF-4A52-A512-29CEEB5163D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dirty="0" smtClean="0"/>
              <a:t>Tumbling trees are good for maintaining the update to sliding window queries</a:t>
            </a:r>
          </a:p>
          <a:p>
            <a:r>
              <a:rPr lang="en-US" sz="2800" dirty="0" smtClean="0"/>
              <a:t>They both have linear space to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/>
              <a:t> and log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/>
              <a:t> update cost, and</a:t>
            </a:r>
            <a:r>
              <a:rPr lang="en-US" sz="3000" dirty="0" smtClean="0"/>
              <a:t> </a:t>
            </a:r>
          </a:p>
          <a:p>
            <a:r>
              <a:rPr lang="en-US" sz="2800" dirty="0" smtClean="0"/>
              <a:t>But they are expensive for answering one-shot queries (or the initialization of sliding window queries)</a:t>
            </a:r>
          </a:p>
          <a:p>
            <a:pPr lvl="1"/>
            <a:r>
              <a:rPr lang="en-US" sz="2800" dirty="0" smtClean="0"/>
              <a:t>query with window size n: have to query n/b trees: linear in n and could be expensive for large values of n.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759200" y="2581275"/>
          <a:ext cx="4849813" cy="600075"/>
        </p:xfrm>
        <a:graphic>
          <a:graphicData uri="http://schemas.openxmlformats.org/presentationml/2006/ole">
            <p:oleObj spid="_x0000_s262146" name="Equation" r:id="rId4" imgW="24634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Dyadic </a:t>
            </a:r>
            <a:r>
              <a:rPr lang="en-US" dirty="0" err="1" smtClean="0"/>
              <a:t>Merkle</a:t>
            </a:r>
            <a:r>
              <a:rPr lang="en-US" dirty="0" smtClean="0"/>
              <a:t> </a:t>
            </a:r>
            <a:r>
              <a:rPr lang="en-US" dirty="0" err="1" smtClean="0"/>
              <a:t>kd</a:t>
            </a:r>
            <a:r>
              <a:rPr lang="en-US" dirty="0" smtClean="0"/>
              <a:t>-tree (</a:t>
            </a:r>
            <a:r>
              <a:rPr lang="en-US" dirty="0" err="1" smtClean="0"/>
              <a:t>DMkd</a:t>
            </a:r>
            <a:r>
              <a:rPr lang="en-US" dirty="0" smtClean="0"/>
              <a:t>-tree): 1D queries</a:t>
            </a:r>
          </a:p>
        </p:txBody>
      </p:sp>
      <p:sp>
        <p:nvSpPr>
          <p:cNvPr id="7373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F2810DB-2347-49FE-ADC9-0BFA5C84057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" name="Cube 4"/>
          <p:cNvSpPr/>
          <p:nvPr/>
        </p:nvSpPr>
        <p:spPr>
          <a:xfrm>
            <a:off x="1844675" y="3752850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9" name="Cube 8"/>
          <p:cNvSpPr/>
          <p:nvPr/>
        </p:nvSpPr>
        <p:spPr>
          <a:xfrm>
            <a:off x="2668588" y="374332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10" name="Cube 9"/>
          <p:cNvSpPr/>
          <p:nvPr/>
        </p:nvSpPr>
        <p:spPr>
          <a:xfrm>
            <a:off x="3986213" y="3733800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11" name="Cube 10"/>
          <p:cNvSpPr/>
          <p:nvPr/>
        </p:nvSpPr>
        <p:spPr>
          <a:xfrm>
            <a:off x="4810125" y="372427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12" name="Cube 11"/>
          <p:cNvSpPr/>
          <p:nvPr/>
        </p:nvSpPr>
        <p:spPr>
          <a:xfrm>
            <a:off x="5672138" y="372427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13" name="Cube 12"/>
          <p:cNvSpPr/>
          <p:nvPr/>
        </p:nvSpPr>
        <p:spPr>
          <a:xfrm>
            <a:off x="6497638" y="3714750"/>
            <a:ext cx="738187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14" name="Parallelogram 13"/>
          <p:cNvSpPr/>
          <p:nvPr/>
        </p:nvSpPr>
        <p:spPr>
          <a:xfrm>
            <a:off x="1968500" y="3114675"/>
            <a:ext cx="1493838" cy="381000"/>
          </a:xfrm>
          <a:prstGeom prst="parallelogram">
            <a:avLst>
              <a:gd name="adj" fmla="val 94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4178300" y="3114675"/>
            <a:ext cx="1493838" cy="381000"/>
          </a:xfrm>
          <a:prstGeom prst="parallelogram">
            <a:avLst>
              <a:gd name="adj" fmla="val 94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sp>
        <p:nvSpPr>
          <p:cNvPr id="16" name="Parallelogram 15"/>
          <p:cNvSpPr/>
          <p:nvPr/>
        </p:nvSpPr>
        <p:spPr>
          <a:xfrm>
            <a:off x="5811838" y="3095625"/>
            <a:ext cx="1493837" cy="381000"/>
          </a:xfrm>
          <a:prstGeom prst="parallelogram">
            <a:avLst>
              <a:gd name="adj" fmla="val 94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sp>
        <p:nvSpPr>
          <p:cNvPr id="19" name="Cube 18"/>
          <p:cNvSpPr/>
          <p:nvPr/>
        </p:nvSpPr>
        <p:spPr>
          <a:xfrm>
            <a:off x="976313" y="3790950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22" name="Cube 21"/>
          <p:cNvSpPr/>
          <p:nvPr/>
        </p:nvSpPr>
        <p:spPr>
          <a:xfrm>
            <a:off x="7510463" y="370522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23" name="Cube 22"/>
          <p:cNvSpPr/>
          <p:nvPr/>
        </p:nvSpPr>
        <p:spPr>
          <a:xfrm>
            <a:off x="8335963" y="3695700"/>
            <a:ext cx="738187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24" name="Parallelogram 23"/>
          <p:cNvSpPr/>
          <p:nvPr/>
        </p:nvSpPr>
        <p:spPr>
          <a:xfrm>
            <a:off x="7650163" y="3076575"/>
            <a:ext cx="1493837" cy="381000"/>
          </a:xfrm>
          <a:prstGeom prst="parallelogram">
            <a:avLst>
              <a:gd name="adj" fmla="val 94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152400" y="1247775"/>
            <a:ext cx="7962900" cy="2943225"/>
            <a:chOff x="152402" y="1247775"/>
            <a:chExt cx="7962898" cy="2943225"/>
          </a:xfrm>
        </p:grpSpPr>
        <p:sp>
          <p:nvSpPr>
            <p:cNvPr id="18" name="Cube 17"/>
            <p:cNvSpPr/>
            <p:nvPr/>
          </p:nvSpPr>
          <p:spPr>
            <a:xfrm>
              <a:off x="152402" y="3800475"/>
              <a:ext cx="739775" cy="39052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b</a:t>
              </a: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276227" y="3162300"/>
              <a:ext cx="1493838" cy="381000"/>
            </a:xfrm>
            <a:prstGeom prst="parallelogram">
              <a:avLst>
                <a:gd name="adj" fmla="val 942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2b</a:t>
              </a:r>
            </a:p>
          </p:txBody>
        </p:sp>
        <p:sp>
          <p:nvSpPr>
            <p:cNvPr id="26" name="Parallelogram 25"/>
            <p:cNvSpPr/>
            <p:nvPr/>
          </p:nvSpPr>
          <p:spPr>
            <a:xfrm>
              <a:off x="476252" y="2295525"/>
              <a:ext cx="3514724" cy="485775"/>
            </a:xfrm>
            <a:prstGeom prst="parallelogram">
              <a:avLst>
                <a:gd name="adj" fmla="val 942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4b</a:t>
              </a:r>
            </a:p>
          </p:txBody>
        </p:sp>
        <p:sp>
          <p:nvSpPr>
            <p:cNvPr id="27" name="Parallelogram 26"/>
            <p:cNvSpPr/>
            <p:nvPr/>
          </p:nvSpPr>
          <p:spPr>
            <a:xfrm>
              <a:off x="758827" y="1247775"/>
              <a:ext cx="7356473" cy="485775"/>
            </a:xfrm>
            <a:prstGeom prst="parallelogram">
              <a:avLst>
                <a:gd name="adj" fmla="val 942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 err="1"/>
                <a:t>N+b</a:t>
              </a:r>
              <a:endParaRPr lang="en-US" sz="2600" dirty="0"/>
            </a:p>
          </p:txBody>
        </p:sp>
      </p:grpSp>
      <p:sp>
        <p:nvSpPr>
          <p:cNvPr id="28" name="Parallelogram 27"/>
          <p:cNvSpPr/>
          <p:nvPr/>
        </p:nvSpPr>
        <p:spPr>
          <a:xfrm>
            <a:off x="4276725" y="2314575"/>
            <a:ext cx="3514725" cy="485775"/>
          </a:xfrm>
          <a:prstGeom prst="parallelogram">
            <a:avLst>
              <a:gd name="adj" fmla="val 94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4b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743325" y="1790700"/>
            <a:ext cx="123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• • •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305175" y="2971800"/>
            <a:ext cx="123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• • •</a:t>
            </a: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171450" y="4133850"/>
            <a:ext cx="7019925" cy="552450"/>
            <a:chOff x="171451" y="4133850"/>
            <a:chExt cx="7019924" cy="552454"/>
          </a:xfrm>
        </p:grpSpPr>
        <p:cxnSp>
          <p:nvCxnSpPr>
            <p:cNvPr id="34" name="Straight Arrow Connector 33"/>
            <p:cNvCxnSpPr/>
            <p:nvPr/>
          </p:nvCxnSpPr>
          <p:spPr>
            <a:xfrm rot="10800000">
              <a:off x="171451" y="4400552"/>
              <a:ext cx="3095625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urved Connector 40"/>
            <p:cNvCxnSpPr/>
            <p:nvPr/>
          </p:nvCxnSpPr>
          <p:spPr>
            <a:xfrm rot="5400000">
              <a:off x="3190874" y="4267202"/>
              <a:ext cx="523879" cy="276225"/>
            </a:xfrm>
            <a:prstGeom prst="curvedConnector3">
              <a:avLst>
                <a:gd name="adj1" fmla="val 5181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rot="5400000">
              <a:off x="3400424" y="4286252"/>
              <a:ext cx="523879" cy="276225"/>
            </a:xfrm>
            <a:prstGeom prst="curvedConnector3">
              <a:avLst>
                <a:gd name="adj1" fmla="val 51818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4962525" y="4429127"/>
              <a:ext cx="222885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78" name="TextBox 55"/>
            <p:cNvSpPr txBox="1">
              <a:spLocks noChangeArrowheads="1"/>
            </p:cNvSpPr>
            <p:nvPr/>
          </p:nvSpPr>
          <p:spPr bwMode="auto">
            <a:xfrm>
              <a:off x="4067175" y="4133850"/>
              <a:ext cx="8451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latin typeface="Times New Roman" pitchFamily="18" charset="0"/>
                  <a:cs typeface="Times New Roman" pitchFamily="18" charset="0"/>
                </a:rPr>
                <a:t>N+b</a:t>
              </a:r>
            </a:p>
          </p:txBody>
        </p:sp>
      </p:grpSp>
      <p:sp>
        <p:nvSpPr>
          <p:cNvPr id="57" name="Parallelogram 56"/>
          <p:cNvSpPr/>
          <p:nvPr/>
        </p:nvSpPr>
        <p:spPr>
          <a:xfrm>
            <a:off x="190500" y="5467350"/>
            <a:ext cx="1493838" cy="381000"/>
          </a:xfrm>
          <a:prstGeom prst="parallelogram">
            <a:avLst>
              <a:gd name="adj" fmla="val 94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dirty="0"/>
          </a:p>
        </p:txBody>
      </p:sp>
      <p:sp>
        <p:nvSpPr>
          <p:cNvPr id="73751" name="TextBox 57"/>
          <p:cNvSpPr txBox="1">
            <a:spLocks noChangeArrowheads="1"/>
          </p:cNvSpPr>
          <p:nvPr/>
        </p:nvSpPr>
        <p:spPr bwMode="auto">
          <a:xfrm>
            <a:off x="1733550" y="5353050"/>
            <a:ext cx="198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Merkle tree</a:t>
            </a:r>
          </a:p>
        </p:txBody>
      </p:sp>
      <p:sp>
        <p:nvSpPr>
          <p:cNvPr id="59" name="Cube 58"/>
          <p:cNvSpPr/>
          <p:nvPr/>
        </p:nvSpPr>
        <p:spPr>
          <a:xfrm>
            <a:off x="400050" y="601027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dirty="0"/>
          </a:p>
        </p:txBody>
      </p:sp>
      <p:sp>
        <p:nvSpPr>
          <p:cNvPr id="73753" name="TextBox 59"/>
          <p:cNvSpPr txBox="1">
            <a:spLocks noChangeArrowheads="1"/>
          </p:cNvSpPr>
          <p:nvPr/>
        </p:nvSpPr>
        <p:spPr bwMode="auto">
          <a:xfrm>
            <a:off x="1752600" y="592455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Mkd-tree</a:t>
            </a:r>
          </a:p>
        </p:txBody>
      </p:sp>
      <p:grpSp>
        <p:nvGrpSpPr>
          <p:cNvPr id="4" name="Group 79"/>
          <p:cNvGrpSpPr>
            <a:grpSpLocks/>
          </p:cNvGrpSpPr>
          <p:nvPr/>
        </p:nvGrpSpPr>
        <p:grpSpPr bwMode="auto">
          <a:xfrm>
            <a:off x="1314450" y="4621213"/>
            <a:ext cx="5878513" cy="588962"/>
            <a:chOff x="1313657" y="4620419"/>
            <a:chExt cx="5878515" cy="589101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1090560" y="4843516"/>
              <a:ext cx="447781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967487" y="4900679"/>
              <a:ext cx="447781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rot="10800000">
              <a:off x="1380332" y="4914175"/>
              <a:ext cx="2438401" cy="190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771233" y="4904648"/>
              <a:ext cx="2343151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73" name="TextBox 78"/>
            <p:cNvSpPr txBox="1">
              <a:spLocks noChangeArrowheads="1"/>
            </p:cNvSpPr>
            <p:nvPr/>
          </p:nvSpPr>
          <p:spPr bwMode="auto">
            <a:xfrm>
              <a:off x="4086225" y="4686300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966788" y="2324100"/>
            <a:ext cx="6815137" cy="1866900"/>
            <a:chOff x="3081571" y="4762500"/>
            <a:chExt cx="6814904" cy="1866900"/>
          </a:xfrm>
        </p:grpSpPr>
        <p:sp>
          <p:nvSpPr>
            <p:cNvPr id="81" name="Parallelogram 80"/>
            <p:cNvSpPr/>
            <p:nvPr/>
          </p:nvSpPr>
          <p:spPr>
            <a:xfrm>
              <a:off x="4073724" y="5562600"/>
              <a:ext cx="1493787" cy="381000"/>
            </a:xfrm>
            <a:prstGeom prst="parallelogram">
              <a:avLst>
                <a:gd name="adj" fmla="val 9423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2b</a:t>
              </a:r>
            </a:p>
          </p:txBody>
        </p:sp>
        <p:sp>
          <p:nvSpPr>
            <p:cNvPr id="82" name="Cube 81"/>
            <p:cNvSpPr/>
            <p:nvPr/>
          </p:nvSpPr>
          <p:spPr>
            <a:xfrm>
              <a:off x="3081571" y="6238875"/>
              <a:ext cx="739750" cy="390525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b</a:t>
              </a:r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6381870" y="4762500"/>
              <a:ext cx="3514605" cy="485775"/>
            </a:xfrm>
            <a:prstGeom prst="parallelogram">
              <a:avLst>
                <a:gd name="adj" fmla="val 9423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4b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152400" y="1247775"/>
            <a:ext cx="7962900" cy="2943225"/>
            <a:chOff x="304802" y="1400175"/>
            <a:chExt cx="7962898" cy="2943225"/>
          </a:xfrm>
        </p:grpSpPr>
        <p:sp>
          <p:nvSpPr>
            <p:cNvPr id="86" name="Cube 85"/>
            <p:cNvSpPr/>
            <p:nvPr/>
          </p:nvSpPr>
          <p:spPr>
            <a:xfrm>
              <a:off x="304802" y="3952875"/>
              <a:ext cx="739775" cy="390525"/>
            </a:xfrm>
            <a:prstGeom prst="cube">
              <a:avLst/>
            </a:prstGeom>
            <a:blipFill dpi="0" rotWithShape="1">
              <a:blip r:embed="rId3">
                <a:alphaModFix amt="44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b</a:t>
              </a:r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428627" y="3314700"/>
              <a:ext cx="1493838" cy="381000"/>
            </a:xfrm>
            <a:prstGeom prst="parallelogram">
              <a:avLst>
                <a:gd name="adj" fmla="val 94231"/>
              </a:avLst>
            </a:prstGeom>
            <a:blipFill dpi="0" rotWithShape="1">
              <a:blip r:embed="rId3">
                <a:alphaModFix amt="44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2b</a:t>
              </a:r>
            </a:p>
          </p:txBody>
        </p:sp>
        <p:sp>
          <p:nvSpPr>
            <p:cNvPr id="88" name="Parallelogram 87"/>
            <p:cNvSpPr/>
            <p:nvPr/>
          </p:nvSpPr>
          <p:spPr>
            <a:xfrm>
              <a:off x="628652" y="2447925"/>
              <a:ext cx="3514724" cy="485775"/>
            </a:xfrm>
            <a:prstGeom prst="parallelogram">
              <a:avLst>
                <a:gd name="adj" fmla="val 94231"/>
              </a:avLst>
            </a:prstGeom>
            <a:blipFill dpi="0" rotWithShape="1">
              <a:blip r:embed="rId3">
                <a:alphaModFix amt="44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/>
                <a:t>4b</a:t>
              </a:r>
            </a:p>
          </p:txBody>
        </p:sp>
        <p:sp>
          <p:nvSpPr>
            <p:cNvPr id="89" name="Parallelogram 88"/>
            <p:cNvSpPr/>
            <p:nvPr/>
          </p:nvSpPr>
          <p:spPr>
            <a:xfrm>
              <a:off x="911227" y="1400175"/>
              <a:ext cx="7356473" cy="485775"/>
            </a:xfrm>
            <a:prstGeom prst="parallelogram">
              <a:avLst>
                <a:gd name="adj" fmla="val 94231"/>
              </a:avLst>
            </a:prstGeom>
            <a:blipFill dpi="0" rotWithShape="1">
              <a:blip r:embed="rId3">
                <a:alphaModFix amt="44000"/>
              </a:blip>
              <a:srcRect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600" dirty="0" err="1"/>
                <a:t>N+b</a:t>
              </a:r>
              <a:endParaRPr lang="en-US" sz="2600" dirty="0"/>
            </a:p>
          </p:txBody>
        </p:sp>
      </p:grpSp>
      <p:sp>
        <p:nvSpPr>
          <p:cNvPr id="93" name="Cube 92"/>
          <p:cNvSpPr/>
          <p:nvPr/>
        </p:nvSpPr>
        <p:spPr>
          <a:xfrm>
            <a:off x="5091113" y="5934075"/>
            <a:ext cx="739775" cy="390525"/>
          </a:xfrm>
          <a:prstGeom prst="cube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94" name="Parallelogram 93"/>
          <p:cNvSpPr/>
          <p:nvPr/>
        </p:nvSpPr>
        <p:spPr>
          <a:xfrm>
            <a:off x="5127625" y="5362575"/>
            <a:ext cx="1495425" cy="381000"/>
          </a:xfrm>
          <a:prstGeom prst="parallelogram">
            <a:avLst>
              <a:gd name="adj" fmla="val 94231"/>
            </a:avLst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sp>
        <p:nvSpPr>
          <p:cNvPr id="97" name="Right Brace 96"/>
          <p:cNvSpPr/>
          <p:nvPr/>
        </p:nvSpPr>
        <p:spPr>
          <a:xfrm>
            <a:off x="6834188" y="5419725"/>
            <a:ext cx="314325" cy="87630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7339013" y="5553075"/>
            <a:ext cx="1804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Discarded</a:t>
            </a:r>
          </a:p>
        </p:txBody>
      </p:sp>
      <p:sp>
        <p:nvSpPr>
          <p:cNvPr id="101" name="Cube 100"/>
          <p:cNvSpPr/>
          <p:nvPr/>
        </p:nvSpPr>
        <p:spPr>
          <a:xfrm>
            <a:off x="962025" y="3800475"/>
            <a:ext cx="739775" cy="390525"/>
          </a:xfrm>
          <a:prstGeom prst="cube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875 -0.001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-0.00139 L 0.18438 4.44444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8" grpId="0" animBg="1"/>
      <p:bldP spid="29" grpId="0"/>
      <p:bldP spid="30" grpId="0"/>
      <p:bldP spid="93" grpId="0" animBg="1"/>
      <p:bldP spid="94" grpId="0" animBg="1"/>
      <p:bldP spid="97" grpId="0" animBg="1"/>
      <p:bldP spid="98" grpId="0"/>
      <p:bldP spid="10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</a:t>
            </a:r>
            <a:r>
              <a:rPr lang="en-US" dirty="0" err="1" smtClean="0"/>
              <a:t>Merkle</a:t>
            </a:r>
            <a:r>
              <a:rPr lang="en-US" dirty="0" smtClean="0"/>
              <a:t> </a:t>
            </a:r>
            <a:r>
              <a:rPr lang="en-US" dirty="0" err="1" smtClean="0"/>
              <a:t>kd</a:t>
            </a:r>
            <a:r>
              <a:rPr lang="en-US" dirty="0" smtClean="0"/>
              <a:t>-tree (</a:t>
            </a:r>
            <a:r>
              <a:rPr lang="en-US" dirty="0" err="1" smtClean="0"/>
              <a:t>EMkd</a:t>
            </a:r>
            <a:r>
              <a:rPr lang="en-US" dirty="0" smtClean="0"/>
              <a:t>-tree):Multi-dimensional queries</a:t>
            </a:r>
          </a:p>
        </p:txBody>
      </p:sp>
      <p:sp>
        <p:nvSpPr>
          <p:cNvPr id="7475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8956283-C3E1-4986-A9C4-31183812F21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" name="Cube 4"/>
          <p:cNvSpPr/>
          <p:nvPr/>
        </p:nvSpPr>
        <p:spPr>
          <a:xfrm>
            <a:off x="5857875" y="374332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8" name="Cube 7"/>
          <p:cNvSpPr/>
          <p:nvPr/>
        </p:nvSpPr>
        <p:spPr>
          <a:xfrm>
            <a:off x="4962525" y="376237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10" name="Cube 9"/>
          <p:cNvSpPr/>
          <p:nvPr/>
        </p:nvSpPr>
        <p:spPr>
          <a:xfrm>
            <a:off x="0" y="1704975"/>
            <a:ext cx="328612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4b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05375" y="4191000"/>
            <a:ext cx="48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  <a:r>
              <a:rPr lang="en-US" sz="1600"/>
              <a:t>0</a:t>
            </a: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772150" y="419100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T’</a:t>
            </a:r>
            <a:r>
              <a:rPr lang="en-US" sz="1600"/>
              <a:t>0</a:t>
            </a: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62375" y="3200400"/>
            <a:ext cx="48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  <a:r>
              <a:rPr lang="en-US" sz="1600"/>
              <a:t>1</a:t>
            </a:r>
            <a:endParaRPr lang="en-US"/>
          </a:p>
        </p:txBody>
      </p:sp>
      <p:sp>
        <p:nvSpPr>
          <p:cNvPr id="74762" name="TextBox 13"/>
          <p:cNvSpPr txBox="1">
            <a:spLocks noChangeArrowheads="1"/>
          </p:cNvSpPr>
          <p:nvPr/>
        </p:nvSpPr>
        <p:spPr bwMode="auto">
          <a:xfrm>
            <a:off x="1257300" y="2276475"/>
            <a:ext cx="430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5010150" y="2724150"/>
            <a:ext cx="1590675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2b</a:t>
            </a:r>
          </a:p>
        </p:txBody>
      </p:sp>
      <p:sp>
        <p:nvSpPr>
          <p:cNvPr id="17" name="Cube 16"/>
          <p:cNvSpPr/>
          <p:nvPr/>
        </p:nvSpPr>
        <p:spPr>
          <a:xfrm>
            <a:off x="3314700" y="2724150"/>
            <a:ext cx="15525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29250" y="3171825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T’</a:t>
            </a:r>
            <a:r>
              <a:rPr lang="en-US" sz="1600">
                <a:solidFill>
                  <a:schemeClr val="accent1"/>
                </a:solidFill>
              </a:rPr>
              <a:t>1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Cube 19"/>
          <p:cNvSpPr/>
          <p:nvPr/>
        </p:nvSpPr>
        <p:spPr>
          <a:xfrm>
            <a:off x="3409950" y="1695450"/>
            <a:ext cx="3190875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4b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200" y="2190750"/>
            <a:ext cx="49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</a:rPr>
              <a:t>T’</a:t>
            </a:r>
            <a:r>
              <a:rPr lang="en-US" sz="1600" i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381000" y="511492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dirty="0"/>
          </a:p>
        </p:txBody>
      </p:sp>
      <p:sp>
        <p:nvSpPr>
          <p:cNvPr id="74769" name="TextBox 22"/>
          <p:cNvSpPr txBox="1">
            <a:spLocks noChangeArrowheads="1"/>
          </p:cNvSpPr>
          <p:nvPr/>
        </p:nvSpPr>
        <p:spPr bwMode="auto">
          <a:xfrm>
            <a:off x="1276350" y="4991100"/>
            <a:ext cx="364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Materialized Mkd-tree</a:t>
            </a:r>
          </a:p>
        </p:txBody>
      </p:sp>
      <p:sp>
        <p:nvSpPr>
          <p:cNvPr id="24" name="Cube 23"/>
          <p:cNvSpPr/>
          <p:nvPr/>
        </p:nvSpPr>
        <p:spPr>
          <a:xfrm>
            <a:off x="295275" y="5734050"/>
            <a:ext cx="762000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600" dirty="0">
              <a:solidFill>
                <a:schemeClr val="accent1"/>
              </a:solidFill>
            </a:endParaRPr>
          </a:p>
        </p:txBody>
      </p:sp>
      <p:sp>
        <p:nvSpPr>
          <p:cNvPr id="74771" name="TextBox 24"/>
          <p:cNvSpPr txBox="1">
            <a:spLocks noChangeArrowheads="1"/>
          </p:cNvSpPr>
          <p:nvPr/>
        </p:nvSpPr>
        <p:spPr bwMode="auto">
          <a:xfrm>
            <a:off x="1238250" y="5610225"/>
            <a:ext cx="442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Non-materialized Mkd-tree</a:t>
            </a:r>
          </a:p>
        </p:txBody>
      </p:sp>
      <p:sp>
        <p:nvSpPr>
          <p:cNvPr id="26" name="Cube 25"/>
          <p:cNvSpPr/>
          <p:nvPr/>
        </p:nvSpPr>
        <p:spPr>
          <a:xfrm>
            <a:off x="4953000" y="3752850"/>
            <a:ext cx="762000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27" name="Cube 26"/>
          <p:cNvSpPr/>
          <p:nvPr/>
        </p:nvSpPr>
        <p:spPr>
          <a:xfrm>
            <a:off x="5838825" y="3743325"/>
            <a:ext cx="762000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28" name="Cube 27"/>
          <p:cNvSpPr/>
          <p:nvPr/>
        </p:nvSpPr>
        <p:spPr>
          <a:xfrm>
            <a:off x="6724650" y="3733800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15100" y="4210050"/>
            <a:ext cx="97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new T</a:t>
            </a:r>
            <a:r>
              <a:rPr lang="en-US" sz="1400"/>
              <a:t>0</a:t>
            </a:r>
            <a:endParaRPr lang="en-US" sz="2000"/>
          </a:p>
        </p:txBody>
      </p:sp>
      <p:sp>
        <p:nvSpPr>
          <p:cNvPr id="30" name="Cube 29"/>
          <p:cNvSpPr/>
          <p:nvPr/>
        </p:nvSpPr>
        <p:spPr>
          <a:xfrm>
            <a:off x="5000625" y="2733675"/>
            <a:ext cx="15906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419725" y="3181350"/>
            <a:ext cx="555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T’</a:t>
            </a:r>
            <a:r>
              <a:rPr lang="en-US" sz="1600"/>
              <a:t>1</a:t>
            </a: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4658519" y="347741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4791869" y="339169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315744" y="353456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5420519" y="344884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5572919" y="350599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5658644" y="340121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201569" y="350599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306344" y="342026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be 40"/>
          <p:cNvSpPr/>
          <p:nvPr/>
        </p:nvSpPr>
        <p:spPr>
          <a:xfrm>
            <a:off x="7524750" y="372427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524750" y="4210050"/>
            <a:ext cx="512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T’</a:t>
            </a:r>
            <a:r>
              <a:rPr lang="en-US" sz="1400"/>
              <a:t>0</a:t>
            </a:r>
            <a:endParaRPr lang="en-US" sz="2000"/>
          </a:p>
        </p:txBody>
      </p:sp>
      <p:sp>
        <p:nvSpPr>
          <p:cNvPr id="43" name="Cube 42"/>
          <p:cNvSpPr/>
          <p:nvPr/>
        </p:nvSpPr>
        <p:spPr>
          <a:xfrm>
            <a:off x="8366125" y="3724275"/>
            <a:ext cx="7397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b</a:t>
            </a:r>
          </a:p>
        </p:txBody>
      </p:sp>
      <p:sp>
        <p:nvSpPr>
          <p:cNvPr id="54" name="Cube 53"/>
          <p:cNvSpPr/>
          <p:nvPr/>
        </p:nvSpPr>
        <p:spPr>
          <a:xfrm>
            <a:off x="6696075" y="3724275"/>
            <a:ext cx="762000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55" name="Cube 54"/>
          <p:cNvSpPr/>
          <p:nvPr/>
        </p:nvSpPr>
        <p:spPr>
          <a:xfrm>
            <a:off x="7534275" y="3733800"/>
            <a:ext cx="762000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b</a:t>
            </a:r>
          </a:p>
        </p:txBody>
      </p:sp>
      <p:cxnSp>
        <p:nvCxnSpPr>
          <p:cNvPr id="56" name="Straight Connector 55"/>
          <p:cNvCxnSpPr/>
          <p:nvPr/>
        </p:nvCxnSpPr>
        <p:spPr>
          <a:xfrm rot="5400000" flipH="1" flipV="1">
            <a:off x="6401594" y="344884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6534944" y="336311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7058819" y="350599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7163594" y="342026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7268369" y="349646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7354094" y="339169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7897019" y="3496469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8001794" y="3410744"/>
            <a:ext cx="590550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be 63"/>
          <p:cNvSpPr/>
          <p:nvPr/>
        </p:nvSpPr>
        <p:spPr>
          <a:xfrm>
            <a:off x="6686550" y="2743200"/>
            <a:ext cx="159067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2b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210425" y="3171825"/>
            <a:ext cx="48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  <a:r>
              <a:rPr lang="en-US" sz="1600"/>
              <a:t>1</a:t>
            </a:r>
            <a:endParaRPr lang="en-US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410575" y="4181475"/>
            <a:ext cx="48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</a:t>
            </a:r>
            <a:r>
              <a:rPr lang="en-US" sz="1600"/>
              <a:t>0</a:t>
            </a:r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 rot="16200000" flipV="1">
            <a:off x="3043238" y="2452687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16200000" flipV="1">
            <a:off x="3157538" y="2386012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4471988" y="2462212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V="1">
            <a:off x="4576763" y="2395537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V="1">
            <a:off x="4710113" y="2443162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V="1">
            <a:off x="4824413" y="2376487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V="1">
            <a:off x="6176963" y="2386012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16200000" flipV="1">
            <a:off x="6300788" y="2347912"/>
            <a:ext cx="571500" cy="952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be 82"/>
          <p:cNvSpPr/>
          <p:nvPr/>
        </p:nvSpPr>
        <p:spPr>
          <a:xfrm>
            <a:off x="3295650" y="2724150"/>
            <a:ext cx="1562100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2b</a:t>
            </a:r>
          </a:p>
        </p:txBody>
      </p:sp>
      <p:sp>
        <p:nvSpPr>
          <p:cNvPr id="84" name="Cube 83"/>
          <p:cNvSpPr/>
          <p:nvPr/>
        </p:nvSpPr>
        <p:spPr>
          <a:xfrm>
            <a:off x="5010150" y="2724150"/>
            <a:ext cx="1562100" cy="390525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chemeClr val="accent1"/>
                </a:solidFill>
              </a:rPr>
              <a:t>2b</a:t>
            </a:r>
          </a:p>
        </p:txBody>
      </p:sp>
      <p:sp>
        <p:nvSpPr>
          <p:cNvPr id="85" name="Cube 84"/>
          <p:cNvSpPr/>
          <p:nvPr/>
        </p:nvSpPr>
        <p:spPr>
          <a:xfrm>
            <a:off x="3419475" y="1685925"/>
            <a:ext cx="3209925" cy="3905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/>
              <a:t>4b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4638675" y="2190750"/>
            <a:ext cx="49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T’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3619500" y="4364038"/>
            <a:ext cx="1905000" cy="588962"/>
            <a:chOff x="3619500" y="4363245"/>
            <a:chExt cx="1905000" cy="589100"/>
          </a:xfrm>
        </p:grpSpPr>
        <p:cxnSp>
          <p:nvCxnSpPr>
            <p:cNvPr id="88" name="Straight Connector 87"/>
            <p:cNvCxnSpPr/>
            <p:nvPr/>
          </p:nvCxnSpPr>
          <p:spPr>
            <a:xfrm rot="5400000">
              <a:off x="3395610" y="4587135"/>
              <a:ext cx="44778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300610" y="4644299"/>
              <a:ext cx="44778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10800000">
              <a:off x="3641725" y="4657001"/>
              <a:ext cx="790575" cy="1905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905375" y="4685583"/>
              <a:ext cx="60325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822" name="TextBox 91"/>
            <p:cNvSpPr txBox="1">
              <a:spLocks noChangeArrowheads="1"/>
            </p:cNvSpPr>
            <p:nvPr/>
          </p:nvSpPr>
          <p:spPr bwMode="auto">
            <a:xfrm>
              <a:off x="4517982" y="4429125"/>
              <a:ext cx="1439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</a:p>
          </p:txBody>
        </p:sp>
      </p:grp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314700" y="2724150"/>
            <a:ext cx="2368550" cy="1447800"/>
            <a:chOff x="3314701" y="2724150"/>
            <a:chExt cx="2368194" cy="1447800"/>
          </a:xfrm>
        </p:grpSpPr>
        <p:sp>
          <p:nvSpPr>
            <p:cNvPr id="95" name="Cube 94"/>
            <p:cNvSpPr/>
            <p:nvPr/>
          </p:nvSpPr>
          <p:spPr>
            <a:xfrm>
              <a:off x="4943231" y="3781425"/>
              <a:ext cx="739664" cy="390525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600" dirty="0"/>
            </a:p>
          </p:txBody>
        </p:sp>
        <p:sp>
          <p:nvSpPr>
            <p:cNvPr id="96" name="Cube 95"/>
            <p:cNvSpPr/>
            <p:nvPr/>
          </p:nvSpPr>
          <p:spPr>
            <a:xfrm>
              <a:off x="3314701" y="2724150"/>
              <a:ext cx="1495200" cy="390525"/>
            </a:xfrm>
            <a:prstGeom prst="cub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7" grpId="0" animBg="1"/>
      <p:bldP spid="18" grpId="0"/>
      <p:bldP spid="18" grpId="1"/>
      <p:bldP spid="21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1" grpId="1"/>
      <p:bldP spid="31" grpId="2"/>
      <p:bldP spid="41" grpId="0" animBg="1"/>
      <p:bldP spid="42" grpId="0"/>
      <p:bldP spid="43" grpId="0" animBg="1"/>
      <p:bldP spid="54" grpId="0" animBg="1"/>
      <p:bldP spid="55" grpId="0" animBg="1"/>
      <p:bldP spid="64" grpId="0" animBg="1"/>
      <p:bldP spid="65" grpId="0"/>
      <p:bldP spid="67" grpId="0"/>
      <p:bldP spid="83" grpId="0" animBg="1"/>
      <p:bldP spid="83" grpId="1" animBg="1"/>
      <p:bldP spid="84" grpId="0" animBg="1"/>
      <p:bldP spid="84" grpId="1" animBg="1"/>
      <p:bldP spid="85" grpId="0" animBg="1"/>
      <p:bldP spid="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Experiments</a:t>
            </a:r>
            <a:endParaRPr lang="el-GR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D43BA14-70DC-46F7-AE8F-4BA3B0606F0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9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0550" y="1433513"/>
            <a:ext cx="7775575" cy="5064125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mtClean="0"/>
              <a:t>We use real streams: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mtClean="0"/>
              <a:t>World Cup Data (WC)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mtClean="0"/>
              <a:t>IP traces from the AT&amp;T network (IP)</a:t>
            </a:r>
          </a:p>
          <a:p>
            <a:pPr marL="457200" indent="-457200">
              <a:lnSpc>
                <a:spcPct val="90000"/>
              </a:lnSpc>
            </a:pPr>
            <a:r>
              <a:rPr lang="en-US" smtClean="0"/>
              <a:t>We perform the following query: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mtClean="0"/>
              <a:t>WC: Query attribute is the response size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mtClean="0"/>
              <a:t>IP: Query attribute is the packet size</a:t>
            </a:r>
          </a:p>
          <a:p>
            <a:pPr marL="457200" indent="-457200">
              <a:lnSpc>
                <a:spcPct val="90000"/>
              </a:lnSpc>
            </a:pPr>
            <a:r>
              <a:rPr lang="en-US" smtClean="0"/>
              <a:t>Hardware: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z="2000" smtClean="0"/>
              <a:t>2.8GHz Intel Pentium 4 CPU</a:t>
            </a:r>
          </a:p>
          <a:p>
            <a:pPr marL="876300" lvl="1" indent="-419100">
              <a:lnSpc>
                <a:spcPct val="90000"/>
              </a:lnSpc>
            </a:pPr>
            <a:r>
              <a:rPr lang="en-US" sz="2000" smtClean="0"/>
              <a:t>Linux Machine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Tumbling trees: update cost</a:t>
            </a:r>
          </a:p>
        </p:txBody>
      </p:sp>
      <p:sp>
        <p:nvSpPr>
          <p:cNvPr id="7782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E9FE3BE-4A00-4DE4-8189-E090D649517D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77828" name="Picture 4" descr="update-tm-tmk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13" y="1065213"/>
            <a:ext cx="6943725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1628775" y="3762375"/>
            <a:ext cx="2495550" cy="1905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2425" y="5048250"/>
            <a:ext cx="8553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1. b=1000 is a sweet point</a:t>
            </a:r>
          </a:p>
          <a:p>
            <a:r>
              <a:rPr lang="en-US" sz="2800"/>
              <a:t>2. This delay is small: in real streams it spans less than one or two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Tumbling trees: size</a:t>
            </a:r>
          </a:p>
        </p:txBody>
      </p:sp>
      <p:sp>
        <p:nvSpPr>
          <p:cNvPr id="788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745668A-2EE6-4467-A447-DC78B702667D}" type="slidenum">
              <a:rPr lang="en-US" altLang="en-US"/>
              <a:pPr/>
              <a:t>28</a:t>
            </a:fld>
            <a:endParaRPr lang="en-US" altLang="en-US"/>
          </a:p>
        </p:txBody>
      </p:sp>
      <p:pic>
        <p:nvPicPr>
          <p:cNvPr id="78852" name="Picture 4" descr="size-tm-tmkd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65213"/>
            <a:ext cx="7199312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2425" y="5048250"/>
            <a:ext cx="8553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They both have linear size (to number of tuples covered in maximal window size of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Query cost per sliding period, b=1,000: fixed sliding period as b</a:t>
            </a:r>
            <a:endParaRPr lang="en-US" dirty="0"/>
          </a:p>
        </p:txBody>
      </p:sp>
      <p:sp>
        <p:nvSpPr>
          <p:cNvPr id="7987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7EDD2D0-5F47-4CA7-965C-32A4545CE1D8}" type="slidenum">
              <a:rPr lang="en-US" altLang="en-US"/>
              <a:pPr/>
              <a:t>29</a:t>
            </a:fld>
            <a:endParaRPr lang="en-US" altLang="en-US"/>
          </a:p>
        </p:txBody>
      </p:sp>
      <p:pic>
        <p:nvPicPr>
          <p:cNvPr id="79876" name="Picture 4" descr="query-sliding-fsp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513" y="1217613"/>
            <a:ext cx="748347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550" y="5391150"/>
            <a:ext cx="8553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ym typeface="Symbol" pitchFamily="18" charset="2"/>
              </a:rPr>
              <a:t>Linear scan of TM-tree at leaf level results in locality</a:t>
            </a:r>
          </a:p>
          <a:p>
            <a:r>
              <a:rPr lang="en-US" sz="2800">
                <a:sym typeface="Symbol" pitchFamily="18" charset="2"/>
              </a:rPr>
              <a:t>which greatly improves its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576263"/>
            <a:ext cx="8245475" cy="498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Data Publishing Model </a:t>
            </a:r>
            <a:r>
              <a:rPr lang="en-US" sz="1800" dirty="0"/>
              <a:t>[HIM02]</a:t>
            </a:r>
          </a:p>
        </p:txBody>
      </p:sp>
      <p:graphicFrame>
        <p:nvGraphicFramePr>
          <p:cNvPr id="379920" name="Object 16"/>
          <p:cNvGraphicFramePr>
            <a:graphicFrameLocks noChangeAspect="1"/>
          </p:cNvGraphicFramePr>
          <p:nvPr>
            <p:ph sz="half" idx="1"/>
          </p:nvPr>
        </p:nvGraphicFramePr>
        <p:xfrm>
          <a:off x="6757988" y="3589338"/>
          <a:ext cx="1876425" cy="1608137"/>
        </p:xfrm>
        <a:graphic>
          <a:graphicData uri="http://schemas.openxmlformats.org/presentationml/2006/ole">
            <p:oleObj spid="_x0000_s4098" name="Visio" r:id="rId4" imgW="1876901" imgH="1607820" progId="Visio.Drawing.11">
              <p:embed/>
            </p:oleObj>
          </a:graphicData>
        </a:graphic>
      </p:graphicFrame>
      <p:graphicFrame>
        <p:nvGraphicFramePr>
          <p:cNvPr id="379933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893763" y="3549650"/>
          <a:ext cx="692150" cy="892175"/>
        </p:xfrm>
        <a:graphic>
          <a:graphicData uri="http://schemas.openxmlformats.org/presentationml/2006/ole">
            <p:oleObj spid="_x0000_s4099" name="VISIO" r:id="rId5" imgW="561240" imgH="724680" progId="Visio.Drawing.11">
              <p:embed/>
            </p:oleObj>
          </a:graphicData>
        </a:graphic>
      </p:graphicFrame>
      <p:graphicFrame>
        <p:nvGraphicFramePr>
          <p:cNvPr id="379935" name="Object 31"/>
          <p:cNvGraphicFramePr>
            <a:graphicFrameLocks noChangeAspect="1"/>
          </p:cNvGraphicFramePr>
          <p:nvPr>
            <p:ph sz="quarter" idx="3"/>
          </p:nvPr>
        </p:nvGraphicFramePr>
        <p:xfrm>
          <a:off x="1198563" y="4087813"/>
          <a:ext cx="700087" cy="901700"/>
        </p:xfrm>
        <a:graphic>
          <a:graphicData uri="http://schemas.openxmlformats.org/presentationml/2006/ole">
            <p:oleObj spid="_x0000_s4100" name="VISIO" r:id="rId6" imgW="561240" imgH="724680" progId="Visio.Drawing.11">
              <p:embed/>
            </p:oleObj>
          </a:graphicData>
        </a:graphic>
      </p:graphicFrame>
      <p:sp>
        <p:nvSpPr>
          <p:cNvPr id="410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BE63E55-685E-47F9-A192-1388A569D438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190500" y="1390650"/>
            <a:ext cx="8763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Owner:    publish data</a:t>
            </a:r>
          </a:p>
          <a:p>
            <a:r>
              <a:rPr lang="en-US" sz="2400"/>
              <a:t>Servers:  host (or monitor) the data and provide query services</a:t>
            </a:r>
          </a:p>
          <a:p>
            <a:r>
              <a:rPr lang="en-US" sz="2400"/>
              <a:t>Clients:   query the owner’s data through servers</a:t>
            </a:r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379914" name="AutoShape 10"/>
          <p:cNvSpPr>
            <a:spLocks noChangeArrowheads="1"/>
          </p:cNvSpPr>
          <p:nvPr/>
        </p:nvSpPr>
        <p:spPr bwMode="auto">
          <a:xfrm>
            <a:off x="5486400" y="4276725"/>
            <a:ext cx="1143000" cy="2286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915" name="AutoShape 11"/>
          <p:cNvSpPr>
            <a:spLocks noChangeArrowheads="1"/>
          </p:cNvSpPr>
          <p:nvPr/>
        </p:nvSpPr>
        <p:spPr bwMode="auto">
          <a:xfrm>
            <a:off x="2790825" y="4200525"/>
            <a:ext cx="990600" cy="381000"/>
          </a:xfrm>
          <a:prstGeom prst="leftRightArrow">
            <a:avLst>
              <a:gd name="adj1" fmla="val 50000"/>
              <a:gd name="adj2" fmla="val 5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917" name="server"/>
          <p:cNvSpPr>
            <a:spLocks noEditPoints="1" noChangeArrowheads="1"/>
          </p:cNvSpPr>
          <p:nvPr/>
        </p:nvSpPr>
        <p:spPr bwMode="auto">
          <a:xfrm>
            <a:off x="3962400" y="3438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0 h 21600"/>
              <a:gd name="T4" fmla="*/ 838200 w 21600"/>
              <a:gd name="T5" fmla="*/ 0 h 21600"/>
              <a:gd name="T6" fmla="*/ 838200 w 21600"/>
              <a:gd name="T7" fmla="*/ 495300 h 21600"/>
              <a:gd name="T8" fmla="*/ 838200 w 21600"/>
              <a:gd name="T9" fmla="*/ 990600 h 21600"/>
              <a:gd name="T10" fmla="*/ 419100 w 21600"/>
              <a:gd name="T11" fmla="*/ 990600 h 21600"/>
              <a:gd name="T12" fmla="*/ 0 w 21600"/>
              <a:gd name="T13" fmla="*/ 990600 h 21600"/>
              <a:gd name="T14" fmla="*/ 0 w 21600"/>
              <a:gd name="T15" fmla="*/ 495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8" name="server"/>
          <p:cNvSpPr>
            <a:spLocks noEditPoints="1" noChangeArrowheads="1"/>
          </p:cNvSpPr>
          <p:nvPr/>
        </p:nvSpPr>
        <p:spPr bwMode="auto">
          <a:xfrm>
            <a:off x="4191000" y="3819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0 h 21600"/>
              <a:gd name="T4" fmla="*/ 838200 w 21600"/>
              <a:gd name="T5" fmla="*/ 0 h 21600"/>
              <a:gd name="T6" fmla="*/ 838200 w 21600"/>
              <a:gd name="T7" fmla="*/ 495300 h 21600"/>
              <a:gd name="T8" fmla="*/ 838200 w 21600"/>
              <a:gd name="T9" fmla="*/ 990600 h 21600"/>
              <a:gd name="T10" fmla="*/ 419100 w 21600"/>
              <a:gd name="T11" fmla="*/ 990600 h 21600"/>
              <a:gd name="T12" fmla="*/ 0 w 21600"/>
              <a:gd name="T13" fmla="*/ 990600 h 21600"/>
              <a:gd name="T14" fmla="*/ 0 w 21600"/>
              <a:gd name="T15" fmla="*/ 495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9" name="server"/>
          <p:cNvSpPr>
            <a:spLocks noEditPoints="1" noChangeArrowheads="1"/>
          </p:cNvSpPr>
          <p:nvPr/>
        </p:nvSpPr>
        <p:spPr bwMode="auto">
          <a:xfrm>
            <a:off x="4495800" y="4200525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0 h 21600"/>
              <a:gd name="T4" fmla="*/ 838200 w 21600"/>
              <a:gd name="T5" fmla="*/ 0 h 21600"/>
              <a:gd name="T6" fmla="*/ 838200 w 21600"/>
              <a:gd name="T7" fmla="*/ 495300 h 21600"/>
              <a:gd name="T8" fmla="*/ 838200 w 21600"/>
              <a:gd name="T9" fmla="*/ 990600 h 21600"/>
              <a:gd name="T10" fmla="*/ 419100 w 21600"/>
              <a:gd name="T11" fmla="*/ 990600 h 21600"/>
              <a:gd name="T12" fmla="*/ 0 w 21600"/>
              <a:gd name="T13" fmla="*/ 990600 h 21600"/>
              <a:gd name="T14" fmla="*/ 0 w 21600"/>
              <a:gd name="T15" fmla="*/ 495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2" name="Text Box 18"/>
          <p:cNvSpPr txBox="1">
            <a:spLocks noChangeArrowheads="1"/>
          </p:cNvSpPr>
          <p:nvPr/>
        </p:nvSpPr>
        <p:spPr bwMode="auto">
          <a:xfrm>
            <a:off x="6858000" y="5267325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owner</a:t>
            </a:r>
          </a:p>
        </p:txBody>
      </p:sp>
      <p:sp>
        <p:nvSpPr>
          <p:cNvPr id="379923" name="Text Box 19"/>
          <p:cNvSpPr txBox="1">
            <a:spLocks noChangeArrowheads="1"/>
          </p:cNvSpPr>
          <p:nvPr/>
        </p:nvSpPr>
        <p:spPr bwMode="auto">
          <a:xfrm>
            <a:off x="4267200" y="5267325"/>
            <a:ext cx="127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servers</a:t>
            </a:r>
          </a:p>
        </p:txBody>
      </p:sp>
      <p:sp>
        <p:nvSpPr>
          <p:cNvPr id="379924" name="Text Box 20"/>
          <p:cNvSpPr txBox="1">
            <a:spLocks noChangeArrowheads="1"/>
          </p:cNvSpPr>
          <p:nvPr/>
        </p:nvSpPr>
        <p:spPr bwMode="auto">
          <a:xfrm>
            <a:off x="1219200" y="52673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clients</a:t>
            </a:r>
          </a:p>
        </p:txBody>
      </p:sp>
      <p:sp>
        <p:nvSpPr>
          <p:cNvPr id="4113" name="Rectangle 24"/>
          <p:cNvSpPr>
            <a:spLocks noChangeArrowheads="1"/>
          </p:cNvSpPr>
          <p:nvPr/>
        </p:nvSpPr>
        <p:spPr bwMode="auto">
          <a:xfrm>
            <a:off x="1371600" y="6096000"/>
            <a:ext cx="539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H. Hacigumus, B. R. Iyer, and S. Mehrotra, ICDE02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4" grpId="0" animBg="1"/>
      <p:bldP spid="379915" grpId="0" animBg="1"/>
      <p:bldP spid="379917" grpId="0" animBg="1"/>
      <p:bldP spid="379918" grpId="0" animBg="1"/>
      <p:bldP spid="379919" grpId="0" animBg="1"/>
      <p:bldP spid="379922" grpId="1"/>
      <p:bldP spid="379923" grpId="0"/>
      <p:bldP spid="3799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VO size per sliding period, b=1,000: fixed sliding period as b</a:t>
            </a:r>
            <a:endParaRPr lang="en-US" dirty="0"/>
          </a:p>
        </p:txBody>
      </p:sp>
      <p:sp>
        <p:nvSpPr>
          <p:cNvPr id="819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5CB845F-02F7-4932-AEF0-043A53B224B2}" type="slidenum">
              <a:rPr lang="en-US" altLang="en-US"/>
              <a:pPr/>
              <a:t>30</a:t>
            </a:fld>
            <a:endParaRPr lang="en-US" altLang="en-US"/>
          </a:p>
        </p:txBody>
      </p:sp>
      <p:pic>
        <p:nvPicPr>
          <p:cNvPr id="81924" name="Picture 4" descr="query-sliding-fsp-v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1303338"/>
            <a:ext cx="68389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550" y="5210175"/>
            <a:ext cx="855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TM-tree incurs roughly 4</a:t>
            </a:r>
            <a:r>
              <a:rPr lang="el-GR" sz="2800"/>
              <a:t>γ</a:t>
            </a:r>
            <a:r>
              <a:rPr lang="en-US" sz="2800">
                <a:sym typeface="Symbol" pitchFamily="18" charset="2"/>
              </a:rPr>
              <a:t>b false positives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DM-</a:t>
            </a:r>
            <a:r>
              <a:rPr lang="en-US" dirty="0" err="1" smtClean="0"/>
              <a:t>kd</a:t>
            </a:r>
            <a:r>
              <a:rPr lang="en-US" dirty="0" smtClean="0"/>
              <a:t> Tree, EM-</a:t>
            </a:r>
            <a:r>
              <a:rPr lang="en-US" dirty="0" err="1" smtClean="0"/>
              <a:t>kd</a:t>
            </a:r>
            <a:r>
              <a:rPr lang="en-US" dirty="0" smtClean="0"/>
              <a:t> Tree Update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CAED1-4A0B-4EDD-B337-F1AED07382F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347138" name="Picture 2" descr="E:\research\authenstream-camera\figs\update-dmkd-emkd.ep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96924" y="1655761"/>
            <a:ext cx="7659393" cy="417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DMkd</a:t>
            </a:r>
            <a:r>
              <a:rPr lang="en-US" dirty="0" smtClean="0"/>
              <a:t>, </a:t>
            </a:r>
            <a:r>
              <a:rPr lang="en-US" dirty="0" err="1" smtClean="0"/>
              <a:t>EMkd</a:t>
            </a:r>
            <a:r>
              <a:rPr lang="en-US" dirty="0" smtClean="0"/>
              <a:t> trees: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CAED1-4A0B-4EDD-B337-F1AED07382FF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348162" name="Picture 2" descr="E:\research\authenstream-camera\figs\size-em-dmkd.ep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2599" y="1284287"/>
            <a:ext cx="8185151" cy="4460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Shot Query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CAED1-4A0B-4EDD-B337-F1AED07382FF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349186" name="Picture 2" descr="E:\research\authenstream-camera\figs\query-sliding-oneshot-tim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999" y="1473199"/>
            <a:ext cx="7592381" cy="413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Shot Query: VO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CAED1-4A0B-4EDD-B337-F1AED07382F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350210" name="Picture 2" descr="E:\research\authenstream-camera\figs\query-sliding-oneshot-vo.ep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2150" y="1455736"/>
            <a:ext cx="7694354" cy="41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577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8805DF4-51B8-4409-81D1-C90ECD31737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5780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All trees support aagregations</a:t>
            </a:r>
          </a:p>
          <a:p>
            <a:r>
              <a:rPr lang="en-US" smtClean="0"/>
              <a:t>TM-tree and DMkd-tree support only one-dimensional queries</a:t>
            </a:r>
          </a:p>
          <a:p>
            <a:r>
              <a:rPr lang="en-US" smtClean="0"/>
              <a:t>TMkd-tree and EMkd-tree support multi-dimensional queries</a:t>
            </a:r>
          </a:p>
          <a:p>
            <a:r>
              <a:rPr lang="en-US" smtClean="0"/>
              <a:t>Tumbling trees are good for maintaining updates to sliding window queries, while DMkd-tree and Emkd-tree are good for one shot queries.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296CDA0-26D8-4C8F-969B-10FBF9DCD75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83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mtClean="0"/>
              <a:t>Questions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400"/>
            <a:ext cx="856297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Intuition on Authenticating Aggregation Query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4DC64C0-2912-47C7-A0EA-B035D7814956}" type="slidenum">
              <a:rPr lang="en-US" altLang="en-US"/>
              <a:pPr/>
              <a:t>37</a:t>
            </a:fld>
            <a:endParaRPr lang="en-US" alt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33625" y="1273175"/>
            <a:ext cx="3124200" cy="3033713"/>
            <a:chOff x="1248" y="1920"/>
            <a:chExt cx="1968" cy="1911"/>
          </a:xfrm>
        </p:grpSpPr>
        <p:sp>
          <p:nvSpPr>
            <p:cNvPr id="108549" name="Freeform 5"/>
            <p:cNvSpPr>
              <a:spLocks/>
            </p:cNvSpPr>
            <p:nvPr/>
          </p:nvSpPr>
          <p:spPr bwMode="auto">
            <a:xfrm>
              <a:off x="2208" y="1920"/>
              <a:ext cx="96" cy="576"/>
            </a:xfrm>
            <a:custGeom>
              <a:avLst/>
              <a:gdLst>
                <a:gd name="T0" fmla="*/ 0 w 96"/>
                <a:gd name="T1" fmla="*/ 576 h 576"/>
                <a:gd name="T2" fmla="*/ 96 w 96"/>
                <a:gd name="T3" fmla="*/ 336 h 576"/>
                <a:gd name="T4" fmla="*/ 0 w 96"/>
                <a:gd name="T5" fmla="*/ 0 h 576"/>
                <a:gd name="T6" fmla="*/ 0 60000 65536"/>
                <a:gd name="T7" fmla="*/ 0 60000 65536"/>
                <a:gd name="T8" fmla="*/ 0 60000 65536"/>
                <a:gd name="T9" fmla="*/ 0 w 96"/>
                <a:gd name="T10" fmla="*/ 0 h 576"/>
                <a:gd name="T11" fmla="*/ 96 w 9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576">
                  <a:moveTo>
                    <a:pt x="0" y="576"/>
                  </a:moveTo>
                  <a:cubicBezTo>
                    <a:pt x="48" y="504"/>
                    <a:pt x="96" y="432"/>
                    <a:pt x="96" y="336"/>
                  </a:cubicBezTo>
                  <a:cubicBezTo>
                    <a:pt x="96" y="240"/>
                    <a:pt x="48" y="12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248" y="1920"/>
              <a:ext cx="1968" cy="1911"/>
              <a:chOff x="576" y="2304"/>
              <a:chExt cx="1968" cy="1911"/>
            </a:xfrm>
          </p:grpSpPr>
          <p:sp>
            <p:nvSpPr>
              <p:cNvPr id="108551" name="AutoShape 7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1968" cy="158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2" name="AutoShape 8"/>
              <p:cNvSpPr>
                <a:spLocks noChangeArrowheads="1"/>
              </p:cNvSpPr>
              <p:nvPr/>
            </p:nvSpPr>
            <p:spPr bwMode="auto">
              <a:xfrm>
                <a:off x="912" y="3696"/>
                <a:ext cx="14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3" name="AutoShape 9"/>
              <p:cNvSpPr>
                <a:spLocks noChangeArrowheads="1"/>
              </p:cNvSpPr>
              <p:nvPr/>
            </p:nvSpPr>
            <p:spPr bwMode="auto">
              <a:xfrm>
                <a:off x="2016" y="3696"/>
                <a:ext cx="144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4" name="AutoShape 10"/>
              <p:cNvSpPr>
                <a:spLocks noChangeArrowheads="1"/>
              </p:cNvSpPr>
              <p:nvPr/>
            </p:nvSpPr>
            <p:spPr bwMode="auto">
              <a:xfrm>
                <a:off x="1056" y="3504"/>
                <a:ext cx="288" cy="384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5" name="AutoShape 11"/>
              <p:cNvSpPr>
                <a:spLocks noChangeArrowheads="1"/>
              </p:cNvSpPr>
              <p:nvPr/>
            </p:nvSpPr>
            <p:spPr bwMode="auto">
              <a:xfrm>
                <a:off x="1344" y="3312"/>
                <a:ext cx="432" cy="5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6" name="AutoShape 12"/>
              <p:cNvSpPr>
                <a:spLocks noChangeArrowheads="1"/>
              </p:cNvSpPr>
              <p:nvPr/>
            </p:nvSpPr>
            <p:spPr bwMode="auto">
              <a:xfrm>
                <a:off x="1776" y="3552"/>
                <a:ext cx="240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7" name="Rectangle 13"/>
              <p:cNvSpPr>
                <a:spLocks noChangeArrowheads="1"/>
              </p:cNvSpPr>
              <p:nvPr/>
            </p:nvSpPr>
            <p:spPr bwMode="auto">
              <a:xfrm>
                <a:off x="816" y="38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8" name="Rectangle 14"/>
              <p:cNvSpPr>
                <a:spLocks noChangeArrowheads="1"/>
              </p:cNvSpPr>
              <p:nvPr/>
            </p:nvSpPr>
            <p:spPr bwMode="auto">
              <a:xfrm>
                <a:off x="2160" y="3840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9" name="Line 15"/>
              <p:cNvSpPr>
                <a:spLocks noChangeShapeType="1"/>
              </p:cNvSpPr>
              <p:nvPr/>
            </p:nvSpPr>
            <p:spPr bwMode="auto">
              <a:xfrm flipH="1">
                <a:off x="816" y="39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Line 16"/>
              <p:cNvSpPr>
                <a:spLocks noChangeShapeType="1"/>
              </p:cNvSpPr>
              <p:nvPr/>
            </p:nvSpPr>
            <p:spPr bwMode="auto">
              <a:xfrm flipH="1">
                <a:off x="2256" y="393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1" name="Line 17"/>
              <p:cNvSpPr>
                <a:spLocks noChangeShapeType="1"/>
              </p:cNvSpPr>
              <p:nvPr/>
            </p:nvSpPr>
            <p:spPr bwMode="auto">
              <a:xfrm>
                <a:off x="1776" y="403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2" name="Line 18"/>
              <p:cNvSpPr>
                <a:spLocks noChangeShapeType="1"/>
              </p:cNvSpPr>
              <p:nvPr/>
            </p:nvSpPr>
            <p:spPr bwMode="auto">
              <a:xfrm flipH="1">
                <a:off x="816" y="403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3" name="Text Box 19"/>
              <p:cNvSpPr txBox="1">
                <a:spLocks noChangeArrowheads="1"/>
              </p:cNvSpPr>
              <p:nvPr/>
            </p:nvSpPr>
            <p:spPr bwMode="auto">
              <a:xfrm>
                <a:off x="1152" y="3984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pitchFamily="34" charset="0"/>
                  </a:rPr>
                  <a:t>Query q</a:t>
                </a:r>
              </a:p>
            </p:txBody>
          </p:sp>
          <p:sp>
            <p:nvSpPr>
              <p:cNvPr id="108564" name="Line 20"/>
              <p:cNvSpPr>
                <a:spLocks noChangeShapeType="1"/>
              </p:cNvSpPr>
              <p:nvPr/>
            </p:nvSpPr>
            <p:spPr bwMode="auto">
              <a:xfrm flipV="1">
                <a:off x="816" y="3600"/>
                <a:ext cx="9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5" name="Line 21"/>
              <p:cNvSpPr>
                <a:spLocks noChangeShapeType="1"/>
              </p:cNvSpPr>
              <p:nvPr/>
            </p:nvSpPr>
            <p:spPr bwMode="auto">
              <a:xfrm>
                <a:off x="912" y="3600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6" name="Line 22"/>
              <p:cNvSpPr>
                <a:spLocks noChangeShapeType="1"/>
              </p:cNvSpPr>
              <p:nvPr/>
            </p:nvSpPr>
            <p:spPr bwMode="auto">
              <a:xfrm flipV="1">
                <a:off x="912" y="3312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7" name="Line 23"/>
              <p:cNvSpPr>
                <a:spLocks noChangeShapeType="1"/>
              </p:cNvSpPr>
              <p:nvPr/>
            </p:nvSpPr>
            <p:spPr bwMode="auto">
              <a:xfrm>
                <a:off x="1104" y="3312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8" name="Line 24"/>
              <p:cNvSpPr>
                <a:spLocks noChangeShapeType="1"/>
              </p:cNvSpPr>
              <p:nvPr/>
            </p:nvSpPr>
            <p:spPr bwMode="auto">
              <a:xfrm flipV="1">
                <a:off x="1104" y="288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9" name="Line 25"/>
              <p:cNvSpPr>
                <a:spLocks noChangeShapeType="1"/>
              </p:cNvSpPr>
              <p:nvPr/>
            </p:nvSpPr>
            <p:spPr bwMode="auto">
              <a:xfrm>
                <a:off x="2112" y="355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70" name="Line 26"/>
              <p:cNvSpPr>
                <a:spLocks noChangeShapeType="1"/>
              </p:cNvSpPr>
              <p:nvPr/>
            </p:nvSpPr>
            <p:spPr bwMode="auto">
              <a:xfrm flipV="1">
                <a:off x="1920" y="340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71" name="Line 27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72" name="Line 28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73" name="Line 29"/>
              <p:cNvSpPr>
                <a:spLocks noChangeShapeType="1"/>
              </p:cNvSpPr>
              <p:nvPr/>
            </p:nvSpPr>
            <p:spPr bwMode="auto">
              <a:xfrm flipV="1">
                <a:off x="2064" y="36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74" name="Line 30"/>
              <p:cNvSpPr>
                <a:spLocks noChangeShapeType="1"/>
              </p:cNvSpPr>
              <p:nvPr/>
            </p:nvSpPr>
            <p:spPr bwMode="auto">
              <a:xfrm>
                <a:off x="1344" y="307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14325" y="4581525"/>
            <a:ext cx="86196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Naïve solution: answer it as a range selection query</a:t>
            </a:r>
          </a:p>
          <a:p>
            <a:r>
              <a:rPr lang="en-US" sz="2800" dirty="0" smtClean="0"/>
              <a:t>     linear authentication cost k (k </a:t>
            </a:r>
            <a:r>
              <a:rPr lang="en-US" sz="2800" dirty="0" err="1" smtClean="0"/>
              <a:t>tuples</a:t>
            </a:r>
            <a:r>
              <a:rPr lang="en-US" sz="2800" dirty="0" smtClean="0"/>
              <a:t> in the range)!</a:t>
            </a:r>
          </a:p>
          <a:p>
            <a:r>
              <a:rPr lang="en-US" sz="2800" dirty="0" smtClean="0"/>
              <a:t>Find the canonical cover: authentication cost log k 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key digital signature schemes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D4FC52C-553F-4726-B89E-EA98D40F6AE0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9332" name="AutoShape 3"/>
          <p:cNvSpPr>
            <a:spLocks noChangeArrowheads="1"/>
          </p:cNvSpPr>
          <p:nvPr/>
        </p:nvSpPr>
        <p:spPr bwMode="auto">
          <a:xfrm>
            <a:off x="1066800" y="1981200"/>
            <a:ext cx="1524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Sender</a:t>
            </a:r>
          </a:p>
        </p:txBody>
      </p:sp>
      <p:sp>
        <p:nvSpPr>
          <p:cNvPr id="99333" name="AutoShape 4"/>
          <p:cNvSpPr>
            <a:spLocks noChangeArrowheads="1"/>
          </p:cNvSpPr>
          <p:nvPr/>
        </p:nvSpPr>
        <p:spPr bwMode="auto">
          <a:xfrm>
            <a:off x="3657600" y="3429000"/>
            <a:ext cx="1524000" cy="3810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AutoShape 5"/>
          <p:cNvSpPr>
            <a:spLocks noChangeArrowheads="1"/>
          </p:cNvSpPr>
          <p:nvPr/>
        </p:nvSpPr>
        <p:spPr bwMode="auto">
          <a:xfrm>
            <a:off x="6934200" y="3048000"/>
            <a:ext cx="1524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Verdana" pitchFamily="34" charset="0"/>
              </a:rPr>
              <a:t>Recipient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925763"/>
            <a:ext cx="2667000" cy="1006475"/>
            <a:chOff x="144" y="1872"/>
            <a:chExt cx="1680" cy="634"/>
          </a:xfrm>
        </p:grpSpPr>
        <p:sp>
          <p:nvSpPr>
            <p:cNvPr id="99348" name="AutoShape 7"/>
            <p:cNvSpPr>
              <a:spLocks noChangeArrowheads="1"/>
            </p:cNvSpPr>
            <p:nvPr/>
          </p:nvSpPr>
          <p:spPr bwMode="auto">
            <a:xfrm>
              <a:off x="720" y="1872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9" name="Text Box 8"/>
            <p:cNvSpPr txBox="1">
              <a:spLocks noChangeArrowheads="1"/>
            </p:cNvSpPr>
            <p:nvPr/>
          </p:nvSpPr>
          <p:spPr bwMode="auto">
            <a:xfrm>
              <a:off x="144" y="2256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KeyGen </a:t>
              </a:r>
              <a:r>
                <a:rPr lang="en-US" sz="2000">
                  <a:latin typeface="Verdana" pitchFamily="34" charset="0"/>
                  <a:sym typeface="Symbol" pitchFamily="18" charset="2"/>
                </a:rPr>
                <a:t></a:t>
              </a:r>
              <a:r>
                <a:rPr lang="en-US" sz="2000">
                  <a:latin typeface="Verdana" pitchFamily="34" charset="0"/>
                </a:rPr>
                <a:t>(SK, PK)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2362200"/>
            <a:ext cx="3200400" cy="2378075"/>
            <a:chOff x="2880" y="1488"/>
            <a:chExt cx="2016" cy="1498"/>
          </a:xfrm>
        </p:grpSpPr>
        <p:sp>
          <p:nvSpPr>
            <p:cNvPr id="99344" name="AutoShape 10"/>
            <p:cNvSpPr>
              <a:spLocks noChangeArrowheads="1"/>
            </p:cNvSpPr>
            <p:nvPr/>
          </p:nvSpPr>
          <p:spPr bwMode="auto">
            <a:xfrm>
              <a:off x="3600" y="2304"/>
              <a:ext cx="384" cy="336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  <a:sym typeface="Symbol" pitchFamily="18" charset="2"/>
                </a:rPr>
                <a:t></a:t>
              </a:r>
              <a:endParaRPr lang="en-US" sz="2000">
                <a:latin typeface="Verdana" pitchFamily="34" charset="0"/>
              </a:endParaRPr>
            </a:p>
          </p:txBody>
        </p:sp>
        <p:sp>
          <p:nvSpPr>
            <p:cNvPr id="99345" name="AutoShape 11"/>
            <p:cNvSpPr>
              <a:spLocks noChangeArrowheads="1"/>
            </p:cNvSpPr>
            <p:nvPr/>
          </p:nvSpPr>
          <p:spPr bwMode="auto">
            <a:xfrm>
              <a:off x="3504" y="1488"/>
              <a:ext cx="528" cy="28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Verdana" pitchFamily="34" charset="0"/>
                </a:rPr>
                <a:t>m</a:t>
              </a:r>
            </a:p>
          </p:txBody>
        </p:sp>
        <p:sp>
          <p:nvSpPr>
            <p:cNvPr id="99346" name="AutoShape 12"/>
            <p:cNvSpPr>
              <a:spLocks noChangeArrowheads="1"/>
            </p:cNvSpPr>
            <p:nvPr/>
          </p:nvSpPr>
          <p:spPr bwMode="auto">
            <a:xfrm>
              <a:off x="3696" y="1872"/>
              <a:ext cx="144" cy="28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7" name="Text Box 13"/>
            <p:cNvSpPr txBox="1">
              <a:spLocks noChangeArrowheads="1"/>
            </p:cNvSpPr>
            <p:nvPr/>
          </p:nvSpPr>
          <p:spPr bwMode="auto">
            <a:xfrm>
              <a:off x="2880" y="2736"/>
              <a:ext cx="20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  <a:sym typeface="Symbol" pitchFamily="18" charset="2"/>
                </a:rPr>
                <a:t>Ver</a:t>
              </a:r>
              <a:r>
                <a:rPr lang="en-US" sz="2000">
                  <a:latin typeface="Verdana" pitchFamily="34" charset="0"/>
                </a:rPr>
                <a:t>(m, PK, </a:t>
              </a:r>
              <a:r>
                <a:rPr lang="en-US" sz="2000">
                  <a:latin typeface="Verdana" pitchFamily="34" charset="0"/>
                  <a:sym typeface="Symbol" pitchFamily="18" charset="2"/>
                </a:rPr>
                <a:t></a:t>
              </a:r>
              <a:r>
                <a:rPr lang="en-US" sz="2000">
                  <a:latin typeface="Verdana" pitchFamily="34" charset="0"/>
                </a:rPr>
                <a:t>) </a:t>
              </a:r>
              <a:r>
                <a:rPr lang="en-US" sz="2000">
                  <a:latin typeface="Verdana" pitchFamily="34" charset="0"/>
                  <a:sym typeface="Symbol" pitchFamily="18" charset="2"/>
                </a:rPr>
                <a:t> valid?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62000" y="4038600"/>
            <a:ext cx="2743200" cy="1311275"/>
            <a:chOff x="480" y="2544"/>
            <a:chExt cx="1728" cy="826"/>
          </a:xfrm>
        </p:grpSpPr>
        <p:sp>
          <p:nvSpPr>
            <p:cNvPr id="99339" name="AutoShape 15"/>
            <p:cNvSpPr>
              <a:spLocks noChangeArrowheads="1"/>
            </p:cNvSpPr>
            <p:nvPr/>
          </p:nvSpPr>
          <p:spPr bwMode="auto">
            <a:xfrm>
              <a:off x="480" y="2736"/>
              <a:ext cx="528" cy="28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Verdana" pitchFamily="34" charset="0"/>
                </a:rPr>
                <a:t>m</a:t>
              </a:r>
            </a:p>
          </p:txBody>
        </p:sp>
        <p:sp>
          <p:nvSpPr>
            <p:cNvPr id="99340" name="AutoShape 16"/>
            <p:cNvSpPr>
              <a:spLocks noChangeArrowheads="1"/>
            </p:cNvSpPr>
            <p:nvPr/>
          </p:nvSpPr>
          <p:spPr bwMode="auto">
            <a:xfrm>
              <a:off x="1632" y="2688"/>
              <a:ext cx="384" cy="336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  <a:sym typeface="Symbol" pitchFamily="18" charset="2"/>
                </a:rPr>
                <a:t></a:t>
              </a:r>
              <a:endParaRPr lang="en-US" sz="2000">
                <a:latin typeface="Verdana" pitchFamily="34" charset="0"/>
              </a:endParaRPr>
            </a:p>
          </p:txBody>
        </p:sp>
        <p:sp>
          <p:nvSpPr>
            <p:cNvPr id="99341" name="AutoShape 17"/>
            <p:cNvSpPr>
              <a:spLocks noChangeArrowheads="1"/>
            </p:cNvSpPr>
            <p:nvPr/>
          </p:nvSpPr>
          <p:spPr bwMode="auto">
            <a:xfrm>
              <a:off x="1104" y="2784"/>
              <a:ext cx="432" cy="144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2" name="Text Box 18"/>
            <p:cNvSpPr txBox="1">
              <a:spLocks noChangeArrowheads="1"/>
            </p:cNvSpPr>
            <p:nvPr/>
          </p:nvSpPr>
          <p:spPr bwMode="auto">
            <a:xfrm>
              <a:off x="1104" y="2544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SK</a:t>
              </a:r>
            </a:p>
          </p:txBody>
        </p:sp>
        <p:sp>
          <p:nvSpPr>
            <p:cNvPr id="99343" name="Text Box 19"/>
            <p:cNvSpPr txBox="1">
              <a:spLocks noChangeArrowheads="1"/>
            </p:cNvSpPr>
            <p:nvPr/>
          </p:nvSpPr>
          <p:spPr bwMode="auto">
            <a:xfrm>
              <a:off x="528" y="3120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Verdana" pitchFamily="34" charset="0"/>
                </a:rPr>
                <a:t>Sign(m, SK) </a:t>
              </a:r>
              <a:r>
                <a:rPr lang="en-US" sz="2000">
                  <a:latin typeface="Verdana" pitchFamily="34" charset="0"/>
                  <a:sym typeface="Symbol" pitchFamily="18" charset="2"/>
                </a:rPr>
                <a:t> </a:t>
              </a:r>
            </a:p>
          </p:txBody>
        </p:sp>
      </p:grpSp>
      <p:sp>
        <p:nvSpPr>
          <p:cNvPr id="99338" name="Text Box 20"/>
          <p:cNvSpPr txBox="1">
            <a:spLocks noChangeArrowheads="1"/>
          </p:cNvSpPr>
          <p:nvPr/>
        </p:nvSpPr>
        <p:spPr bwMode="auto">
          <a:xfrm>
            <a:off x="3238500" y="303212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Verdana" pitchFamily="34" charset="0"/>
              </a:rPr>
              <a:t>Insecure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Merkle Tree: Verifying A Single Value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5A31CC9-BA33-4FB4-AF01-23685B75D680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03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76413"/>
            <a:ext cx="8153400" cy="3902075"/>
          </a:xfrm>
        </p:spPr>
        <p:txBody>
          <a:bodyPr/>
          <a:lstStyle/>
          <a:p>
            <a:pPr marL="342900" indent="-342900"/>
            <a:r>
              <a:rPr lang="en-US" smtClean="0"/>
              <a:t>SELECT Airline FROM Flights WHERE price = $600</a:t>
            </a:r>
          </a:p>
        </p:txBody>
      </p:sp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1046163" y="5424488"/>
            <a:ext cx="4572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1106488" y="5416550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t</a:t>
            </a:r>
            <a:r>
              <a:rPr lang="en-US" sz="1800" baseline="-25000">
                <a:latin typeface="Tahoma" pitchFamily="34" charset="0"/>
              </a:rPr>
              <a:t>1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46" name="Oval 6"/>
          <p:cNvSpPr>
            <a:spLocks noChangeArrowheads="1"/>
          </p:cNvSpPr>
          <p:nvPr/>
        </p:nvSpPr>
        <p:spPr bwMode="auto">
          <a:xfrm>
            <a:off x="1154113" y="4891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47" name="Line 7"/>
          <p:cNvSpPr>
            <a:spLocks noChangeShapeType="1"/>
          </p:cNvSpPr>
          <p:nvPr/>
        </p:nvSpPr>
        <p:spPr bwMode="auto">
          <a:xfrm flipV="1">
            <a:off x="1262063" y="5119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48" name="Rectangle 8"/>
          <p:cNvSpPr>
            <a:spLocks noChangeArrowheads="1"/>
          </p:cNvSpPr>
          <p:nvPr/>
        </p:nvSpPr>
        <p:spPr bwMode="auto">
          <a:xfrm>
            <a:off x="1916113" y="5424488"/>
            <a:ext cx="4572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49" name="Text Box 9"/>
          <p:cNvSpPr txBox="1">
            <a:spLocks noChangeArrowheads="1"/>
          </p:cNvSpPr>
          <p:nvPr/>
        </p:nvSpPr>
        <p:spPr bwMode="auto">
          <a:xfrm>
            <a:off x="1976438" y="5416550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t</a:t>
            </a:r>
            <a:r>
              <a:rPr lang="en-US" sz="1800" baseline="-25000">
                <a:latin typeface="Tahoma" pitchFamily="34" charset="0"/>
              </a:rPr>
              <a:t>2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50" name="Oval 10"/>
          <p:cNvSpPr>
            <a:spLocks noChangeArrowheads="1"/>
          </p:cNvSpPr>
          <p:nvPr/>
        </p:nvSpPr>
        <p:spPr bwMode="auto">
          <a:xfrm>
            <a:off x="2024063" y="4891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51" name="Line 11"/>
          <p:cNvSpPr>
            <a:spLocks noChangeShapeType="1"/>
          </p:cNvSpPr>
          <p:nvPr/>
        </p:nvSpPr>
        <p:spPr bwMode="auto">
          <a:xfrm flipV="1">
            <a:off x="2132013" y="5119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52" name="Oval 12"/>
          <p:cNvSpPr>
            <a:spLocks noChangeArrowheads="1"/>
          </p:cNvSpPr>
          <p:nvPr/>
        </p:nvSpPr>
        <p:spPr bwMode="auto">
          <a:xfrm>
            <a:off x="1611313" y="42814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53" name="Line 13"/>
          <p:cNvSpPr>
            <a:spLocks noChangeShapeType="1"/>
          </p:cNvSpPr>
          <p:nvPr/>
        </p:nvSpPr>
        <p:spPr bwMode="auto">
          <a:xfrm flipV="1">
            <a:off x="1306513" y="45100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54" name="Line 14"/>
          <p:cNvSpPr>
            <a:spLocks noChangeShapeType="1"/>
          </p:cNvSpPr>
          <p:nvPr/>
        </p:nvSpPr>
        <p:spPr bwMode="auto">
          <a:xfrm flipH="1" flipV="1">
            <a:off x="1763713" y="45100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55" name="Rectangle 15"/>
          <p:cNvSpPr>
            <a:spLocks noChangeArrowheads="1"/>
          </p:cNvSpPr>
          <p:nvPr/>
        </p:nvSpPr>
        <p:spPr bwMode="auto">
          <a:xfrm>
            <a:off x="2874963" y="5424488"/>
            <a:ext cx="4572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56" name="Text Box 16"/>
          <p:cNvSpPr txBox="1">
            <a:spLocks noChangeArrowheads="1"/>
          </p:cNvSpPr>
          <p:nvPr/>
        </p:nvSpPr>
        <p:spPr bwMode="auto">
          <a:xfrm>
            <a:off x="2935288" y="5416550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t</a:t>
            </a:r>
            <a:r>
              <a:rPr lang="en-US" sz="1800" baseline="-25000">
                <a:latin typeface="Tahoma" pitchFamily="34" charset="0"/>
              </a:rPr>
              <a:t>3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57" name="Oval 17"/>
          <p:cNvSpPr>
            <a:spLocks noChangeArrowheads="1"/>
          </p:cNvSpPr>
          <p:nvPr/>
        </p:nvSpPr>
        <p:spPr bwMode="auto">
          <a:xfrm>
            <a:off x="2982913" y="4891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58" name="Line 18"/>
          <p:cNvSpPr>
            <a:spLocks noChangeShapeType="1"/>
          </p:cNvSpPr>
          <p:nvPr/>
        </p:nvSpPr>
        <p:spPr bwMode="auto">
          <a:xfrm flipV="1">
            <a:off x="3090863" y="5119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59" name="Rectangle 19"/>
          <p:cNvSpPr>
            <a:spLocks noChangeArrowheads="1"/>
          </p:cNvSpPr>
          <p:nvPr/>
        </p:nvSpPr>
        <p:spPr bwMode="auto">
          <a:xfrm>
            <a:off x="3744913" y="5424488"/>
            <a:ext cx="4572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60" name="Text Box 20"/>
          <p:cNvSpPr txBox="1">
            <a:spLocks noChangeArrowheads="1"/>
          </p:cNvSpPr>
          <p:nvPr/>
        </p:nvSpPr>
        <p:spPr bwMode="auto">
          <a:xfrm>
            <a:off x="3805238" y="5416550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t</a:t>
            </a:r>
            <a:r>
              <a:rPr lang="en-US" sz="1800" baseline="-25000">
                <a:latin typeface="Tahoma" pitchFamily="34" charset="0"/>
              </a:rPr>
              <a:t>4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61" name="Oval 21"/>
          <p:cNvSpPr>
            <a:spLocks noChangeArrowheads="1"/>
          </p:cNvSpPr>
          <p:nvPr/>
        </p:nvSpPr>
        <p:spPr bwMode="auto">
          <a:xfrm>
            <a:off x="3852863" y="4891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62" name="Line 22"/>
          <p:cNvSpPr>
            <a:spLocks noChangeShapeType="1"/>
          </p:cNvSpPr>
          <p:nvPr/>
        </p:nvSpPr>
        <p:spPr bwMode="auto">
          <a:xfrm flipV="1">
            <a:off x="3960813" y="51196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63" name="Oval 23"/>
          <p:cNvSpPr>
            <a:spLocks noChangeArrowheads="1"/>
          </p:cNvSpPr>
          <p:nvPr/>
        </p:nvSpPr>
        <p:spPr bwMode="auto">
          <a:xfrm>
            <a:off x="3440113" y="42814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64" name="Line 24"/>
          <p:cNvSpPr>
            <a:spLocks noChangeShapeType="1"/>
          </p:cNvSpPr>
          <p:nvPr/>
        </p:nvSpPr>
        <p:spPr bwMode="auto">
          <a:xfrm flipV="1">
            <a:off x="3135313" y="4510088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65" name="Line 25"/>
          <p:cNvSpPr>
            <a:spLocks noChangeShapeType="1"/>
          </p:cNvSpPr>
          <p:nvPr/>
        </p:nvSpPr>
        <p:spPr bwMode="auto">
          <a:xfrm flipH="1" flipV="1">
            <a:off x="3592513" y="45100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66" name="Oval 26"/>
          <p:cNvSpPr>
            <a:spLocks noChangeArrowheads="1"/>
          </p:cNvSpPr>
          <p:nvPr/>
        </p:nvSpPr>
        <p:spPr bwMode="auto">
          <a:xfrm>
            <a:off x="2601913" y="374808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67" name="Line 27"/>
          <p:cNvSpPr>
            <a:spLocks noChangeShapeType="1"/>
          </p:cNvSpPr>
          <p:nvPr/>
        </p:nvSpPr>
        <p:spPr bwMode="auto">
          <a:xfrm flipV="1">
            <a:off x="1839913" y="3976688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68" name="Line 28"/>
          <p:cNvSpPr>
            <a:spLocks noChangeShapeType="1"/>
          </p:cNvSpPr>
          <p:nvPr/>
        </p:nvSpPr>
        <p:spPr bwMode="auto">
          <a:xfrm>
            <a:off x="2754313" y="3976688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3869" name="Text Box 29"/>
          <p:cNvSpPr txBox="1">
            <a:spLocks noChangeArrowheads="1"/>
          </p:cNvSpPr>
          <p:nvPr/>
        </p:nvSpPr>
        <p:spPr bwMode="auto">
          <a:xfrm>
            <a:off x="2646363" y="4676775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h</a:t>
            </a:r>
            <a:r>
              <a:rPr lang="en-US" sz="1800" baseline="-25000">
                <a:latin typeface="Tahoma" pitchFamily="34" charset="0"/>
              </a:rPr>
              <a:t>3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70" name="Text Box 30"/>
          <p:cNvSpPr txBox="1">
            <a:spLocks noChangeArrowheads="1"/>
          </p:cNvSpPr>
          <p:nvPr/>
        </p:nvSpPr>
        <p:spPr bwMode="auto">
          <a:xfrm>
            <a:off x="4005263" y="4676775"/>
            <a:ext cx="39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B3803"/>
                </a:solidFill>
                <a:latin typeface="Tahoma" pitchFamily="34" charset="0"/>
              </a:rPr>
              <a:t>h</a:t>
            </a:r>
            <a:r>
              <a:rPr lang="en-US" sz="1800" baseline="-25000">
                <a:solidFill>
                  <a:srgbClr val="FB3803"/>
                </a:solidFill>
                <a:latin typeface="Tahoma" pitchFamily="34" charset="0"/>
              </a:rPr>
              <a:t>4</a:t>
            </a:r>
            <a:endParaRPr lang="en-US" sz="1800">
              <a:solidFill>
                <a:srgbClr val="FB3803"/>
              </a:solidFill>
              <a:latin typeface="Tahoma" pitchFamily="34" charset="0"/>
            </a:endParaRPr>
          </a:p>
        </p:txBody>
      </p:sp>
      <p:sp>
        <p:nvSpPr>
          <p:cNvPr id="803871" name="Text Box 31"/>
          <p:cNvSpPr txBox="1">
            <a:spLocks noChangeArrowheads="1"/>
          </p:cNvSpPr>
          <p:nvPr/>
        </p:nvSpPr>
        <p:spPr bwMode="auto">
          <a:xfrm>
            <a:off x="1143000" y="40528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h</a:t>
            </a:r>
            <a:r>
              <a:rPr lang="en-US" sz="1800" baseline="-25000">
                <a:latin typeface="Tahoma" pitchFamily="34" charset="0"/>
              </a:rPr>
              <a:t>12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72" name="Text Box 32"/>
          <p:cNvSpPr txBox="1">
            <a:spLocks noChangeArrowheads="1"/>
          </p:cNvSpPr>
          <p:nvPr/>
        </p:nvSpPr>
        <p:spPr bwMode="auto">
          <a:xfrm>
            <a:off x="3636963" y="40528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B3803"/>
                </a:solidFill>
                <a:latin typeface="Tahoma" pitchFamily="34" charset="0"/>
              </a:rPr>
              <a:t>h</a:t>
            </a:r>
            <a:r>
              <a:rPr lang="en-US" sz="1800" baseline="-25000">
                <a:solidFill>
                  <a:srgbClr val="FB3803"/>
                </a:solidFill>
                <a:latin typeface="Tahoma" pitchFamily="34" charset="0"/>
              </a:rPr>
              <a:t>34</a:t>
            </a:r>
            <a:endParaRPr lang="en-US" sz="1800">
              <a:solidFill>
                <a:srgbClr val="FB3803"/>
              </a:solidFill>
              <a:latin typeface="Tahoma" pitchFamily="34" charset="0"/>
            </a:endParaRPr>
          </a:p>
        </p:txBody>
      </p:sp>
      <p:sp>
        <p:nvSpPr>
          <p:cNvPr id="803873" name="Text Box 33"/>
          <p:cNvSpPr txBox="1">
            <a:spLocks noChangeArrowheads="1"/>
          </p:cNvSpPr>
          <p:nvPr/>
        </p:nvSpPr>
        <p:spPr bwMode="auto">
          <a:xfrm>
            <a:off x="2798763" y="353377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B3803"/>
                </a:solidFill>
                <a:latin typeface="Tahoma" pitchFamily="34" charset="0"/>
              </a:rPr>
              <a:t>h</a:t>
            </a:r>
            <a:r>
              <a:rPr lang="en-US" sz="1800" baseline="-25000">
                <a:solidFill>
                  <a:srgbClr val="FB3803"/>
                </a:solidFill>
                <a:latin typeface="Tahoma" pitchFamily="34" charset="0"/>
              </a:rPr>
              <a:t>root</a:t>
            </a:r>
            <a:endParaRPr lang="en-US" sz="1800">
              <a:solidFill>
                <a:srgbClr val="FB3803"/>
              </a:solidFill>
              <a:latin typeface="Tahoma" pitchFamily="34" charset="0"/>
            </a:endParaRPr>
          </a:p>
        </p:txBody>
      </p:sp>
      <p:sp>
        <p:nvSpPr>
          <p:cNvPr id="803874" name="Text Box 34"/>
          <p:cNvSpPr txBox="1">
            <a:spLocks noChangeArrowheads="1"/>
          </p:cNvSpPr>
          <p:nvPr/>
        </p:nvSpPr>
        <p:spPr bwMode="auto">
          <a:xfrm>
            <a:off x="914400" y="5805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$250</a:t>
            </a:r>
          </a:p>
        </p:txBody>
      </p:sp>
      <p:sp>
        <p:nvSpPr>
          <p:cNvPr id="803875" name="Text Box 35"/>
          <p:cNvSpPr txBox="1">
            <a:spLocks noChangeArrowheads="1"/>
          </p:cNvSpPr>
          <p:nvPr/>
        </p:nvSpPr>
        <p:spPr bwMode="auto">
          <a:xfrm>
            <a:off x="1752600" y="5805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$320</a:t>
            </a:r>
          </a:p>
        </p:txBody>
      </p:sp>
      <p:sp>
        <p:nvSpPr>
          <p:cNvPr id="803876" name="Text Box 36"/>
          <p:cNvSpPr txBox="1">
            <a:spLocks noChangeArrowheads="1"/>
          </p:cNvSpPr>
          <p:nvPr/>
        </p:nvSpPr>
        <p:spPr bwMode="auto">
          <a:xfrm>
            <a:off x="2743200" y="5805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$410</a:t>
            </a:r>
          </a:p>
        </p:txBody>
      </p:sp>
      <p:sp>
        <p:nvSpPr>
          <p:cNvPr id="803877" name="Text Box 37"/>
          <p:cNvSpPr txBox="1">
            <a:spLocks noChangeArrowheads="1"/>
          </p:cNvSpPr>
          <p:nvPr/>
        </p:nvSpPr>
        <p:spPr bwMode="auto">
          <a:xfrm>
            <a:off x="3581400" y="58054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$600</a:t>
            </a:r>
          </a:p>
        </p:txBody>
      </p:sp>
      <p:sp>
        <p:nvSpPr>
          <p:cNvPr id="803878" name="Text Box 38"/>
          <p:cNvSpPr txBox="1">
            <a:spLocks noChangeArrowheads="1"/>
          </p:cNvSpPr>
          <p:nvPr/>
        </p:nvSpPr>
        <p:spPr bwMode="auto">
          <a:xfrm>
            <a:off x="1066800" y="4067175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320</a:t>
            </a:r>
          </a:p>
        </p:txBody>
      </p:sp>
      <p:sp>
        <p:nvSpPr>
          <p:cNvPr id="803879" name="Text Box 39"/>
          <p:cNvSpPr txBox="1">
            <a:spLocks noChangeArrowheads="1"/>
          </p:cNvSpPr>
          <p:nvPr/>
        </p:nvSpPr>
        <p:spPr bwMode="auto">
          <a:xfrm>
            <a:off x="3581400" y="411480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600</a:t>
            </a:r>
          </a:p>
        </p:txBody>
      </p:sp>
      <p:sp>
        <p:nvSpPr>
          <p:cNvPr id="803880" name="Text Box 40"/>
          <p:cNvSpPr txBox="1">
            <a:spLocks noChangeArrowheads="1"/>
          </p:cNvSpPr>
          <p:nvPr/>
        </p:nvSpPr>
        <p:spPr bwMode="auto">
          <a:xfrm>
            <a:off x="2819400" y="3581400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410</a:t>
            </a:r>
          </a:p>
        </p:txBody>
      </p:sp>
      <p:sp>
        <p:nvSpPr>
          <p:cNvPr id="803881" name="Text Box 41"/>
          <p:cNvSpPr txBox="1">
            <a:spLocks noChangeArrowheads="1"/>
          </p:cNvSpPr>
          <p:nvPr/>
        </p:nvSpPr>
        <p:spPr bwMode="auto">
          <a:xfrm>
            <a:off x="5165725" y="3917950"/>
            <a:ext cx="150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Query result:</a:t>
            </a:r>
          </a:p>
        </p:txBody>
      </p:sp>
      <p:sp>
        <p:nvSpPr>
          <p:cNvPr id="803882" name="Text Box 42"/>
          <p:cNvSpPr txBox="1">
            <a:spLocks noChangeArrowheads="1"/>
          </p:cNvSpPr>
          <p:nvPr/>
        </p:nvSpPr>
        <p:spPr bwMode="auto">
          <a:xfrm>
            <a:off x="5410200" y="4267200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t</a:t>
            </a:r>
            <a:r>
              <a:rPr lang="en-US" sz="1800" baseline="-25000">
                <a:latin typeface="Tahoma" pitchFamily="34" charset="0"/>
              </a:rPr>
              <a:t>4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83" name="Text Box 43"/>
          <p:cNvSpPr txBox="1">
            <a:spLocks noChangeArrowheads="1"/>
          </p:cNvSpPr>
          <p:nvPr/>
        </p:nvSpPr>
        <p:spPr bwMode="auto">
          <a:xfrm>
            <a:off x="5162550" y="464820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Verification Object:</a:t>
            </a:r>
          </a:p>
        </p:txBody>
      </p:sp>
      <p:sp>
        <p:nvSpPr>
          <p:cNvPr id="803884" name="Text Box 44"/>
          <p:cNvSpPr txBox="1">
            <a:spLocks noChangeArrowheads="1"/>
          </p:cNvSpPr>
          <p:nvPr/>
        </p:nvSpPr>
        <p:spPr bwMode="auto">
          <a:xfrm>
            <a:off x="5410200" y="4967288"/>
            <a:ext cx="39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h</a:t>
            </a:r>
            <a:r>
              <a:rPr lang="en-US" sz="1800" baseline="-25000">
                <a:latin typeface="Tahoma" pitchFamily="34" charset="0"/>
              </a:rPr>
              <a:t>3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85" name="Text Box 45"/>
          <p:cNvSpPr txBox="1">
            <a:spLocks noChangeArrowheads="1"/>
          </p:cNvSpPr>
          <p:nvPr/>
        </p:nvSpPr>
        <p:spPr bwMode="auto">
          <a:xfrm>
            <a:off x="5410200" y="53482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h</a:t>
            </a:r>
            <a:r>
              <a:rPr lang="en-US" sz="1800" baseline="-25000">
                <a:latin typeface="Tahoma" pitchFamily="34" charset="0"/>
              </a:rPr>
              <a:t>12</a:t>
            </a:r>
            <a:endParaRPr lang="en-US" sz="1800">
              <a:latin typeface="Tahoma" pitchFamily="34" charset="0"/>
            </a:endParaRPr>
          </a:p>
        </p:txBody>
      </p:sp>
      <p:sp>
        <p:nvSpPr>
          <p:cNvPr id="803886" name="Rectangle 46"/>
          <p:cNvSpPr>
            <a:spLocks noChangeArrowheads="1"/>
          </p:cNvSpPr>
          <p:nvPr/>
        </p:nvSpPr>
        <p:spPr bwMode="auto">
          <a:xfrm>
            <a:off x="5410200" y="5715000"/>
            <a:ext cx="338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ym typeface="Symbol" pitchFamily="18" charset="2"/>
              </a:rPr>
              <a:t></a:t>
            </a:r>
          </a:p>
        </p:txBody>
      </p:sp>
      <p:sp>
        <p:nvSpPr>
          <p:cNvPr id="803887" name="Rectangle 47"/>
          <p:cNvSpPr>
            <a:spLocks noChangeArrowheads="1"/>
          </p:cNvSpPr>
          <p:nvPr/>
        </p:nvSpPr>
        <p:spPr bwMode="auto">
          <a:xfrm>
            <a:off x="3429000" y="3505200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ym typeface="Symbol" pitchFamily="18" charset="2"/>
              </a:rPr>
              <a:t>Ver(h</a:t>
            </a:r>
            <a:r>
              <a:rPr lang="en-US" sz="2000" b="1" baseline="-25000">
                <a:sym typeface="Symbol" pitchFamily="18" charset="2"/>
              </a:rPr>
              <a:t>root </a:t>
            </a:r>
            <a:r>
              <a:rPr lang="en-US" sz="2000" b="1">
                <a:sym typeface="Symbol" pitchFamily="18" charset="2"/>
              </a:rPr>
              <a:t>,  , PK)=valid?</a:t>
            </a:r>
          </a:p>
        </p:txBody>
      </p:sp>
      <p:sp>
        <p:nvSpPr>
          <p:cNvPr id="803888" name="Oval 48"/>
          <p:cNvSpPr>
            <a:spLocks noChangeArrowheads="1"/>
          </p:cNvSpPr>
          <p:nvPr/>
        </p:nvSpPr>
        <p:spPr bwMode="auto">
          <a:xfrm>
            <a:off x="4953000" y="4572000"/>
            <a:ext cx="1371600" cy="17526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3889" name="Line 49"/>
          <p:cNvSpPr>
            <a:spLocks noChangeShapeType="1"/>
          </p:cNvSpPr>
          <p:nvPr/>
        </p:nvSpPr>
        <p:spPr bwMode="auto">
          <a:xfrm>
            <a:off x="6400800" y="5410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3890" name="Text Box 50"/>
          <p:cNvSpPr txBox="1">
            <a:spLocks noChangeArrowheads="1"/>
          </p:cNvSpPr>
          <p:nvPr/>
        </p:nvSpPr>
        <p:spPr bwMode="auto">
          <a:xfrm>
            <a:off x="6934200" y="5105400"/>
            <a:ext cx="1933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Sibling hash </a:t>
            </a:r>
          </a:p>
          <a:p>
            <a:r>
              <a:rPr lang="en-US" sz="2000" b="1"/>
              <a:t>values along </a:t>
            </a:r>
          </a:p>
          <a:p>
            <a:r>
              <a:rPr lang="en-US" sz="2000" b="1"/>
              <a:t>the query path</a:t>
            </a:r>
          </a:p>
        </p:txBody>
      </p:sp>
      <p:sp>
        <p:nvSpPr>
          <p:cNvPr id="803891" name="Text Box 51"/>
          <p:cNvSpPr txBox="1">
            <a:spLocks noChangeArrowheads="1"/>
          </p:cNvSpPr>
          <p:nvPr/>
        </p:nvSpPr>
        <p:spPr bwMode="auto">
          <a:xfrm>
            <a:off x="685800" y="2438400"/>
            <a:ext cx="81343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apply merkle tree to database authentication </a:t>
            </a:r>
            <a:r>
              <a:rPr lang="en-US" sz="1800">
                <a:solidFill>
                  <a:schemeClr val="tx2"/>
                </a:solidFill>
              </a:rPr>
              <a:t>[DGMS03] </a:t>
            </a:r>
            <a:r>
              <a:rPr lang="en-US" sz="1800"/>
              <a:t>P. Devanbu, </a:t>
            </a:r>
          </a:p>
          <a:p>
            <a:r>
              <a:rPr lang="en-US" sz="1800"/>
              <a:t>M. Gertz, C. Martel, and S. G. Stubblebine Journal of Computer Security 2003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0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0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0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0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0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0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0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03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03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03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0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03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0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3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0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0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80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500"/>
                                        <p:tgtEl>
                                          <p:spTgt spid="80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80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80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0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3" grpId="0" build="p"/>
      <p:bldP spid="803844" grpId="0" animBg="1"/>
      <p:bldP spid="803845" grpId="0"/>
      <p:bldP spid="803846" grpId="0" animBg="1"/>
      <p:bldP spid="803847" grpId="0" animBg="1"/>
      <p:bldP spid="803848" grpId="0" animBg="1"/>
      <p:bldP spid="803849" grpId="0"/>
      <p:bldP spid="803850" grpId="0" animBg="1"/>
      <p:bldP spid="803851" grpId="0" animBg="1"/>
      <p:bldP spid="803852" grpId="0" animBg="1"/>
      <p:bldP spid="803853" grpId="0" animBg="1"/>
      <p:bldP spid="803854" grpId="0" animBg="1"/>
      <p:bldP spid="803855" grpId="0" animBg="1"/>
      <p:bldP spid="803856" grpId="0"/>
      <p:bldP spid="803857" grpId="0" animBg="1"/>
      <p:bldP spid="803858" grpId="0" animBg="1"/>
      <p:bldP spid="803859" grpId="0" animBg="1"/>
      <p:bldP spid="803860" grpId="0"/>
      <p:bldP spid="803861" grpId="0" animBg="1"/>
      <p:bldP spid="803862" grpId="0" animBg="1"/>
      <p:bldP spid="803863" grpId="0" animBg="1"/>
      <p:bldP spid="803864" grpId="0" animBg="1"/>
      <p:bldP spid="803865" grpId="0" animBg="1"/>
      <p:bldP spid="803866" grpId="0" animBg="1"/>
      <p:bldP spid="803867" grpId="0" animBg="1"/>
      <p:bldP spid="803868" grpId="0" animBg="1"/>
      <p:bldP spid="803869" grpId="0"/>
      <p:bldP spid="803870" grpId="0"/>
      <p:bldP spid="803871" grpId="0"/>
      <p:bldP spid="803872" grpId="0"/>
      <p:bldP spid="803873" grpId="0"/>
      <p:bldP spid="803874" grpId="0"/>
      <p:bldP spid="803875" grpId="0"/>
      <p:bldP spid="803876" grpId="0"/>
      <p:bldP spid="803877" grpId="0"/>
      <p:bldP spid="803878" grpId="0"/>
      <p:bldP spid="803878" grpId="1"/>
      <p:bldP spid="803879" grpId="0"/>
      <p:bldP spid="803879" grpId="1"/>
      <p:bldP spid="803880" grpId="0"/>
      <p:bldP spid="803880" grpId="1"/>
      <p:bldP spid="803881" grpId="0"/>
      <p:bldP spid="803882" grpId="0"/>
      <p:bldP spid="803883" grpId="0"/>
      <p:bldP spid="803884" grpId="0"/>
      <p:bldP spid="803885" grpId="0"/>
      <p:bldP spid="803886" grpId="0"/>
      <p:bldP spid="803887" grpId="0"/>
      <p:bldP spid="803888" grpId="0" animBg="1"/>
      <p:bldP spid="803889" grpId="0" animBg="1"/>
      <p:bldP spid="803890" grpId="0"/>
      <p:bldP spid="8038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38125" y="419100"/>
            <a:ext cx="8540750" cy="609600"/>
          </a:xfrm>
          <a:noFill/>
        </p:spPr>
        <p:txBody>
          <a:bodyPr anchor="ctr"/>
          <a:lstStyle/>
          <a:p>
            <a:r>
              <a:rPr lang="en-US" smtClean="0"/>
              <a:t>Information Security Issues</a:t>
            </a:r>
            <a:endParaRPr lang="el-GR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67D8489-24E1-41B6-BD77-C0008F70242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3012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marL="342900" indent="-342900"/>
            <a:r>
              <a:rPr lang="en-US" dirty="0" smtClean="0"/>
              <a:t>The third-party (server) cannot be </a:t>
            </a:r>
            <a:r>
              <a:rPr lang="en-US" dirty="0" smtClean="0"/>
              <a:t>trusted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742950" lvl="1" indent="-285750"/>
            <a:r>
              <a:rPr lang="en-US" sz="2400" dirty="0" smtClean="0">
                <a:solidFill>
                  <a:schemeClr val="tx1"/>
                </a:solidFill>
              </a:rPr>
              <a:t>Lazy server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/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sz="2400" dirty="0" smtClean="0">
                <a:solidFill>
                  <a:schemeClr val="tx1"/>
                </a:solidFill>
              </a:rPr>
              <a:t>Malicious intent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/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sz="2400" dirty="0" smtClean="0">
                <a:solidFill>
                  <a:schemeClr val="tx1"/>
                </a:solidFill>
              </a:rPr>
              <a:t>Compromised equipment</a:t>
            </a:r>
          </a:p>
          <a:p>
            <a:pPr marL="742950" lvl="1" indent="-285750"/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/>
            <a:r>
              <a:rPr lang="en-US" sz="2400" dirty="0" smtClean="0">
                <a:solidFill>
                  <a:schemeClr val="tx1"/>
                </a:solidFill>
              </a:rPr>
              <a:t>Unintentional errors (e.g. bugs)</a:t>
            </a:r>
          </a:p>
          <a:p>
            <a:pPr marL="742950" lvl="1" indent="-285750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buNone/>
            </a:pPr>
            <a:endParaRPr lang="en-US" dirty="0" smtClean="0"/>
          </a:p>
          <a:p>
            <a:pPr marL="742950" lvl="1" indent="-285750"/>
            <a:endParaRPr lang="el-G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803275"/>
            <a:ext cx="8245475" cy="4143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Reduce S/C communication Cost </a:t>
            </a:r>
            <a:r>
              <a:rPr lang="en-US" sz="1600" dirty="0">
                <a:latin typeface="CMR8~d9" charset="0"/>
              </a:rPr>
              <a:t>[MNT04] 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B3EBC63-8C8E-4CB0-B42C-74CF83FAE6F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54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76413"/>
            <a:ext cx="7775575" cy="509587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mtClean="0"/>
              <a:t>Aggregation Signature: Condensed RSA 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2667000"/>
            <a:ext cx="2362200" cy="1066800"/>
            <a:chOff x="720" y="2880"/>
            <a:chExt cx="1488" cy="672"/>
          </a:xfrm>
        </p:grpSpPr>
        <p:sp>
          <p:nvSpPr>
            <p:cNvPr id="105487" name="Rectangle 5"/>
            <p:cNvSpPr>
              <a:spLocks noChangeArrowheads="1"/>
            </p:cNvSpPr>
            <p:nvPr/>
          </p:nvSpPr>
          <p:spPr bwMode="auto">
            <a:xfrm>
              <a:off x="720" y="2880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</a:rPr>
                <a:t>m</a:t>
              </a:r>
              <a:r>
                <a:rPr lang="en-US" sz="2000" baseline="-25000">
                  <a:latin typeface="Verdana" pitchFamily="34" charset="0"/>
                </a:rPr>
                <a:t>1</a:t>
              </a:r>
            </a:p>
          </p:txBody>
        </p:sp>
        <p:sp>
          <p:nvSpPr>
            <p:cNvPr id="105488" name="AutoShape 6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  <a:sym typeface="Symbol" pitchFamily="18" charset="2"/>
                </a:rPr>
                <a:t></a:t>
              </a:r>
              <a:r>
                <a:rPr lang="en-US" sz="2000" baseline="-25000">
                  <a:latin typeface="Verdana" pitchFamily="34" charset="0"/>
                  <a:sym typeface="Symbol" pitchFamily="18" charset="2"/>
                </a:rPr>
                <a:t>1</a:t>
              </a:r>
              <a:endParaRPr lang="en-US" sz="2000" baseline="-25000">
                <a:latin typeface="Verdana" pitchFamily="34" charset="0"/>
              </a:endParaRPr>
            </a:p>
          </p:txBody>
        </p:sp>
        <p:sp>
          <p:nvSpPr>
            <p:cNvPr id="105489" name="Rectangle 7"/>
            <p:cNvSpPr>
              <a:spLocks noChangeArrowheads="1"/>
            </p:cNvSpPr>
            <p:nvPr/>
          </p:nvSpPr>
          <p:spPr bwMode="auto">
            <a:xfrm>
              <a:off x="1824" y="2880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</a:rPr>
                <a:t>m</a:t>
              </a:r>
              <a:r>
                <a:rPr lang="en-US" sz="2000" baseline="-25000">
                  <a:latin typeface="Verdana" pitchFamily="34" charset="0"/>
                </a:rPr>
                <a:t>k</a:t>
              </a:r>
              <a:endParaRPr lang="en-US" sz="2400" b="1">
                <a:latin typeface="Verdana" pitchFamily="34" charset="0"/>
              </a:endParaRPr>
            </a:p>
          </p:txBody>
        </p:sp>
        <p:sp>
          <p:nvSpPr>
            <p:cNvPr id="105490" name="AutoShape 8"/>
            <p:cNvSpPr>
              <a:spLocks noChangeArrowheads="1"/>
            </p:cNvSpPr>
            <p:nvPr/>
          </p:nvSpPr>
          <p:spPr bwMode="auto">
            <a:xfrm>
              <a:off x="1872" y="3264"/>
              <a:ext cx="288" cy="288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  <a:sym typeface="Symbol" pitchFamily="18" charset="2"/>
                </a:rPr>
                <a:t></a:t>
              </a:r>
              <a:r>
                <a:rPr lang="en-US" sz="2000" baseline="-25000">
                  <a:latin typeface="Verdana" pitchFamily="34" charset="0"/>
                  <a:sym typeface="Symbol" pitchFamily="18" charset="2"/>
                </a:rPr>
                <a:t>k</a:t>
              </a:r>
              <a:endParaRPr lang="en-US" sz="2000" baseline="-25000">
                <a:latin typeface="Verdana" pitchFamily="34" charset="0"/>
              </a:endParaRPr>
            </a:p>
          </p:txBody>
        </p:sp>
        <p:sp>
          <p:nvSpPr>
            <p:cNvPr id="105491" name="Line 9"/>
            <p:cNvSpPr>
              <a:spLocks noChangeShapeType="1"/>
            </p:cNvSpPr>
            <p:nvPr/>
          </p:nvSpPr>
          <p:spPr bwMode="auto">
            <a:xfrm>
              <a:off x="1200" y="302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92" name="Line 10"/>
            <p:cNvSpPr>
              <a:spLocks noChangeShapeType="1"/>
            </p:cNvSpPr>
            <p:nvPr/>
          </p:nvSpPr>
          <p:spPr bwMode="auto">
            <a:xfrm>
              <a:off x="1200" y="340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0" y="2667000"/>
            <a:ext cx="4054475" cy="1616075"/>
            <a:chOff x="2400" y="2880"/>
            <a:chExt cx="2554" cy="1018"/>
          </a:xfrm>
        </p:grpSpPr>
        <p:sp>
          <p:nvSpPr>
            <p:cNvPr id="105481" name="AutoShape 12"/>
            <p:cNvSpPr>
              <a:spLocks noChangeArrowheads="1"/>
            </p:cNvSpPr>
            <p:nvPr/>
          </p:nvSpPr>
          <p:spPr bwMode="auto">
            <a:xfrm>
              <a:off x="2400" y="3120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82" name="Rectangle 13"/>
            <p:cNvSpPr>
              <a:spLocks noChangeArrowheads="1"/>
            </p:cNvSpPr>
            <p:nvPr/>
          </p:nvSpPr>
          <p:spPr bwMode="auto">
            <a:xfrm>
              <a:off x="3408" y="2880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</a:rPr>
                <a:t>m</a:t>
              </a:r>
              <a:r>
                <a:rPr lang="en-US" sz="2000" baseline="-25000">
                  <a:latin typeface="Verdana" pitchFamily="34" charset="0"/>
                </a:rPr>
                <a:t>1</a:t>
              </a:r>
            </a:p>
          </p:txBody>
        </p:sp>
        <p:sp>
          <p:nvSpPr>
            <p:cNvPr id="105483" name="AutoShape 14"/>
            <p:cNvSpPr>
              <a:spLocks noChangeArrowheads="1"/>
            </p:cNvSpPr>
            <p:nvPr/>
          </p:nvSpPr>
          <p:spPr bwMode="auto">
            <a:xfrm>
              <a:off x="4032" y="3264"/>
              <a:ext cx="288" cy="288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105484" name="Rectangle 15"/>
            <p:cNvSpPr>
              <a:spLocks noChangeArrowheads="1"/>
            </p:cNvSpPr>
            <p:nvPr/>
          </p:nvSpPr>
          <p:spPr bwMode="auto">
            <a:xfrm>
              <a:off x="4512" y="2880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Verdana" pitchFamily="34" charset="0"/>
                </a:rPr>
                <a:t>m</a:t>
              </a:r>
              <a:r>
                <a:rPr lang="en-US" sz="2000" baseline="-25000">
                  <a:latin typeface="Verdana" pitchFamily="34" charset="0"/>
                </a:rPr>
                <a:t>k</a:t>
              </a:r>
              <a:endParaRPr lang="en-US" sz="2400" b="1">
                <a:latin typeface="Verdana" pitchFamily="34" charset="0"/>
              </a:endParaRPr>
            </a:p>
          </p:txBody>
        </p:sp>
        <p:sp>
          <p:nvSpPr>
            <p:cNvPr id="105485" name="Line 16"/>
            <p:cNvSpPr>
              <a:spLocks noChangeShapeType="1"/>
            </p:cNvSpPr>
            <p:nvPr/>
          </p:nvSpPr>
          <p:spPr bwMode="auto">
            <a:xfrm>
              <a:off x="3888" y="302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486" name="Text Box 17"/>
            <p:cNvSpPr txBox="1">
              <a:spLocks noChangeArrowheads="1"/>
            </p:cNvSpPr>
            <p:nvPr/>
          </p:nvSpPr>
          <p:spPr bwMode="auto">
            <a:xfrm>
              <a:off x="3110" y="3648"/>
              <a:ext cx="18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Verdana" pitchFamily="34" charset="0"/>
                  <a:sym typeface="Symbol" pitchFamily="18" charset="2"/>
                </a:rPr>
                <a:t>=combine(</a:t>
              </a:r>
              <a:r>
                <a:rPr lang="en-US" sz="2000" baseline="-25000">
                  <a:latin typeface="Verdana" pitchFamily="34" charset="0"/>
                  <a:sym typeface="Symbol" pitchFamily="18" charset="2"/>
                </a:rPr>
                <a:t>1</a:t>
              </a:r>
              <a:r>
                <a:rPr lang="en-US" sz="2000">
                  <a:latin typeface="Verdana" pitchFamily="34" charset="0"/>
                  <a:sym typeface="Symbol" pitchFamily="18" charset="2"/>
                </a:rPr>
                <a:t>,…, </a:t>
              </a:r>
              <a:r>
                <a:rPr lang="en-US" sz="2000" baseline="-25000">
                  <a:latin typeface="Verdana" pitchFamily="34" charset="0"/>
                  <a:sym typeface="Symbol" pitchFamily="18" charset="2"/>
                </a:rPr>
                <a:t>k</a:t>
              </a:r>
              <a:r>
                <a:rPr lang="en-US" sz="2000">
                  <a:latin typeface="Verdana" pitchFamily="34" charset="0"/>
                  <a:sym typeface="Symbol" pitchFamily="18" charset="2"/>
                </a:rPr>
                <a:t>) </a:t>
              </a:r>
              <a:endParaRPr lang="en-US" sz="2400" b="1">
                <a:latin typeface="Verdana" pitchFamily="34" charset="0"/>
              </a:endParaRPr>
            </a:p>
          </p:txBody>
        </p:sp>
      </p:grpSp>
      <p:sp>
        <p:nvSpPr>
          <p:cNvPr id="864274" name="Text Box 18"/>
          <p:cNvSpPr txBox="1">
            <a:spLocks noChangeArrowheads="1"/>
          </p:cNvSpPr>
          <p:nvPr/>
        </p:nvSpPr>
        <p:spPr bwMode="auto">
          <a:xfrm>
            <a:off x="914400" y="4343400"/>
            <a:ext cx="7391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Verdana" pitchFamily="34" charset="0"/>
              </a:rPr>
              <a:t>Overhead: computation cost of modular </a:t>
            </a:r>
          </a:p>
          <a:p>
            <a:r>
              <a:rPr lang="en-US" sz="2400">
                <a:latin typeface="Verdana" pitchFamily="34" charset="0"/>
              </a:rPr>
              <a:t>multiplication with big modular base number, close to 100 </a:t>
            </a:r>
            <a:r>
              <a:rPr lang="en-US" sz="2400">
                <a:sym typeface="Symbol" pitchFamily="18" charset="2"/>
              </a:rPr>
              <a:t>s</a:t>
            </a:r>
          </a:p>
        </p:txBody>
      </p:sp>
      <p:sp>
        <p:nvSpPr>
          <p:cNvPr id="105480" name="Rectangle 19"/>
          <p:cNvSpPr>
            <a:spLocks noChangeArrowheads="1"/>
          </p:cNvSpPr>
          <p:nvPr/>
        </p:nvSpPr>
        <p:spPr bwMode="auto">
          <a:xfrm>
            <a:off x="1447800" y="6096000"/>
            <a:ext cx="5535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E. Mykletun, M. Narasimha, and G. Tsudik. NDSS'04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2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895350"/>
            <a:ext cx="8245475" cy="265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Condensed </a:t>
            </a:r>
            <a:r>
              <a:rPr lang="en-US" dirty="0" err="1"/>
              <a:t>RSA</a:t>
            </a:r>
            <a:r>
              <a:rPr lang="en-US" dirty="0"/>
              <a:t> </a:t>
            </a:r>
            <a:r>
              <a:rPr lang="en-US" sz="1600" dirty="0">
                <a:latin typeface="CMR8~d9" charset="0"/>
              </a:rPr>
              <a:t>[MNT04] 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A817D80-991C-424B-9165-18882D4EC79C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762000" y="1825625"/>
            <a:ext cx="81184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>
                <a:latin typeface="Verdana" pitchFamily="34" charset="0"/>
              </a:rPr>
              <a:t>KeyGen:</a:t>
            </a:r>
          </a:p>
          <a:p>
            <a:pPr marL="457200" indent="-457200"/>
            <a:endParaRPr lang="en-US" sz="2400">
              <a:latin typeface="Verdana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>
                <a:latin typeface="Verdana" pitchFamily="34" charset="0"/>
              </a:rPr>
              <a:t>Choose two large primes, p and q, p</a:t>
            </a:r>
            <a:r>
              <a:rPr lang="en-US" sz="2400">
                <a:latin typeface="Verdana" pitchFamily="34" charset="0"/>
                <a:sym typeface="Symbol" pitchFamily="18" charset="2"/>
              </a:rPr>
              <a:t>q</a:t>
            </a:r>
          </a:p>
          <a:p>
            <a:pPr marL="457200" indent="-457200">
              <a:buFontTx/>
              <a:buChar char="•"/>
            </a:pPr>
            <a:r>
              <a:rPr lang="en-US" sz="2400">
                <a:latin typeface="Verdana" pitchFamily="34" charset="0"/>
              </a:rPr>
              <a:t>Set n=pq</a:t>
            </a:r>
          </a:p>
          <a:p>
            <a:pPr marL="457200" indent="-457200">
              <a:buFontTx/>
              <a:buChar char="•"/>
            </a:pPr>
            <a:r>
              <a:rPr lang="en-US" sz="2400">
                <a:latin typeface="Verdana" pitchFamily="34" charset="0"/>
              </a:rPr>
              <a:t>Compute </a:t>
            </a:r>
            <a:r>
              <a:rPr lang="en-US" sz="2400">
                <a:latin typeface="Verdana" pitchFamily="34" charset="0"/>
                <a:sym typeface="Symbol" pitchFamily="18" charset="2"/>
              </a:rPr>
              <a:t>(n)=(p-1)(q-1)</a:t>
            </a:r>
          </a:p>
          <a:p>
            <a:pPr marL="457200" indent="-457200">
              <a:buFontTx/>
              <a:buChar char="•"/>
            </a:pPr>
            <a:r>
              <a:rPr lang="en-US" sz="2400">
                <a:latin typeface="Verdana" pitchFamily="34" charset="0"/>
                <a:sym typeface="Symbol" pitchFamily="18" charset="2"/>
              </a:rPr>
              <a:t>Choose e s.t. 1&lt;e&lt;(n) and e is coprime to (n)</a:t>
            </a:r>
          </a:p>
          <a:p>
            <a:pPr marL="457200" indent="-457200">
              <a:buFontTx/>
              <a:buChar char="•"/>
            </a:pPr>
            <a:r>
              <a:rPr lang="en-US" sz="2400">
                <a:latin typeface="Verdana" pitchFamily="34" charset="0"/>
                <a:sym typeface="Symbol" pitchFamily="18" charset="2"/>
              </a:rPr>
              <a:t>Compute d s.t. de1 (mod (n))</a:t>
            </a:r>
          </a:p>
          <a:p>
            <a:pPr marL="457200" indent="-457200"/>
            <a:endParaRPr lang="en-US" sz="2400">
              <a:latin typeface="Verdana" pitchFamily="34" charset="0"/>
              <a:sym typeface="Symbol" pitchFamily="18" charset="2"/>
            </a:endParaRPr>
          </a:p>
          <a:p>
            <a:pPr marL="457200" indent="-457200"/>
            <a:r>
              <a:rPr lang="en-US" sz="2400">
                <a:latin typeface="Verdana" pitchFamily="34" charset="0"/>
                <a:sym typeface="Symbol" pitchFamily="18" charset="2"/>
              </a:rPr>
              <a:t>(d, n) is the secret key and (e, n) is the public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942975"/>
            <a:ext cx="8245475" cy="2651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Condensed </a:t>
            </a:r>
            <a:r>
              <a:rPr lang="en-US" dirty="0" err="1"/>
              <a:t>RSA</a:t>
            </a:r>
            <a:r>
              <a:rPr lang="en-US" dirty="0"/>
              <a:t> </a:t>
            </a:r>
            <a:r>
              <a:rPr lang="en-US" sz="1600" dirty="0">
                <a:latin typeface="CMR8~d9" charset="0"/>
              </a:rPr>
              <a:t>[MNT04] </a:t>
            </a:r>
          </a:p>
        </p:txBody>
      </p:sp>
      <p:sp>
        <p:nvSpPr>
          <p:cNvPr id="194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73DD9D-46E6-46E2-B9A9-1F817D631B5C}" type="slidenum">
              <a:rPr lang="en-US" altLang="en-US"/>
              <a:pPr/>
              <a:t>42</a:t>
            </a:fld>
            <a:endParaRPr lang="en-US" altLang="en-US"/>
          </a:p>
        </p:txBody>
      </p:sp>
      <p:grpSp>
        <p:nvGrpSpPr>
          <p:cNvPr id="19463" name="Group 3"/>
          <p:cNvGrpSpPr>
            <a:grpSpLocks/>
          </p:cNvGrpSpPr>
          <p:nvPr/>
        </p:nvGrpSpPr>
        <p:grpSpPr bwMode="auto">
          <a:xfrm>
            <a:off x="762000" y="1905000"/>
            <a:ext cx="4987925" cy="2047875"/>
            <a:chOff x="480" y="1150"/>
            <a:chExt cx="3142" cy="1290"/>
          </a:xfrm>
        </p:grpSpPr>
        <p:sp>
          <p:nvSpPr>
            <p:cNvPr id="19466" name="Text Box 4"/>
            <p:cNvSpPr txBox="1">
              <a:spLocks noChangeArrowheads="1"/>
            </p:cNvSpPr>
            <p:nvPr/>
          </p:nvSpPr>
          <p:spPr bwMode="auto">
            <a:xfrm>
              <a:off x="480" y="1150"/>
              <a:ext cx="3142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2400">
                  <a:latin typeface="Verdana" pitchFamily="34" charset="0"/>
                </a:rPr>
                <a:t>Sign:</a:t>
              </a:r>
            </a:p>
            <a:p>
              <a:pPr marL="457200" indent="-457200">
                <a:buFontTx/>
                <a:buChar char="•"/>
              </a:pPr>
              <a:r>
                <a:rPr lang="en-US" sz="2400">
                  <a:latin typeface="Verdana" pitchFamily="34" charset="0"/>
                </a:rPr>
                <a:t>Given m</a:t>
              </a:r>
              <a:r>
                <a:rPr lang="en-US" sz="2400" baseline="-25000">
                  <a:latin typeface="Verdana" pitchFamily="34" charset="0"/>
                </a:rPr>
                <a:t>i</a:t>
              </a:r>
              <a:r>
                <a:rPr lang="en-US" sz="2400">
                  <a:latin typeface="Verdana" pitchFamily="34" charset="0"/>
                </a:rPr>
                <a:t>, compute h</a:t>
              </a:r>
              <a:r>
                <a:rPr lang="en-US" sz="2400" baseline="-25000">
                  <a:latin typeface="Verdana" pitchFamily="34" charset="0"/>
                </a:rPr>
                <a:t>i</a:t>
              </a:r>
              <a:r>
                <a:rPr lang="en-US" sz="2400">
                  <a:latin typeface="Verdana" pitchFamily="34" charset="0"/>
                </a:rPr>
                <a:t>=H(m</a:t>
              </a:r>
              <a:r>
                <a:rPr lang="en-US" sz="2400" baseline="-25000">
                  <a:latin typeface="Verdana" pitchFamily="34" charset="0"/>
                </a:rPr>
                <a:t>i</a:t>
              </a:r>
              <a:r>
                <a:rPr lang="en-US" sz="2400">
                  <a:latin typeface="Verdana" pitchFamily="34" charset="0"/>
                </a:rPr>
                <a:t>)</a:t>
              </a:r>
            </a:p>
            <a:p>
              <a:pPr marL="457200" indent="-457200">
                <a:buFontTx/>
                <a:buChar char="•"/>
              </a:pPr>
              <a:r>
                <a:rPr lang="en-US" sz="2400">
                  <a:latin typeface="Verdana" pitchFamily="34" charset="0"/>
                </a:rPr>
                <a:t>Compute </a:t>
              </a:r>
            </a:p>
            <a:p>
              <a:pPr marL="457200" indent="-457200"/>
              <a:endParaRPr lang="en-US" sz="2400">
                <a:latin typeface="Verdana" pitchFamily="34" charset="0"/>
              </a:endParaRPr>
            </a:p>
            <a:p>
              <a:pPr marL="457200" indent="-457200">
                <a:buFontTx/>
                <a:buChar char="•"/>
              </a:pPr>
              <a:r>
                <a:rPr lang="en-US" sz="2400">
                  <a:latin typeface="Verdana" pitchFamily="34" charset="0"/>
                  <a:sym typeface="Symbol" pitchFamily="18" charset="2"/>
                </a:rPr>
                <a:t>Compute</a:t>
              </a:r>
            </a:p>
          </p:txBody>
        </p:sp>
        <p:graphicFrame>
          <p:nvGraphicFramePr>
            <p:cNvPr id="19459" name="Object 5"/>
            <p:cNvGraphicFramePr>
              <a:graphicFrameLocks noChangeAspect="1"/>
            </p:cNvGraphicFramePr>
            <p:nvPr/>
          </p:nvGraphicFramePr>
          <p:xfrm>
            <a:off x="1776" y="1584"/>
            <a:ext cx="1152" cy="313"/>
          </p:xfrm>
          <a:graphic>
            <a:graphicData uri="http://schemas.openxmlformats.org/presentationml/2006/ole">
              <p:oleObj spid="_x0000_s19459" name="Equation" r:id="rId4" imgW="888840" imgH="241200" progId="Equation.3">
                <p:embed/>
              </p:oleObj>
            </a:graphicData>
          </a:graphic>
        </p:graphicFrame>
        <p:graphicFrame>
          <p:nvGraphicFramePr>
            <p:cNvPr id="19460" name="Object 6"/>
            <p:cNvGraphicFramePr>
              <a:graphicFrameLocks noChangeAspect="1"/>
            </p:cNvGraphicFramePr>
            <p:nvPr/>
          </p:nvGraphicFramePr>
          <p:xfrm>
            <a:off x="1776" y="1880"/>
            <a:ext cx="1350" cy="560"/>
          </p:xfrm>
          <a:graphic>
            <a:graphicData uri="http://schemas.openxmlformats.org/presentationml/2006/ole">
              <p:oleObj spid="_x0000_s19460" name="Equation" r:id="rId5" imgW="1041120" imgH="431640" progId="Equation.3">
                <p:embed/>
              </p:oleObj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914400" y="4267200"/>
            <a:ext cx="4987925" cy="2108200"/>
            <a:chOff x="576" y="2688"/>
            <a:chExt cx="3142" cy="1328"/>
          </a:xfrm>
        </p:grpSpPr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576" y="2688"/>
              <a:ext cx="3142" cy="1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/>
              <a:r>
                <a:rPr lang="en-US" sz="2400">
                  <a:latin typeface="Verdana" pitchFamily="34" charset="0"/>
                </a:rPr>
                <a:t>Verify:</a:t>
              </a:r>
            </a:p>
            <a:p>
              <a:pPr marL="457200" indent="-457200">
                <a:buFontTx/>
                <a:buChar char="•"/>
              </a:pPr>
              <a:r>
                <a:rPr lang="en-US" sz="2400">
                  <a:latin typeface="Verdana" pitchFamily="34" charset="0"/>
                </a:rPr>
                <a:t>Given m</a:t>
              </a:r>
              <a:r>
                <a:rPr lang="en-US" sz="2400" baseline="-25000">
                  <a:latin typeface="Verdana" pitchFamily="34" charset="0"/>
                </a:rPr>
                <a:t>i</a:t>
              </a:r>
              <a:r>
                <a:rPr lang="en-US" sz="2400">
                  <a:latin typeface="Verdana" pitchFamily="34" charset="0"/>
                </a:rPr>
                <a:t>, compute h</a:t>
              </a:r>
              <a:r>
                <a:rPr lang="en-US" sz="2400" baseline="-25000">
                  <a:latin typeface="Verdana" pitchFamily="34" charset="0"/>
                </a:rPr>
                <a:t>i</a:t>
              </a:r>
              <a:r>
                <a:rPr lang="en-US" sz="2400">
                  <a:latin typeface="Verdana" pitchFamily="34" charset="0"/>
                </a:rPr>
                <a:t>=H(m</a:t>
              </a:r>
              <a:r>
                <a:rPr lang="en-US" sz="2400" baseline="-25000">
                  <a:latin typeface="Verdana" pitchFamily="34" charset="0"/>
                </a:rPr>
                <a:t>i</a:t>
              </a:r>
              <a:r>
                <a:rPr lang="en-US" sz="2400">
                  <a:latin typeface="Verdana" pitchFamily="34" charset="0"/>
                </a:rPr>
                <a:t>)</a:t>
              </a:r>
            </a:p>
            <a:p>
              <a:pPr marL="457200" indent="-457200">
                <a:buFontTx/>
                <a:buChar char="•"/>
              </a:pPr>
              <a:r>
                <a:rPr lang="en-US" sz="2400">
                  <a:latin typeface="Verdana" pitchFamily="34" charset="0"/>
                </a:rPr>
                <a:t>Check that: </a:t>
              </a:r>
            </a:p>
            <a:p>
              <a:pPr marL="457200" indent="-457200"/>
              <a:endParaRPr lang="en-US" sz="2400" baseline="-25000">
                <a:latin typeface="Verdana" pitchFamily="34" charset="0"/>
              </a:endParaRPr>
            </a:p>
            <a:p>
              <a:pPr marL="457200" indent="-457200"/>
              <a:endParaRPr lang="en-US" sz="2400">
                <a:latin typeface="Verdana" pitchFamily="34" charset="0"/>
                <a:sym typeface="Symbol" pitchFamily="18" charset="2"/>
              </a:endParaRPr>
            </a:p>
          </p:txBody>
        </p:sp>
        <p:graphicFrame>
          <p:nvGraphicFramePr>
            <p:cNvPr id="19458" name="Object 9"/>
            <p:cNvGraphicFramePr>
              <a:graphicFrameLocks noChangeAspect="1"/>
            </p:cNvGraphicFramePr>
            <p:nvPr/>
          </p:nvGraphicFramePr>
          <p:xfrm>
            <a:off x="984" y="3456"/>
            <a:ext cx="1399" cy="560"/>
          </p:xfrm>
          <a:graphic>
            <a:graphicData uri="http://schemas.openxmlformats.org/presentationml/2006/ole">
              <p:oleObj spid="_x0000_s19458" name="Equation" r:id="rId6" imgW="1079280" imgH="431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DMkd-tree vs. EMkd-tree</a:t>
            </a:r>
          </a:p>
        </p:txBody>
      </p:sp>
      <p:sp>
        <p:nvSpPr>
          <p:cNvPr id="1127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69C7303-4809-4D15-A189-D9E49E6AE91A}" type="slidenum">
              <a:rPr lang="en-US" altLang="en-US"/>
              <a:pPr/>
              <a:t>43</a:t>
            </a:fld>
            <a:endParaRPr lang="en-US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304800" y="1397000"/>
          <a:ext cx="8610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1"/>
                <a:gridCol w="3282954"/>
                <a:gridCol w="3076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 metrics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DMkd</a:t>
                      </a:r>
                      <a:r>
                        <a:rPr lang="en-US" sz="2400" dirty="0" smtClean="0"/>
                        <a:t>-tree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EMkd</a:t>
                      </a:r>
                      <a:r>
                        <a:rPr lang="en-US" sz="2400" dirty="0" smtClean="0"/>
                        <a:t>-tree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Space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Update cost 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Singing operations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One-shot </a:t>
                      </a:r>
                    </a:p>
                    <a:p>
                      <a:r>
                        <a:rPr lang="en-US" sz="2400" dirty="0" smtClean="0"/>
                        <a:t>query 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One-shot </a:t>
                      </a:r>
                    </a:p>
                    <a:p>
                      <a:r>
                        <a:rPr lang="en-US" sz="2400" dirty="0" smtClean="0"/>
                        <a:t>VO size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266" name="Object 10"/>
          <p:cNvGraphicFramePr>
            <a:graphicFrameLocks noChangeAspect="1"/>
          </p:cNvGraphicFramePr>
          <p:nvPr/>
        </p:nvGraphicFramePr>
        <p:xfrm>
          <a:off x="3492500" y="1870075"/>
          <a:ext cx="1144588" cy="806450"/>
        </p:xfrm>
        <a:graphic>
          <a:graphicData uri="http://schemas.openxmlformats.org/presentationml/2006/ole">
            <p:oleObj spid="_x0000_s335874" name="Equation" r:id="rId4" imgW="558720" imgH="393480" progId="Equation.3">
              <p:embed/>
            </p:oleObj>
          </a:graphicData>
        </a:graphic>
      </p:graphicFrame>
      <p:graphicFrame>
        <p:nvGraphicFramePr>
          <p:cNvPr id="11267" name="Object 11"/>
          <p:cNvGraphicFramePr>
            <a:graphicFrameLocks noChangeAspect="1"/>
          </p:cNvGraphicFramePr>
          <p:nvPr/>
        </p:nvGraphicFramePr>
        <p:xfrm>
          <a:off x="3489325" y="2765425"/>
          <a:ext cx="879475" cy="454025"/>
        </p:xfrm>
        <a:graphic>
          <a:graphicData uri="http://schemas.openxmlformats.org/presentationml/2006/ole">
            <p:oleObj spid="_x0000_s335875" name="Equation" r:id="rId5" imgW="393480" imgH="203040" progId="Equation.3">
              <p:embed/>
            </p:oleObj>
          </a:graphicData>
        </a:graphic>
      </p:graphicFrame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3743325" y="3489325"/>
          <a:ext cx="381000" cy="779463"/>
        </p:xfrm>
        <a:graphic>
          <a:graphicData uri="http://schemas.openxmlformats.org/presentationml/2006/ole">
            <p:oleObj spid="_x0000_s335876" name="Equation" r:id="rId6" imgW="152280" imgH="393480" progId="Equation.3">
              <p:embed/>
            </p:oleObj>
          </a:graphicData>
        </a:graphic>
      </p:graphicFrame>
      <p:graphicFrame>
        <p:nvGraphicFramePr>
          <p:cNvPr id="11269" name="Object 13"/>
          <p:cNvGraphicFramePr>
            <a:graphicFrameLocks noChangeAspect="1"/>
          </p:cNvGraphicFramePr>
          <p:nvPr/>
        </p:nvGraphicFramePr>
        <p:xfrm>
          <a:off x="2857500" y="4260850"/>
          <a:ext cx="2644775" cy="854075"/>
        </p:xfrm>
        <a:graphic>
          <a:graphicData uri="http://schemas.openxmlformats.org/presentationml/2006/ole">
            <p:oleObj spid="_x0000_s335877" name="Equation" r:id="rId7" imgW="1218960" imgH="393480" progId="Equation.3">
              <p:embed/>
            </p:oleObj>
          </a:graphicData>
        </a:graphic>
      </p:graphicFrame>
      <p:graphicFrame>
        <p:nvGraphicFramePr>
          <p:cNvPr id="11270" name="Object 14"/>
          <p:cNvGraphicFramePr>
            <a:graphicFrameLocks noChangeAspect="1"/>
          </p:cNvGraphicFramePr>
          <p:nvPr/>
        </p:nvGraphicFramePr>
        <p:xfrm>
          <a:off x="3051175" y="5184775"/>
          <a:ext cx="2200275" cy="863600"/>
        </p:xfrm>
        <a:graphic>
          <a:graphicData uri="http://schemas.openxmlformats.org/presentationml/2006/ole">
            <p:oleObj spid="_x0000_s335878" name="Equation" r:id="rId8" imgW="1002960" imgH="393480" progId="Equation.3">
              <p:embed/>
            </p:oleObj>
          </a:graphicData>
        </a:graphic>
      </p:graphicFrame>
      <p:graphicFrame>
        <p:nvGraphicFramePr>
          <p:cNvPr id="11271" name="Object 16"/>
          <p:cNvGraphicFramePr>
            <a:graphicFrameLocks noChangeAspect="1"/>
          </p:cNvGraphicFramePr>
          <p:nvPr/>
        </p:nvGraphicFramePr>
        <p:xfrm>
          <a:off x="6869113" y="2012950"/>
          <a:ext cx="536575" cy="539750"/>
        </p:xfrm>
        <a:graphic>
          <a:graphicData uri="http://schemas.openxmlformats.org/presentationml/2006/ole">
            <p:oleObj spid="_x0000_s335879" name="Equation" r:id="rId9" imgW="177480" imgH="177480" progId="Equation.3">
              <p:embed/>
            </p:oleObj>
          </a:graphicData>
        </a:graphic>
      </p:graphicFrame>
      <p:graphicFrame>
        <p:nvGraphicFramePr>
          <p:cNvPr id="11272" name="Object 17"/>
          <p:cNvGraphicFramePr>
            <a:graphicFrameLocks noChangeAspect="1"/>
          </p:cNvGraphicFramePr>
          <p:nvPr/>
        </p:nvGraphicFramePr>
        <p:xfrm>
          <a:off x="6311900" y="2647950"/>
          <a:ext cx="1755775" cy="865188"/>
        </p:xfrm>
        <a:graphic>
          <a:graphicData uri="http://schemas.openxmlformats.org/presentationml/2006/ole">
            <p:oleObj spid="_x0000_s335880" name="Equation" r:id="rId10" imgW="774360" imgH="393480" progId="Equation.3">
              <p:embed/>
            </p:oleObj>
          </a:graphicData>
        </a:graphic>
      </p:graphicFrame>
      <p:graphicFrame>
        <p:nvGraphicFramePr>
          <p:cNvPr id="11273" name="Object 18"/>
          <p:cNvGraphicFramePr>
            <a:graphicFrameLocks noChangeAspect="1"/>
          </p:cNvGraphicFramePr>
          <p:nvPr/>
        </p:nvGraphicFramePr>
        <p:xfrm>
          <a:off x="7029450" y="3489325"/>
          <a:ext cx="282575" cy="730250"/>
        </p:xfrm>
        <a:graphic>
          <a:graphicData uri="http://schemas.openxmlformats.org/presentationml/2006/ole">
            <p:oleObj spid="_x0000_s335881" name="Equation" r:id="rId11" imgW="152280" imgH="393480" progId="Equation.3">
              <p:embed/>
            </p:oleObj>
          </a:graphicData>
        </a:graphic>
      </p:graphicFrame>
      <p:graphicFrame>
        <p:nvGraphicFramePr>
          <p:cNvPr id="11274" name="Object 19"/>
          <p:cNvGraphicFramePr>
            <a:graphicFrameLocks noChangeAspect="1"/>
          </p:cNvGraphicFramePr>
          <p:nvPr/>
        </p:nvGraphicFramePr>
        <p:xfrm>
          <a:off x="6402388" y="4506913"/>
          <a:ext cx="1511300" cy="512762"/>
        </p:xfrm>
        <a:graphic>
          <a:graphicData uri="http://schemas.openxmlformats.org/presentationml/2006/ole">
            <p:oleObj spid="_x0000_s335882" name="Equation" r:id="rId12" imgW="672840" imgH="228600" progId="Equation.3">
              <p:embed/>
            </p:oleObj>
          </a:graphicData>
        </a:graphic>
      </p:graphicFrame>
      <p:graphicFrame>
        <p:nvGraphicFramePr>
          <p:cNvPr id="11275" name="Object 20"/>
          <p:cNvGraphicFramePr>
            <a:graphicFrameLocks noChangeAspect="1"/>
          </p:cNvGraphicFramePr>
          <p:nvPr/>
        </p:nvGraphicFramePr>
        <p:xfrm>
          <a:off x="6659563" y="5270500"/>
          <a:ext cx="1003300" cy="501650"/>
        </p:xfrm>
        <a:graphic>
          <a:graphicData uri="http://schemas.openxmlformats.org/presentationml/2006/ole">
            <p:oleObj spid="_x0000_s335883" name="Equation" r:id="rId13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Tool 1: Collision-Resistant Hash Functions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F367497-4BFD-4E0D-B13F-A09862DE2425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7352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6" y="3890963"/>
            <a:ext cx="8085138" cy="2286000"/>
          </a:xfrm>
        </p:spPr>
        <p:txBody>
          <a:bodyPr/>
          <a:lstStyle/>
          <a:p>
            <a:pPr marL="342900" indent="-342900"/>
            <a:r>
              <a:rPr lang="en-US" dirty="0" smtClean="0"/>
              <a:t>Example SHA1: variable input size </a:t>
            </a:r>
            <a:r>
              <a:rPr lang="en-US" dirty="0" smtClean="0">
                <a:sym typeface="Wingdings" pitchFamily="2" charset="2"/>
              </a:rPr>
              <a:t> 20 bytes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(can also plug in any newer replacement)</a:t>
            </a:r>
            <a:endParaRPr lang="en-US" dirty="0" smtClean="0"/>
          </a:p>
          <a:p>
            <a:pPr marL="342900" indent="-342900"/>
            <a:r>
              <a:rPr lang="en-US" dirty="0" smtClean="0"/>
              <a:t>Observations:</a:t>
            </a:r>
          </a:p>
          <a:p>
            <a:pPr marL="742950" lvl="1" indent="-285750"/>
            <a:r>
              <a:rPr lang="en-US" sz="2000" dirty="0" smtClean="0"/>
              <a:t>Computation cost: 2-3 </a:t>
            </a:r>
            <a:r>
              <a:rPr lang="en-US" sz="2000" dirty="0" smtClean="0">
                <a:sym typeface="Symbol" pitchFamily="18" charset="2"/>
              </a:rPr>
              <a:t>s (for up to 500 bytes input)</a:t>
            </a:r>
          </a:p>
          <a:p>
            <a:pPr marL="742950" lvl="1" indent="-285750"/>
            <a:r>
              <a:rPr lang="en-US" sz="2000" dirty="0" smtClean="0"/>
              <a:t>Storage cost: 20 bytes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132138" y="23907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191000" y="240506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x</a:t>
            </a:r>
            <a:r>
              <a:rPr lang="en-US" sz="2400" b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735239" name="Line 7"/>
          <p:cNvSpPr>
            <a:spLocks noChangeShapeType="1"/>
          </p:cNvSpPr>
          <p:nvPr/>
        </p:nvSpPr>
        <p:spPr bwMode="auto">
          <a:xfrm flipV="1">
            <a:off x="3454400" y="2116138"/>
            <a:ext cx="396875" cy="414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5240" name="Line 8"/>
          <p:cNvSpPr>
            <a:spLocks noChangeShapeType="1"/>
          </p:cNvSpPr>
          <p:nvPr/>
        </p:nvSpPr>
        <p:spPr bwMode="auto">
          <a:xfrm flipH="1" flipV="1">
            <a:off x="3860800" y="2106613"/>
            <a:ext cx="455613" cy="442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5241" name="Rectangle 9"/>
          <p:cNvSpPr>
            <a:spLocks noChangeArrowheads="1"/>
          </p:cNvSpPr>
          <p:nvPr/>
        </p:nvSpPr>
        <p:spPr bwMode="auto">
          <a:xfrm>
            <a:off x="3248025" y="19891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Verdana" pitchFamily="34" charset="0"/>
              </a:rPr>
              <a:t>H</a:t>
            </a:r>
            <a:endParaRPr lang="en-US" sz="2000" baseline="-25000">
              <a:latin typeface="Verdana" pitchFamily="34" charset="0"/>
            </a:endParaRPr>
          </a:p>
        </p:txBody>
      </p:sp>
      <p:sp>
        <p:nvSpPr>
          <p:cNvPr id="735242" name="Rectangle 10"/>
          <p:cNvSpPr>
            <a:spLocks noChangeArrowheads="1"/>
          </p:cNvSpPr>
          <p:nvPr/>
        </p:nvSpPr>
        <p:spPr bwMode="auto">
          <a:xfrm>
            <a:off x="4064000" y="1976438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Verdana" pitchFamily="34" charset="0"/>
              </a:rPr>
              <a:t>H</a:t>
            </a:r>
            <a:endParaRPr lang="en-US" sz="2000" baseline="-25000">
              <a:latin typeface="Verdana" pitchFamily="34" charset="0"/>
            </a:endParaRPr>
          </a:p>
        </p:txBody>
      </p:sp>
      <p:sp>
        <p:nvSpPr>
          <p:cNvPr id="735243" name="Rectangle 11"/>
          <p:cNvSpPr>
            <a:spLocks noChangeArrowheads="1"/>
          </p:cNvSpPr>
          <p:nvPr/>
        </p:nvSpPr>
        <p:spPr bwMode="auto">
          <a:xfrm>
            <a:off x="2338388" y="2997200"/>
            <a:ext cx="317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sz="2400" b="1"/>
              <a:t>hard to find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5" grpId="0" build="p"/>
      <p:bldP spid="735239" grpId="0" animBg="1"/>
      <p:bldP spid="735240" grpId="0" animBg="1"/>
      <p:bldP spid="735241" grpId="0"/>
      <p:bldP spid="735242" grpId="0"/>
      <p:bldP spid="7352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7675"/>
            <a:ext cx="8515350" cy="695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Tool 2: Public Key Digital </a:t>
            </a:r>
            <a:r>
              <a:rPr lang="en-US" dirty="0" smtClean="0"/>
              <a:t>Signature Schemes</a:t>
            </a:r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452BC6A-A6F4-4668-96BD-E8B5EF8DB5D0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73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42900" indent="-342900"/>
            <a:r>
              <a:rPr lang="en-US" sz="2000" smtClean="0"/>
              <a:t>Formally defined by </a:t>
            </a:r>
            <a:r>
              <a:rPr lang="en-US" sz="1400" smtClean="0">
                <a:latin typeface="CMR8~d9" charset="0"/>
              </a:rPr>
              <a:t>[GMR88] </a:t>
            </a:r>
          </a:p>
          <a:p>
            <a:pPr marL="742950" lvl="1" indent="-285750"/>
            <a:r>
              <a:rPr lang="en-US" sz="1600" smtClean="0"/>
              <a:t>The message has not been changed in any way</a:t>
            </a:r>
          </a:p>
          <a:p>
            <a:pPr marL="742950" lvl="1" indent="-285750"/>
            <a:r>
              <a:rPr lang="en-US" sz="1600" smtClean="0"/>
              <a:t>The message is indeed from the sender (corresponding to the public key)</a:t>
            </a:r>
          </a:p>
          <a:p>
            <a:pPr marL="742950" lvl="1" indent="-285750"/>
            <a:r>
              <a:rPr lang="en-US" sz="1600" smtClean="0"/>
              <a:t>No one except the secret key owner could produce a signature</a:t>
            </a:r>
          </a:p>
          <a:p>
            <a:pPr marL="342900" indent="-342900"/>
            <a:r>
              <a:rPr lang="en-US" sz="2000" smtClean="0"/>
              <a:t>One such scheme: RSA </a:t>
            </a:r>
            <a:r>
              <a:rPr lang="en-US" sz="1400" smtClean="0">
                <a:latin typeface="CMR8~d9" charset="0"/>
              </a:rPr>
              <a:t>[RSA78]</a:t>
            </a:r>
            <a:r>
              <a:rPr lang="en-US" sz="1200" smtClean="0">
                <a:latin typeface="CMR8~d9" charset="0"/>
              </a:rPr>
              <a:t> </a:t>
            </a:r>
            <a:endParaRPr lang="en-US" sz="2000" smtClean="0"/>
          </a:p>
          <a:p>
            <a:pPr marL="342900" indent="-342900"/>
            <a:r>
              <a:rPr lang="en-US" sz="2000" smtClean="0"/>
              <a:t>Observations</a:t>
            </a:r>
          </a:p>
          <a:p>
            <a:pPr marL="742950" lvl="1" indent="-285750"/>
            <a:r>
              <a:rPr lang="en-US" sz="2000" smtClean="0"/>
              <a:t>Computation cost: about 3-4 ms for signing and more than 100 </a:t>
            </a:r>
            <a:r>
              <a:rPr lang="en-US" sz="2000" smtClean="0">
                <a:sym typeface="Symbol" pitchFamily="18" charset="2"/>
              </a:rPr>
              <a:t>s</a:t>
            </a:r>
            <a:r>
              <a:rPr lang="en-US" sz="2000" smtClean="0"/>
              <a:t> for verifying</a:t>
            </a:r>
          </a:p>
          <a:p>
            <a:pPr marL="742950" lvl="1" indent="-285750"/>
            <a:r>
              <a:rPr lang="en-US" sz="2000" smtClean="0"/>
              <a:t>Storage cost: 128 bytes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066800" y="5791200"/>
            <a:ext cx="727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S. Goldwasser S. Micali R. Rivest  SIAM Journal on Computing 1988. </a:t>
            </a:r>
          </a:p>
          <a:p>
            <a:r>
              <a:rPr lang="en-US" sz="1800"/>
              <a:t>R. Rivest A. Shamir  L. Adleman, Commun. ACM 1978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3: Omission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07A2999-D380-4C27-8F8F-F242612AF3C2}" type="slidenum">
              <a:rPr lang="en-US" altLang="en-US"/>
              <a:pPr/>
              <a:t>46</a:t>
            </a:fld>
            <a:endParaRPr lang="en-US" altLang="en-US"/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6496050" y="2505075"/>
          <a:ext cx="1293813" cy="1108075"/>
        </p:xfrm>
        <a:graphic>
          <a:graphicData uri="http://schemas.openxmlformats.org/presentationml/2006/ole">
            <p:oleObj spid="_x0000_s18434" name="Visio" r:id="rId4" imgW="1876901" imgH="1607820" progId="Visio.Drawing.11">
              <p:embed/>
            </p:oleObj>
          </a:graphicData>
        </a:graphic>
      </p:graphicFrame>
      <p:graphicFrame>
        <p:nvGraphicFramePr>
          <p:cNvPr id="18435" name="Object 77"/>
          <p:cNvGraphicFramePr>
            <a:graphicFrameLocks noChangeAspect="1"/>
          </p:cNvGraphicFramePr>
          <p:nvPr>
            <p:ph sz="quarter" idx="2"/>
          </p:nvPr>
        </p:nvGraphicFramePr>
        <p:xfrm>
          <a:off x="1009650" y="2320925"/>
          <a:ext cx="808038" cy="1046163"/>
        </p:xfrm>
        <a:graphic>
          <a:graphicData uri="http://schemas.openxmlformats.org/presentationml/2006/ole">
            <p:oleObj spid="_x0000_s18435" name="Visio" r:id="rId5" imgW="561022" imgH="724853" progId="Visio.Drawing.11">
              <p:embed/>
            </p:oleObj>
          </a:graphicData>
        </a:graphic>
      </p:graphicFrame>
      <p:sp>
        <p:nvSpPr>
          <p:cNvPr id="18438" name="AutoShape 4"/>
          <p:cNvSpPr>
            <a:spLocks noChangeArrowheads="1"/>
          </p:cNvSpPr>
          <p:nvPr/>
        </p:nvSpPr>
        <p:spPr bwMode="auto">
          <a:xfrm rot="5400000">
            <a:off x="533400" y="372427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541338" y="1468438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Select * from T where 5&lt;A&lt;11</a:t>
            </a:r>
          </a:p>
        </p:txBody>
      </p:sp>
      <p:graphicFrame>
        <p:nvGraphicFramePr>
          <p:cNvPr id="962566" name="Group 6"/>
          <p:cNvGraphicFramePr>
            <a:graphicFrameLocks noGrp="1"/>
          </p:cNvGraphicFramePr>
          <p:nvPr/>
        </p:nvGraphicFramePr>
        <p:xfrm>
          <a:off x="2286000" y="3952875"/>
          <a:ext cx="2133600" cy="2133600"/>
        </p:xfrm>
        <a:graphic>
          <a:graphicData uri="http://schemas.openxmlformats.org/drawingml/2006/table">
            <a:tbl>
              <a:tblPr/>
              <a:tblGrid>
                <a:gridCol w="719138"/>
                <a:gridCol w="720725"/>
                <a:gridCol w="6937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2649" name="Group 89"/>
          <p:cNvGraphicFramePr>
            <a:graphicFrameLocks noGrp="1"/>
          </p:cNvGraphicFramePr>
          <p:nvPr/>
        </p:nvGraphicFramePr>
        <p:xfrm>
          <a:off x="6115050" y="3924300"/>
          <a:ext cx="2133600" cy="2438400"/>
        </p:xfrm>
        <a:graphic>
          <a:graphicData uri="http://schemas.openxmlformats.org/drawingml/2006/table">
            <a:tbl>
              <a:tblPr/>
              <a:tblGrid>
                <a:gridCol w="719138"/>
                <a:gridCol w="720725"/>
                <a:gridCol w="6937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380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B380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B380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2" name="AutoShape 74"/>
          <p:cNvSpPr>
            <a:spLocks noChangeArrowheads="1"/>
          </p:cNvSpPr>
          <p:nvPr/>
        </p:nvSpPr>
        <p:spPr bwMode="auto">
          <a:xfrm rot="-5400000">
            <a:off x="1143000" y="372427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635" name="AutoShape 75"/>
          <p:cNvSpPr>
            <a:spLocks noChangeArrowheads="1"/>
          </p:cNvSpPr>
          <p:nvPr/>
        </p:nvSpPr>
        <p:spPr bwMode="auto">
          <a:xfrm>
            <a:off x="2133600" y="2581275"/>
            <a:ext cx="2590800" cy="990600"/>
          </a:xfrm>
          <a:prstGeom prst="cloudCallout">
            <a:avLst>
              <a:gd name="adj1" fmla="val -45588"/>
              <a:gd name="adj2" fmla="val 61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Verdana" pitchFamily="34" charset="0"/>
              </a:rPr>
              <a:t>Returns 7,9</a:t>
            </a:r>
          </a:p>
        </p:txBody>
      </p:sp>
      <p:sp>
        <p:nvSpPr>
          <p:cNvPr id="18514" name="server"/>
          <p:cNvSpPr>
            <a:spLocks noEditPoints="1" noChangeArrowheads="1"/>
          </p:cNvSpPr>
          <p:nvPr/>
        </p:nvSpPr>
        <p:spPr bwMode="auto">
          <a:xfrm>
            <a:off x="912813" y="4718050"/>
            <a:ext cx="939800" cy="1036638"/>
          </a:xfrm>
          <a:custGeom>
            <a:avLst/>
            <a:gdLst>
              <a:gd name="T0" fmla="*/ 0 w 21600"/>
              <a:gd name="T1" fmla="*/ 0 h 21600"/>
              <a:gd name="T2" fmla="*/ 469900 w 21600"/>
              <a:gd name="T3" fmla="*/ 0 h 21600"/>
              <a:gd name="T4" fmla="*/ 939800 w 21600"/>
              <a:gd name="T5" fmla="*/ 0 h 21600"/>
              <a:gd name="T6" fmla="*/ 939800 w 21600"/>
              <a:gd name="T7" fmla="*/ 518319 h 21600"/>
              <a:gd name="T8" fmla="*/ 939800 w 21600"/>
              <a:gd name="T9" fmla="*/ 1036638 h 21600"/>
              <a:gd name="T10" fmla="*/ 469900 w 21600"/>
              <a:gd name="T11" fmla="*/ 1036638 h 21600"/>
              <a:gd name="T12" fmla="*/ 0 w 21600"/>
              <a:gd name="T13" fmla="*/ 1036638 h 21600"/>
              <a:gd name="T14" fmla="*/ 0 w 21600"/>
              <a:gd name="T15" fmla="*/ 5183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5" name="Text Box 78"/>
          <p:cNvSpPr txBox="1">
            <a:spLocks noChangeArrowheads="1"/>
          </p:cNvSpPr>
          <p:nvPr/>
        </p:nvSpPr>
        <p:spPr bwMode="auto">
          <a:xfrm>
            <a:off x="6469063" y="19685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owner</a:t>
            </a:r>
          </a:p>
        </p:txBody>
      </p:sp>
      <p:sp>
        <p:nvSpPr>
          <p:cNvPr id="18516" name="Text Box 79"/>
          <p:cNvSpPr txBox="1">
            <a:spLocks noChangeArrowheads="1"/>
          </p:cNvSpPr>
          <p:nvPr/>
        </p:nvSpPr>
        <p:spPr bwMode="auto">
          <a:xfrm>
            <a:off x="862013" y="5857875"/>
            <a:ext cx="110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server</a:t>
            </a:r>
          </a:p>
        </p:txBody>
      </p:sp>
      <p:sp>
        <p:nvSpPr>
          <p:cNvPr id="18517" name="Text Box 80"/>
          <p:cNvSpPr txBox="1">
            <a:spLocks noChangeArrowheads="1"/>
          </p:cNvSpPr>
          <p:nvPr/>
        </p:nvSpPr>
        <p:spPr bwMode="auto">
          <a:xfrm>
            <a:off x="895350" y="188912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client</a:t>
            </a:r>
          </a:p>
        </p:txBody>
      </p:sp>
      <p:sp>
        <p:nvSpPr>
          <p:cNvPr id="18518" name="AutoShape 90"/>
          <p:cNvSpPr>
            <a:spLocks noChangeArrowheads="1"/>
          </p:cNvSpPr>
          <p:nvPr/>
        </p:nvSpPr>
        <p:spPr bwMode="auto">
          <a:xfrm>
            <a:off x="4791075" y="5257800"/>
            <a:ext cx="990600" cy="304800"/>
          </a:xfrm>
          <a:prstGeom prst="left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9" name="Text Box 91"/>
          <p:cNvSpPr txBox="1">
            <a:spLocks noChangeArrowheads="1"/>
          </p:cNvSpPr>
          <p:nvPr/>
        </p:nvSpPr>
        <p:spPr bwMode="auto">
          <a:xfrm>
            <a:off x="4714875" y="4648200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4A9721E-C6C7-419A-8F33-98BA6357B20F}" type="slidenum">
              <a:rPr lang="en-US" altLang="en-US"/>
              <a:pPr/>
              <a:t>47</a:t>
            </a:fld>
            <a:endParaRPr lang="en-US" altLang="en-US" dirty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dirty="0" smtClean="0"/>
              <a:t>Solution overview</a:t>
            </a:r>
          </a:p>
          <a:p>
            <a:r>
              <a:rPr lang="en-US" dirty="0" smtClean="0"/>
              <a:t>Efficient authentication of sliding window queries when window slides</a:t>
            </a:r>
          </a:p>
          <a:p>
            <a:r>
              <a:rPr lang="en-US" dirty="0" smtClean="0"/>
              <a:t>Efficient authentication of one shot queries (also the sliding window query initialization):</a:t>
            </a:r>
          </a:p>
          <a:p>
            <a:r>
              <a:rPr lang="en-US" dirty="0" smtClean="0"/>
              <a:t>Experiment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this good enough?</a:t>
            </a:r>
          </a:p>
        </p:txBody>
      </p:sp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04B992-64CF-4A52-A512-29CEEB5163D0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800" dirty="0" smtClean="0"/>
              <a:t>Tumbling trees are good for maintaining the update to sliding window queries</a:t>
            </a:r>
          </a:p>
          <a:p>
            <a:r>
              <a:rPr lang="en-US" sz="2800" dirty="0" smtClean="0"/>
              <a:t>They both have linear space to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/>
              <a:t> and log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/>
              <a:t> update cost, and</a:t>
            </a:r>
            <a:r>
              <a:rPr lang="en-US" sz="3000" dirty="0" smtClean="0"/>
              <a:t> </a:t>
            </a:r>
          </a:p>
          <a:p>
            <a:r>
              <a:rPr lang="en-US" sz="2800" dirty="0" smtClean="0"/>
              <a:t>But they are expensive for answering one-shot queries (or the initialization of sliding window queries)</a:t>
            </a:r>
          </a:p>
          <a:p>
            <a:pPr lvl="1"/>
            <a:r>
              <a:rPr lang="en-US" sz="2800" dirty="0" smtClean="0"/>
              <a:t>query with window size n: have to query n/b trees: linear in n and could be expensive for large values of n.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759200" y="2581275"/>
          <a:ext cx="4849813" cy="600075"/>
        </p:xfrm>
        <a:graphic>
          <a:graphicData uri="http://schemas.openxmlformats.org/presentationml/2006/ole">
            <p:oleObj spid="_x0000_s348162" name="Equation" r:id="rId4" imgW="24634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Query cost per sliding period, b=1,000: fixed query selectivity as 0.1</a:t>
            </a:r>
            <a:endParaRPr lang="en-US" dirty="0"/>
          </a:p>
        </p:txBody>
      </p:sp>
      <p:sp>
        <p:nvSpPr>
          <p:cNvPr id="8089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7D6B152-B8D6-4E66-9998-7386C3209BBC}" type="slidenum">
              <a:rPr lang="en-US" altLang="en-US"/>
              <a:pPr/>
              <a:t>49</a:t>
            </a:fld>
            <a:endParaRPr lang="en-US" altLang="en-US"/>
          </a:p>
        </p:txBody>
      </p:sp>
      <p:pic>
        <p:nvPicPr>
          <p:cNvPr id="80900" name="Picture 4" descr="query-sliding-fqs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63" y="1246188"/>
            <a:ext cx="7188200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550" y="5210175"/>
            <a:ext cx="855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Query upto 2</a:t>
            </a:r>
            <a:r>
              <a:rPr lang="en-US" sz="2800">
                <a:sym typeface="Symbol" pitchFamily="18" charset="2"/>
              </a:rPr>
              <a:t>/b+2 boundary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1: Injection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A0CCF6-EB88-47B0-9F73-682F127DA8F8}" type="slidenum">
              <a:rPr lang="en-US" altLang="en-US"/>
              <a:pPr/>
              <a:t>5</a:t>
            </a:fld>
            <a:endParaRPr lang="en-US" altLang="en-US"/>
          </a:p>
        </p:txBody>
      </p:sp>
      <p:graphicFrame>
        <p:nvGraphicFramePr>
          <p:cNvPr id="5122" name="Object 80"/>
          <p:cNvGraphicFramePr>
            <a:graphicFrameLocks noChangeAspect="1"/>
          </p:cNvGraphicFramePr>
          <p:nvPr>
            <p:ph sz="quarter" idx="1"/>
          </p:nvPr>
        </p:nvGraphicFramePr>
        <p:xfrm>
          <a:off x="6096000" y="2533650"/>
          <a:ext cx="1293813" cy="1108075"/>
        </p:xfrm>
        <a:graphic>
          <a:graphicData uri="http://schemas.openxmlformats.org/presentationml/2006/ole">
            <p:oleObj spid="_x0000_s5122" name="Visio" r:id="rId4" imgW="1876901" imgH="1607820" progId="Visio.Drawing.11">
              <p:embed/>
            </p:oleObj>
          </a:graphicData>
        </a:graphic>
      </p:graphicFrame>
      <p:graphicFrame>
        <p:nvGraphicFramePr>
          <p:cNvPr id="5123" name="Object 83"/>
          <p:cNvGraphicFramePr>
            <a:graphicFrameLocks noChangeAspect="1"/>
          </p:cNvGraphicFramePr>
          <p:nvPr>
            <p:ph sz="quarter" idx="2"/>
          </p:nvPr>
        </p:nvGraphicFramePr>
        <p:xfrm>
          <a:off x="1009650" y="2320925"/>
          <a:ext cx="808038" cy="1046163"/>
        </p:xfrm>
        <a:graphic>
          <a:graphicData uri="http://schemas.openxmlformats.org/presentationml/2006/ole">
            <p:oleObj spid="_x0000_s5123" name="Visio" r:id="rId5" imgW="561022" imgH="724853" progId="Visio.Drawing.11">
              <p:embed/>
            </p:oleObj>
          </a:graphicData>
        </a:graphic>
      </p:graphicFrame>
      <p:sp>
        <p:nvSpPr>
          <p:cNvPr id="5126" name="AutoShape 4"/>
          <p:cNvSpPr>
            <a:spLocks noChangeArrowheads="1"/>
          </p:cNvSpPr>
          <p:nvPr/>
        </p:nvSpPr>
        <p:spPr bwMode="auto">
          <a:xfrm rot="5400000">
            <a:off x="533400" y="372427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541338" y="1468438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Select * from T where 5&lt;A&lt;11</a:t>
            </a:r>
          </a:p>
        </p:txBody>
      </p:sp>
      <p:graphicFrame>
        <p:nvGraphicFramePr>
          <p:cNvPr id="384079" name="Group 79"/>
          <p:cNvGraphicFramePr>
            <a:graphicFrameLocks noGrp="1"/>
          </p:cNvGraphicFramePr>
          <p:nvPr/>
        </p:nvGraphicFramePr>
        <p:xfrm>
          <a:off x="2286000" y="3952875"/>
          <a:ext cx="2133600" cy="2133600"/>
        </p:xfrm>
        <a:graphic>
          <a:graphicData uri="http://schemas.openxmlformats.org/drawingml/2006/table">
            <a:tbl>
              <a:tblPr/>
              <a:tblGrid>
                <a:gridCol w="719138"/>
                <a:gridCol w="720725"/>
                <a:gridCol w="6937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4078" name="Group 78"/>
          <p:cNvGraphicFramePr>
            <a:graphicFrameLocks noGrp="1"/>
          </p:cNvGraphicFramePr>
          <p:nvPr/>
        </p:nvGraphicFramePr>
        <p:xfrm>
          <a:off x="5715000" y="3952875"/>
          <a:ext cx="2133600" cy="2133600"/>
        </p:xfrm>
        <a:graphic>
          <a:graphicData uri="http://schemas.openxmlformats.org/drawingml/2006/table">
            <a:tbl>
              <a:tblPr/>
              <a:tblGrid>
                <a:gridCol w="719138"/>
                <a:gridCol w="720725"/>
                <a:gridCol w="6937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96" name="AutoShape 76"/>
          <p:cNvSpPr>
            <a:spLocks noChangeArrowheads="1"/>
          </p:cNvSpPr>
          <p:nvPr/>
        </p:nvSpPr>
        <p:spPr bwMode="auto">
          <a:xfrm rot="-5400000">
            <a:off x="1143000" y="372427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4077" name="AutoShape 77"/>
          <p:cNvSpPr>
            <a:spLocks noChangeArrowheads="1"/>
          </p:cNvSpPr>
          <p:nvPr/>
        </p:nvSpPr>
        <p:spPr bwMode="auto">
          <a:xfrm>
            <a:off x="2133600" y="2581275"/>
            <a:ext cx="2590800" cy="990600"/>
          </a:xfrm>
          <a:prstGeom prst="cloudCallout">
            <a:avLst>
              <a:gd name="adj1" fmla="val -45588"/>
              <a:gd name="adj2" fmla="val 61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Verdana" pitchFamily="34" charset="0"/>
              </a:rPr>
              <a:t>Returns 7, </a:t>
            </a:r>
            <a:r>
              <a:rPr lang="en-US" sz="2400" b="1">
                <a:solidFill>
                  <a:srgbClr val="FB3803"/>
                </a:solidFill>
                <a:latin typeface="Verdana" pitchFamily="34" charset="0"/>
              </a:rPr>
              <a:t>8</a:t>
            </a:r>
            <a:r>
              <a:rPr lang="en-US" sz="2400">
                <a:latin typeface="Verdana" pitchFamily="34" charset="0"/>
              </a:rPr>
              <a:t>, 9</a:t>
            </a:r>
          </a:p>
        </p:txBody>
      </p:sp>
      <p:sp>
        <p:nvSpPr>
          <p:cNvPr id="5198" name="server"/>
          <p:cNvSpPr>
            <a:spLocks noEditPoints="1" noChangeArrowheads="1"/>
          </p:cNvSpPr>
          <p:nvPr/>
        </p:nvSpPr>
        <p:spPr bwMode="auto">
          <a:xfrm>
            <a:off x="912813" y="4718050"/>
            <a:ext cx="939800" cy="1036638"/>
          </a:xfrm>
          <a:custGeom>
            <a:avLst/>
            <a:gdLst>
              <a:gd name="T0" fmla="*/ 0 w 21600"/>
              <a:gd name="T1" fmla="*/ 0 h 21600"/>
              <a:gd name="T2" fmla="*/ 469900 w 21600"/>
              <a:gd name="T3" fmla="*/ 0 h 21600"/>
              <a:gd name="T4" fmla="*/ 939800 w 21600"/>
              <a:gd name="T5" fmla="*/ 0 h 21600"/>
              <a:gd name="T6" fmla="*/ 939800 w 21600"/>
              <a:gd name="T7" fmla="*/ 518319 h 21600"/>
              <a:gd name="T8" fmla="*/ 939800 w 21600"/>
              <a:gd name="T9" fmla="*/ 1036638 h 21600"/>
              <a:gd name="T10" fmla="*/ 469900 w 21600"/>
              <a:gd name="T11" fmla="*/ 1036638 h 21600"/>
              <a:gd name="T12" fmla="*/ 0 w 21600"/>
              <a:gd name="T13" fmla="*/ 1036638 h 21600"/>
              <a:gd name="T14" fmla="*/ 0 w 21600"/>
              <a:gd name="T15" fmla="*/ 5183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9" name="Text Box 85"/>
          <p:cNvSpPr txBox="1">
            <a:spLocks noChangeArrowheads="1"/>
          </p:cNvSpPr>
          <p:nvPr/>
        </p:nvSpPr>
        <p:spPr bwMode="auto">
          <a:xfrm>
            <a:off x="6173788" y="2035175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owner</a:t>
            </a:r>
          </a:p>
        </p:txBody>
      </p:sp>
      <p:sp>
        <p:nvSpPr>
          <p:cNvPr id="5200" name="Text Box 86"/>
          <p:cNvSpPr txBox="1">
            <a:spLocks noChangeArrowheads="1"/>
          </p:cNvSpPr>
          <p:nvPr/>
        </p:nvSpPr>
        <p:spPr bwMode="auto">
          <a:xfrm>
            <a:off x="862013" y="5857875"/>
            <a:ext cx="110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server</a:t>
            </a:r>
          </a:p>
        </p:txBody>
      </p:sp>
      <p:sp>
        <p:nvSpPr>
          <p:cNvPr id="5201" name="Text Box 87"/>
          <p:cNvSpPr txBox="1">
            <a:spLocks noChangeArrowheads="1"/>
          </p:cNvSpPr>
          <p:nvPr/>
        </p:nvSpPr>
        <p:spPr bwMode="auto">
          <a:xfrm>
            <a:off x="895350" y="188912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7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VO size per sliding period, b=1,000: fixed query selectivity as 0.1</a:t>
            </a:r>
            <a:endParaRPr lang="en-US" dirty="0"/>
          </a:p>
        </p:txBody>
      </p:sp>
      <p:sp>
        <p:nvSpPr>
          <p:cNvPr id="829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F0CDFF1-5D79-4E7A-9120-74AD49F6B2E7}" type="slidenum">
              <a:rPr lang="en-US" altLang="en-US"/>
              <a:pPr/>
              <a:t>50</a:t>
            </a:fld>
            <a:endParaRPr lang="en-US" altLang="en-US"/>
          </a:p>
        </p:txBody>
      </p:sp>
      <p:pic>
        <p:nvPicPr>
          <p:cNvPr id="82948" name="Picture 4" descr="query-sliding-fqs-v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163" y="1379538"/>
            <a:ext cx="70485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0550" y="5524500"/>
            <a:ext cx="8553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TM-tree incurs roughly (2</a:t>
            </a:r>
            <a:r>
              <a:rPr lang="en-US" sz="2800">
                <a:sym typeface="Symbol" pitchFamily="18" charset="2"/>
              </a:rPr>
              <a:t>/b+2)b false positives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2: Drop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4C88855-8429-479C-B0C0-3B19066A9991}" type="slidenum">
              <a:rPr lang="en-US" altLang="en-US"/>
              <a:pPr/>
              <a:t>6</a:t>
            </a:fld>
            <a:endParaRPr lang="en-US" alt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6096000" y="2533650"/>
          <a:ext cx="1293813" cy="1108075"/>
        </p:xfrm>
        <a:graphic>
          <a:graphicData uri="http://schemas.openxmlformats.org/presentationml/2006/ole">
            <p:oleObj spid="_x0000_s6146" name="Visio" r:id="rId4" imgW="1876901" imgH="1607820" progId="Visio.Drawing.11">
              <p:embed/>
            </p:oleObj>
          </a:graphicData>
        </a:graphic>
      </p:graphicFrame>
      <p:graphicFrame>
        <p:nvGraphicFramePr>
          <p:cNvPr id="6147" name="Object 77"/>
          <p:cNvGraphicFramePr>
            <a:graphicFrameLocks noChangeAspect="1"/>
          </p:cNvGraphicFramePr>
          <p:nvPr>
            <p:ph sz="quarter" idx="2"/>
          </p:nvPr>
        </p:nvGraphicFramePr>
        <p:xfrm>
          <a:off x="1009650" y="2320925"/>
          <a:ext cx="808038" cy="1046163"/>
        </p:xfrm>
        <a:graphic>
          <a:graphicData uri="http://schemas.openxmlformats.org/presentationml/2006/ole">
            <p:oleObj spid="_x0000_s6147" name="Visio" r:id="rId5" imgW="561022" imgH="724853" progId="Visio.Drawing.11">
              <p:embed/>
            </p:oleObj>
          </a:graphicData>
        </a:graphic>
      </p:graphicFrame>
      <p:sp>
        <p:nvSpPr>
          <p:cNvPr id="6150" name="AutoShape 4"/>
          <p:cNvSpPr>
            <a:spLocks noChangeArrowheads="1"/>
          </p:cNvSpPr>
          <p:nvPr/>
        </p:nvSpPr>
        <p:spPr bwMode="auto">
          <a:xfrm rot="5400000">
            <a:off x="533400" y="372427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541338" y="1468438"/>
            <a:ext cx="396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Verdana" pitchFamily="34" charset="0"/>
              </a:rPr>
              <a:t>Select * from T where 5&lt;A&lt;11</a:t>
            </a:r>
          </a:p>
        </p:txBody>
      </p:sp>
      <p:graphicFrame>
        <p:nvGraphicFramePr>
          <p:cNvPr id="923654" name="Group 6"/>
          <p:cNvGraphicFramePr>
            <a:graphicFrameLocks noGrp="1"/>
          </p:cNvGraphicFramePr>
          <p:nvPr/>
        </p:nvGraphicFramePr>
        <p:xfrm>
          <a:off x="2286000" y="3952875"/>
          <a:ext cx="2133600" cy="2133600"/>
        </p:xfrm>
        <a:graphic>
          <a:graphicData uri="http://schemas.openxmlformats.org/drawingml/2006/table">
            <a:tbl>
              <a:tblPr/>
              <a:tblGrid>
                <a:gridCol w="719138"/>
                <a:gridCol w="720725"/>
                <a:gridCol w="6937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3688" name="Group 40"/>
          <p:cNvGraphicFramePr>
            <a:graphicFrameLocks noGrp="1"/>
          </p:cNvGraphicFramePr>
          <p:nvPr/>
        </p:nvGraphicFramePr>
        <p:xfrm>
          <a:off x="5715000" y="3952875"/>
          <a:ext cx="2133600" cy="2133600"/>
        </p:xfrm>
        <a:graphic>
          <a:graphicData uri="http://schemas.openxmlformats.org/drawingml/2006/table">
            <a:tbl>
              <a:tblPr/>
              <a:tblGrid>
                <a:gridCol w="719138"/>
                <a:gridCol w="720725"/>
                <a:gridCol w="693737"/>
              </a:tblGrid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i+2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20" name="AutoShape 74"/>
          <p:cNvSpPr>
            <a:spLocks noChangeArrowheads="1"/>
          </p:cNvSpPr>
          <p:nvPr/>
        </p:nvSpPr>
        <p:spPr bwMode="auto">
          <a:xfrm rot="-5400000">
            <a:off x="1143000" y="3724275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23" name="AutoShape 75"/>
          <p:cNvSpPr>
            <a:spLocks noChangeArrowheads="1"/>
          </p:cNvSpPr>
          <p:nvPr/>
        </p:nvSpPr>
        <p:spPr bwMode="auto">
          <a:xfrm>
            <a:off x="2133600" y="2581275"/>
            <a:ext cx="2590800" cy="990600"/>
          </a:xfrm>
          <a:prstGeom prst="cloudCallout">
            <a:avLst>
              <a:gd name="adj1" fmla="val -45588"/>
              <a:gd name="adj2" fmla="val 610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latin typeface="Verdana" pitchFamily="34" charset="0"/>
              </a:rPr>
              <a:t>Returns 7</a:t>
            </a:r>
          </a:p>
        </p:txBody>
      </p:sp>
      <p:sp>
        <p:nvSpPr>
          <p:cNvPr id="6222" name="server"/>
          <p:cNvSpPr>
            <a:spLocks noEditPoints="1" noChangeArrowheads="1"/>
          </p:cNvSpPr>
          <p:nvPr/>
        </p:nvSpPr>
        <p:spPr bwMode="auto">
          <a:xfrm>
            <a:off x="912813" y="4718050"/>
            <a:ext cx="939800" cy="1036638"/>
          </a:xfrm>
          <a:custGeom>
            <a:avLst/>
            <a:gdLst>
              <a:gd name="T0" fmla="*/ 0 w 21600"/>
              <a:gd name="T1" fmla="*/ 0 h 21600"/>
              <a:gd name="T2" fmla="*/ 469900 w 21600"/>
              <a:gd name="T3" fmla="*/ 0 h 21600"/>
              <a:gd name="T4" fmla="*/ 939800 w 21600"/>
              <a:gd name="T5" fmla="*/ 0 h 21600"/>
              <a:gd name="T6" fmla="*/ 939800 w 21600"/>
              <a:gd name="T7" fmla="*/ 518319 h 21600"/>
              <a:gd name="T8" fmla="*/ 939800 w 21600"/>
              <a:gd name="T9" fmla="*/ 1036638 h 21600"/>
              <a:gd name="T10" fmla="*/ 469900 w 21600"/>
              <a:gd name="T11" fmla="*/ 1036638 h 21600"/>
              <a:gd name="T12" fmla="*/ 0 w 21600"/>
              <a:gd name="T13" fmla="*/ 1036638 h 21600"/>
              <a:gd name="T14" fmla="*/ 0 w 21600"/>
              <a:gd name="T15" fmla="*/ 51831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3" name="Text Box 78"/>
          <p:cNvSpPr txBox="1">
            <a:spLocks noChangeArrowheads="1"/>
          </p:cNvSpPr>
          <p:nvPr/>
        </p:nvSpPr>
        <p:spPr bwMode="auto">
          <a:xfrm>
            <a:off x="6173788" y="2035175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owner</a:t>
            </a:r>
          </a:p>
        </p:txBody>
      </p:sp>
      <p:sp>
        <p:nvSpPr>
          <p:cNvPr id="6224" name="Text Box 79"/>
          <p:cNvSpPr txBox="1">
            <a:spLocks noChangeArrowheads="1"/>
          </p:cNvSpPr>
          <p:nvPr/>
        </p:nvSpPr>
        <p:spPr bwMode="auto">
          <a:xfrm>
            <a:off x="862013" y="5857875"/>
            <a:ext cx="110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server</a:t>
            </a:r>
          </a:p>
        </p:txBody>
      </p:sp>
      <p:sp>
        <p:nvSpPr>
          <p:cNvPr id="6225" name="Text Box 80"/>
          <p:cNvSpPr txBox="1">
            <a:spLocks noChangeArrowheads="1"/>
          </p:cNvSpPr>
          <p:nvPr/>
        </p:nvSpPr>
        <p:spPr bwMode="auto">
          <a:xfrm>
            <a:off x="895350" y="188912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client</a:t>
            </a:r>
          </a:p>
        </p:txBody>
      </p:sp>
      <p:sp>
        <p:nvSpPr>
          <p:cNvPr id="923749" name="Rectangle 101"/>
          <p:cNvSpPr>
            <a:spLocks noChangeArrowheads="1"/>
          </p:cNvSpPr>
          <p:nvPr/>
        </p:nvSpPr>
        <p:spPr bwMode="auto">
          <a:xfrm>
            <a:off x="3001963" y="5467350"/>
            <a:ext cx="258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B3803"/>
                </a:solidFill>
              </a:rPr>
              <a:t>9</a:t>
            </a:r>
          </a:p>
        </p:txBody>
      </p:sp>
      <p:sp>
        <p:nvSpPr>
          <p:cNvPr id="923750" name="Rectangle 102"/>
          <p:cNvSpPr>
            <a:spLocks noChangeArrowheads="1"/>
          </p:cNvSpPr>
          <p:nvPr/>
        </p:nvSpPr>
        <p:spPr bwMode="auto">
          <a:xfrm>
            <a:off x="2282825" y="5468938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B3803"/>
                </a:solidFill>
              </a:rPr>
              <a:t>r</a:t>
            </a:r>
            <a:r>
              <a:rPr lang="en-US" sz="1400" b="1" baseline="-25000">
                <a:solidFill>
                  <a:srgbClr val="FB3803"/>
                </a:solidFill>
              </a:rPr>
              <a:t>i+1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23" grpId="0" animBg="1"/>
      <p:bldP spid="923749" grpId="0"/>
      <p:bldP spid="9237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88" y="657225"/>
            <a:ext cx="8245475" cy="436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Query Authentication: Goals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7074DB9-A016-4446-8851-01A289E44FC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3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4350" y="1776413"/>
            <a:ext cx="8458200" cy="3902075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800" dirty="0" smtClean="0"/>
              <a:t>Query Correctness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 smtClean="0"/>
              <a:t>	</a:t>
            </a:r>
            <a:r>
              <a:rPr lang="en-US" sz="2000" dirty="0" smtClean="0"/>
              <a:t>results </a:t>
            </a:r>
            <a:r>
              <a:rPr lang="en-US" sz="2000" dirty="0" smtClean="0">
                <a:cs typeface="Times New Roman" pitchFamily="18" charset="0"/>
              </a:rPr>
              <a:t>do exist in the owner's database</a:t>
            </a:r>
            <a:r>
              <a:rPr lang="en-US" sz="2000" dirty="0" smtClean="0"/>
              <a:t> </a:t>
            </a:r>
          </a:p>
          <a:p>
            <a:pPr marL="342900" indent="-342900">
              <a:lnSpc>
                <a:spcPct val="80000"/>
              </a:lnSpc>
            </a:pPr>
            <a:r>
              <a:rPr lang="en-US" sz="2800" dirty="0" smtClean="0"/>
              <a:t>Query Completeness</a:t>
            </a:r>
          </a:p>
          <a:p>
            <a:pPr marL="342900" indent="-3429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cs typeface="Times New Roman" pitchFamily="18" charset="0"/>
              </a:rPr>
              <a:t>no records have been omitted from the result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3988" y="566738"/>
            <a:ext cx="8245475" cy="498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General Approach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6767513" y="4329113"/>
          <a:ext cx="1876425" cy="1608137"/>
        </p:xfrm>
        <a:graphic>
          <a:graphicData uri="http://schemas.openxmlformats.org/presentationml/2006/ole">
            <p:oleObj spid="_x0000_s7170" name="Visio" r:id="rId4" imgW="1876901" imgH="1607820" progId="Visio.Drawing.11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136650" y="4170363"/>
          <a:ext cx="877888" cy="1130300"/>
        </p:xfrm>
        <a:graphic>
          <a:graphicData uri="http://schemas.openxmlformats.org/presentationml/2006/ole">
            <p:oleObj spid="_x0000_s7171" name="VISIO" r:id="rId5" imgW="561240" imgH="724680" progId="Visio.Drawing.11">
              <p:embed/>
            </p:oleObj>
          </a:graphicData>
        </a:graphic>
      </p:graphicFrame>
      <p:graphicFrame>
        <p:nvGraphicFramePr>
          <p:cNvPr id="7172" name="Object 17"/>
          <p:cNvGraphicFramePr>
            <a:graphicFrameLocks noChangeAspect="1"/>
          </p:cNvGraphicFramePr>
          <p:nvPr>
            <p:ph sz="quarter" idx="3"/>
          </p:nvPr>
        </p:nvGraphicFramePr>
        <p:xfrm>
          <a:off x="1460500" y="4813300"/>
          <a:ext cx="885825" cy="1141413"/>
        </p:xfrm>
        <a:graphic>
          <a:graphicData uri="http://schemas.openxmlformats.org/presentationml/2006/ole">
            <p:oleObj spid="_x0000_s7172" name="VISIO" r:id="rId6" imgW="561240" imgH="724680" progId="Visio.Drawing.11">
              <p:embed/>
            </p:oleObj>
          </a:graphicData>
        </a:graphic>
      </p:graphicFrame>
      <p:sp>
        <p:nvSpPr>
          <p:cNvPr id="7177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CB6D654-2E75-4D5B-BF3F-E0261CD49851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7178" name="AutoShape 6"/>
          <p:cNvSpPr>
            <a:spLocks noChangeArrowheads="1"/>
          </p:cNvSpPr>
          <p:nvPr/>
        </p:nvSpPr>
        <p:spPr bwMode="auto">
          <a:xfrm>
            <a:off x="5449888" y="5041900"/>
            <a:ext cx="1143000" cy="2286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AutoShape 7"/>
          <p:cNvSpPr>
            <a:spLocks noChangeArrowheads="1"/>
          </p:cNvSpPr>
          <p:nvPr/>
        </p:nvSpPr>
        <p:spPr bwMode="auto">
          <a:xfrm>
            <a:off x="2706688" y="4965700"/>
            <a:ext cx="990600" cy="381000"/>
          </a:xfrm>
          <a:prstGeom prst="leftRightArrow">
            <a:avLst>
              <a:gd name="adj1" fmla="val 50000"/>
              <a:gd name="adj2" fmla="val 5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server"/>
          <p:cNvSpPr>
            <a:spLocks noEditPoints="1" noChangeArrowheads="1"/>
          </p:cNvSpPr>
          <p:nvPr/>
        </p:nvSpPr>
        <p:spPr bwMode="auto">
          <a:xfrm>
            <a:off x="3925888" y="4203700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0 h 21600"/>
              <a:gd name="T4" fmla="*/ 838200 w 21600"/>
              <a:gd name="T5" fmla="*/ 0 h 21600"/>
              <a:gd name="T6" fmla="*/ 838200 w 21600"/>
              <a:gd name="T7" fmla="*/ 495300 h 21600"/>
              <a:gd name="T8" fmla="*/ 838200 w 21600"/>
              <a:gd name="T9" fmla="*/ 990600 h 21600"/>
              <a:gd name="T10" fmla="*/ 419100 w 21600"/>
              <a:gd name="T11" fmla="*/ 990600 h 21600"/>
              <a:gd name="T12" fmla="*/ 0 w 21600"/>
              <a:gd name="T13" fmla="*/ 990600 h 21600"/>
              <a:gd name="T14" fmla="*/ 0 w 21600"/>
              <a:gd name="T15" fmla="*/ 495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server"/>
          <p:cNvSpPr>
            <a:spLocks noEditPoints="1" noChangeArrowheads="1"/>
          </p:cNvSpPr>
          <p:nvPr/>
        </p:nvSpPr>
        <p:spPr bwMode="auto">
          <a:xfrm>
            <a:off x="4154488" y="4584700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0 h 21600"/>
              <a:gd name="T4" fmla="*/ 838200 w 21600"/>
              <a:gd name="T5" fmla="*/ 0 h 21600"/>
              <a:gd name="T6" fmla="*/ 838200 w 21600"/>
              <a:gd name="T7" fmla="*/ 495300 h 21600"/>
              <a:gd name="T8" fmla="*/ 838200 w 21600"/>
              <a:gd name="T9" fmla="*/ 990600 h 21600"/>
              <a:gd name="T10" fmla="*/ 419100 w 21600"/>
              <a:gd name="T11" fmla="*/ 990600 h 21600"/>
              <a:gd name="T12" fmla="*/ 0 w 21600"/>
              <a:gd name="T13" fmla="*/ 990600 h 21600"/>
              <a:gd name="T14" fmla="*/ 0 w 21600"/>
              <a:gd name="T15" fmla="*/ 495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server"/>
          <p:cNvSpPr>
            <a:spLocks noEditPoints="1" noChangeArrowheads="1"/>
          </p:cNvSpPr>
          <p:nvPr/>
        </p:nvSpPr>
        <p:spPr bwMode="auto">
          <a:xfrm>
            <a:off x="4459288" y="4965700"/>
            <a:ext cx="838200" cy="990600"/>
          </a:xfrm>
          <a:custGeom>
            <a:avLst/>
            <a:gdLst>
              <a:gd name="T0" fmla="*/ 0 w 21600"/>
              <a:gd name="T1" fmla="*/ 0 h 21600"/>
              <a:gd name="T2" fmla="*/ 419100 w 21600"/>
              <a:gd name="T3" fmla="*/ 0 h 21600"/>
              <a:gd name="T4" fmla="*/ 838200 w 21600"/>
              <a:gd name="T5" fmla="*/ 0 h 21600"/>
              <a:gd name="T6" fmla="*/ 838200 w 21600"/>
              <a:gd name="T7" fmla="*/ 495300 h 21600"/>
              <a:gd name="T8" fmla="*/ 838200 w 21600"/>
              <a:gd name="T9" fmla="*/ 990600 h 21600"/>
              <a:gd name="T10" fmla="*/ 419100 w 21600"/>
              <a:gd name="T11" fmla="*/ 990600 h 21600"/>
              <a:gd name="T12" fmla="*/ 0 w 21600"/>
              <a:gd name="T13" fmla="*/ 990600 h 21600"/>
              <a:gd name="T14" fmla="*/ 0 w 21600"/>
              <a:gd name="T15" fmla="*/ 4953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EDDFED"/>
          </a:solidFill>
          <a:ln w="9525">
            <a:solidFill>
              <a:srgbClr val="050507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Text Box 11"/>
          <p:cNvSpPr txBox="1">
            <a:spLocks noChangeArrowheads="1"/>
          </p:cNvSpPr>
          <p:nvPr/>
        </p:nvSpPr>
        <p:spPr bwMode="auto">
          <a:xfrm>
            <a:off x="6821488" y="6032500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owner</a:t>
            </a:r>
          </a:p>
        </p:txBody>
      </p:sp>
      <p:sp>
        <p:nvSpPr>
          <p:cNvPr id="7184" name="Text Box 12"/>
          <p:cNvSpPr txBox="1">
            <a:spLocks noChangeArrowheads="1"/>
          </p:cNvSpPr>
          <p:nvPr/>
        </p:nvSpPr>
        <p:spPr bwMode="auto">
          <a:xfrm>
            <a:off x="4230688" y="6032500"/>
            <a:ext cx="127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servers</a:t>
            </a:r>
          </a:p>
        </p:txBody>
      </p:sp>
      <p:sp>
        <p:nvSpPr>
          <p:cNvPr id="7185" name="Text Box 13"/>
          <p:cNvSpPr txBox="1">
            <a:spLocks noChangeArrowheads="1"/>
          </p:cNvSpPr>
          <p:nvPr/>
        </p:nvSpPr>
        <p:spPr bwMode="auto">
          <a:xfrm>
            <a:off x="1182688" y="6032500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clients</a:t>
            </a:r>
          </a:p>
        </p:txBody>
      </p:sp>
      <p:graphicFrame>
        <p:nvGraphicFramePr>
          <p:cNvPr id="928969" name="Group 201"/>
          <p:cNvGraphicFramePr>
            <a:graphicFrameLocks noGrp="1"/>
          </p:cNvGraphicFramePr>
          <p:nvPr/>
        </p:nvGraphicFramePr>
        <p:xfrm>
          <a:off x="6840538" y="2530475"/>
          <a:ext cx="1316037" cy="1524000"/>
        </p:xfrm>
        <a:graphic>
          <a:graphicData uri="http://schemas.openxmlformats.org/drawingml/2006/table">
            <a:tbl>
              <a:tblPr/>
              <a:tblGrid>
                <a:gridCol w="442912"/>
                <a:gridCol w="444500"/>
                <a:gridCol w="428625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1500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8961" name="Object 193"/>
          <p:cNvGraphicFramePr>
            <a:graphicFrameLocks noChangeAspect="1"/>
          </p:cNvGraphicFramePr>
          <p:nvPr/>
        </p:nvGraphicFramePr>
        <p:xfrm>
          <a:off x="7007225" y="1524000"/>
          <a:ext cx="1095375" cy="985838"/>
        </p:xfrm>
        <a:graphic>
          <a:graphicData uri="http://schemas.openxmlformats.org/presentationml/2006/ole">
            <p:oleObj spid="_x0000_s7173" name="Visio" r:id="rId7" imgW="1241584" imgH="1117759" progId="Visio.Drawing.11">
              <p:embed/>
            </p:oleObj>
          </a:graphicData>
        </a:graphic>
      </p:graphicFrame>
      <p:sp>
        <p:nvSpPr>
          <p:cNvPr id="928962" name="Text Box 194"/>
          <p:cNvSpPr txBox="1">
            <a:spLocks noChangeArrowheads="1"/>
          </p:cNvSpPr>
          <p:nvPr/>
        </p:nvSpPr>
        <p:spPr bwMode="auto">
          <a:xfrm>
            <a:off x="5945188" y="1166813"/>
            <a:ext cx="319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Authenticated Structures</a:t>
            </a:r>
          </a:p>
        </p:txBody>
      </p:sp>
      <p:graphicFrame>
        <p:nvGraphicFramePr>
          <p:cNvPr id="928964" name="Object 196"/>
          <p:cNvGraphicFramePr>
            <a:graphicFrameLocks noChangeAspect="1"/>
          </p:cNvGraphicFramePr>
          <p:nvPr/>
        </p:nvGraphicFramePr>
        <p:xfrm>
          <a:off x="2478088" y="2968625"/>
          <a:ext cx="1014412" cy="1014413"/>
        </p:xfrm>
        <a:graphic>
          <a:graphicData uri="http://schemas.openxmlformats.org/presentationml/2006/ole">
            <p:oleObj spid="_x0000_s7174" name="Visio" r:id="rId8" imgW="1014412" imgH="1014412" progId="Visio.Drawing.11">
              <p:embed/>
            </p:oleObj>
          </a:graphicData>
        </a:graphic>
      </p:graphicFrame>
      <p:sp>
        <p:nvSpPr>
          <p:cNvPr id="928965" name="Text Box 197"/>
          <p:cNvSpPr txBox="1">
            <a:spLocks noChangeArrowheads="1"/>
          </p:cNvSpPr>
          <p:nvPr/>
        </p:nvSpPr>
        <p:spPr bwMode="auto">
          <a:xfrm>
            <a:off x="1979613" y="4060825"/>
            <a:ext cx="183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Query results</a:t>
            </a:r>
          </a:p>
        </p:txBody>
      </p:sp>
      <p:graphicFrame>
        <p:nvGraphicFramePr>
          <p:cNvPr id="928966" name="Object 198"/>
          <p:cNvGraphicFramePr>
            <a:graphicFrameLocks noChangeAspect="1"/>
          </p:cNvGraphicFramePr>
          <p:nvPr/>
        </p:nvGraphicFramePr>
        <p:xfrm>
          <a:off x="2328863" y="1511300"/>
          <a:ext cx="693737" cy="811213"/>
        </p:xfrm>
        <a:graphic>
          <a:graphicData uri="http://schemas.openxmlformats.org/presentationml/2006/ole">
            <p:oleObj spid="_x0000_s7175" name="Visio" r:id="rId9" imgW="693420" imgH="810578" progId="Visio.Drawing.11">
              <p:embed/>
            </p:oleObj>
          </a:graphicData>
        </a:graphic>
      </p:graphicFrame>
      <p:sp>
        <p:nvSpPr>
          <p:cNvPr id="928967" name="Text Box 199"/>
          <p:cNvSpPr txBox="1">
            <a:spLocks noChangeArrowheads="1"/>
          </p:cNvSpPr>
          <p:nvPr/>
        </p:nvSpPr>
        <p:spPr bwMode="auto">
          <a:xfrm>
            <a:off x="1114425" y="2347913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/>
              <a:t>Verification Object (VO)</a:t>
            </a:r>
          </a:p>
        </p:txBody>
      </p:sp>
      <p:sp>
        <p:nvSpPr>
          <p:cNvPr id="928970" name="AutoShape 202"/>
          <p:cNvSpPr>
            <a:spLocks noChangeArrowheads="1"/>
          </p:cNvSpPr>
          <p:nvPr/>
        </p:nvSpPr>
        <p:spPr bwMode="auto">
          <a:xfrm>
            <a:off x="3140075" y="1709738"/>
            <a:ext cx="504825" cy="328612"/>
          </a:xfrm>
          <a:prstGeom prst="leftArrow">
            <a:avLst>
              <a:gd name="adj1" fmla="val 50000"/>
              <a:gd name="adj2" fmla="val 38406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32344 1.8518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8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32761 -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8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-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7.40741E-7 L -0.32656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8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962" grpId="0"/>
      <p:bldP spid="928962" grpId="1"/>
      <p:bldP spid="928965" grpId="0"/>
      <p:bldP spid="928967" grpId="0"/>
      <p:bldP spid="9289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Sliding Window Query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185739E-E92A-4FEE-94BB-2CAD7E2464A5}" type="slidenum">
              <a:rPr lang="en-US" altLang="en-US"/>
              <a:pPr/>
              <a:t>9</a:t>
            </a:fld>
            <a:endParaRPr lang="en-US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4350" y="3849688"/>
            <a:ext cx="7258050" cy="2097087"/>
            <a:chOff x="378" y="3085"/>
            <a:chExt cx="4572" cy="1321"/>
          </a:xfrm>
        </p:grpSpPr>
        <p:sp>
          <p:nvSpPr>
            <p:cNvPr id="63519" name="Rectangle 4"/>
            <p:cNvSpPr>
              <a:spLocks noChangeArrowheads="1"/>
            </p:cNvSpPr>
            <p:nvPr/>
          </p:nvSpPr>
          <p:spPr bwMode="auto">
            <a:xfrm>
              <a:off x="378" y="3428"/>
              <a:ext cx="4572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urier New" pitchFamily="49" charset="0"/>
                </a:rPr>
                <a:t>SELECT SUM(stock_price) </a:t>
              </a:r>
            </a:p>
            <a:p>
              <a:r>
                <a:rPr lang="en-US" sz="2400" b="1">
                  <a:latin typeface="Courier New" pitchFamily="49" charset="0"/>
                </a:rPr>
                <a:t>FROM Stock_trace</a:t>
              </a:r>
            </a:p>
            <a:p>
              <a:r>
                <a:rPr lang="en-US" sz="2400" b="1">
                  <a:latin typeface="Courier New" pitchFamily="49" charset="0"/>
                </a:rPr>
                <a:t>WHERE stock_name = A in last 5 Minutes</a:t>
              </a:r>
            </a:p>
            <a:p>
              <a:r>
                <a:rPr lang="en-US" sz="2400" b="1">
                  <a:latin typeface="Courier New" pitchFamily="49" charset="0"/>
                </a:rPr>
                <a:t>SLIDES every 1 minute</a:t>
              </a:r>
            </a:p>
          </p:txBody>
        </p:sp>
        <p:sp>
          <p:nvSpPr>
            <p:cNvPr id="63520" name="Text Box 6"/>
            <p:cNvSpPr txBox="1">
              <a:spLocks noChangeArrowheads="1"/>
            </p:cNvSpPr>
            <p:nvPr/>
          </p:nvSpPr>
          <p:spPr bwMode="auto">
            <a:xfrm>
              <a:off x="380" y="3085"/>
              <a:ext cx="18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Time-based Window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6725" y="3849688"/>
            <a:ext cx="7486650" cy="2039937"/>
            <a:chOff x="402" y="2005"/>
            <a:chExt cx="4716" cy="1285"/>
          </a:xfrm>
        </p:grpSpPr>
        <p:sp>
          <p:nvSpPr>
            <p:cNvPr id="63517" name="Rectangle 5"/>
            <p:cNvSpPr>
              <a:spLocks noChangeArrowheads="1"/>
            </p:cNvSpPr>
            <p:nvPr/>
          </p:nvSpPr>
          <p:spPr bwMode="auto">
            <a:xfrm>
              <a:off x="402" y="2312"/>
              <a:ext cx="471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ourier New" pitchFamily="49" charset="0"/>
                </a:rPr>
                <a:t>SELECT SUM(stock_price) </a:t>
              </a:r>
            </a:p>
            <a:p>
              <a:r>
                <a:rPr lang="en-US" sz="2400" b="1">
                  <a:latin typeface="Courier New" pitchFamily="49" charset="0"/>
                </a:rPr>
                <a:t>FROM Stock_trace</a:t>
              </a:r>
            </a:p>
            <a:p>
              <a:r>
                <a:rPr lang="en-US" sz="2400" b="1">
                  <a:latin typeface="Courier New" pitchFamily="49" charset="0"/>
                </a:rPr>
                <a:t>WHERE stock_name = A in last 100 Trades</a:t>
              </a:r>
            </a:p>
            <a:p>
              <a:r>
                <a:rPr lang="en-US" sz="2400" b="1">
                  <a:latin typeface="Courier New" pitchFamily="49" charset="0"/>
                </a:rPr>
                <a:t>SLIDES every 1 trade</a:t>
              </a:r>
            </a:p>
          </p:txBody>
        </p:sp>
        <p:sp>
          <p:nvSpPr>
            <p:cNvPr id="63518" name="Text Box 8"/>
            <p:cNvSpPr txBox="1">
              <a:spLocks noChangeArrowheads="1"/>
            </p:cNvSpPr>
            <p:nvPr/>
          </p:nvSpPr>
          <p:spPr bwMode="auto">
            <a:xfrm>
              <a:off x="428" y="2005"/>
              <a:ext cx="1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/>
                <a:t>Tuple-based Window</a:t>
              </a:r>
            </a:p>
          </p:txBody>
        </p:sp>
      </p:grpSp>
      <p:sp>
        <p:nvSpPr>
          <p:cNvPr id="1046539" name="Text Box 11"/>
          <p:cNvSpPr txBox="1">
            <a:spLocks noChangeArrowheads="1"/>
          </p:cNvSpPr>
          <p:nvPr/>
        </p:nvSpPr>
        <p:spPr bwMode="auto">
          <a:xfrm>
            <a:off x="393700" y="4259263"/>
            <a:ext cx="8197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This talk concentrates on </a:t>
            </a:r>
            <a:r>
              <a:rPr lang="en-US" sz="2400" dirty="0" err="1"/>
              <a:t>tuple-baesd</a:t>
            </a:r>
            <a:r>
              <a:rPr lang="en-US" sz="2400" dirty="0"/>
              <a:t> window, generalizing to time-based window is </a:t>
            </a:r>
            <a:r>
              <a:rPr lang="en-US" sz="2400" dirty="0" smtClean="0"/>
              <a:t>in the paper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dirty="0" err="1"/>
              <a:t>tuple</a:t>
            </a:r>
            <a:r>
              <a:rPr lang="en-US" sz="2400" dirty="0"/>
              <a:t>-based window, the timestamp is simply the arrival</a:t>
            </a:r>
          </a:p>
          <a:p>
            <a:r>
              <a:rPr lang="en-US" sz="2400" dirty="0"/>
              <a:t>id of the </a:t>
            </a:r>
            <a:r>
              <a:rPr lang="en-US" sz="2400" dirty="0" err="1"/>
              <a:t>tuple</a:t>
            </a:r>
            <a:r>
              <a:rPr lang="en-US" sz="2400" dirty="0"/>
              <a:t>.</a:t>
            </a:r>
          </a:p>
        </p:txBody>
      </p:sp>
      <p:sp>
        <p:nvSpPr>
          <p:cNvPr id="63495" name="Rectangle 12"/>
          <p:cNvSpPr>
            <a:spLocks noChangeArrowheads="1"/>
          </p:cNvSpPr>
          <p:nvPr/>
        </p:nvSpPr>
        <p:spPr bwMode="auto">
          <a:xfrm>
            <a:off x="20574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2,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3496" name="Rectangle 13"/>
          <p:cNvSpPr>
            <a:spLocks noChangeArrowheads="1"/>
          </p:cNvSpPr>
          <p:nvPr/>
        </p:nvSpPr>
        <p:spPr bwMode="auto">
          <a:xfrm>
            <a:off x="26670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2,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63497" name="Rectangle 14"/>
          <p:cNvSpPr>
            <a:spLocks noChangeArrowheads="1"/>
          </p:cNvSpPr>
          <p:nvPr/>
        </p:nvSpPr>
        <p:spPr bwMode="auto">
          <a:xfrm>
            <a:off x="44958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5,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3498" name="Rectangle 15"/>
          <p:cNvSpPr>
            <a:spLocks noChangeArrowheads="1"/>
          </p:cNvSpPr>
          <p:nvPr/>
        </p:nvSpPr>
        <p:spPr bwMode="auto">
          <a:xfrm>
            <a:off x="38862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9,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63499" name="Rectangle 16"/>
          <p:cNvSpPr>
            <a:spLocks noChangeArrowheads="1"/>
          </p:cNvSpPr>
          <p:nvPr/>
        </p:nvSpPr>
        <p:spPr bwMode="auto">
          <a:xfrm>
            <a:off x="32766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4,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3500" name="Rectangle 17"/>
          <p:cNvSpPr>
            <a:spLocks noChangeArrowheads="1"/>
          </p:cNvSpPr>
          <p:nvPr/>
        </p:nvSpPr>
        <p:spPr bwMode="auto">
          <a:xfrm>
            <a:off x="51054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8,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63501" name="Rectangle 18"/>
          <p:cNvSpPr>
            <a:spLocks noChangeArrowheads="1"/>
          </p:cNvSpPr>
          <p:nvPr/>
        </p:nvSpPr>
        <p:spPr bwMode="auto">
          <a:xfrm>
            <a:off x="57150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7,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63502" name="Rectangle 19"/>
          <p:cNvSpPr>
            <a:spLocks noChangeArrowheads="1"/>
          </p:cNvSpPr>
          <p:nvPr/>
        </p:nvSpPr>
        <p:spPr bwMode="auto">
          <a:xfrm>
            <a:off x="63246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7, </a:t>
            </a:r>
            <a:r>
              <a:rPr lang="en-US" sz="2400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63503" name="Rectangle 20"/>
          <p:cNvSpPr>
            <a:spLocks noChangeArrowheads="1"/>
          </p:cNvSpPr>
          <p:nvPr/>
        </p:nvSpPr>
        <p:spPr bwMode="auto">
          <a:xfrm>
            <a:off x="1447800" y="2322513"/>
            <a:ext cx="609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ahoma" pitchFamily="34" charset="0"/>
              </a:rPr>
              <a:t>…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934200" y="2322513"/>
            <a:ext cx="723900" cy="954087"/>
            <a:chOff x="4368" y="1463"/>
            <a:chExt cx="456" cy="601"/>
          </a:xfrm>
        </p:grpSpPr>
        <p:sp>
          <p:nvSpPr>
            <p:cNvPr id="63515" name="Rectangle 24"/>
            <p:cNvSpPr>
              <a:spLocks noChangeArrowheads="1"/>
            </p:cNvSpPr>
            <p:nvPr/>
          </p:nvSpPr>
          <p:spPr bwMode="auto">
            <a:xfrm>
              <a:off x="4368" y="1463"/>
              <a:ext cx="38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ahoma" pitchFamily="34" charset="0"/>
                </a:rPr>
                <a:t>2, </a:t>
              </a:r>
              <a:r>
                <a:rPr lang="en-US" sz="2400">
                  <a:solidFill>
                    <a:srgbClr val="FFFF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63516" name="Text Box 25"/>
            <p:cNvSpPr txBox="1">
              <a:spLocks noChangeArrowheads="1"/>
            </p:cNvSpPr>
            <p:nvPr/>
          </p:nvSpPr>
          <p:spPr bwMode="auto">
            <a:xfrm>
              <a:off x="4404" y="1799"/>
              <a:ext cx="42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2310A"/>
                </a:buClr>
                <a:buSzPct val="110000"/>
                <a:buFont typeface="Wingdings" pitchFamily="2" charset="2"/>
                <a:buNone/>
              </a:pPr>
              <a:r>
                <a:rPr lang="en-US" sz="2400">
                  <a:solidFill>
                    <a:srgbClr val="C2310A"/>
                  </a:solidFill>
                  <a:latin typeface="Tahoma" pitchFamily="34" charset="0"/>
                </a:rPr>
                <a:t>x</a:t>
              </a:r>
              <a:r>
                <a:rPr lang="en-US" sz="2400" baseline="-25000">
                  <a:solidFill>
                    <a:srgbClr val="C2310A"/>
                  </a:solidFill>
                  <a:latin typeface="Tahoma" pitchFamily="34" charset="0"/>
                </a:rPr>
                <a:t>t+1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362200" y="1752600"/>
            <a:ext cx="4343400" cy="457200"/>
            <a:chOff x="1488" y="1104"/>
            <a:chExt cx="2736" cy="288"/>
          </a:xfrm>
        </p:grpSpPr>
        <p:sp>
          <p:nvSpPr>
            <p:cNvPr id="63510" name="Line 26"/>
            <p:cNvSpPr>
              <a:spLocks noChangeShapeType="1"/>
            </p:cNvSpPr>
            <p:nvPr/>
          </p:nvSpPr>
          <p:spPr bwMode="auto">
            <a:xfrm>
              <a:off x="1488" y="11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27"/>
            <p:cNvSpPr>
              <a:spLocks noChangeShapeType="1"/>
            </p:cNvSpPr>
            <p:nvPr/>
          </p:nvSpPr>
          <p:spPr bwMode="auto">
            <a:xfrm>
              <a:off x="4224" y="110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28"/>
            <p:cNvSpPr>
              <a:spLocks noChangeShapeType="1"/>
            </p:cNvSpPr>
            <p:nvPr/>
          </p:nvSpPr>
          <p:spPr bwMode="auto">
            <a:xfrm>
              <a:off x="3600" y="1248"/>
              <a:ext cx="62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Line 29"/>
            <p:cNvSpPr>
              <a:spLocks noChangeShapeType="1"/>
            </p:cNvSpPr>
            <p:nvPr/>
          </p:nvSpPr>
          <p:spPr bwMode="auto">
            <a:xfrm flipH="1">
              <a:off x="1488" y="1248"/>
              <a:ext cx="6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Text Box 30"/>
            <p:cNvSpPr txBox="1">
              <a:spLocks noChangeArrowheads="1"/>
            </p:cNvSpPr>
            <p:nvPr/>
          </p:nvSpPr>
          <p:spPr bwMode="auto">
            <a:xfrm>
              <a:off x="2167" y="1104"/>
              <a:ext cx="143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2310A"/>
                </a:buClr>
                <a:buSzPct val="110000"/>
                <a:buFont typeface="Wingding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Tahoma" pitchFamily="34" charset="0"/>
                </a:rPr>
                <a:t>Recent n tuples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057400" y="2855913"/>
            <a:ext cx="5029200" cy="420687"/>
            <a:chOff x="1296" y="1799"/>
            <a:chExt cx="3168" cy="265"/>
          </a:xfrm>
        </p:grpSpPr>
        <p:sp>
          <p:nvSpPr>
            <p:cNvPr id="63508" name="Text Box 22"/>
            <p:cNvSpPr txBox="1">
              <a:spLocks noChangeArrowheads="1"/>
            </p:cNvSpPr>
            <p:nvPr/>
          </p:nvSpPr>
          <p:spPr bwMode="auto">
            <a:xfrm>
              <a:off x="3984" y="1799"/>
              <a:ext cx="4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2310A"/>
                </a:buClr>
                <a:buSzPct val="110000"/>
                <a:buFont typeface="Wingdings" pitchFamily="2" charset="2"/>
                <a:buNone/>
              </a:pPr>
              <a:r>
                <a:rPr lang="en-US" sz="2400">
                  <a:solidFill>
                    <a:srgbClr val="C2310A"/>
                  </a:solidFill>
                  <a:latin typeface="Tahoma" pitchFamily="34" charset="0"/>
                </a:rPr>
                <a:t>x</a:t>
              </a:r>
              <a:r>
                <a:rPr lang="en-US" sz="2400" baseline="-25000">
                  <a:solidFill>
                    <a:srgbClr val="C2310A"/>
                  </a:solidFill>
                  <a:latin typeface="Tahoma" pitchFamily="34" charset="0"/>
                </a:rPr>
                <a:t>t</a:t>
              </a:r>
            </a:p>
          </p:txBody>
        </p:sp>
        <p:sp>
          <p:nvSpPr>
            <p:cNvPr id="63509" name="Text Box 31"/>
            <p:cNvSpPr txBox="1">
              <a:spLocks noChangeArrowheads="1"/>
            </p:cNvSpPr>
            <p:nvPr/>
          </p:nvSpPr>
          <p:spPr bwMode="auto">
            <a:xfrm>
              <a:off x="1296" y="1799"/>
              <a:ext cx="48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rgbClr val="C2310A"/>
                </a:buClr>
                <a:buSzPct val="110000"/>
                <a:buFont typeface="Wingdings" pitchFamily="2" charset="2"/>
                <a:buNone/>
              </a:pPr>
              <a:r>
                <a:rPr lang="en-US" sz="2400">
                  <a:solidFill>
                    <a:srgbClr val="C2310A"/>
                  </a:solidFill>
                  <a:latin typeface="Tahoma" pitchFamily="34" charset="0"/>
                </a:rPr>
                <a:t>x</a:t>
              </a:r>
              <a:r>
                <a:rPr lang="en-US" sz="2400" baseline="-25000">
                  <a:solidFill>
                    <a:srgbClr val="C2310A"/>
                  </a:solidFill>
                  <a:latin typeface="Tahoma" pitchFamily="34" charset="0"/>
                </a:rPr>
                <a:t>t-n</a:t>
              </a:r>
            </a:p>
          </p:txBody>
        </p:sp>
      </p:grpSp>
      <p:sp>
        <p:nvSpPr>
          <p:cNvPr id="1046563" name="Text Box 35"/>
          <p:cNvSpPr txBox="1">
            <a:spLocks noChangeArrowheads="1"/>
          </p:cNvSpPr>
          <p:nvPr/>
        </p:nvSpPr>
        <p:spPr bwMode="auto">
          <a:xfrm>
            <a:off x="2667000" y="2865438"/>
            <a:ext cx="9144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2310A"/>
              </a:buClr>
              <a:buSzPct val="110000"/>
              <a:buFont typeface="Wingdings" pitchFamily="2" charset="2"/>
              <a:buNone/>
            </a:pPr>
            <a:r>
              <a:rPr lang="en-US" sz="2400">
                <a:solidFill>
                  <a:srgbClr val="C2310A"/>
                </a:solidFill>
                <a:latin typeface="Tahoma" pitchFamily="34" charset="0"/>
              </a:rPr>
              <a:t>x</a:t>
            </a:r>
            <a:r>
              <a:rPr lang="en-US" sz="2400" baseline="-25000">
                <a:solidFill>
                  <a:srgbClr val="C2310A"/>
                </a:solidFill>
                <a:latin typeface="Tahoma" pitchFamily="34" charset="0"/>
              </a:rPr>
              <a:t>t-n+1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07709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39" grpId="0"/>
      <p:bldP spid="104656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ndemandSTG">
  <a:themeElements>
    <a:clrScheme name="ondemandSTG 4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C0C0C0"/>
      </a:accent2>
      <a:accent3>
        <a:srgbClr val="FFFFFF"/>
      </a:accent3>
      <a:accent4>
        <a:srgbClr val="000000"/>
      </a:accent4>
      <a:accent5>
        <a:srgbClr val="BEC4FD"/>
      </a:accent5>
      <a:accent6>
        <a:srgbClr val="AEAEAE"/>
      </a:accent6>
      <a:hlink>
        <a:srgbClr val="6699CC"/>
      </a:hlink>
      <a:folHlink>
        <a:srgbClr val="D18213"/>
      </a:folHlink>
    </a:clrScheme>
    <a:fontScheme name="ondemandST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emandSTG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emandSTG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emandSTG 3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AEAEAE"/>
        </a:accent6>
        <a:hlink>
          <a:srgbClr val="2DB6B3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emandSTG 4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AEAEAE"/>
        </a:accent6>
        <a:hlink>
          <a:srgbClr val="6699CC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12172</TotalTime>
  <Words>2253</Words>
  <Application>Microsoft PowerPoint</Application>
  <PresentationFormat>On-screen Show (4:3)</PresentationFormat>
  <Paragraphs>692</Paragraphs>
  <Slides>50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ondemandSTG</vt:lpstr>
      <vt:lpstr>Origin</vt:lpstr>
      <vt:lpstr>Visio</vt:lpstr>
      <vt:lpstr>VISIO</vt:lpstr>
      <vt:lpstr>Microsoft Equation 3.0</vt:lpstr>
      <vt:lpstr>Equation</vt:lpstr>
      <vt:lpstr>Proof-Infused Streams: Authenticating Sliding Window Queries on Data Streams</vt:lpstr>
      <vt:lpstr>Outsourced stream model: stock trading monitoring</vt:lpstr>
      <vt:lpstr>Data Publishing Model [HIM02]</vt:lpstr>
      <vt:lpstr>Information Security Issues</vt:lpstr>
      <vt:lpstr>Problem 1: Injection</vt:lpstr>
      <vt:lpstr>Problem 2: Drop</vt:lpstr>
      <vt:lpstr>Query Authentication: Goals</vt:lpstr>
      <vt:lpstr>General Approach</vt:lpstr>
      <vt:lpstr>Sliding Window Query</vt:lpstr>
      <vt:lpstr>One Shot Query</vt:lpstr>
      <vt:lpstr>Merkle Hash Tree[M89]-Amortizing Signature Cost</vt:lpstr>
      <vt:lpstr>Extends to Range Query: f=2 (f is the fanout)</vt:lpstr>
      <vt:lpstr>Client Side Verification</vt:lpstr>
      <vt:lpstr>Solution Overview</vt:lpstr>
      <vt:lpstr>Tumbling Merkle Tree (TM-tree)</vt:lpstr>
      <vt:lpstr>TM-tree Continues</vt:lpstr>
      <vt:lpstr>Sliding window query on the TM-tree</vt:lpstr>
      <vt:lpstr>Query the TM-tree</vt:lpstr>
      <vt:lpstr>Correctness and Completeness </vt:lpstr>
      <vt:lpstr>Limitation of TM-tree</vt:lpstr>
      <vt:lpstr>Merkle kd tree (Mkd-tree)</vt:lpstr>
      <vt:lpstr>Mkd-tree and TMkd-tree</vt:lpstr>
      <vt:lpstr>Is this good enough?</vt:lpstr>
      <vt:lpstr>Dyadic Merkle kd-tree (DMkd-tree): 1D queries</vt:lpstr>
      <vt:lpstr>Exponential Merkle kd-tree (EMkd-tree):Multi-dimensional queries</vt:lpstr>
      <vt:lpstr>Some Experiments</vt:lpstr>
      <vt:lpstr>Tumbling trees: update cost</vt:lpstr>
      <vt:lpstr>Tumbling trees: size</vt:lpstr>
      <vt:lpstr>Query cost per sliding period, b=1,000: fixed sliding period as b</vt:lpstr>
      <vt:lpstr>VO size per sliding period, b=1,000: fixed sliding period as b</vt:lpstr>
      <vt:lpstr>DM-kd Tree, EM-kd Tree Update Cost</vt:lpstr>
      <vt:lpstr>DMkd, EMkd trees: size</vt:lpstr>
      <vt:lpstr>One Shot Query Cost</vt:lpstr>
      <vt:lpstr>One Shot Query: VO size</vt:lpstr>
      <vt:lpstr>Summary</vt:lpstr>
      <vt:lpstr>Thanks!</vt:lpstr>
      <vt:lpstr>Intuition on Authenticating Aggregation Query</vt:lpstr>
      <vt:lpstr>Public key digital signature schemes</vt:lpstr>
      <vt:lpstr>Merkle Tree: Verifying A Single Value</vt:lpstr>
      <vt:lpstr>Reduce S/C communication Cost [MNT04] </vt:lpstr>
      <vt:lpstr>Condensed RSA [MNT04] </vt:lpstr>
      <vt:lpstr>Condensed RSA [MNT04] </vt:lpstr>
      <vt:lpstr>DMkd-tree vs. EMkd-tree</vt:lpstr>
      <vt:lpstr>Tool 1: Collision-Resistant Hash Functions</vt:lpstr>
      <vt:lpstr>Tool 2: Public Key Digital Signature Schemes</vt:lpstr>
      <vt:lpstr>Problem 3: Omission</vt:lpstr>
      <vt:lpstr>Roadmap</vt:lpstr>
      <vt:lpstr>Is this good enough?</vt:lpstr>
      <vt:lpstr>Query cost per sliding period, b=1,000: fixed query selectivity as 0.1</vt:lpstr>
      <vt:lpstr>VO size per sliding period, b=1,000: fixed query selectivity as 0.1</vt:lpstr>
    </vt:vector>
  </TitlesOfParts>
  <Company>IBM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Preservation for Data Streams</dc:title>
  <dc:creator>Ma Xing</dc:creator>
  <cp:lastModifiedBy>Feifei</cp:lastModifiedBy>
  <cp:revision>1341</cp:revision>
  <cp:lastPrinted>1601-01-01T00:00:00Z</cp:lastPrinted>
  <dcterms:created xsi:type="dcterms:W3CDTF">2006-08-14T15:07:04Z</dcterms:created>
  <dcterms:modified xsi:type="dcterms:W3CDTF">2007-09-24T22:19:16Z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