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99" r:id="rId4"/>
    <p:sldId id="258" r:id="rId5"/>
    <p:sldId id="397" r:id="rId6"/>
    <p:sldId id="398" r:id="rId7"/>
    <p:sldId id="365" r:id="rId8"/>
    <p:sldId id="372" r:id="rId9"/>
    <p:sldId id="370" r:id="rId10"/>
    <p:sldId id="371" r:id="rId11"/>
    <p:sldId id="373" r:id="rId12"/>
    <p:sldId id="400" r:id="rId13"/>
    <p:sldId id="374" r:id="rId14"/>
    <p:sldId id="389" r:id="rId15"/>
    <p:sldId id="390" r:id="rId16"/>
    <p:sldId id="394" r:id="rId17"/>
    <p:sldId id="395" r:id="rId18"/>
    <p:sldId id="396" r:id="rId19"/>
    <p:sldId id="288" r:id="rId20"/>
    <p:sldId id="303" r:id="rId21"/>
    <p:sldId id="403" r:id="rId22"/>
    <p:sldId id="404" r:id="rId23"/>
    <p:sldId id="402" r:id="rId24"/>
    <p:sldId id="405" r:id="rId25"/>
    <p:sldId id="432" r:id="rId26"/>
    <p:sldId id="408" r:id="rId27"/>
    <p:sldId id="409" r:id="rId28"/>
    <p:sldId id="259" r:id="rId29"/>
    <p:sldId id="264" r:id="rId30"/>
    <p:sldId id="266" r:id="rId31"/>
    <p:sldId id="284" r:id="rId32"/>
    <p:sldId id="293" r:id="rId33"/>
    <p:sldId id="294" r:id="rId34"/>
    <p:sldId id="300" r:id="rId35"/>
    <p:sldId id="296" r:id="rId36"/>
    <p:sldId id="301" r:id="rId37"/>
    <p:sldId id="310" r:id="rId38"/>
    <p:sldId id="401" r:id="rId39"/>
    <p:sldId id="421" r:id="rId40"/>
    <p:sldId id="422" r:id="rId41"/>
    <p:sldId id="376" r:id="rId42"/>
    <p:sldId id="378" r:id="rId43"/>
    <p:sldId id="381" r:id="rId44"/>
    <p:sldId id="382" r:id="rId45"/>
    <p:sldId id="426" r:id="rId46"/>
    <p:sldId id="386" r:id="rId47"/>
    <p:sldId id="388" r:id="rId48"/>
    <p:sldId id="387" r:id="rId49"/>
    <p:sldId id="427" r:id="rId50"/>
    <p:sldId id="425" r:id="rId51"/>
    <p:sldId id="428" r:id="rId52"/>
    <p:sldId id="423" r:id="rId53"/>
    <p:sldId id="316" r:id="rId54"/>
    <p:sldId id="429" r:id="rId55"/>
    <p:sldId id="336" r:id="rId56"/>
    <p:sldId id="361" r:id="rId57"/>
    <p:sldId id="345" r:id="rId58"/>
    <p:sldId id="430" r:id="rId59"/>
    <p:sldId id="43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26"/>
    </p:cViewPr>
  </p:sorterViewPr>
  <p:notesViewPr>
    <p:cSldViewPr>
      <p:cViewPr varScale="1">
        <p:scale>
          <a:sx n="65" d="100"/>
          <a:sy n="65" d="100"/>
        </p:scale>
        <p:origin x="-189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274A-9540-49AA-85AF-F39DB894C77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C5F4-F245-4763-9678-D010D1C29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5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58F32-9202-4484-AE74-F6C4752FA0CC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16" tIns="45708" rIns="91416" bIns="45708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4F800-00A4-403E-807C-27FA2FC4742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C1A3-3183-4192-9497-7A4CE0404A93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16" tIns="45708" rIns="91416" bIns="45708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D2515-D204-42C4-A95D-96B2E468F290}" type="slidenum">
              <a:rPr lang="en-US"/>
              <a:pPr/>
              <a:t>39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40186-2DA0-4860-9B6B-CAC437100DDD}" type="slidenum">
              <a:rPr lang="en-US"/>
              <a:pPr/>
              <a:t>40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DADE8-3D78-485D-A8D8-7B4B41E07C22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85326-40B8-49C1-BAFE-50572CBDBC0C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7072A-024B-4BDF-AC9C-7FF5D9478369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AFB07-5B03-47B4-81A8-27753BE34989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40186-2DA0-4860-9B6B-CAC437100DDD}" type="slidenum">
              <a:rPr lang="en-US"/>
              <a:pPr/>
              <a:t>52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DBB-C275-46B2-A508-FC54CC79CEC9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18AD-45E9-45C8-B8DF-91048CBB749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CE04-88B3-49C5-957A-F7872A2FD098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C8AD-277A-4C3C-B061-7D63505510C4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32A0-2C12-4DEA-831B-91279C074B68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D92A-4523-4B24-B41B-3987AF392450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F889-5BC3-4807-9B02-0301FDB9167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3C6-D5A3-4144-BE75-8C69232EC0CE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033-48F6-4D95-A0CF-7C93F168EE7F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4A81-6890-43A2-B448-8D5393BE6E35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9A1-BD33-4E94-A469-BF94B498799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5D9F-3668-4D9E-806C-9CAFE10592AC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745A-EBDA-4BD7-9E18-1B50DF0A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jgao@cs.sunysb.edu" TargetMode="External"/><Relationship Id="rId2" Type="http://schemas.openxmlformats.org/officeDocument/2006/relationships/hyperlink" Target="http://www.cs.sunysb.edu/~jga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sunysb.edu/~jgao/paper/geometry-sensornet-shor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How </a:t>
            </a:r>
            <a:r>
              <a:rPr lang="en-US" sz="3600" b="1" dirty="0" smtClean="0">
                <a:solidFill>
                  <a:srgbClr val="C00000"/>
                </a:solidFill>
              </a:rPr>
              <a:t>can</a:t>
            </a:r>
            <a:r>
              <a:rPr lang="en-US" sz="3600" b="1" dirty="0" smtClean="0"/>
              <a:t> Computational Geometry help Mobile Networks:</a:t>
            </a:r>
            <a:br>
              <a:rPr lang="en-US" sz="3600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Geometry in Wireless Sensor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Jie Gao</a:t>
            </a:r>
          </a:p>
          <a:p>
            <a:r>
              <a:rPr lang="en-US" dirty="0" smtClean="0"/>
              <a:t>Stony Brook University</a:t>
            </a:r>
          </a:p>
          <a:p>
            <a:r>
              <a:rPr lang="en-US" dirty="0" smtClean="0"/>
              <a:t>CG Week 2012</a:t>
            </a:r>
          </a:p>
          <a:p>
            <a:r>
              <a:rPr lang="en-US" dirty="0" smtClean="0"/>
              <a:t>Algorithms in the Field Workshop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B812-ADEF-4D72-A886-82270B4C0523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is the </a:t>
            </a:r>
            <a:r>
              <a:rPr lang="en-US" b="1" dirty="0" smtClean="0"/>
              <a:t>g</a:t>
            </a:r>
            <a:r>
              <a:rPr lang="en-US" b="1" dirty="0" smtClean="0"/>
              <a:t>eometry</a:t>
            </a:r>
            <a:r>
              <a:rPr lang="en-US" b="1" dirty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Sensor data</a:t>
            </a:r>
          </a:p>
          <a:p>
            <a:pPr marL="914400" lvl="1" indent="-514350"/>
            <a:r>
              <a:rPr lang="en-US" dirty="0" smtClean="0"/>
              <a:t>Spatial &amp; temporal correlation in most physical phenomena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08" y="3180160"/>
            <a:ext cx="3768408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AF-2339-42CC-80C4-CDDC25CCC52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Model is important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Captures important properties</a:t>
            </a:r>
          </a:p>
          <a:p>
            <a:r>
              <a:rPr lang="en-US" dirty="0" smtClean="0"/>
              <a:t>Simple enough </a:t>
            </a:r>
            <a:r>
              <a:rPr lang="en-US" dirty="0" err="1" smtClean="0"/>
              <a:t>s.t.</a:t>
            </a:r>
            <a:r>
              <a:rPr lang="en-US" dirty="0" smtClean="0"/>
              <a:t> interesting results can be proved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 interesting models &amp; solutions.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CBE6-F7E1-44BD-A8C2-6D71DF69F150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case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localization</a:t>
            </a:r>
          </a:p>
          <a:p>
            <a:r>
              <a:rPr lang="en-US" dirty="0" smtClean="0"/>
              <a:t>Geometric routing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1898-3CC2-439D-A7C6-302AEB22F1DB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910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Localization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network of sensors, find their (absolute or relative) positions.</a:t>
            </a:r>
          </a:p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Network connectivity.</a:t>
            </a:r>
          </a:p>
          <a:p>
            <a:pPr lvl="1"/>
            <a:r>
              <a:rPr lang="en-US" dirty="0" smtClean="0"/>
              <a:t>(optional) noisy edge length. </a:t>
            </a:r>
          </a:p>
          <a:p>
            <a:pPr lvl="1"/>
            <a:r>
              <a:rPr lang="en-US" dirty="0" smtClean="0"/>
              <a:t>(optional) noisy angles.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5334000" y="5562600"/>
            <a:ext cx="152400" cy="4572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6AB-3328-481A-8CA2-F49F4989AD63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disk graph realization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graph, can you realize it as a unit disk graph in R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www.bni.com/Portals/0/Net%20Fishi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19400"/>
            <a:ext cx="3619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reamstime.com/fish-net-thumb7397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1242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191000" y="4572000"/>
            <a:ext cx="457200" cy="217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3266" y="348908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142C-AA16-42A1-95BE-4DF6C8D310CF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disk graph realization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 a graph, can you realize it as a unit disk graph in R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NP-complete</a:t>
            </a:r>
            <a:r>
              <a:rPr lang="en-US" dirty="0" smtClean="0"/>
              <a:t> </a:t>
            </a:r>
            <a:r>
              <a:rPr lang="en-US" sz="2000" dirty="0" smtClean="0"/>
              <a:t>[</a:t>
            </a:r>
            <a:r>
              <a:rPr lang="en-US" sz="2000" dirty="0" err="1" smtClean="0"/>
              <a:t>Breu</a:t>
            </a:r>
            <a:r>
              <a:rPr lang="en-US" sz="2000" dirty="0" smtClean="0"/>
              <a:t>, Kirkpatrick’98]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NP-hard</a:t>
            </a:r>
            <a:r>
              <a:rPr lang="en-US" dirty="0" smtClean="0"/>
              <a:t> to approx. within √1.5 </a:t>
            </a:r>
            <a:r>
              <a:rPr lang="en-US" sz="2000" dirty="0" smtClean="0"/>
              <a:t>[Kuhn, </a:t>
            </a:r>
            <a:r>
              <a:rPr lang="en-US" sz="2000" dirty="0" err="1" smtClean="0"/>
              <a:t>Moscibroda</a:t>
            </a:r>
            <a:r>
              <a:rPr lang="en-US" sz="2000" dirty="0" smtClean="0"/>
              <a:t>, Wattenhofer’04]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NP-complete</a:t>
            </a:r>
            <a:r>
              <a:rPr lang="en-US" dirty="0" smtClean="0"/>
              <a:t> w. edge lengths </a:t>
            </a:r>
            <a:r>
              <a:rPr lang="en-US" sz="2000" dirty="0" smtClean="0"/>
              <a:t>[</a:t>
            </a:r>
            <a:r>
              <a:rPr lang="en-US" sz="2000" dirty="0" err="1" smtClean="0"/>
              <a:t>Aspnes</a:t>
            </a:r>
            <a:r>
              <a:rPr lang="en-US" sz="2000" dirty="0" smtClean="0"/>
              <a:t>, Goldenberg, Yang’04</a:t>
            </a:r>
            <a:r>
              <a:rPr lang="en-US" sz="2000" dirty="0"/>
              <a:t>; </a:t>
            </a:r>
            <a:r>
              <a:rPr lang="en-US" sz="2000" dirty="0" err="1" smtClean="0"/>
              <a:t>Bâdoiu</a:t>
            </a:r>
            <a:r>
              <a:rPr lang="en-US" sz="2000" dirty="0" smtClean="0"/>
              <a:t>, </a:t>
            </a:r>
            <a:r>
              <a:rPr lang="en-US" sz="2000" dirty="0" err="1" smtClean="0"/>
              <a:t>Demaine</a:t>
            </a:r>
            <a:r>
              <a:rPr lang="en-US" sz="2000" dirty="0" smtClean="0"/>
              <a:t>, </a:t>
            </a:r>
            <a:r>
              <a:rPr lang="en-US" sz="2000" dirty="0" err="1"/>
              <a:t>Hajiaghayi</a:t>
            </a:r>
            <a:r>
              <a:rPr lang="en-US" sz="2000" dirty="0"/>
              <a:t>, </a:t>
            </a:r>
            <a:r>
              <a:rPr lang="en-US" sz="2000" dirty="0" smtClean="0"/>
              <a:t>Indyk’04]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NP-complete</a:t>
            </a:r>
            <a:r>
              <a:rPr lang="en-US" dirty="0" smtClean="0"/>
              <a:t> w. angles </a:t>
            </a:r>
            <a:r>
              <a:rPr lang="en-US" sz="2000" dirty="0" smtClean="0"/>
              <a:t>[Bruck, Gao, Jiang’05]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NP-complete</a:t>
            </a:r>
            <a:r>
              <a:rPr lang="en-US" dirty="0" smtClean="0"/>
              <a:t> </a:t>
            </a:r>
            <a:r>
              <a:rPr lang="en-US" dirty="0"/>
              <a:t>w. </a:t>
            </a:r>
            <a:r>
              <a:rPr lang="en-US" dirty="0" smtClean="0"/>
              <a:t>noisy edge length &amp; angles </a:t>
            </a:r>
            <a:r>
              <a:rPr lang="en-US" sz="2200" dirty="0" smtClean="0"/>
              <a:t>[</a:t>
            </a:r>
            <a:r>
              <a:rPr lang="en-US" sz="2200" dirty="0" err="1" smtClean="0"/>
              <a:t>Basu</a:t>
            </a:r>
            <a:r>
              <a:rPr lang="en-US" sz="2200" dirty="0" smtClean="0"/>
              <a:t>, </a:t>
            </a:r>
            <a:r>
              <a:rPr lang="en-US" sz="2200" dirty="0"/>
              <a:t>Gao, </a:t>
            </a:r>
            <a:r>
              <a:rPr lang="en-US" sz="2200" dirty="0" smtClean="0"/>
              <a:t>Mitchell</a:t>
            </a:r>
            <a:r>
              <a:rPr lang="en-US" sz="2200" dirty="0"/>
              <a:t>, </a:t>
            </a:r>
            <a:r>
              <a:rPr lang="en-US" sz="2200" dirty="0" smtClean="0"/>
              <a:t>Sabhnani’06]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A999-EDE7-4E9A-AD5C-6961314A9FBB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disk graph realization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Approximation? </a:t>
            </a:r>
          </a:p>
          <a:p>
            <a:r>
              <a:rPr lang="en-US" dirty="0" smtClean="0"/>
              <a:t>Known: O(log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.</a:t>
            </a:r>
            <a:r>
              <a:rPr lang="en-US" baseline="30000" dirty="0" smtClean="0"/>
              <a:t>5</a:t>
            </a:r>
            <a:r>
              <a:rPr lang="en-US" dirty="0" smtClean="0"/>
              <a:t> n log </a:t>
            </a:r>
            <a:r>
              <a:rPr lang="en-US" dirty="0"/>
              <a:t>log n</a:t>
            </a:r>
            <a:r>
              <a:rPr lang="en-US" dirty="0" smtClean="0"/>
              <a:t>) on ratio of longest edge/ shortest </a:t>
            </a:r>
            <a:r>
              <a:rPr lang="en-US" dirty="0" smtClean="0"/>
              <a:t>non-edge </a:t>
            </a:r>
            <a:r>
              <a:rPr lang="en-US" sz="2000" dirty="0" smtClean="0"/>
              <a:t>[Kuhn, </a:t>
            </a:r>
            <a:r>
              <a:rPr lang="en-US" sz="2000" dirty="0" err="1" smtClean="0"/>
              <a:t>Moscibroda</a:t>
            </a:r>
            <a:r>
              <a:rPr lang="en-US" sz="2000" dirty="0" smtClean="0"/>
              <a:t>, Wattenhofer’04</a:t>
            </a:r>
            <a:r>
              <a:rPr lang="en-US" sz="2000" dirty="0" smtClean="0"/>
              <a:t>]</a:t>
            </a:r>
            <a:endParaRPr lang="en-US" dirty="0" smtClean="0"/>
          </a:p>
          <a:p>
            <a:r>
              <a:rPr lang="en-US" b="1" dirty="0" smtClean="0"/>
              <a:t>Open question</a:t>
            </a:r>
            <a:r>
              <a:rPr lang="en-US" dirty="0" smtClean="0"/>
              <a:t>: O(1)-approximation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4572000"/>
            <a:ext cx="7543800" cy="14157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Given a combinatorial UDG, embed all neighbors to be within distance 1, and all non-neighbors at least </a:t>
            </a:r>
            <a:r>
              <a:rPr lang="el-GR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>
                <a:solidFill>
                  <a:schemeClr val="tx1"/>
                </a:solidFill>
              </a:rPr>
              <a:t> apart, for a constant </a:t>
            </a:r>
            <a:r>
              <a:rPr lang="el-GR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B77-B5AA-4876-A60B-284BA0009765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UDG realization so hard?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Intuitively,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7492" y="4038600"/>
            <a:ext cx="609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AC, BC is an edge </a:t>
            </a:r>
            <a:r>
              <a:rPr lang="en-US" sz="2400" dirty="0" smtClean="0">
                <a:sym typeface="Wingdings" pitchFamily="2" charset="2"/>
              </a:rPr>
              <a:t> |AC| ≤ 1; |BC|</a:t>
            </a:r>
            <a:r>
              <a:rPr lang="en-US" sz="2400" dirty="0">
                <a:sym typeface="Wingdings" pitchFamily="2" charset="2"/>
              </a:rPr>
              <a:t> ≤ 1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AB is not an edge  |AB| &gt;1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69143" y="3657600"/>
            <a:ext cx="1545432" cy="692765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Not convex!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362200" y="3657600"/>
            <a:ext cx="2743200" cy="685562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Packing disjoint disks rep. independent set!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43425" y="160649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Formally</a:t>
            </a:r>
            <a:r>
              <a:rPr lang="en-US" dirty="0" smtClean="0"/>
              <a:t>, all proofs use reduction from 3-SAT.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0343" y="2117057"/>
            <a:ext cx="2207437" cy="1702586"/>
            <a:chOff x="700343" y="2117057"/>
            <a:chExt cx="2207437" cy="1702586"/>
          </a:xfrm>
        </p:grpSpPr>
        <p:grpSp>
          <p:nvGrpSpPr>
            <p:cNvPr id="21" name="Group 20"/>
            <p:cNvGrpSpPr/>
            <p:nvPr/>
          </p:nvGrpSpPr>
          <p:grpSpPr>
            <a:xfrm>
              <a:off x="1076325" y="2616107"/>
              <a:ext cx="1390650" cy="781050"/>
              <a:chOff x="361950" y="2952750"/>
              <a:chExt cx="1390650" cy="78105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38200" y="2971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600200" y="295275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4" idx="6"/>
                <a:endCxn id="5" idx="2"/>
              </p:cNvCxnSpPr>
              <p:nvPr/>
            </p:nvCxnSpPr>
            <p:spPr>
              <a:xfrm flipV="1">
                <a:off x="990600" y="3028950"/>
                <a:ext cx="609600" cy="190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61950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4" idx="3"/>
                <a:endCxn id="9" idx="7"/>
              </p:cNvCxnSpPr>
              <p:nvPr/>
            </p:nvCxnSpPr>
            <p:spPr>
              <a:xfrm flipH="1">
                <a:off x="492032" y="3101882"/>
                <a:ext cx="368486" cy="5018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6"/>
                <a:endCxn id="5" idx="3"/>
              </p:cNvCxnSpPr>
              <p:nvPr/>
            </p:nvCxnSpPr>
            <p:spPr>
              <a:xfrm flipV="1">
                <a:off x="514350" y="3082832"/>
                <a:ext cx="1108168" cy="574768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700343" y="3234868"/>
              <a:ext cx="4331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A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92282" y="2342769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B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10218" y="2117057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C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215B-4EE7-4E18-910F-B23C0F1E6F92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90600"/>
            <a:ext cx="85629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6457890"/>
            <a:ext cx="848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Unit disk graph recognition is NP-hard, </a:t>
            </a:r>
            <a:r>
              <a:rPr lang="en-US" sz="2000" dirty="0" err="1" smtClean="0"/>
              <a:t>Breu</a:t>
            </a:r>
            <a:r>
              <a:rPr lang="en-US" sz="2000" dirty="0" smtClean="0"/>
              <a:t> &amp; Kirkpatrick, 1998.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9" y="352455"/>
            <a:ext cx="323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Truth setting gadget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52575" y="2266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Independent set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19400" y="1752600"/>
            <a:ext cx="685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>
            <a:off x="4395786" y="2743200"/>
            <a:ext cx="633414" cy="361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F7AC-6B1F-4488-A570-3A621E2FFC83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8865" y="1046854"/>
            <a:ext cx="75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4ECE-0D1A-49D6-AB75-6C747B3DA36F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3143-833B-4B74-BEE0-DDE22EF5ECFF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2nd </a:t>
            </a:r>
            <a:r>
              <a:rPr lang="en-US" altLang="zh-CN" b="1" dirty="0"/>
              <a:t>challenge: flip ambiguity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Given two triangles with </a:t>
            </a:r>
            <a:r>
              <a:rPr lang="en-US" altLang="zh-CN">
                <a:solidFill>
                  <a:srgbClr val="FF0000"/>
                </a:solidFill>
              </a:rPr>
              <a:t>fixed</a:t>
            </a:r>
            <a:r>
              <a:rPr lang="en-US" altLang="zh-CN"/>
              <a:t> edge length, one can flip one triangle relative to the other.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Incorrect global flip.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21399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2514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724400"/>
            <a:ext cx="1676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00600"/>
            <a:ext cx="160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6172200" y="5334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7853-2351-4939-A9CD-1CDD46DDEA91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93D-C26F-443B-803C-D2B75F11C863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 generic sensor node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CPU.</a:t>
            </a:r>
          </a:p>
          <a:p>
            <a:r>
              <a:rPr lang="en-US" altLang="zh-CN" sz="2800" dirty="0"/>
              <a:t>On-board flash </a:t>
            </a:r>
            <a:r>
              <a:rPr lang="en-US" altLang="zh-CN" sz="2800" b="1" dirty="0"/>
              <a:t>memory </a:t>
            </a:r>
            <a:r>
              <a:rPr lang="en-US" altLang="zh-CN" sz="2800" dirty="0"/>
              <a:t>or external memory</a:t>
            </a:r>
          </a:p>
          <a:p>
            <a:r>
              <a:rPr lang="en-US" altLang="zh-CN" sz="2800" dirty="0"/>
              <a:t>Sensors: thermometer, camera, motion, light sensor, etc.</a:t>
            </a:r>
          </a:p>
          <a:p>
            <a:r>
              <a:rPr lang="en-US" altLang="zh-CN" sz="2800" b="1" dirty="0"/>
              <a:t>Wireless</a:t>
            </a:r>
            <a:r>
              <a:rPr lang="en-US" altLang="zh-CN" sz="2800" dirty="0"/>
              <a:t> radio.</a:t>
            </a:r>
          </a:p>
          <a:p>
            <a:r>
              <a:rPr lang="en-US" altLang="zh-CN" sz="2800" b="1" dirty="0"/>
              <a:t>Battery</a:t>
            </a:r>
            <a:r>
              <a:rPr lang="en-US" altLang="zh-CN" sz="2800" dirty="0"/>
              <a:t>.</a:t>
            </a:r>
            <a:r>
              <a:rPr lang="en-US" altLang="zh-CN" dirty="0"/>
              <a:t> </a:t>
            </a: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4533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5646-7426-4837-B3DF-E2E086F7F212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5110-AFF0-42FA-8696-2A714BCB35A2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Rigidity and global rigidity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Rigidity</a:t>
            </a:r>
            <a:r>
              <a:rPr lang="en-US" altLang="zh-CN" dirty="0" smtClean="0"/>
              <a:t>: no continuous deformation</a:t>
            </a:r>
          </a:p>
          <a:p>
            <a:r>
              <a:rPr lang="en-US" altLang="zh-CN" b="1" dirty="0" smtClean="0"/>
              <a:t>Global rigidity: </a:t>
            </a:r>
            <a:r>
              <a:rPr lang="en-US" altLang="zh-CN" dirty="0" smtClean="0"/>
              <a:t>unique </a:t>
            </a:r>
            <a:r>
              <a:rPr lang="en-US" altLang="zh-CN" dirty="0"/>
              <a:t>embedding </a:t>
            </a:r>
            <a:r>
              <a:rPr lang="en-US" dirty="0" smtClean="0"/>
              <a:t>in R</a:t>
            </a:r>
            <a:r>
              <a:rPr lang="en-US" baseline="30000" dirty="0" smtClean="0"/>
              <a:t>2</a:t>
            </a:r>
            <a:endParaRPr lang="en-US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74018"/>
            <a:ext cx="2667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7051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895600" y="5995988"/>
            <a:ext cx="325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Rigid, not globally rigid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6627380" y="601677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Globally rigid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5" y="3810000"/>
            <a:ext cx="26670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10045" y="599028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cs typeface="Times New Roman" pitchFamily="18" charset="0"/>
              </a:rPr>
              <a:t>Not rigid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602C-F824-4AAB-86FE-4CD75D6D27EF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2AD-DB70-4667-B612-93318145D575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2D </a:t>
            </a:r>
            <a:r>
              <a:rPr lang="en-US" altLang="zh-CN" b="1" dirty="0" smtClean="0"/>
              <a:t>rigidity is well understood!</a:t>
            </a:r>
            <a:endParaRPr lang="en-US" altLang="zh-CN" b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graph is rigid in 2D if and only if it contains a </a:t>
            </a:r>
            <a:r>
              <a:rPr lang="en-US" altLang="zh-CN" b="1" dirty="0" err="1"/>
              <a:t>Laman</a:t>
            </a:r>
            <a:r>
              <a:rPr lang="en-US" altLang="zh-CN" b="1" dirty="0"/>
              <a:t> graph </a:t>
            </a:r>
            <a:r>
              <a:rPr lang="en-US" altLang="zh-CN" dirty="0"/>
              <a:t>on its vertices.</a:t>
            </a:r>
          </a:p>
          <a:p>
            <a:r>
              <a:rPr lang="en-US" altLang="zh-CN" dirty="0"/>
              <a:t>A </a:t>
            </a:r>
            <a:r>
              <a:rPr lang="en-US" altLang="zh-CN" dirty="0" err="1"/>
              <a:t>Laman</a:t>
            </a:r>
            <a:r>
              <a:rPr lang="en-US" altLang="zh-CN" dirty="0"/>
              <a:t> graph has n vertices, 2n-3 edges and any subset of k vertices spans at most 2k-3 edges.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667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27051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2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4F97-BB0A-404A-9CB2-8041A1EC5144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0E0-6596-44F0-8D75-592CB020E276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Global </a:t>
            </a:r>
            <a:r>
              <a:rPr lang="en-US" altLang="zh-CN" b="1" dirty="0"/>
              <a:t>rigidity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graph is globally rigid in 2D </a:t>
            </a:r>
            <a:r>
              <a:rPr lang="en-US" altLang="zh-CN" dirty="0" err="1"/>
              <a:t>iff</a:t>
            </a:r>
            <a:r>
              <a:rPr lang="en-US" altLang="zh-CN" dirty="0"/>
              <a:t> it is </a:t>
            </a:r>
            <a:r>
              <a:rPr lang="en-US" altLang="zh-CN" dirty="0">
                <a:solidFill>
                  <a:srgbClr val="FF0000"/>
                </a:solidFill>
              </a:rPr>
              <a:t>3-connected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redundantly rigid </a:t>
            </a:r>
            <a:r>
              <a:rPr lang="en-US" altLang="zh-CN" dirty="0"/>
              <a:t>(rigid upon the removal of an edge).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2667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7051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057400" y="5334000"/>
            <a:ext cx="325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Rigid, not globally rigid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6553200" y="533400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Globally rigid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6160532"/>
            <a:ext cx="4305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[Berg, Jordan 2003] [Hendrickson 1992]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39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Recognizing rigidity is easy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Pebble game</a:t>
            </a:r>
            <a:r>
              <a:rPr lang="en-US" dirty="0" smtClean="0"/>
              <a:t>: test </a:t>
            </a:r>
            <a:r>
              <a:rPr lang="en-US" dirty="0"/>
              <a:t>whether a graph is generically rigid in time </a:t>
            </a:r>
            <a:r>
              <a:rPr lang="en-US" i="1" dirty="0"/>
              <a:t>O</a:t>
            </a:r>
            <a:r>
              <a:rPr lang="en-US" dirty="0"/>
              <a:t>(nm</a:t>
            </a:r>
            <a:r>
              <a:rPr lang="en-US" dirty="0" smtClean="0"/>
              <a:t>), n=|V|, m=|E|.</a:t>
            </a:r>
          </a:p>
          <a:p>
            <a:r>
              <a:rPr lang="en-US" dirty="0" smtClean="0"/>
              <a:t>Testing global rigidity?</a:t>
            </a:r>
          </a:p>
          <a:p>
            <a:pPr lvl="1"/>
            <a:r>
              <a:rPr lang="en-US" dirty="0" smtClean="0"/>
              <a:t>Test redundant rigidity</a:t>
            </a:r>
          </a:p>
          <a:p>
            <a:pPr lvl="1"/>
            <a:r>
              <a:rPr lang="en-US" dirty="0" smtClean="0"/>
              <a:t>Test 3-connectivity.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5791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D. J. Jacobs and B. Hendrickson, An Algorithm for two dimensional rigidity percolation: The pebble </a:t>
            </a:r>
            <a:r>
              <a:rPr lang="en-US" sz="2000" dirty="0" smtClean="0"/>
              <a:t>game. </a:t>
            </a:r>
            <a:r>
              <a:rPr lang="en-US" sz="2000" dirty="0"/>
              <a:t>J. </a:t>
            </a:r>
            <a:r>
              <a:rPr lang="en-US" sz="2000" dirty="0" err="1"/>
              <a:t>Comput</a:t>
            </a:r>
            <a:r>
              <a:rPr lang="en-US" sz="2000" dirty="0"/>
              <a:t>. Phys., 137:346-365, 1997.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87C8-8EEE-4625-A05C-3C44046DACA2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finding an embedding is hard!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graph with edge lengths specified, finding </a:t>
            </a:r>
            <a:r>
              <a:rPr lang="en-US" dirty="0" smtClean="0"/>
              <a:t>a valid </a:t>
            </a:r>
            <a:r>
              <a:rPr lang="en-US" dirty="0"/>
              <a:t>graph realization in </a:t>
            </a:r>
            <a:r>
              <a:rPr lang="en-US" dirty="0" smtClean="0"/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 for </a:t>
            </a:r>
            <a:r>
              <a:rPr lang="en-US" dirty="0"/>
              <a:t>a </a:t>
            </a:r>
            <a:r>
              <a:rPr lang="en-US" b="1" dirty="0"/>
              <a:t>fixed</a:t>
            </a:r>
            <a:r>
              <a:rPr lang="en-US" dirty="0"/>
              <a:t> dimension </a:t>
            </a:r>
            <a:r>
              <a:rPr lang="en-US" i="1" dirty="0"/>
              <a:t>d </a:t>
            </a:r>
            <a:r>
              <a:rPr lang="en-US" dirty="0" smtClean="0"/>
              <a:t>is NP-complete.</a:t>
            </a:r>
          </a:p>
          <a:p>
            <a:r>
              <a:rPr lang="en-US" dirty="0" smtClean="0"/>
              <a:t>Rank constraint </a:t>
            </a:r>
            <a:r>
              <a:rPr lang="en-US" dirty="0" smtClean="0"/>
              <a:t>is </a:t>
            </a:r>
            <a:r>
              <a:rPr lang="en-US" dirty="0" smtClean="0"/>
              <a:t>non-convex.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idea: embed in </a:t>
            </a:r>
            <a:r>
              <a:rPr lang="en-US" b="1" dirty="0" err="1" smtClean="0"/>
              <a:t>R</a:t>
            </a:r>
            <a:r>
              <a:rPr lang="en-US" b="1" baseline="30000" dirty="0" err="1" smtClean="0"/>
              <a:t>n</a:t>
            </a:r>
            <a:r>
              <a:rPr lang="en-US" dirty="0" smtClean="0"/>
              <a:t> and project down to R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– multi-dimensional scaling.</a:t>
            </a:r>
            <a:endParaRPr lang="en-US" baseline="30000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idea: poly time algorithm for </a:t>
            </a:r>
            <a:r>
              <a:rPr lang="en-US" b="1" dirty="0" smtClean="0"/>
              <a:t>special families of graphs.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 rot="12625959">
            <a:off x="3791308" y="5881255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6811" y="5995555"/>
            <a:ext cx="410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about dense graphs?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0CC-CC5A-4C5D-86D5-62CC196843B4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detour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 different model of the network.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C8AD-277A-4C3C-B061-7D63505510C4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217"/>
            <a:ext cx="911312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381000"/>
            <a:ext cx="316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Local view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EC7D-DD8B-4869-8537-E078066F1DFD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-152400"/>
            <a:ext cx="9116291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176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obstacles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486400" y="-8930"/>
            <a:ext cx="3565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Global </a:t>
            </a:r>
            <a:r>
              <a:rPr lang="en-US" sz="5400" b="1" dirty="0"/>
              <a:t>view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9D8B-F185-4374-9F08-F4B3C44D4CD9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83E-17DE-4FF7-B679-4664143A3A79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63C5-B573-4ACE-B122-A1C184D06FEA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Large-scale sensor </a:t>
            </a:r>
            <a:r>
              <a:rPr lang="en-US" altLang="zh-CN" b="1" dirty="0" smtClean="0"/>
              <a:t>field</a:t>
            </a:r>
            <a:endParaRPr lang="en-US" altLang="zh-CN" b="1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large-scale</a:t>
            </a:r>
            <a:r>
              <a:rPr lang="en-US" altLang="zh-CN" dirty="0"/>
              <a:t>, dense deployment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Sufficient sensor coverage.</a:t>
            </a:r>
            <a:endParaRPr lang="en-US" altLang="zh-CN" dirty="0"/>
          </a:p>
          <a:p>
            <a:r>
              <a:rPr lang="en-US" altLang="zh-CN" dirty="0"/>
              <a:t>w/ holes/obstacles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Prominent feature: </a:t>
            </a:r>
            <a:r>
              <a:rPr lang="en-US" altLang="zh-CN" b="1" dirty="0" smtClean="0"/>
              <a:t>shape</a:t>
            </a:r>
            <a:r>
              <a:rPr lang="en-US" altLang="zh-CN" dirty="0" smtClean="0"/>
              <a:t> of the network.</a:t>
            </a:r>
            <a:endParaRPr lang="en-US" altLang="zh-CN" dirty="0"/>
          </a:p>
        </p:txBody>
      </p:sp>
      <p:pic>
        <p:nvPicPr>
          <p:cNvPr id="19664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3319"/>
            <a:ext cx="3352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651" name="Rectangle 43"/>
          <p:cNvSpPr>
            <a:spLocks noChangeArrowheads="1"/>
          </p:cNvSpPr>
          <p:nvPr/>
        </p:nvSpPr>
        <p:spPr bwMode="auto">
          <a:xfrm>
            <a:off x="6172200" y="5562600"/>
            <a:ext cx="304800" cy="15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2" name="Line 44"/>
          <p:cNvSpPr>
            <a:spLocks noChangeShapeType="1"/>
          </p:cNvSpPr>
          <p:nvPr/>
        </p:nvSpPr>
        <p:spPr bwMode="auto">
          <a:xfrm flipH="1" flipV="1">
            <a:off x="2514600" y="4953000"/>
            <a:ext cx="3657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53" name="Line 45"/>
          <p:cNvSpPr>
            <a:spLocks noChangeShapeType="1"/>
          </p:cNvSpPr>
          <p:nvPr/>
        </p:nvSpPr>
        <p:spPr bwMode="auto">
          <a:xfrm flipH="1">
            <a:off x="2514600" y="5715000"/>
            <a:ext cx="3733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47800" y="4953000"/>
            <a:ext cx="2819400" cy="1295400"/>
            <a:chOff x="912" y="3120"/>
            <a:chExt cx="1776" cy="816"/>
          </a:xfrm>
        </p:grpSpPr>
        <p:sp>
          <p:nvSpPr>
            <p:cNvPr id="196629" name="Oval 21"/>
            <p:cNvSpPr>
              <a:spLocks noChangeArrowheads="1"/>
            </p:cNvSpPr>
            <p:nvPr/>
          </p:nvSpPr>
          <p:spPr bwMode="auto">
            <a:xfrm>
              <a:off x="1008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0" name="Oval 22"/>
            <p:cNvSpPr>
              <a:spLocks noChangeArrowheads="1"/>
            </p:cNvSpPr>
            <p:nvPr/>
          </p:nvSpPr>
          <p:spPr bwMode="auto">
            <a:xfrm>
              <a:off x="912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1" name="Oval 23"/>
            <p:cNvSpPr>
              <a:spLocks noChangeArrowheads="1"/>
            </p:cNvSpPr>
            <p:nvPr/>
          </p:nvSpPr>
          <p:spPr bwMode="auto">
            <a:xfrm>
              <a:off x="1488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2" name="Oval 24"/>
            <p:cNvSpPr>
              <a:spLocks noChangeArrowheads="1"/>
            </p:cNvSpPr>
            <p:nvPr/>
          </p:nvSpPr>
          <p:spPr bwMode="auto">
            <a:xfrm>
              <a:off x="1200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4" name="Oval 26"/>
            <p:cNvSpPr>
              <a:spLocks noChangeArrowheads="1"/>
            </p:cNvSpPr>
            <p:nvPr/>
          </p:nvSpPr>
          <p:spPr bwMode="auto">
            <a:xfrm>
              <a:off x="1536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6" name="Oval 28"/>
            <p:cNvSpPr>
              <a:spLocks noChangeArrowheads="1"/>
            </p:cNvSpPr>
            <p:nvPr/>
          </p:nvSpPr>
          <p:spPr bwMode="auto">
            <a:xfrm>
              <a:off x="1008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7" name="Oval 29"/>
            <p:cNvSpPr>
              <a:spLocks noChangeArrowheads="1"/>
            </p:cNvSpPr>
            <p:nvPr/>
          </p:nvSpPr>
          <p:spPr bwMode="auto">
            <a:xfrm>
              <a:off x="240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9" name="Oval 31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2" name="Line 34"/>
            <p:cNvSpPr>
              <a:spLocks noChangeShapeType="1"/>
            </p:cNvSpPr>
            <p:nvPr/>
          </p:nvSpPr>
          <p:spPr bwMode="auto">
            <a:xfrm>
              <a:off x="1392" y="345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54" name="Line 46"/>
            <p:cNvSpPr>
              <a:spLocks noChangeShapeType="1"/>
            </p:cNvSpPr>
            <p:nvPr/>
          </p:nvSpPr>
          <p:spPr bwMode="auto">
            <a:xfrm>
              <a:off x="1776" y="3456"/>
              <a:ext cx="14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55" name="Line 47"/>
            <p:cNvSpPr>
              <a:spLocks noChangeShapeType="1"/>
            </p:cNvSpPr>
            <p:nvPr/>
          </p:nvSpPr>
          <p:spPr bwMode="auto">
            <a:xfrm flipV="1">
              <a:off x="1920" y="3696"/>
              <a:ext cx="38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56" name="Line 48"/>
            <p:cNvSpPr>
              <a:spLocks noChangeShapeType="1"/>
            </p:cNvSpPr>
            <p:nvPr/>
          </p:nvSpPr>
          <p:spPr bwMode="auto">
            <a:xfrm flipV="1">
              <a:off x="2304" y="3600"/>
              <a:ext cx="33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8" name="Oval 30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3" name="Oval 25"/>
            <p:cNvSpPr>
              <a:spLocks noChangeArrowheads="1"/>
            </p:cNvSpPr>
            <p:nvPr/>
          </p:nvSpPr>
          <p:spPr bwMode="auto">
            <a:xfrm>
              <a:off x="1728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5" name="Oval 27"/>
            <p:cNvSpPr>
              <a:spLocks noChangeArrowheads="1"/>
            </p:cNvSpPr>
            <p:nvPr/>
          </p:nvSpPr>
          <p:spPr bwMode="auto">
            <a:xfrm>
              <a:off x="18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0" name="Oval 32"/>
            <p:cNvSpPr>
              <a:spLocks noChangeArrowheads="1"/>
            </p:cNvSpPr>
            <p:nvPr/>
          </p:nvSpPr>
          <p:spPr bwMode="auto">
            <a:xfrm>
              <a:off x="225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1" name="Oval 33"/>
            <p:cNvSpPr>
              <a:spLocks noChangeArrowheads="1"/>
            </p:cNvSpPr>
            <p:nvPr/>
          </p:nvSpPr>
          <p:spPr bwMode="auto">
            <a:xfrm>
              <a:off x="2592" y="3552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3A68-9AB0-4423-8CF2-11F4168F7226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59B-13AE-4923-86A2-C034FD8DD878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Graph abstraction of sensor networks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zh-CN" dirty="0"/>
              <a:t>The “graph” view of a sensor network depends very much on the network connectivity, which is </a:t>
            </a:r>
            <a:r>
              <a:rPr lang="en-US" altLang="zh-CN" u="sng" dirty="0"/>
              <a:t>not stable</a:t>
            </a:r>
            <a:r>
              <a:rPr lang="en-US" altLang="zh-CN" dirty="0"/>
              <a:t>: links come and go, nodes fail…</a:t>
            </a:r>
          </a:p>
          <a:p>
            <a:pPr marL="609600" indent="-609600">
              <a:lnSpc>
                <a:spcPct val="90000"/>
              </a:lnSpc>
            </a:pPr>
            <a:endParaRPr lang="en-US" altLang="zh-CN" dirty="0"/>
          </a:p>
          <a:p>
            <a:pPr marL="609600" indent="-609600">
              <a:lnSpc>
                <a:spcPct val="90000"/>
              </a:lnSpc>
            </a:pPr>
            <a:r>
              <a:rPr lang="en-US" altLang="zh-CN" dirty="0" smtClean="0"/>
              <a:t>Dynamic graph problems, in general, are </a:t>
            </a:r>
            <a:r>
              <a:rPr lang="en-US" altLang="zh-CN" dirty="0" smtClean="0"/>
              <a:t>difficult </a:t>
            </a:r>
            <a:r>
              <a:rPr lang="en-US" altLang="zh-CN" dirty="0" smtClean="0"/>
              <a:t>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ggregate.tibbo.com/images/aggregate/sensor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"/>
            <a:ext cx="9144000" cy="68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55F2-1FB9-4402-8819-D108F4674CB7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32A2-6936-4153-8EBB-6E90F6DED3D5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5F40-2C26-4FF9-8FDA-C3A1D86C4534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Geometric </a:t>
            </a:r>
            <a:r>
              <a:rPr lang="en-US" altLang="zh-CN" b="1" dirty="0"/>
              <a:t>View of Sensor Networks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495800" cy="4495800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zh-CN" dirty="0"/>
              <a:t>The </a:t>
            </a:r>
            <a:r>
              <a:rPr lang="en-US" altLang="zh-CN" dirty="0">
                <a:solidFill>
                  <a:srgbClr val="FF6600"/>
                </a:solidFill>
              </a:rPr>
              <a:t>global </a:t>
            </a:r>
            <a:r>
              <a:rPr lang="en-US" altLang="zh-CN" dirty="0" smtClean="0">
                <a:solidFill>
                  <a:srgbClr val="FF6600"/>
                </a:solidFill>
              </a:rPr>
              <a:t>geometry</a:t>
            </a:r>
            <a:r>
              <a:rPr lang="en-US" altLang="zh-CN" dirty="0"/>
              <a:t>/</a:t>
            </a:r>
            <a:r>
              <a:rPr lang="en-US" altLang="zh-CN" dirty="0" smtClean="0"/>
              <a:t> </a:t>
            </a:r>
            <a:r>
              <a:rPr lang="en-US" altLang="zh-CN" dirty="0">
                <a:solidFill>
                  <a:srgbClr val="FF6600"/>
                </a:solidFill>
              </a:rPr>
              <a:t>topology </a:t>
            </a:r>
            <a:r>
              <a:rPr lang="en-US" altLang="zh-CN" dirty="0" smtClean="0"/>
              <a:t>is stable</a:t>
            </a:r>
          </a:p>
          <a:p>
            <a:pPr marL="609600" indent="-609600"/>
            <a:endParaRPr lang="en-US" altLang="zh-CN" dirty="0"/>
          </a:p>
          <a:p>
            <a:pPr marL="609600" indent="-609600"/>
            <a:endParaRPr lang="en-US" altLang="zh-CN" dirty="0"/>
          </a:p>
          <a:p>
            <a:pPr marL="609600" indent="-609600"/>
            <a:r>
              <a:rPr lang="en-US" altLang="zh-CN" dirty="0" smtClean="0"/>
              <a:t>We know how to handle shapes</a:t>
            </a:r>
            <a:endParaRPr lang="en-US" altLang="zh-CN" dirty="0">
              <a:solidFill>
                <a:srgbClr val="FF66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00600" y="1905000"/>
            <a:ext cx="3714750" cy="3587750"/>
            <a:chOff x="3024" y="1248"/>
            <a:chExt cx="2340" cy="2260"/>
          </a:xfrm>
        </p:grpSpPr>
        <p:pic>
          <p:nvPicPr>
            <p:cNvPr id="2099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248"/>
              <a:ext cx="2340" cy="2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  <a:effectLst/>
          </p:spPr>
        </p:pic>
        <p:sp>
          <p:nvSpPr>
            <p:cNvPr id="209926" name="Rectangle 6"/>
            <p:cNvSpPr>
              <a:spLocks noChangeArrowheads="1"/>
            </p:cNvSpPr>
            <p:nvPr/>
          </p:nvSpPr>
          <p:spPr bwMode="auto">
            <a:xfrm>
              <a:off x="3024" y="1248"/>
              <a:ext cx="2304" cy="2256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7" name="Oval 7"/>
            <p:cNvSpPr>
              <a:spLocks noChangeArrowheads="1"/>
            </p:cNvSpPr>
            <p:nvPr/>
          </p:nvSpPr>
          <p:spPr bwMode="auto">
            <a:xfrm>
              <a:off x="3696" y="2160"/>
              <a:ext cx="1200" cy="1152"/>
            </a:xfrm>
            <a:prstGeom prst="ellipse">
              <a:avLst/>
            </a:prstGeom>
            <a:solidFill>
              <a:srgbClr val="80808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400">
                  <a:latin typeface="Times New Roman" pitchFamily="18" charset="0"/>
                  <a:cs typeface="Times New Roman" pitchFamily="18" charset="0"/>
                </a:rPr>
                <a:t>obstacle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B739-D366-415B-9B1A-20C88A0E28B1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60F0-3BE1-4492-B9A7-EFEEDC775897}" type="slidenum">
              <a:rPr lang="zh-CN" altLang="en-US"/>
              <a:pPr/>
              <a:t>31</a:t>
            </a:fld>
            <a:endParaRPr lang="en-US" altLang="zh-CN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419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 descr="star-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429000" cy="3162300"/>
          </a:xfrm>
          <a:prstGeom prst="rect">
            <a:avLst/>
          </a:prstGeom>
          <a:noFill/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Network Localization</a:t>
            </a:r>
            <a:endParaRPr lang="en-US" altLang="zh-CN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Large, dense sensor </a:t>
            </a:r>
            <a:r>
              <a:rPr lang="en-US" altLang="zh-CN" sz="2800" dirty="0"/>
              <a:t>field with complex geometry.</a:t>
            </a:r>
          </a:p>
          <a:p>
            <a:r>
              <a:rPr lang="en-US" altLang="zh-CN" sz="2800" dirty="0"/>
              <a:t>Nearby nodes are able to communicate. </a:t>
            </a:r>
          </a:p>
          <a:p>
            <a:r>
              <a:rPr lang="en-US" altLang="zh-CN" sz="2800" dirty="0"/>
              <a:t>Use connectivity information only.</a:t>
            </a:r>
          </a:p>
          <a:p>
            <a:r>
              <a:rPr lang="en-US" altLang="zh-CN" sz="2800" dirty="0"/>
              <a:t>Recover the relative positioning.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4114800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1066800"/>
            <a:ext cx="42128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Surface reconstruction?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EC62-C7B1-48A4-82C4-DFDB066A19DF}" type="datetime1">
              <a:rPr lang="zh-CN" altLang="en-US" smtClean="0"/>
              <a:t>2012/6/20</a:t>
            </a:fld>
            <a:endParaRPr lang="en-US" altLang="zh-C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9F7C-F8FE-461A-8497-6EB17B70D3B8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The algorithm</a:t>
            </a:r>
            <a:endParaRPr lang="en-US" altLang="zh-CN" b="1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Select landmarks on the boundary.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3352800"/>
            <a:ext cx="34639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97250"/>
            <a:ext cx="31575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8601" y="2209800"/>
            <a:ext cx="4225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Landmark </a:t>
            </a:r>
            <a:r>
              <a:rPr lang="en-US" altLang="zh-CN" sz="2400" dirty="0" err="1">
                <a:solidFill>
                  <a:srgbClr val="0000FF"/>
                </a:solidFill>
              </a:rPr>
              <a:t>Voronoi</a:t>
            </a:r>
            <a:r>
              <a:rPr lang="en-US" altLang="zh-CN" sz="2400" dirty="0">
                <a:solidFill>
                  <a:srgbClr val="0000FF"/>
                </a:solidFill>
              </a:rPr>
              <a:t> diagram</a:t>
            </a:r>
            <a:r>
              <a:rPr lang="en-US" altLang="zh-CN" sz="2400" dirty="0"/>
              <a:t>:</a:t>
            </a:r>
          </a:p>
          <a:p>
            <a:r>
              <a:rPr lang="en-US" altLang="zh-CN" sz="2400" dirty="0"/>
              <a:t>Nodes identify closest </a:t>
            </a:r>
            <a:r>
              <a:rPr lang="en-US" altLang="zh-CN" sz="2400" dirty="0" smtClean="0"/>
              <a:t>landmark under network distance</a:t>
            </a:r>
            <a:endParaRPr lang="en-US" altLang="zh-CN" sz="2400" dirty="0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572000" y="22098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Combinatorial Delaunay complex</a:t>
            </a:r>
            <a:r>
              <a:rPr lang="en-US" altLang="zh-CN" sz="2400"/>
              <a:t>:</a:t>
            </a:r>
          </a:p>
          <a:p>
            <a:r>
              <a:rPr lang="en-US" altLang="zh-CN" sz="2400"/>
              <a:t>Neighboring landmarks connected by an edge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639921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Lederer</a:t>
            </a:r>
            <a:r>
              <a:rPr lang="en-US" dirty="0" smtClean="0"/>
              <a:t>, Wang, Gao, 2008].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C150-4398-462B-9437-D178F87F2C0D}" type="datetime1">
              <a:rPr lang="zh-CN" altLang="en-US" smtClean="0"/>
              <a:t>2012/6/20</a:t>
            </a:fld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103D-A9AB-4A14-8D18-DC309B5B7A96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The </a:t>
            </a:r>
            <a:r>
              <a:rPr lang="en-US" altLang="zh-CN" b="1" dirty="0"/>
              <a:t>algorithm, </a:t>
            </a:r>
            <a:r>
              <a:rPr lang="en-US" altLang="zh-CN" b="1" dirty="0" err="1"/>
              <a:t>cont</a:t>
            </a:r>
            <a:endParaRPr lang="en-US" altLang="zh-CN" b="1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Embed the combinatorial Delaunay </a:t>
            </a:r>
            <a:r>
              <a:rPr lang="en-US" altLang="zh-CN" dirty="0" smtClean="0"/>
              <a:t>complex</a:t>
            </a:r>
          </a:p>
          <a:p>
            <a:pPr lvl="1"/>
            <a:r>
              <a:rPr lang="en-US" altLang="zh-CN" dirty="0" smtClean="0"/>
              <a:t>Edge length = network hop count </a:t>
            </a:r>
          </a:p>
          <a:p>
            <a:pPr lvl="1"/>
            <a:r>
              <a:rPr lang="en-US" altLang="zh-CN" dirty="0" smtClean="0"/>
              <a:t>Glue adjacent triangles side by side.</a:t>
            </a:r>
            <a:endParaRPr lang="en-US" altLang="zh-CN" dirty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36" y="3426617"/>
            <a:ext cx="31242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799"/>
            <a:ext cx="31575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9B7-5558-4F23-A402-C094B2093271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BD3-436D-43D3-9087-A125E50D5ED9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1" dirty="0"/>
              <a:t>No flip ambiguity for Delaunay triangles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Recall: we want to embed as a simplicial complex.</a:t>
            </a:r>
          </a:p>
          <a:p>
            <a:pPr lvl="1"/>
            <a:r>
              <a:rPr lang="en-US" altLang="zh-CN"/>
              <a:t>Intersection of two simplices is empty or is a common face.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096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209800" y="53340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good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334000" y="56388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bad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 flipH="1" flipV="1">
            <a:off x="4876800" y="4495800"/>
            <a:ext cx="4572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 flipV="1">
            <a:off x="6019800" y="4876800"/>
            <a:ext cx="8382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CCC7-7B2A-42C1-955A-053A2B48C252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0A0B-30EA-41C5-A2C9-0567CDC25D75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Algorithm</a:t>
            </a:r>
            <a:r>
              <a:rPr lang="en-US" altLang="zh-CN" b="1" dirty="0"/>
              <a:t>, </a:t>
            </a:r>
            <a:r>
              <a:rPr lang="en-US" altLang="zh-CN" b="1" dirty="0" err="1"/>
              <a:t>cont</a:t>
            </a:r>
            <a:endParaRPr lang="en-US" altLang="zh-CN" b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Embed the rest of the nodes.</a:t>
            </a:r>
          </a:p>
          <a:p>
            <a:pPr marL="990600" lvl="1" indent="-533400">
              <a:buFontTx/>
              <a:buChar char="•"/>
            </a:pPr>
            <a:r>
              <a:rPr lang="en-US" altLang="zh-CN" dirty="0"/>
              <a:t>Each node embeds itself with hop-count distances to nearby 3 landmarks. 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2004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31242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9A-CEDC-4605-9985-CFC4FE775F9C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B254-F5FB-437A-BE66-62A6813A1925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Are we done?</a:t>
            </a:r>
            <a:endParaRPr lang="en-US" altLang="zh-CN" sz="3200" b="1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 to select landmarks?</a:t>
            </a:r>
          </a:p>
          <a:p>
            <a:r>
              <a:rPr lang="en-US" altLang="zh-CN" dirty="0" smtClean="0"/>
              <a:t>Make </a:t>
            </a:r>
            <a:r>
              <a:rPr lang="en-US" altLang="zh-CN" dirty="0"/>
              <a:t>sure the Delaunay complex is rigid.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4191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25799"/>
            <a:ext cx="4419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0610-AD8C-4A88-AC34-D14FF618C330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54EA-B797-467A-BE36-1E9393AED31A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Landmark selection condition</a:t>
            </a:r>
            <a:endParaRPr lang="en-US" altLang="zh-CN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 the </a:t>
            </a:r>
            <a:r>
              <a:rPr lang="en-US" altLang="zh-CN" dirty="0" err="1"/>
              <a:t>Voronoi</a:t>
            </a:r>
            <a:r>
              <a:rPr lang="en-US" altLang="zh-CN" dirty="0"/>
              <a:t> diagram (</a:t>
            </a:r>
            <a:r>
              <a:rPr lang="en-US" altLang="zh-CN" dirty="0" err="1"/>
              <a:t>Voronoi</a:t>
            </a:r>
            <a:r>
              <a:rPr lang="en-US" altLang="zh-CN" dirty="0"/>
              <a:t> edges and vertices) is connected in R, then the Delaunay graph is rigid.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Sampling </a:t>
            </a:r>
            <a:r>
              <a:rPr lang="en-US" altLang="zh-CN" dirty="0">
                <a:solidFill>
                  <a:srgbClr val="0000FF"/>
                </a:solidFill>
              </a:rPr>
              <a:t>criterion</a:t>
            </a:r>
            <a:r>
              <a:rPr lang="en-US" altLang="zh-CN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/>
              <a:t>Each boundary point 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/>
              <a:t>has a landmark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/>
              <a:t>within LFS(p).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4038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case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localization</a:t>
            </a:r>
          </a:p>
          <a:p>
            <a:r>
              <a:rPr lang="en-US" b="1" dirty="0" smtClean="0"/>
              <a:t>Geometric routing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3FA-FBA4-42A2-BB7B-876378C877C3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Greedy </a:t>
            </a:r>
            <a:r>
              <a:rPr lang="en-US" b="1" dirty="0" smtClean="0"/>
              <a:t>Routing in Sensor Networks</a:t>
            </a:r>
            <a:endParaRPr lang="en-US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dirty="0"/>
              <a:t>Assign </a:t>
            </a:r>
            <a:r>
              <a:rPr lang="en-US" dirty="0">
                <a:solidFill>
                  <a:schemeClr val="accent1"/>
                </a:solidFill>
              </a:rPr>
              <a:t>coordinates</a:t>
            </a:r>
            <a:r>
              <a:rPr lang="en-US" dirty="0"/>
              <a:t> to nodes </a:t>
            </a:r>
          </a:p>
          <a:p>
            <a:r>
              <a:rPr lang="en-US" dirty="0"/>
              <a:t>Message moves </a:t>
            </a:r>
            <a:r>
              <a:rPr lang="en-US" dirty="0" smtClean="0"/>
              <a:t>to neighbor </a:t>
            </a:r>
            <a:r>
              <a:rPr lang="en-US" dirty="0" smtClean="0">
                <a:solidFill>
                  <a:schemeClr val="accent1"/>
                </a:solidFill>
              </a:rPr>
              <a:t>closest</a:t>
            </a:r>
            <a:r>
              <a:rPr lang="en-US" dirty="0" smtClean="0"/>
              <a:t> to destination</a:t>
            </a:r>
            <a:endParaRPr lang="en-US" dirty="0"/>
          </a:p>
          <a:p>
            <a:r>
              <a:rPr lang="en-US" dirty="0"/>
              <a:t>Simple</a:t>
            </a:r>
            <a:r>
              <a:rPr lang="en-US" dirty="0" smtClean="0"/>
              <a:t>, compact, scalable</a:t>
            </a:r>
            <a:endParaRPr lang="en-US" dirty="0"/>
          </a:p>
          <a:p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B1B2-2E06-4751-8BA8-EEA163BB0A46}" type="slidenum">
              <a:rPr lang="en-US"/>
              <a:pPr/>
              <a:t>39</a:t>
            </a:fld>
            <a:endParaRPr 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2971800" y="5257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4191000" y="4495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3657600" y="4572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45720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3505200" y="5715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4114800" y="5486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48768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3733800" y="5029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3048000" y="4419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38862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4267200" y="4800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43434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Oval 26"/>
          <p:cNvSpPr>
            <a:spLocks noChangeArrowheads="1"/>
          </p:cNvSpPr>
          <p:nvPr/>
        </p:nvSpPr>
        <p:spPr bwMode="auto">
          <a:xfrm>
            <a:off x="4191000" y="5791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5029200" y="4572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8" name="Oval 28"/>
          <p:cNvSpPr>
            <a:spLocks noChangeArrowheads="1"/>
          </p:cNvSpPr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Oval 29"/>
          <p:cNvSpPr>
            <a:spLocks noChangeArrowheads="1"/>
          </p:cNvSpPr>
          <p:nvPr/>
        </p:nvSpPr>
        <p:spPr bwMode="auto">
          <a:xfrm>
            <a:off x="5181600" y="4800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 flipV="1">
            <a:off x="3657600" y="51816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V="1">
            <a:off x="4191000" y="48006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V="1">
            <a:off x="4724400" y="42672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 flipV="1">
            <a:off x="5029200" y="4114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V="1">
            <a:off x="5410200" y="4038600"/>
            <a:ext cx="533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46482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41148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35814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5867400" y="3962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Oval 32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4A2B-30FE-46E0-942E-CDE224A8EA7A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CB3B-39FE-41DA-BC4F-3D4919EFA06E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5D2-44CA-42DD-ABAB-2DC813352369}" type="slidenum">
              <a:rPr lang="zh-CN" altLang="en-US"/>
              <a:pPr/>
              <a:t>4</a:t>
            </a:fld>
            <a:endParaRPr lang="en-US" altLang="zh-CN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Applications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Initially:</a:t>
            </a:r>
            <a:r>
              <a:rPr lang="en-US" altLang="zh-CN" b="1" dirty="0" smtClean="0"/>
              <a:t> Scientific Monitoring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High-resolution data </a:t>
            </a:r>
            <a:r>
              <a:rPr lang="en-US" altLang="zh-CN" dirty="0"/>
              <a:t>collection and monitoring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Deploy sensors in a remote region, collect data to a base station.</a:t>
            </a:r>
          </a:p>
          <a:p>
            <a:r>
              <a:rPr lang="en-US" altLang="zh-CN" dirty="0" smtClean="0"/>
              <a:t>Examples</a:t>
            </a:r>
          </a:p>
          <a:p>
            <a:pPr lvl="1"/>
            <a:r>
              <a:rPr lang="en-US" altLang="zh-CN" dirty="0" smtClean="0"/>
              <a:t>Habitat </a:t>
            </a:r>
            <a:r>
              <a:rPr lang="en-US" altLang="zh-CN" dirty="0" smtClean="0"/>
              <a:t>monitoring of animal behaviors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Environment </a:t>
            </a:r>
            <a:r>
              <a:rPr lang="en-US" altLang="zh-CN" dirty="0" smtClean="0"/>
              <a:t>monitoring (redwoods, golden gate bridge, tunnels, 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)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Greedy routing may get stuck </a:t>
            </a:r>
            <a:endParaRPr lang="en-US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38100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Can get stuck</a:t>
            </a:r>
          </a:p>
          <a:p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B75-38CB-4EF4-8B87-30DA3D3700FC}" type="slidenum">
              <a:rPr lang="en-US"/>
              <a:pPr/>
              <a:t>40</a:t>
            </a:fld>
            <a:endParaRPr lang="en-US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647700" y="4165600"/>
            <a:ext cx="2794000" cy="1257300"/>
          </a:xfrm>
          <a:custGeom>
            <a:avLst/>
            <a:gdLst/>
            <a:ahLst/>
            <a:cxnLst>
              <a:cxn ang="0">
                <a:pos x="456" y="112"/>
              </a:cxn>
              <a:cxn ang="0">
                <a:pos x="24" y="448"/>
              </a:cxn>
              <a:cxn ang="0">
                <a:pos x="312" y="784"/>
              </a:cxn>
              <a:cxn ang="0">
                <a:pos x="792" y="400"/>
              </a:cxn>
              <a:cxn ang="0">
                <a:pos x="1176" y="352"/>
              </a:cxn>
              <a:cxn ang="0">
                <a:pos x="1464" y="640"/>
              </a:cxn>
              <a:cxn ang="0">
                <a:pos x="1752" y="496"/>
              </a:cxn>
              <a:cxn ang="0">
                <a:pos x="1416" y="64"/>
              </a:cxn>
              <a:cxn ang="0">
                <a:pos x="456" y="112"/>
              </a:cxn>
            </a:cxnLst>
            <a:rect l="0" t="0" r="r" b="b"/>
            <a:pathLst>
              <a:path w="1760" h="792">
                <a:moveTo>
                  <a:pt x="456" y="112"/>
                </a:moveTo>
                <a:cubicBezTo>
                  <a:pt x="224" y="176"/>
                  <a:pt x="48" y="336"/>
                  <a:pt x="24" y="448"/>
                </a:cubicBezTo>
                <a:cubicBezTo>
                  <a:pt x="0" y="560"/>
                  <a:pt x="184" y="792"/>
                  <a:pt x="312" y="784"/>
                </a:cubicBezTo>
                <a:cubicBezTo>
                  <a:pt x="440" y="776"/>
                  <a:pt x="648" y="472"/>
                  <a:pt x="792" y="400"/>
                </a:cubicBezTo>
                <a:cubicBezTo>
                  <a:pt x="936" y="328"/>
                  <a:pt x="1064" y="312"/>
                  <a:pt x="1176" y="352"/>
                </a:cubicBezTo>
                <a:cubicBezTo>
                  <a:pt x="1288" y="392"/>
                  <a:pt x="1368" y="616"/>
                  <a:pt x="1464" y="640"/>
                </a:cubicBezTo>
                <a:cubicBezTo>
                  <a:pt x="1560" y="664"/>
                  <a:pt x="1760" y="592"/>
                  <a:pt x="1752" y="496"/>
                </a:cubicBezTo>
                <a:cubicBezTo>
                  <a:pt x="1744" y="400"/>
                  <a:pt x="1624" y="128"/>
                  <a:pt x="1416" y="64"/>
                </a:cubicBezTo>
                <a:cubicBezTo>
                  <a:pt x="1208" y="0"/>
                  <a:pt x="688" y="48"/>
                  <a:pt x="456" y="1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057400" y="5715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2057400" y="3505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>
            <a:off x="2133600" y="4800600"/>
            <a:ext cx="152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144" y="336"/>
              </a:cxn>
              <a:cxn ang="0">
                <a:pos x="48" y="192"/>
              </a:cxn>
              <a:cxn ang="0">
                <a:pos x="48" y="0"/>
              </a:cxn>
            </a:cxnLst>
            <a:rect l="0" t="0" r="r" b="b"/>
            <a:pathLst>
              <a:path w="144" h="576">
                <a:moveTo>
                  <a:pt x="0" y="576"/>
                </a:moveTo>
                <a:lnTo>
                  <a:pt x="144" y="336"/>
                </a:lnTo>
                <a:lnTo>
                  <a:pt x="48" y="192"/>
                </a:lnTo>
                <a:lnTo>
                  <a:pt x="4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11430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8382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19050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21336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2590800" y="5257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533400" y="4495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32766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57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12192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7620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1524000" y="5257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990600" y="5791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676400" y="5715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16002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447800" y="4419600"/>
            <a:ext cx="6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953000" y="17526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Find a different embedding so that greedy routing does not get stuck!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CF0B-F931-4C9D-9735-B357017DD77F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84418"/>
            <a:ext cx="37338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09600"/>
          </a:xfrm>
        </p:spPr>
        <p:txBody>
          <a:bodyPr>
            <a:noAutofit/>
          </a:bodyPr>
          <a:lstStyle/>
          <a:p>
            <a:r>
              <a:rPr lang="en-US" altLang="zh-CN" b="1" dirty="0"/>
              <a:t>Greedy embedding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290945" y="1561190"/>
            <a:ext cx="7772400" cy="4572000"/>
          </a:xfrm>
        </p:spPr>
        <p:txBody>
          <a:bodyPr/>
          <a:lstStyle/>
          <a:p>
            <a:pPr marL="609600" indent="-609600"/>
            <a:r>
              <a:rPr lang="en-US" altLang="zh-CN" dirty="0"/>
              <a:t>Given a graph G, find an embedding of the vertices in R</a:t>
            </a:r>
            <a:r>
              <a:rPr lang="en-US" altLang="zh-CN" baseline="30000" dirty="0"/>
              <a:t>d</a:t>
            </a:r>
            <a:r>
              <a:rPr lang="en-US" altLang="zh-CN" dirty="0"/>
              <a:t>, </a:t>
            </a:r>
            <a:r>
              <a:rPr lang="en-US" altLang="zh-CN" dirty="0" err="1"/>
              <a:t>s.t.</a:t>
            </a:r>
            <a:r>
              <a:rPr lang="en-US" altLang="zh-CN" dirty="0"/>
              <a:t> for each pair of nodes s, t, there is a neighbor of s closer to t than s itself</a:t>
            </a:r>
            <a:r>
              <a:rPr lang="en-US" altLang="zh-CN" dirty="0" smtClean="0"/>
              <a:t>.</a:t>
            </a:r>
          </a:p>
          <a:p>
            <a:pPr marL="609600" indent="-609600"/>
            <a:r>
              <a:rPr lang="en-US" altLang="zh-CN" dirty="0" smtClean="0"/>
              <a:t>Q: how to compute?</a:t>
            </a:r>
            <a:endParaRPr lang="en-US" altLang="zh-CN" dirty="0"/>
          </a:p>
          <a:p>
            <a:pPr marL="609600" indent="-609600"/>
            <a:endParaRPr lang="zh-CN" alt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1B77-C4BA-4FA5-9B46-6C1F6E406A58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6128760" y="5994977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5809456" y="325581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H. Papadimitriou and D. </a:t>
            </a:r>
            <a:r>
              <a:rPr lang="en-US" dirty="0" err="1"/>
              <a:t>Ratajczak</a:t>
            </a:r>
            <a:r>
              <a:rPr lang="en-US" dirty="0"/>
              <a:t>. On a conjecture related to geometric routing. </a:t>
            </a:r>
            <a:r>
              <a:rPr lang="en-US" i="1" dirty="0" err="1"/>
              <a:t>Theor</a:t>
            </a:r>
            <a:r>
              <a:rPr lang="en-US" i="1" dirty="0"/>
              <a:t>. </a:t>
            </a:r>
            <a:r>
              <a:rPr lang="en-US" i="1" dirty="0" err="1"/>
              <a:t>Comput</a:t>
            </a:r>
            <a:r>
              <a:rPr lang="en-US" i="1" dirty="0"/>
              <a:t>. Sci</a:t>
            </a:r>
            <a:r>
              <a:rPr lang="en-US" i="1" dirty="0" smtClean="0"/>
              <a:t>.</a:t>
            </a:r>
            <a:r>
              <a:rPr lang="en-US" dirty="0" smtClean="0"/>
              <a:t>, 344(1</a:t>
            </a:r>
            <a:r>
              <a:rPr lang="en-US" dirty="0"/>
              <a:t>):3–14, 2005.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6DF8-8C57-4055-9102-AD16BF7D43C9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150" y="2209800"/>
            <a:ext cx="4210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038832" y="4724400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≤</a:t>
            </a:r>
            <a:r>
              <a:rPr lang="el-GR" altLang="zh-CN" sz="3200" dirty="0" smtClean="0"/>
              <a:t>π</a:t>
            </a:r>
            <a:r>
              <a:rPr lang="en-US" altLang="zh-CN" sz="3200" dirty="0" smtClean="0"/>
              <a:t>/3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210175" y="5562600"/>
            <a:ext cx="1171575" cy="152400"/>
          </a:xfrm>
          <a:prstGeom prst="line">
            <a:avLst/>
          </a:prstGeom>
          <a:ln w="381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09600"/>
          </a:xfrm>
        </p:spPr>
        <p:txBody>
          <a:bodyPr>
            <a:noAutofit/>
          </a:bodyPr>
          <a:lstStyle/>
          <a:p>
            <a:r>
              <a:rPr lang="en-US" altLang="zh-CN" b="1" dirty="0"/>
              <a:t>Greedy embedding does not always exist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609600" indent="-609600"/>
            <a:r>
              <a:rPr lang="en-US" altLang="zh-CN" dirty="0" smtClean="0"/>
              <a:t>A star with ≥ 6 leaves does </a:t>
            </a:r>
            <a:r>
              <a:rPr lang="en-US" altLang="zh-CN" dirty="0"/>
              <a:t>not have a greedy embedding in R</a:t>
            </a:r>
            <a:r>
              <a:rPr lang="en-US" altLang="zh-CN" baseline="30000" dirty="0"/>
              <a:t>2</a:t>
            </a:r>
          </a:p>
          <a:p>
            <a:pPr marL="609600" indent="-609600"/>
            <a:endParaRPr lang="zh-CN" altLang="en-US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9BEA-0600-40C2-9ACF-5938AD86E7C5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4495800" y="5943600"/>
            <a:ext cx="4446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the longest distance in </a:t>
            </a:r>
            <a:r>
              <a:rPr lang="el-GR" sz="2400" dirty="0" smtClean="0"/>
              <a:t>Δ</a:t>
            </a:r>
            <a:r>
              <a:rPr lang="en-US" sz="2400" dirty="0" smtClean="0"/>
              <a:t>ab</a:t>
            </a:r>
            <a:r>
              <a:rPr lang="en-US" sz="2400" baseline="-25000" dirty="0" smtClean="0"/>
              <a:t>2</a:t>
            </a:r>
            <a:r>
              <a:rPr lang="en-US" sz="2400" dirty="0"/>
              <a:t>b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790633" y="5016787"/>
            <a:ext cx="104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Source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498" y="5468081"/>
            <a:ext cx="166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Destination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58B7-893B-4948-839E-E26B7CE3DB69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49236"/>
            <a:ext cx="3924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0960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Conjecture </a:t>
            </a:r>
            <a:r>
              <a:rPr lang="en-US" altLang="zh-CN" sz="2400" dirty="0" smtClean="0"/>
              <a:t>[</a:t>
            </a:r>
            <a:r>
              <a:rPr lang="en-US" sz="2400" dirty="0" smtClean="0"/>
              <a:t>Papadimitriou, </a:t>
            </a:r>
            <a:r>
              <a:rPr lang="en-US" sz="2400" dirty="0" err="1" smtClean="0"/>
              <a:t>Ratajczak</a:t>
            </a:r>
            <a:r>
              <a:rPr lang="en-US" altLang="zh-CN" sz="2400" dirty="0" smtClean="0"/>
              <a:t>]</a:t>
            </a:r>
            <a:endParaRPr lang="en-US" altLang="zh-CN" sz="2400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marL="609600" indent="-609600"/>
            <a:r>
              <a:rPr lang="en-US" altLang="zh-CN" dirty="0" smtClean="0"/>
              <a:t>Any </a:t>
            </a:r>
            <a:r>
              <a:rPr lang="en-US" altLang="zh-CN" b="1" dirty="0"/>
              <a:t>planar 3-connected </a:t>
            </a:r>
            <a:r>
              <a:rPr lang="en-US" altLang="zh-CN" dirty="0"/>
              <a:t>graph has a greedy embedding R</a:t>
            </a:r>
            <a:r>
              <a:rPr lang="en-US" altLang="zh-CN" baseline="30000" dirty="0"/>
              <a:t>2</a:t>
            </a:r>
            <a:r>
              <a:rPr lang="en-US" altLang="zh-CN" dirty="0" smtClean="0"/>
              <a:t>.</a:t>
            </a:r>
          </a:p>
          <a:p>
            <a:pPr marL="609600" indent="-609600"/>
            <a:endParaRPr lang="en-US" altLang="zh-CN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5FC5-49F7-4B05-8841-0E63810C2360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2" name="Rectangle 1"/>
          <p:cNvSpPr/>
          <p:nvPr/>
        </p:nvSpPr>
        <p:spPr>
          <a:xfrm>
            <a:off x="304800" y="335280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en-US" altLang="zh-CN" sz="2800" dirty="0"/>
              <a:t>Any 3-connected planar graph is the edge graph of a </a:t>
            </a:r>
            <a:r>
              <a:rPr lang="en-US" altLang="zh-CN" sz="2800" b="1" dirty="0"/>
              <a:t>3D convex </a:t>
            </a:r>
            <a:r>
              <a:rPr lang="en-US" altLang="zh-CN" sz="2800" b="1" dirty="0" err="1"/>
              <a:t>polytope</a:t>
            </a:r>
            <a:r>
              <a:rPr lang="en-US" altLang="zh-CN" sz="2800" dirty="0"/>
              <a:t>, with edges tangent to a sphere. [Steinitz 1922].</a:t>
            </a:r>
          </a:p>
          <a:p>
            <a:pPr marL="609600" indent="-609600"/>
            <a:endParaRPr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48DC-377B-4A5D-8EF2-42CB00E08828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09600"/>
          </a:xfrm>
        </p:spPr>
        <p:txBody>
          <a:bodyPr>
            <a:noAutofit/>
          </a:bodyPr>
          <a:lstStyle/>
          <a:p>
            <a:r>
              <a:rPr lang="en-US" altLang="zh-CN" b="1" dirty="0"/>
              <a:t>Polyhedral routing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200400"/>
            <a:ext cx="4840288" cy="2743200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zh-CN" sz="2800" dirty="0" smtClean="0"/>
              <a:t>Distance is a linear function </a:t>
            </a:r>
            <a:r>
              <a:rPr lang="en-US" altLang="zh-CN" sz="2800" dirty="0" smtClean="0">
                <a:sym typeface="Wingdings" pitchFamily="2" charset="2"/>
              </a:rPr>
              <a:t> single global minimum.</a:t>
            </a:r>
            <a:endParaRPr lang="en-US" altLang="zh-CN" sz="2800" dirty="0"/>
          </a:p>
          <a:p>
            <a:pPr marL="609600" indent="-609600">
              <a:buFontTx/>
              <a:buAutoNum type="arabicPeriod"/>
            </a:pPr>
            <a:r>
              <a:rPr lang="en-US" altLang="zh-CN" sz="2800" dirty="0" smtClean="0"/>
              <a:t>For destination v, d(u, v) is minimum if u=v.</a:t>
            </a:r>
          </a:p>
          <a:p>
            <a:pPr marL="609600" indent="-609600">
              <a:buFontTx/>
              <a:buAutoNum type="arabicPeriod"/>
            </a:pPr>
            <a:r>
              <a:rPr lang="en-US" altLang="zh-CN" sz="2800" dirty="0" smtClean="0"/>
              <a:t>No stuck point due to convexity.</a:t>
            </a:r>
            <a:endParaRPr lang="en-US" altLang="zh-CN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EA0E-718E-4CEF-B0B1-19E7E1124C31}" type="slidenum">
              <a:rPr lang="zh-CN" altLang="en-US"/>
              <a:pPr/>
              <a:t>44</a:t>
            </a:fld>
            <a:endParaRPr lang="en-US" altLang="zh-CN"/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514600"/>
            <a:ext cx="3924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685800" y="1447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 dirty="0" smtClean="0">
                <a:ea typeface="Arial Unicode MS" pitchFamily="34" charset="-122"/>
                <a:cs typeface="Times New Roman" pitchFamily="18" charset="0"/>
              </a:rPr>
              <a:t>Theorem: Greedy routing with the </a:t>
            </a:r>
            <a:r>
              <a:rPr lang="en-US" sz="3200" dirty="0">
                <a:ea typeface="Arial Unicode MS" pitchFamily="34" charset="-122"/>
                <a:cs typeface="Times New Roman" pitchFamily="18" charset="0"/>
              </a:rPr>
              <a:t>distance function </a:t>
            </a:r>
            <a:r>
              <a:rPr lang="en-US" sz="3200" dirty="0" smtClean="0">
                <a:ea typeface="Arial Unicode MS" pitchFamily="34" charset="-122"/>
                <a:cs typeface="Times New Roman" pitchFamily="18" charset="0"/>
              </a:rPr>
              <a:t>d(u</a:t>
            </a:r>
            <a:r>
              <a:rPr lang="en-US" sz="3200" dirty="0">
                <a:ea typeface="Arial Unicode MS" pitchFamily="34" charset="-122"/>
                <a:cs typeface="Times New Roman" pitchFamily="18" charset="0"/>
              </a:rPr>
              <a:t>, v) = - </a:t>
            </a:r>
            <a:r>
              <a:rPr lang="en-US" sz="3200" b="1" dirty="0">
                <a:ea typeface="Arial Unicode MS" pitchFamily="34" charset="-122"/>
                <a:cs typeface="Times New Roman" pitchFamily="18" charset="0"/>
              </a:rPr>
              <a:t>e</a:t>
            </a:r>
            <a:r>
              <a:rPr lang="en-US" sz="3200" dirty="0">
                <a:ea typeface="Arial Unicode MS" pitchFamily="34" charset="-122"/>
                <a:cs typeface="Times New Roman" pitchFamily="18" charset="0"/>
              </a:rPr>
              <a:t>(u)</a:t>
            </a:r>
            <a:r>
              <a:rPr lang="en-US" sz="3200" dirty="0">
                <a:ea typeface="Arial Unicode MS" pitchFamily="34" charset="-122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3200" b="1" dirty="0">
                <a:ea typeface="Arial Unicode MS" pitchFamily="34" charset="-122"/>
                <a:cs typeface="Times New Roman" pitchFamily="18" charset="0"/>
              </a:rPr>
              <a:t>e</a:t>
            </a:r>
            <a:r>
              <a:rPr lang="en-US" sz="3200" dirty="0">
                <a:ea typeface="Arial Unicode MS" pitchFamily="34" charset="-122"/>
                <a:cs typeface="Times New Roman" pitchFamily="18" charset="0"/>
              </a:rPr>
              <a:t>(v</a:t>
            </a:r>
            <a:r>
              <a:rPr lang="en-US" sz="3200" dirty="0" smtClean="0">
                <a:ea typeface="Arial Unicode MS" pitchFamily="34" charset="-122"/>
                <a:cs typeface="Times New Roman" pitchFamily="18" charset="0"/>
              </a:rPr>
              <a:t>) guarantees delivery.</a:t>
            </a:r>
            <a:endParaRPr lang="en-US" sz="3600" dirty="0"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216817" flipV="1">
            <a:off x="4981270" y="2707405"/>
            <a:ext cx="1638804" cy="137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EB7-4C13-4956-9EB0-FA26D30D94E5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Progress on the conjecture</a:t>
            </a:r>
            <a:endParaRPr lang="en-US" altLang="zh-CN" b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Dhandapani</a:t>
            </a:r>
            <a:r>
              <a:rPr lang="en-US" altLang="zh-CN" dirty="0"/>
              <a:t> proved that any</a:t>
            </a:r>
            <a:r>
              <a:rPr lang="en-US" altLang="zh-CN" dirty="0">
                <a:solidFill>
                  <a:srgbClr val="0000FF"/>
                </a:solidFill>
              </a:rPr>
              <a:t> triangulation </a:t>
            </a:r>
            <a:r>
              <a:rPr lang="en-US" altLang="zh-CN" dirty="0"/>
              <a:t>admits a greedy embedding (SODA’08).</a:t>
            </a:r>
          </a:p>
          <a:p>
            <a:r>
              <a:rPr lang="en-US" altLang="zh-CN" dirty="0" smtClean="0"/>
              <a:t>Leighton </a:t>
            </a:r>
            <a:r>
              <a:rPr lang="en-US" altLang="zh-CN" dirty="0"/>
              <a:t>and </a:t>
            </a:r>
            <a:r>
              <a:rPr lang="en-US" altLang="zh-CN" dirty="0" err="1"/>
              <a:t>Moitra</a:t>
            </a:r>
            <a:r>
              <a:rPr lang="en-US" altLang="zh-CN" dirty="0"/>
              <a:t> proved the conjecture (FOCS’08).</a:t>
            </a:r>
          </a:p>
          <a:p>
            <a:r>
              <a:rPr lang="en-US" altLang="zh-CN" dirty="0"/>
              <a:t>Independently, </a:t>
            </a:r>
            <a:r>
              <a:rPr lang="en-US" altLang="zh-CN" dirty="0" err="1"/>
              <a:t>Angelini</a:t>
            </a:r>
            <a:r>
              <a:rPr lang="en-US" altLang="zh-CN" dirty="0"/>
              <a:t> et al. also proved it (Graph Drawing’08</a:t>
            </a:r>
            <a:r>
              <a:rPr lang="en-US" altLang="zh-CN" dirty="0" smtClean="0"/>
              <a:t>).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CE32-2F08-4124-91E1-4AECDCA6661B}" type="slidenum">
              <a:rPr lang="zh-CN" altLang="en-US"/>
              <a:pPr/>
              <a:t>45</a:t>
            </a:fld>
            <a:endParaRPr lang="en-US" altLang="zh-C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096-A1E5-40A9-BEF8-5593DF457B86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Leighton and </a:t>
            </a:r>
            <a:r>
              <a:rPr lang="en-US" altLang="zh-CN" b="1" dirty="0" err="1" smtClean="0"/>
              <a:t>Moitra’s</a:t>
            </a:r>
            <a:r>
              <a:rPr lang="en-US" altLang="zh-CN" b="1" dirty="0" smtClean="0"/>
              <a:t> Proof</a:t>
            </a:r>
            <a:endParaRPr lang="en-US" altLang="zh-CN" b="1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All 3-connected planar </a:t>
            </a:r>
            <a:r>
              <a:rPr lang="en-US" altLang="zh-CN" dirty="0" smtClean="0"/>
              <a:t>graphs </a:t>
            </a:r>
            <a:r>
              <a:rPr lang="en-US" altLang="zh-CN" dirty="0"/>
              <a:t>contain a spanning </a:t>
            </a:r>
            <a:r>
              <a:rPr lang="en-US" altLang="zh-CN" dirty="0">
                <a:solidFill>
                  <a:srgbClr val="0000FF"/>
                </a:solidFill>
              </a:rPr>
              <a:t>Christmas Cactus graph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All Christmas Cactus graphs admit a greedy embedding in the plane.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4D14-199F-4290-871D-D31B1CD989C0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257A-B30F-47FC-8F9E-6115DED3DEAD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E9B8-A04A-4957-9411-E3B6E67087EB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 Christmas Cactus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246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B42F-829D-4CEE-BDD1-0764B22DE129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792321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Christmas cactus graph</a:t>
            </a:r>
            <a:endParaRPr lang="en-US" altLang="zh-CN" b="1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 </a:t>
            </a:r>
            <a:r>
              <a:rPr lang="en-US" altLang="zh-CN" sz="2800" dirty="0">
                <a:solidFill>
                  <a:srgbClr val="0000FF"/>
                </a:solidFill>
              </a:rPr>
              <a:t>cactus graph</a:t>
            </a:r>
            <a:r>
              <a:rPr lang="en-US" altLang="zh-CN" sz="2800" dirty="0"/>
              <a:t> is connected, each edge is in at most one simple cycle.</a:t>
            </a:r>
          </a:p>
          <a:p>
            <a:r>
              <a:rPr lang="en-US" altLang="zh-CN" sz="2800" dirty="0"/>
              <a:t>A </a:t>
            </a:r>
            <a:r>
              <a:rPr lang="en-US" altLang="zh-CN" sz="2800" dirty="0">
                <a:solidFill>
                  <a:srgbClr val="0000FF"/>
                </a:solidFill>
              </a:rPr>
              <a:t>Christmas Cactus graph</a:t>
            </a:r>
            <a:r>
              <a:rPr lang="en-US" altLang="zh-CN" sz="2800" dirty="0"/>
              <a:t> is a cactus graph for which the removal of any node </a:t>
            </a:r>
            <a:r>
              <a:rPr lang="en-US" altLang="zh-CN" sz="2800" dirty="0" smtClean="0"/>
              <a:t>disconnects it </a:t>
            </a:r>
            <a:r>
              <a:rPr lang="en-US" altLang="zh-CN" sz="2800" dirty="0"/>
              <a:t>into at most 2 pieces.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DAED-8B0E-4E4A-884B-CE8D9CCC27E1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477000" y="4267200"/>
            <a:ext cx="28330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“Tree of cycles”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4AED-8B18-4069-A963-50500F465A50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does the embedding look like?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Requires high resolution!</a:t>
            </a:r>
          </a:p>
          <a:p>
            <a:r>
              <a:rPr lang="en-US" dirty="0" smtClean="0"/>
              <a:t>Ω(n log n) bit size coordinates!</a:t>
            </a:r>
            <a:r>
              <a:rPr lang="en-US" sz="2200" dirty="0" smtClean="0"/>
              <a:t> [</a:t>
            </a:r>
            <a:r>
              <a:rPr lang="en-US" sz="2200" dirty="0" err="1" smtClean="0"/>
              <a:t>Eppstein</a:t>
            </a:r>
            <a:r>
              <a:rPr lang="en-US" sz="2200" dirty="0" smtClean="0"/>
              <a:t>, Goodrich’08]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1371600"/>
            <a:ext cx="893785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8407" y="2209800"/>
            <a:ext cx="21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Leighton and </a:t>
            </a:r>
            <a:r>
              <a:rPr lang="en-US" altLang="zh-CN" dirty="0" err="1"/>
              <a:t>Moitra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65F-9E2F-4A3A-B2A9-3B45589C6BEF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71DD-3284-462F-897F-9B2B28420867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5D2-44CA-42DD-ABAB-2DC813352369}" type="slidenum">
              <a:rPr lang="zh-CN" altLang="en-US"/>
              <a:pPr/>
              <a:t>5</a:t>
            </a:fld>
            <a:endParaRPr lang="en-US" altLang="zh-CN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Applications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Later: </a:t>
            </a:r>
            <a:r>
              <a:rPr lang="en-US" altLang="zh-CN" b="1" dirty="0" smtClean="0"/>
              <a:t>Cyber Physical Systems (CPS</a:t>
            </a:r>
            <a:r>
              <a:rPr lang="en-US" altLang="zh-CN" b="1" dirty="0" smtClean="0"/>
              <a:t>), Internet of Things (</a:t>
            </a:r>
            <a:r>
              <a:rPr lang="en-US" altLang="zh-CN" b="1" dirty="0" err="1" smtClean="0"/>
              <a:t>IoT</a:t>
            </a:r>
            <a:r>
              <a:rPr lang="en-US" altLang="zh-CN" b="1" dirty="0" smtClean="0"/>
              <a:t>)  </a:t>
            </a:r>
            <a:endParaRPr lang="en-US" altLang="zh-CN" dirty="0"/>
          </a:p>
          <a:p>
            <a:pPr lvl="1"/>
            <a:r>
              <a:rPr lang="en-US" altLang="zh-CN" dirty="0"/>
              <a:t>Real-time data acquisition.</a:t>
            </a:r>
          </a:p>
          <a:p>
            <a:pPr lvl="1"/>
            <a:r>
              <a:rPr lang="en-US" altLang="zh-CN" dirty="0"/>
              <a:t>Situation understanding.</a:t>
            </a:r>
          </a:p>
          <a:p>
            <a:pPr lvl="1"/>
            <a:r>
              <a:rPr lang="en-US" altLang="zh-CN" dirty="0"/>
              <a:t>Event response and control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Examples:</a:t>
            </a:r>
          </a:p>
          <a:p>
            <a:pPr lvl="1"/>
            <a:r>
              <a:rPr lang="en-US" altLang="zh-CN" dirty="0" smtClean="0"/>
              <a:t>Health monitoring</a:t>
            </a:r>
          </a:p>
          <a:p>
            <a:pPr lvl="1"/>
            <a:r>
              <a:rPr lang="en-US" altLang="zh-CN" dirty="0" smtClean="0"/>
              <a:t>Smart buildings; green buildings</a:t>
            </a:r>
          </a:p>
          <a:p>
            <a:pPr lvl="1"/>
            <a:r>
              <a:rPr lang="en-US" altLang="zh-CN" dirty="0" err="1" smtClean="0"/>
              <a:t>SmartGrid</a:t>
            </a:r>
            <a:endParaRPr lang="en-US" altLang="zh-CN" dirty="0"/>
          </a:p>
        </p:txBody>
      </p:sp>
      <p:grpSp>
        <p:nvGrpSpPr>
          <p:cNvPr id="8" name="Group 7"/>
          <p:cNvGrpSpPr/>
          <p:nvPr/>
        </p:nvGrpSpPr>
        <p:grpSpPr>
          <a:xfrm>
            <a:off x="5562600" y="2555297"/>
            <a:ext cx="3505200" cy="2169103"/>
            <a:chOff x="5562600" y="2555297"/>
            <a:chExt cx="3505200" cy="2169103"/>
          </a:xfrm>
        </p:grpSpPr>
        <p:sp>
          <p:nvSpPr>
            <p:cNvPr id="6" name="Rounded Rectangle 5"/>
            <p:cNvSpPr/>
            <p:nvPr/>
          </p:nvSpPr>
          <p:spPr>
            <a:xfrm>
              <a:off x="5562600" y="2555297"/>
              <a:ext cx="1447800" cy="613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Sensing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62600" y="4191000"/>
              <a:ext cx="15240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Control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Down Arrow 1"/>
            <p:cNvSpPr/>
            <p:nvPr/>
          </p:nvSpPr>
          <p:spPr>
            <a:xfrm>
              <a:off x="6096000" y="3297815"/>
              <a:ext cx="2286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86600" y="3314700"/>
              <a:ext cx="19812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Environment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Bent-Up Arrow 2"/>
            <p:cNvSpPr/>
            <p:nvPr/>
          </p:nvSpPr>
          <p:spPr>
            <a:xfrm rot="16200000">
              <a:off x="7239002" y="2579976"/>
              <a:ext cx="435986" cy="74078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nt-Up Arrow 10"/>
            <p:cNvSpPr/>
            <p:nvPr/>
          </p:nvSpPr>
          <p:spPr>
            <a:xfrm>
              <a:off x="7162800" y="3886200"/>
              <a:ext cx="762000" cy="609599"/>
            </a:xfrm>
            <a:prstGeom prst="bentUpArrow">
              <a:avLst>
                <a:gd name="adj1" fmla="val 15625"/>
                <a:gd name="adj2" fmla="val 25000"/>
                <a:gd name="adj3" fmla="val 203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7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Succinct greedy drawing</a:t>
            </a:r>
            <a:endParaRPr lang="en-US" altLang="zh-CN" b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Goal: o(n log n) bit size coordinates.</a:t>
            </a:r>
          </a:p>
          <a:p>
            <a:r>
              <a:rPr lang="en-US" altLang="zh-CN" dirty="0" smtClean="0"/>
              <a:t>But this is </a:t>
            </a:r>
            <a:r>
              <a:rPr lang="en-US" altLang="zh-CN" dirty="0" smtClean="0"/>
              <a:t>in general impossible. </a:t>
            </a:r>
            <a:r>
              <a:rPr lang="en-US" altLang="zh-CN" dirty="0" smtClean="0"/>
              <a:t>[Battista, </a:t>
            </a:r>
            <a:r>
              <a:rPr lang="en-US" altLang="zh-CN" dirty="0" err="1" smtClean="0"/>
              <a:t>Frati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Angelini</a:t>
            </a:r>
            <a:r>
              <a:rPr lang="en-US" altLang="zh-CN" dirty="0" smtClean="0"/>
              <a:t>, 2009].</a:t>
            </a:r>
          </a:p>
          <a:p>
            <a:r>
              <a:rPr lang="en-US" altLang="zh-CN" dirty="0" smtClean="0"/>
              <a:t>Notice: no need to store exact coordinates, only need comparison.</a:t>
            </a:r>
          </a:p>
          <a:p>
            <a:r>
              <a:rPr lang="en-US" altLang="zh-CN" dirty="0" err="1" smtClean="0"/>
              <a:t>Goldrich</a:t>
            </a:r>
            <a:r>
              <a:rPr lang="en-US" altLang="zh-CN" dirty="0" smtClean="0"/>
              <a:t>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Strash</a:t>
            </a:r>
            <a:r>
              <a:rPr lang="en-US" altLang="zh-CN" dirty="0" smtClean="0"/>
              <a:t> show </a:t>
            </a:r>
            <a:r>
              <a:rPr lang="en-US" altLang="zh-CN" dirty="0" smtClean="0"/>
              <a:t>compressed representation of “Christmas </a:t>
            </a:r>
            <a:r>
              <a:rPr lang="en-US" altLang="zh-CN" dirty="0" smtClean="0"/>
              <a:t>cactus embedding” </a:t>
            </a:r>
            <a:r>
              <a:rPr lang="en-US" altLang="zh-CN" dirty="0" smtClean="0"/>
              <a:t>using O(log </a:t>
            </a:r>
            <a:r>
              <a:rPr lang="en-US" altLang="zh-CN" dirty="0" smtClean="0"/>
              <a:t>n) size </a:t>
            </a:r>
            <a:r>
              <a:rPr lang="en-US" altLang="zh-CN" dirty="0" smtClean="0"/>
              <a:t>storage.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CE32-2F08-4124-91E1-4AECDCA6661B}" type="slidenum">
              <a:rPr lang="zh-CN" altLang="en-US"/>
              <a:pPr/>
              <a:t>50</a:t>
            </a:fld>
            <a:endParaRPr lang="en-US" altLang="zh-C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B7E5-D187-49EC-94FF-509A01EB2BDD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Greedy drawing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nice theory</a:t>
            </a:r>
            <a:endParaRPr lang="en-US" dirty="0"/>
          </a:p>
          <a:p>
            <a:r>
              <a:rPr lang="en-US" dirty="0" smtClean="0"/>
              <a:t>In practice: links go up and down. </a:t>
            </a:r>
          </a:p>
          <a:p>
            <a:r>
              <a:rPr lang="en-US" dirty="0" smtClean="0"/>
              <a:t>Maintaining the greedy drawing is non-trivial.</a:t>
            </a:r>
          </a:p>
          <a:p>
            <a:endParaRPr lang="en-US" dirty="0"/>
          </a:p>
          <a:p>
            <a:r>
              <a:rPr lang="en-US" dirty="0" smtClean="0"/>
              <a:t>Switch to the geometric view.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005F-280D-47ED-9F04-76E966BAE7CF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Greedy routing get stuck at “holes” </a:t>
            </a:r>
            <a:endParaRPr lang="en-US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Can get stuck</a:t>
            </a:r>
          </a:p>
          <a:p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B75-38CB-4EF4-8B87-30DA3D3700FC}" type="slidenum">
              <a:rPr lang="en-US"/>
              <a:pPr/>
              <a:t>52</a:t>
            </a:fld>
            <a:endParaRPr lang="en-US"/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6477000" y="54864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5105400" y="4267200"/>
            <a:ext cx="3124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647700" y="4165600"/>
            <a:ext cx="2794000" cy="1257300"/>
          </a:xfrm>
          <a:custGeom>
            <a:avLst/>
            <a:gdLst/>
            <a:ahLst/>
            <a:cxnLst>
              <a:cxn ang="0">
                <a:pos x="456" y="112"/>
              </a:cxn>
              <a:cxn ang="0">
                <a:pos x="24" y="448"/>
              </a:cxn>
              <a:cxn ang="0">
                <a:pos x="312" y="784"/>
              </a:cxn>
              <a:cxn ang="0">
                <a:pos x="792" y="400"/>
              </a:cxn>
              <a:cxn ang="0">
                <a:pos x="1176" y="352"/>
              </a:cxn>
              <a:cxn ang="0">
                <a:pos x="1464" y="640"/>
              </a:cxn>
              <a:cxn ang="0">
                <a:pos x="1752" y="496"/>
              </a:cxn>
              <a:cxn ang="0">
                <a:pos x="1416" y="64"/>
              </a:cxn>
              <a:cxn ang="0">
                <a:pos x="456" y="112"/>
              </a:cxn>
            </a:cxnLst>
            <a:rect l="0" t="0" r="r" b="b"/>
            <a:pathLst>
              <a:path w="1760" h="792">
                <a:moveTo>
                  <a:pt x="456" y="112"/>
                </a:moveTo>
                <a:cubicBezTo>
                  <a:pt x="224" y="176"/>
                  <a:pt x="48" y="336"/>
                  <a:pt x="24" y="448"/>
                </a:cubicBezTo>
                <a:cubicBezTo>
                  <a:pt x="0" y="560"/>
                  <a:pt x="184" y="792"/>
                  <a:pt x="312" y="784"/>
                </a:cubicBezTo>
                <a:cubicBezTo>
                  <a:pt x="440" y="776"/>
                  <a:pt x="648" y="472"/>
                  <a:pt x="792" y="400"/>
                </a:cubicBezTo>
                <a:cubicBezTo>
                  <a:pt x="936" y="328"/>
                  <a:pt x="1064" y="312"/>
                  <a:pt x="1176" y="352"/>
                </a:cubicBezTo>
                <a:cubicBezTo>
                  <a:pt x="1288" y="392"/>
                  <a:pt x="1368" y="616"/>
                  <a:pt x="1464" y="640"/>
                </a:cubicBezTo>
                <a:cubicBezTo>
                  <a:pt x="1560" y="664"/>
                  <a:pt x="1760" y="592"/>
                  <a:pt x="1752" y="496"/>
                </a:cubicBezTo>
                <a:cubicBezTo>
                  <a:pt x="1744" y="400"/>
                  <a:pt x="1624" y="128"/>
                  <a:pt x="1416" y="64"/>
                </a:cubicBezTo>
                <a:cubicBezTo>
                  <a:pt x="1208" y="0"/>
                  <a:pt x="688" y="48"/>
                  <a:pt x="456" y="1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057400" y="5715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2057400" y="3505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>
            <a:off x="2133600" y="4800600"/>
            <a:ext cx="152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144" y="336"/>
              </a:cxn>
              <a:cxn ang="0">
                <a:pos x="48" y="192"/>
              </a:cxn>
              <a:cxn ang="0">
                <a:pos x="48" y="0"/>
              </a:cxn>
            </a:cxnLst>
            <a:rect l="0" t="0" r="r" b="b"/>
            <a:pathLst>
              <a:path w="144" h="576">
                <a:moveTo>
                  <a:pt x="0" y="576"/>
                </a:moveTo>
                <a:lnTo>
                  <a:pt x="144" y="336"/>
                </a:lnTo>
                <a:lnTo>
                  <a:pt x="48" y="192"/>
                </a:lnTo>
                <a:lnTo>
                  <a:pt x="4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6629400" y="6400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66294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60198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5410200" y="2895600"/>
            <a:ext cx="2590800" cy="2590800"/>
          </a:xfrm>
          <a:prstGeom prst="ellipse">
            <a:avLst/>
          </a:prstGeom>
          <a:noFill/>
          <a:ln w="25400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6629400" y="41148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Freeform 29"/>
          <p:cNvSpPr>
            <a:spLocks/>
          </p:cNvSpPr>
          <p:nvPr/>
        </p:nvSpPr>
        <p:spPr bwMode="auto">
          <a:xfrm>
            <a:off x="6705600" y="5638800"/>
            <a:ext cx="152400" cy="7620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144" y="336"/>
              </a:cxn>
              <a:cxn ang="0">
                <a:pos x="48" y="192"/>
              </a:cxn>
              <a:cxn ang="0">
                <a:pos x="48" y="0"/>
              </a:cxn>
            </a:cxnLst>
            <a:rect l="0" t="0" r="r" b="b"/>
            <a:pathLst>
              <a:path w="144" h="576">
                <a:moveTo>
                  <a:pt x="0" y="576"/>
                </a:moveTo>
                <a:lnTo>
                  <a:pt x="144" y="336"/>
                </a:lnTo>
                <a:lnTo>
                  <a:pt x="48" y="192"/>
                </a:lnTo>
                <a:lnTo>
                  <a:pt x="4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6027738" y="5410200"/>
            <a:ext cx="296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7181850" y="54864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11430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8382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19050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21336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2590800" y="5257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533400" y="4495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32766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57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12192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762000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1524000" y="5257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990600" y="5791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676400" y="5715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16002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447800" y="4419600"/>
            <a:ext cx="6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8746-A502-44F5-BCE6-8F0B6E024322}" type="datetime1">
              <a:rPr lang="zh-CN" altLang="en-US" smtClean="0"/>
              <a:t>2012/6/20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/>
      <p:bldP spid="74766" grpId="0" animBg="1"/>
      <p:bldP spid="74766" grpId="1" animBg="1"/>
      <p:bldP spid="747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738" y="2470150"/>
            <a:ext cx="385286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62" y="2489777"/>
            <a:ext cx="3886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Deform the holes to be circular</a:t>
            </a:r>
            <a:endParaRPr lang="en-US" sz="4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 routing does not get stuck at circular holes. </a:t>
            </a:r>
            <a:r>
              <a:rPr lang="en-US" sz="2000" dirty="0" smtClean="0"/>
              <a:t>[Sarkar, Yin, Gao, Luo, Gu, 2009]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5528-C6DC-404D-BE58-C4BF4710B48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2100" y="3911600"/>
            <a:ext cx="622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sym typeface="Wingdings" pitchFamily="2" charset="2"/>
              </a:rPr>
              <a:t></a:t>
            </a:r>
            <a:endParaRPr lang="en-US" sz="32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0" y="496887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298767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956300" y="3059113"/>
            <a:ext cx="835025" cy="1989137"/>
          </a:xfrm>
          <a:custGeom>
            <a:avLst/>
            <a:gdLst>
              <a:gd name="connsiteX0" fmla="*/ 0 w 834500"/>
              <a:gd name="connsiteY0" fmla="*/ 1988598 h 1988598"/>
              <a:gd name="connsiteX1" fmla="*/ 186431 w 834500"/>
              <a:gd name="connsiteY1" fmla="*/ 1509204 h 1988598"/>
              <a:gd name="connsiteX2" fmla="*/ 133165 w 834500"/>
              <a:gd name="connsiteY2" fmla="*/ 1358284 h 1988598"/>
              <a:gd name="connsiteX3" fmla="*/ 115409 w 834500"/>
              <a:gd name="connsiteY3" fmla="*/ 1216241 h 1988598"/>
              <a:gd name="connsiteX4" fmla="*/ 142042 w 834500"/>
              <a:gd name="connsiteY4" fmla="*/ 1065321 h 1988598"/>
              <a:gd name="connsiteX5" fmla="*/ 186431 w 834500"/>
              <a:gd name="connsiteY5" fmla="*/ 967666 h 1988598"/>
              <a:gd name="connsiteX6" fmla="*/ 834500 w 834500"/>
              <a:gd name="connsiteY6" fmla="*/ 0 h 198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00" h="1988598">
                <a:moveTo>
                  <a:pt x="0" y="1988598"/>
                </a:moveTo>
                <a:lnTo>
                  <a:pt x="186431" y="1509204"/>
                </a:lnTo>
                <a:lnTo>
                  <a:pt x="133165" y="1358284"/>
                </a:lnTo>
                <a:lnTo>
                  <a:pt x="115409" y="1216241"/>
                </a:lnTo>
                <a:lnTo>
                  <a:pt x="142042" y="1065321"/>
                </a:lnTo>
                <a:lnTo>
                  <a:pt x="186431" y="967666"/>
                </a:lnTo>
                <a:lnTo>
                  <a:pt x="834500" y="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4193" y="6226461"/>
            <a:ext cx="294946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Conformal map!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3750-9B6D-43B5-9E6D-ACCC6AC5B375}" type="datetime1">
              <a:rPr lang="zh-CN" altLang="en-US" smtClean="0"/>
              <a:t>2012/6/20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Conformal map for greedy routing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Curvature flow (Ricci flow) is a natural </a:t>
            </a:r>
            <a:r>
              <a:rPr lang="en-US" b="1" dirty="0" smtClean="0"/>
              <a:t>distributed</a:t>
            </a:r>
            <a:r>
              <a:rPr lang="en-US" dirty="0" smtClean="0"/>
              <a:t> algorithm.</a:t>
            </a:r>
          </a:p>
          <a:p>
            <a:r>
              <a:rPr lang="en-US" dirty="0" smtClean="0"/>
              <a:t>Deform a complex shape to a simple one, making it easy to explore the </a:t>
            </a:r>
            <a:r>
              <a:rPr lang="en-US" b="1" dirty="0" smtClean="0"/>
              <a:t>space of paths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Multi-path routing</a:t>
            </a:r>
          </a:p>
          <a:p>
            <a:pPr lvl="1"/>
            <a:r>
              <a:rPr lang="en-US" dirty="0" smtClean="0"/>
              <a:t>Recover from link failure</a:t>
            </a:r>
          </a:p>
          <a:p>
            <a:pPr lvl="1"/>
            <a:r>
              <a:rPr lang="en-US" dirty="0" smtClean="0"/>
              <a:t>Find routes of different </a:t>
            </a:r>
            <a:r>
              <a:rPr lang="en-US" dirty="0" err="1" smtClean="0"/>
              <a:t>homotopy</a:t>
            </a:r>
            <a:r>
              <a:rPr lang="en-US" dirty="0" smtClean="0"/>
              <a:t> types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884-ED10-4DFE-9CD8-2F4E293EC598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Möbius Transform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Möbius</a:t>
            </a:r>
            <a:r>
              <a:rPr lang="en-US" dirty="0" smtClean="0"/>
              <a:t> transform</a:t>
            </a:r>
          </a:p>
          <a:p>
            <a:pPr lvl="1"/>
            <a:r>
              <a:rPr lang="en-US" dirty="0" smtClean="0"/>
              <a:t>Conformal: maps circles to circles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7BF5F-0D98-43B6-883B-1B762578DC8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32137"/>
            <a:ext cx="2305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4275137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a, b, c, d are 4 complex numbers, ad ≠ </a:t>
            </a:r>
            <a:r>
              <a:rPr lang="en-US" sz="2400" dirty="0" err="1">
                <a:latin typeface="+mn-lt"/>
              </a:rPr>
              <a:t>bc</a:t>
            </a:r>
            <a:endParaRPr lang="en-US" sz="24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04266"/>
            <a:ext cx="5657850" cy="27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3311524"/>
            <a:ext cx="622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sym typeface="Wingdings" pitchFamily="2" charset="2"/>
              </a:rPr>
              <a:t></a:t>
            </a:r>
            <a:endParaRPr lang="en-US" sz="32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8D43-15D6-4E8B-BE8F-69A18ABA5909}" type="datetime1">
              <a:rPr lang="zh-CN" altLang="en-US" smtClean="0"/>
              <a:t>2012/6/20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Recover from link failure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 </a:t>
            </a:r>
            <a:r>
              <a:rPr lang="en-US" dirty="0" err="1" smtClean="0">
                <a:solidFill>
                  <a:srgbClr val="FF0000"/>
                </a:solidFill>
              </a:rPr>
              <a:t>Möbius</a:t>
            </a:r>
            <a:r>
              <a:rPr lang="en-US" dirty="0" smtClean="0">
                <a:solidFill>
                  <a:srgbClr val="FF0000"/>
                </a:solidFill>
              </a:rPr>
              <a:t> transformation </a:t>
            </a:r>
            <a:r>
              <a:rPr lang="en-US" dirty="0" smtClean="0"/>
              <a:t>&amp; route in an alternative embedding. </a:t>
            </a:r>
            <a:r>
              <a:rPr lang="en-US" sz="2000" dirty="0" smtClean="0"/>
              <a:t>[Jiang, Ban, </a:t>
            </a:r>
            <a:r>
              <a:rPr lang="en-US" sz="2000" dirty="0" err="1"/>
              <a:t>Goswami</a:t>
            </a:r>
            <a:r>
              <a:rPr lang="en-US" sz="2000" dirty="0"/>
              <a:t>, </a:t>
            </a:r>
            <a:r>
              <a:rPr lang="en-US" sz="2000" dirty="0" smtClean="0"/>
              <a:t>Zeng</a:t>
            </a:r>
            <a:r>
              <a:rPr lang="en-US" sz="2000" dirty="0"/>
              <a:t>, </a:t>
            </a:r>
            <a:r>
              <a:rPr lang="en-US" sz="2000" dirty="0" smtClean="0"/>
              <a:t>Gao</a:t>
            </a:r>
            <a:r>
              <a:rPr lang="en-US" sz="2000" dirty="0"/>
              <a:t>, </a:t>
            </a:r>
            <a:r>
              <a:rPr lang="en-US" sz="2000" dirty="0" smtClean="0"/>
              <a:t>Gu, 2011]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105D-876C-4381-AFD9-C2A334C7763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21854"/>
            <a:ext cx="6705600" cy="32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6400" y="550785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413625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1524000" y="4517254"/>
            <a:ext cx="5334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0"/>
            <a:endCxn id="12" idx="4"/>
          </p:cNvCxnSpPr>
          <p:nvPr/>
        </p:nvCxnSpPr>
        <p:spPr>
          <a:xfrm rot="5400000" flipH="1" flipV="1">
            <a:off x="1447800" y="5203054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86400" y="558405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47458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600" y="50506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800" y="436485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6200000" flipV="1">
            <a:off x="5182394" y="5280048"/>
            <a:ext cx="403318" cy="2493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  <a:endCxn id="15" idx="3"/>
          </p:cNvCxnSpPr>
          <p:nvPr/>
        </p:nvCxnSpPr>
        <p:spPr>
          <a:xfrm rot="5400000" flipH="1" flipV="1">
            <a:off x="5372100" y="4380636"/>
            <a:ext cx="555718" cy="784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258888" y="4221979"/>
            <a:ext cx="436562" cy="608012"/>
          </a:xfrm>
          <a:custGeom>
            <a:avLst/>
            <a:gdLst>
              <a:gd name="connsiteX0" fmla="*/ 436562 w 436562"/>
              <a:gd name="connsiteY0" fmla="*/ 581025 h 608012"/>
              <a:gd name="connsiteX1" fmla="*/ 46037 w 436562"/>
              <a:gd name="connsiteY1" fmla="*/ 533400 h 608012"/>
              <a:gd name="connsiteX2" fmla="*/ 160337 w 436562"/>
              <a:gd name="connsiteY2" fmla="*/ 133350 h 608012"/>
              <a:gd name="connsiteX3" fmla="*/ 417512 w 436562"/>
              <a:gd name="connsiteY3" fmla="*/ 0 h 6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62" h="608012">
                <a:moveTo>
                  <a:pt x="436562" y="581025"/>
                </a:moveTo>
                <a:cubicBezTo>
                  <a:pt x="264318" y="594518"/>
                  <a:pt x="92074" y="608012"/>
                  <a:pt x="46037" y="533400"/>
                </a:cubicBezTo>
                <a:cubicBezTo>
                  <a:pt x="0" y="458788"/>
                  <a:pt x="98425" y="222250"/>
                  <a:pt x="160337" y="133350"/>
                </a:cubicBezTo>
                <a:cubicBezTo>
                  <a:pt x="222249" y="44450"/>
                  <a:pt x="319880" y="22225"/>
                  <a:pt x="417512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16F2-4858-4F7E-B107-93045646E4EB}" type="datetime1">
              <a:rPr lang="zh-CN" altLang="en-US" smtClean="0"/>
              <a:t>2012/6/20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Embed into hyperbolic plane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 routing on the </a:t>
            </a:r>
            <a:r>
              <a:rPr lang="en-US" b="1" dirty="0" smtClean="0"/>
              <a:t>universal covering space</a:t>
            </a:r>
            <a:r>
              <a:rPr lang="en-US" dirty="0" smtClean="0"/>
              <a:t> finds paths of different </a:t>
            </a:r>
            <a:r>
              <a:rPr lang="en-US" b="1" dirty="0" err="1" smtClean="0"/>
              <a:t>homotopy</a:t>
            </a:r>
            <a:r>
              <a:rPr lang="en-US" dirty="0" smtClean="0"/>
              <a:t> types</a:t>
            </a:r>
            <a:r>
              <a:rPr lang="en-US" dirty="0"/>
              <a:t>. </a:t>
            </a:r>
            <a:r>
              <a:rPr lang="en-US" sz="2000" dirty="0" smtClean="0"/>
              <a:t>[</a:t>
            </a:r>
            <a:r>
              <a:rPr lang="en-US" sz="2000" dirty="0"/>
              <a:t>Zeng, </a:t>
            </a:r>
            <a:r>
              <a:rPr lang="en-US" sz="2000" dirty="0" smtClean="0"/>
              <a:t>Sarkar</a:t>
            </a:r>
            <a:r>
              <a:rPr lang="en-US" sz="2000" dirty="0"/>
              <a:t>, </a:t>
            </a:r>
            <a:r>
              <a:rPr lang="en-US" sz="2000" dirty="0" smtClean="0"/>
              <a:t>Luo</a:t>
            </a:r>
            <a:r>
              <a:rPr lang="en-US" sz="2000" dirty="0"/>
              <a:t>, </a:t>
            </a:r>
            <a:r>
              <a:rPr lang="en-US" sz="2000" dirty="0" smtClean="0"/>
              <a:t>Gu</a:t>
            </a:r>
            <a:r>
              <a:rPr lang="en-US" sz="2000" dirty="0"/>
              <a:t>, </a:t>
            </a:r>
            <a:r>
              <a:rPr lang="en-US" sz="2000" dirty="0" smtClean="0"/>
              <a:t>Gao, 2010]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105D-876C-4381-AFD9-C2A334C7763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857375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7F1-15BE-421C-93B6-BD2D140C7300}" type="datetime1">
              <a:rPr lang="zh-CN" altLang="en-US" smtClean="0"/>
              <a:t>2012/6/20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nice geometric problems</a:t>
            </a:r>
          </a:p>
          <a:p>
            <a:r>
              <a:rPr lang="en-US" dirty="0" smtClean="0"/>
              <a:t>Modeling the problem is important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7862220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“All models are wrong, but some are useful</a:t>
            </a:r>
            <a:r>
              <a:rPr lang="en-US" sz="3200" b="1" dirty="0" smtClean="0">
                <a:solidFill>
                  <a:srgbClr val="C00000"/>
                </a:solidFill>
              </a:rPr>
              <a:t>.” </a:t>
            </a:r>
            <a:r>
              <a:rPr lang="en-US" sz="2000" dirty="0" smtClean="0">
                <a:solidFill>
                  <a:srgbClr val="C00000"/>
                </a:solidFill>
              </a:rPr>
              <a:t>[George E. P. Box]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09999"/>
            <a:ext cx="4648200" cy="290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28600" y="3810000"/>
            <a:ext cx="3429000" cy="2819400"/>
            <a:chOff x="228600" y="3810000"/>
            <a:chExt cx="3429000" cy="2819400"/>
          </a:xfrm>
        </p:grpSpPr>
        <p:sp>
          <p:nvSpPr>
            <p:cNvPr id="6" name="Oval 5"/>
            <p:cNvSpPr/>
            <p:nvPr/>
          </p:nvSpPr>
          <p:spPr>
            <a:xfrm>
              <a:off x="1219200" y="4267200"/>
              <a:ext cx="2438400" cy="2362200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62200" y="5334000"/>
              <a:ext cx="152400" cy="184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810000"/>
              <a:ext cx="3388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Unit disk graph model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5565" y="3810000"/>
            <a:ext cx="152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reality,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045-AA79-4AA9-A93D-8FAAF5F3512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and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http://www.cs.sunysb.edu/~jgao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jgao@cs.sunysb.edu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Jie Gao and Leo Guibas, </a:t>
            </a:r>
            <a:r>
              <a:rPr lang="en-US" dirty="0">
                <a:hlinkClick r:id="rId4"/>
              </a:rPr>
              <a:t>Geometric Algorithms for Sensor Networks</a:t>
            </a:r>
            <a:r>
              <a:rPr lang="en-US" dirty="0"/>
              <a:t>, </a:t>
            </a:r>
            <a:r>
              <a:rPr lang="en-US" dirty="0" smtClean="0"/>
              <a:t>Philosophical </a:t>
            </a:r>
            <a:r>
              <a:rPr lang="en-US" dirty="0"/>
              <a:t>Transactions of the Royal Society A, </a:t>
            </a:r>
            <a:r>
              <a:rPr lang="en-US" dirty="0" smtClean="0"/>
              <a:t>2012.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BEDE-143E-47CD-B811-EFD461157F40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A96-8696-4C01-87A4-FF1F875B28D6}" type="datetime1">
              <a:rPr lang="zh-CN" altLang="en-US" smtClean="0"/>
              <a:t>2012/6/20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5D2-44CA-42DD-ABAB-2DC813352369}" type="slidenum">
              <a:rPr lang="zh-CN" altLang="en-US"/>
              <a:pPr/>
              <a:t>6</a:t>
            </a:fld>
            <a:endParaRPr lang="en-US" altLang="zh-CN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Applications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Emerging: </a:t>
            </a:r>
            <a:r>
              <a:rPr lang="en-US" altLang="zh-CN" b="1" dirty="0" smtClean="0"/>
              <a:t>Participatory Sensing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Sensors on cellular </a:t>
            </a:r>
            <a:r>
              <a:rPr lang="en-US" altLang="zh-CN" dirty="0" smtClean="0"/>
              <a:t>phones (GPS, microphone, cameras…)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“Crowdsourcing” </a:t>
            </a:r>
          </a:p>
          <a:p>
            <a:pPr lvl="1"/>
            <a:r>
              <a:rPr lang="en-US" altLang="zh-CN" dirty="0" smtClean="0"/>
              <a:t>Devices are available, charged &amp; maintained. </a:t>
            </a:r>
            <a:endParaRPr lang="en-US" altLang="zh-CN" dirty="0" smtClean="0"/>
          </a:p>
          <a:p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Social activities (foursquare)</a:t>
            </a:r>
          </a:p>
          <a:p>
            <a:pPr lvl="1"/>
            <a:r>
              <a:rPr lang="en-US" altLang="zh-CN" dirty="0" smtClean="0"/>
              <a:t>Traffic monitoring (</a:t>
            </a:r>
            <a:r>
              <a:rPr lang="en-US" altLang="zh-CN" dirty="0" err="1" smtClean="0"/>
              <a:t>waze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97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is the </a:t>
            </a:r>
            <a:r>
              <a:rPr lang="en-US" b="1" dirty="0" smtClean="0"/>
              <a:t>geometry?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 locations</a:t>
            </a:r>
          </a:p>
          <a:p>
            <a:pPr lvl="1"/>
            <a:r>
              <a:rPr lang="en-US" dirty="0" smtClean="0"/>
              <a:t>Points in the plane</a:t>
            </a:r>
          </a:p>
          <a:p>
            <a:pPr lvl="1"/>
            <a:r>
              <a:rPr lang="en-US" dirty="0" smtClean="0"/>
              <a:t>Points on a terrain</a:t>
            </a:r>
          </a:p>
          <a:p>
            <a:pPr lvl="1"/>
            <a:r>
              <a:rPr lang="en-US" dirty="0" smtClean="0"/>
              <a:t>Points in 3D </a:t>
            </a:r>
          </a:p>
          <a:p>
            <a:pPr lvl="1"/>
            <a:r>
              <a:rPr lang="en-US" dirty="0" smtClean="0"/>
              <a:t>Mobile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218-9E2B-4761-BFC2-712647EDB7CA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is the </a:t>
            </a:r>
            <a:r>
              <a:rPr lang="en-US" b="1" dirty="0" smtClean="0"/>
              <a:t>geometry?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Sensor communication models</a:t>
            </a:r>
          </a:p>
          <a:p>
            <a:pPr lvl="1"/>
            <a:r>
              <a:rPr lang="en-US" dirty="0" smtClean="0"/>
              <a:t>Short-range communication (for reducing energy consumption/interference)</a:t>
            </a:r>
          </a:p>
          <a:p>
            <a:pPr lvl="1"/>
            <a:r>
              <a:rPr lang="en-US" dirty="0" smtClean="0"/>
              <a:t>E.g. Unit disk graph model (UDG)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5E84-EC48-42DD-9A3F-ACCBA3BCAB36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is the </a:t>
            </a:r>
            <a:r>
              <a:rPr lang="en-US" b="1" dirty="0" smtClean="0"/>
              <a:t>geometry?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Sensing models</a:t>
            </a:r>
          </a:p>
          <a:p>
            <a:pPr lvl="1"/>
            <a:r>
              <a:rPr lang="en-US" dirty="0" smtClean="0"/>
              <a:t>Isotropic: point, disk.</a:t>
            </a:r>
          </a:p>
          <a:p>
            <a:pPr lvl="1"/>
            <a:r>
              <a:rPr lang="en-US" dirty="0" smtClean="0"/>
              <a:t>Non-isotropic: camera, laser.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B822-A2F2-4FA5-B8B6-5D8C7C3780BC}" type="datetime1">
              <a:rPr lang="zh-CN" altLang="en-US" smtClean="0"/>
              <a:t>2012/6/20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745A-EBDA-4BD7-9E18-1B50DF0AC0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</TotalTime>
  <Words>2012</Words>
  <Application>Microsoft Office PowerPoint</Application>
  <PresentationFormat>On-screen Show (4:3)</PresentationFormat>
  <Paragraphs>409</Paragraphs>
  <Slides>59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How can Computational Geometry help Mobile Networks:   Geometry in Wireless Sensor Networks</vt:lpstr>
      <vt:lpstr>A generic sensor node</vt:lpstr>
      <vt:lpstr>Sensor Networks</vt:lpstr>
      <vt:lpstr>Applications</vt:lpstr>
      <vt:lpstr>Applications</vt:lpstr>
      <vt:lpstr>Applications</vt:lpstr>
      <vt:lpstr>Where is the geometry?</vt:lpstr>
      <vt:lpstr>Where is the geometry?</vt:lpstr>
      <vt:lpstr>Where is the geometry?</vt:lpstr>
      <vt:lpstr>Where is the geometry?</vt:lpstr>
      <vt:lpstr>Model is important</vt:lpstr>
      <vt:lpstr>Two case study</vt:lpstr>
      <vt:lpstr>Network Localization</vt:lpstr>
      <vt:lpstr>Unit disk graph realization</vt:lpstr>
      <vt:lpstr>Unit disk graph realization</vt:lpstr>
      <vt:lpstr>Unit disk graph realization</vt:lpstr>
      <vt:lpstr>Why is UDG realization so hard?</vt:lpstr>
      <vt:lpstr>PowerPoint Presentation</vt:lpstr>
      <vt:lpstr>2nd challenge: flip ambiguity</vt:lpstr>
      <vt:lpstr>Rigidity and global rigidity</vt:lpstr>
      <vt:lpstr>2D rigidity is well understood!</vt:lpstr>
      <vt:lpstr>Global rigidity</vt:lpstr>
      <vt:lpstr>Recognizing rigidity is easy</vt:lpstr>
      <vt:lpstr>But finding an embedding is hard!</vt:lpstr>
      <vt:lpstr>A detour</vt:lpstr>
      <vt:lpstr>PowerPoint Presentation</vt:lpstr>
      <vt:lpstr>PowerPoint Presentation</vt:lpstr>
      <vt:lpstr>Large-scale sensor field</vt:lpstr>
      <vt:lpstr>Graph abstraction of sensor networks</vt:lpstr>
      <vt:lpstr>Geometric View of Sensor Networks</vt:lpstr>
      <vt:lpstr>Network Localization</vt:lpstr>
      <vt:lpstr>The algorithm</vt:lpstr>
      <vt:lpstr>The algorithm, cont</vt:lpstr>
      <vt:lpstr>No flip ambiguity for Delaunay triangles</vt:lpstr>
      <vt:lpstr>Algorithm, cont</vt:lpstr>
      <vt:lpstr>Are we done?</vt:lpstr>
      <vt:lpstr>Landmark selection condition</vt:lpstr>
      <vt:lpstr>Two case study</vt:lpstr>
      <vt:lpstr>Greedy Routing in Sensor Networks</vt:lpstr>
      <vt:lpstr>Greedy routing may get stuck </vt:lpstr>
      <vt:lpstr>Greedy embedding</vt:lpstr>
      <vt:lpstr>Greedy embedding does not always exist</vt:lpstr>
      <vt:lpstr>Conjecture [Papadimitriou, Ratajczak]</vt:lpstr>
      <vt:lpstr>Polyhedral routing</vt:lpstr>
      <vt:lpstr>Progress on the conjecture</vt:lpstr>
      <vt:lpstr>Leighton and Moitra’s Proof</vt:lpstr>
      <vt:lpstr>A Christmas Cactus</vt:lpstr>
      <vt:lpstr>Christmas cactus graph</vt:lpstr>
      <vt:lpstr>How does the embedding look like?</vt:lpstr>
      <vt:lpstr>Succinct greedy drawing</vt:lpstr>
      <vt:lpstr>Greedy drawing</vt:lpstr>
      <vt:lpstr>Greedy routing get stuck at “holes” </vt:lpstr>
      <vt:lpstr>Deform the holes to be circular</vt:lpstr>
      <vt:lpstr>Conformal map for greedy routing</vt:lpstr>
      <vt:lpstr>Möbius Transform</vt:lpstr>
      <vt:lpstr>Recover from link failure</vt:lpstr>
      <vt:lpstr>Embed into hyperbolic plane</vt:lpstr>
      <vt:lpstr>Conclusion</vt:lpstr>
      <vt:lpstr>Questions and Comments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Network Geometry</dc:title>
  <dc:creator>jgao</dc:creator>
  <cp:lastModifiedBy>jgao</cp:lastModifiedBy>
  <cp:revision>84</cp:revision>
  <dcterms:created xsi:type="dcterms:W3CDTF">2010-07-31T08:43:56Z</dcterms:created>
  <dcterms:modified xsi:type="dcterms:W3CDTF">2012-06-20T19:04:10Z</dcterms:modified>
</cp:coreProperties>
</file>