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2" r:id="rId1"/>
  </p:sldMasterIdLst>
  <p:notesMasterIdLst>
    <p:notesMasterId r:id="rId38"/>
  </p:notesMasterIdLst>
  <p:sldIdLst>
    <p:sldId id="256" r:id="rId2"/>
    <p:sldId id="258" r:id="rId3"/>
    <p:sldId id="260" r:id="rId4"/>
    <p:sldId id="257" r:id="rId5"/>
    <p:sldId id="263" r:id="rId6"/>
    <p:sldId id="288" r:id="rId7"/>
    <p:sldId id="259" r:id="rId8"/>
    <p:sldId id="290" r:id="rId9"/>
    <p:sldId id="262" r:id="rId10"/>
    <p:sldId id="264" r:id="rId11"/>
    <p:sldId id="265" r:id="rId12"/>
    <p:sldId id="266" r:id="rId13"/>
    <p:sldId id="271" r:id="rId14"/>
    <p:sldId id="267" r:id="rId15"/>
    <p:sldId id="291" r:id="rId16"/>
    <p:sldId id="268" r:id="rId17"/>
    <p:sldId id="272" r:id="rId18"/>
    <p:sldId id="269" r:id="rId19"/>
    <p:sldId id="276" r:id="rId20"/>
    <p:sldId id="277" r:id="rId21"/>
    <p:sldId id="274" r:id="rId22"/>
    <p:sldId id="281" r:id="rId23"/>
    <p:sldId id="278" r:id="rId24"/>
    <p:sldId id="298" r:id="rId25"/>
    <p:sldId id="280" r:id="rId26"/>
    <p:sldId id="283" r:id="rId27"/>
    <p:sldId id="284" r:id="rId28"/>
    <p:sldId id="282" r:id="rId29"/>
    <p:sldId id="292" r:id="rId30"/>
    <p:sldId id="294" r:id="rId31"/>
    <p:sldId id="275" r:id="rId32"/>
    <p:sldId id="295" r:id="rId33"/>
    <p:sldId id="285" r:id="rId34"/>
    <p:sldId id="286" r:id="rId35"/>
    <p:sldId id="296" r:id="rId36"/>
    <p:sldId id="287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42958"/>
    <a:srgbClr val="FF00FF"/>
    <a:srgbClr val="D4E9FF"/>
    <a:srgbClr val="C1E0FF"/>
    <a:srgbClr val="54432F"/>
    <a:srgbClr val="99864B"/>
    <a:srgbClr val="022B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9" autoAdjust="0"/>
    <p:restoredTop sz="94421" autoAdjust="0"/>
  </p:normalViewPr>
  <p:slideViewPr>
    <p:cSldViewPr snapToObjects="1"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F0D97-6F64-46AC-901E-80C0E892896E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7A999-0E68-46BB-B4F5-9D64E79DC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49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7A999-0E68-46BB-B4F5-9D64E79DC1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62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solidFill>
                  <a:srgbClr val="022B68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>
                  <a:lumMod val="60000"/>
                  <a:lumOff val="40000"/>
                </a:schemeClr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bg1">
                <a:alpha val="14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rgbClr val="022B68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rgbClr val="022B68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bg1">
                <a:alpha val="32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kern="1200">
                <a:solidFill>
                  <a:srgbClr val="022B68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0A80-E872-44E8-BC8C-884F2AA07922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7.pd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1A070-80AB-B544-9A8C-1802EBBBD33F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 descr="stackedlogo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6109447" y="5549900"/>
            <a:ext cx="2667000" cy="10033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rgbClr val="042958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Font typeface="Wingdings" pitchFamily="2" charset="2"/>
        <a:buChar char=""/>
        <a:defRPr sz="2400" kern="1200">
          <a:solidFill>
            <a:srgbClr val="042958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Wingdings" pitchFamily="2" charset="2"/>
        <a:buChar char=""/>
        <a:defRPr sz="2200" kern="1200">
          <a:solidFill>
            <a:srgbClr val="042958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Wingdings" pitchFamily="2" charset="2"/>
        <a:buChar char=""/>
        <a:defRPr sz="2000" kern="1200">
          <a:solidFill>
            <a:srgbClr val="042958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Wingdings" pitchFamily="2" charset="2"/>
        <a:buChar char=""/>
        <a:defRPr sz="1800" kern="1200">
          <a:solidFill>
            <a:srgbClr val="042958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Wingdings" pitchFamily="2" charset="2"/>
        <a:buChar char=""/>
        <a:defRPr sz="1800" kern="1200">
          <a:solidFill>
            <a:srgbClr val="04295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340.png"/><Relationship Id="rId7" Type="http://schemas.openxmlformats.org/officeDocument/2006/relationships/image" Target="../media/image38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71.png"/><Relationship Id="rId4" Type="http://schemas.openxmlformats.org/officeDocument/2006/relationships/image" Target="../media/image350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0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6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0.png"/><Relationship Id="rId4" Type="http://schemas.openxmlformats.org/officeDocument/2006/relationships/image" Target="../media/image5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5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5" Type="http://schemas.openxmlformats.org/officeDocument/2006/relationships/image" Target="../media/image64.png"/><Relationship Id="rId4" Type="http://schemas.openxmlformats.org/officeDocument/2006/relationships/image" Target="../media/image58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0.png"/><Relationship Id="rId3" Type="http://schemas.openxmlformats.org/officeDocument/2006/relationships/image" Target="../media/image67.png"/><Relationship Id="rId7" Type="http://schemas.openxmlformats.org/officeDocument/2006/relationships/image" Target="../media/image66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0.png"/><Relationship Id="rId5" Type="http://schemas.openxmlformats.org/officeDocument/2006/relationships/image" Target="../media/image640.png"/><Relationship Id="rId4" Type="http://schemas.openxmlformats.org/officeDocument/2006/relationships/image" Target="../media/image68.png"/><Relationship Id="rId9" Type="http://schemas.openxmlformats.org/officeDocument/2006/relationships/image" Target="../media/image68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420.png"/><Relationship Id="rId7" Type="http://schemas.openxmlformats.org/officeDocument/2006/relationships/image" Target="../media/image92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0.png"/><Relationship Id="rId3" Type="http://schemas.openxmlformats.org/officeDocument/2006/relationships/image" Target="../media/image910.png"/><Relationship Id="rId7" Type="http://schemas.openxmlformats.org/officeDocument/2006/relationships/image" Target="../media/image95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0.png"/><Relationship Id="rId5" Type="http://schemas.openxmlformats.org/officeDocument/2006/relationships/image" Target="../media/image930.png"/><Relationship Id="rId4" Type="http://schemas.openxmlformats.org/officeDocument/2006/relationships/image" Target="../media/image920.png"/><Relationship Id="rId9" Type="http://schemas.openxmlformats.org/officeDocument/2006/relationships/image" Target="../media/image9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0.png"/><Relationship Id="rId4" Type="http://schemas.openxmlformats.org/officeDocument/2006/relationships/image" Target="../media/image5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0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2" Type="http://schemas.openxmlformats.org/officeDocument/2006/relationships/image" Target="../media/image9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0.png"/><Relationship Id="rId11" Type="http://schemas.openxmlformats.org/officeDocument/2006/relationships/image" Target="../media/image108.png"/><Relationship Id="rId5" Type="http://schemas.openxmlformats.org/officeDocument/2006/relationships/image" Target="../media/image1020.png"/><Relationship Id="rId10" Type="http://schemas.openxmlformats.org/officeDocument/2006/relationships/image" Target="../media/image107.png"/><Relationship Id="rId4" Type="http://schemas.openxmlformats.org/officeDocument/2006/relationships/image" Target="../media/image1010.png"/><Relationship Id="rId9" Type="http://schemas.openxmlformats.org/officeDocument/2006/relationships/image" Target="../media/image10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image" Target="../media/image10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0.png"/><Relationship Id="rId2" Type="http://schemas.openxmlformats.org/officeDocument/2006/relationships/image" Target="../media/image11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Computing the Center of Uncertain Points on Tree Networks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                                                           </a:t>
            </a:r>
            <a:r>
              <a:rPr lang="en-US" sz="2800" dirty="0" smtClean="0">
                <a:solidFill>
                  <a:srgbClr val="002060"/>
                </a:solidFill>
                <a:effectLst/>
              </a:rPr>
              <a:t>Haitao Wang</a:t>
            </a:r>
            <a:endParaRPr lang="en-US" sz="2800" dirty="0">
              <a:solidFill>
                <a:srgbClr val="002060"/>
              </a:solidFill>
              <a:effectLst/>
            </a:endParaRPr>
          </a:p>
          <a:p>
            <a:pPr algn="l"/>
            <a:r>
              <a:rPr lang="en-US" sz="2800" b="1" dirty="0" smtClean="0">
                <a:solidFill>
                  <a:srgbClr val="002060"/>
                </a:solidFill>
                <a:effectLst/>
              </a:rPr>
              <a:t>                                                           Jingru Zhang</a:t>
            </a:r>
          </a:p>
          <a:p>
            <a:pPr algn="r"/>
            <a:r>
              <a:rPr lang="en-US" sz="2800" dirty="0" smtClean="0">
                <a:solidFill>
                  <a:srgbClr val="002060"/>
                </a:solidFill>
                <a:effectLst/>
              </a:rPr>
              <a:t>Utah State University</a:t>
            </a:r>
            <a:endParaRPr lang="en-US" sz="2800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prune-and-search framework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828800"/>
                <a:ext cx="7770813" cy="44196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000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Our result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</a:p>
              <a:p>
                <a:pPr marL="0" indent="0">
                  <a:buNone/>
                </a:pP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Finding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:r>
                  <a:rPr lang="en-US" sz="26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solidFill>
                      <a:schemeClr val="tx1"/>
                    </a:solidFill>
                  </a:rPr>
                  <a:t>uncertain </a:t>
                </a:r>
                <a:r>
                  <a:rPr lang="en-US" sz="2600" dirty="0">
                    <a:solidFill>
                      <a:schemeClr val="tx1"/>
                    </a:solidFill>
                  </a:rPr>
                  <a:t>points of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</a:t>
                </a:r>
                <a:r>
                  <a:rPr lang="en-US" sz="26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sz="3000" i="1">
                        <a:solidFill>
                          <a:srgbClr val="FF0000"/>
                        </a:solidFill>
                        <a:latin typeface="Cambria Math"/>
                      </a:rPr>
                      <m:t>(|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/>
                      </a:rPr>
                      <m:t>𝑇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/>
                      </a:rPr>
                      <m:t>|)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time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828800"/>
                <a:ext cx="7770813" cy="4419600"/>
              </a:xfrm>
              <a:blipFill rotWithShape="0">
                <a:blip r:embed="rId2"/>
                <a:stretch>
                  <a:fillRect l="-1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016656" y="1841626"/>
                <a:ext cx="2295527" cy="962025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Each round: Prune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uncertain points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656" y="1841626"/>
                <a:ext cx="2295527" cy="962025"/>
              </a:xfrm>
              <a:prstGeom prst="rect">
                <a:avLst/>
              </a:prstGeom>
              <a:blipFill rotWithShape="0">
                <a:blip r:embed="rId3"/>
                <a:stretch>
                  <a:fillRect l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Elbow Connector 5"/>
          <p:cNvCxnSpPr>
            <a:stCxn id="4" idx="2"/>
          </p:cNvCxnSpPr>
          <p:nvPr/>
        </p:nvCxnSpPr>
        <p:spPr>
          <a:xfrm rot="5400000">
            <a:off x="2950107" y="3017964"/>
            <a:ext cx="428627" cy="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Diamond 6"/>
              <p:cNvSpPr/>
              <p:nvPr/>
            </p:nvSpPr>
            <p:spPr>
              <a:xfrm>
                <a:off x="1910892" y="3232278"/>
                <a:ext cx="2507058" cy="742948"/>
              </a:xfrm>
              <a:prstGeom prst="diamond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Diamond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892" y="3232278"/>
                <a:ext cx="2507058" cy="742948"/>
              </a:xfrm>
              <a:prstGeom prst="diamond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7" idx="2"/>
            <a:endCxn id="21" idx="0"/>
          </p:cNvCxnSpPr>
          <p:nvPr/>
        </p:nvCxnSpPr>
        <p:spPr>
          <a:xfrm flipH="1">
            <a:off x="3164419" y="3975226"/>
            <a:ext cx="2" cy="4048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7" idx="1"/>
            <a:endCxn id="4" idx="1"/>
          </p:cNvCxnSpPr>
          <p:nvPr/>
        </p:nvCxnSpPr>
        <p:spPr>
          <a:xfrm rot="10800000" flipH="1">
            <a:off x="1910892" y="2322640"/>
            <a:ext cx="105764" cy="1281113"/>
          </a:xfrm>
          <a:prstGeom prst="bentConnector3">
            <a:avLst>
              <a:gd name="adj1" fmla="val -62702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73893" y="4011787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371600" y="326192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226701" y="4380045"/>
                <a:ext cx="1875435" cy="581021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time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701" y="4380045"/>
                <a:ext cx="1875435" cy="581021"/>
              </a:xfrm>
              <a:prstGeom prst="rect">
                <a:avLst/>
              </a:prstGeom>
              <a:blipFill rotWithShape="0">
                <a:blip r:embed="rId5"/>
                <a:stretch>
                  <a:fillRect t="-9000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4417950" y="2322640"/>
            <a:ext cx="1056517" cy="565085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5638800" y="2330604"/>
                <a:ext cx="2923580" cy="1273149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0" dirty="0" smtClean="0">
                    <a:solidFill>
                      <a:srgbClr val="FF0000"/>
                    </a:solidFill>
                  </a:rPr>
                  <a:t>The initial pruning</a:t>
                </a:r>
                <a:r>
                  <a:rPr lang="en-US" b="0" dirty="0" smtClean="0"/>
                  <a:t>:</a:t>
                </a:r>
              </a:p>
              <a:p>
                <a:pPr algn="ctr"/>
                <a:r>
                  <a:rPr lang="en-US" dirty="0" smtClean="0"/>
                  <a:t>another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prune-and-search </a:t>
                </a:r>
                <a:r>
                  <a:rPr lang="en-US" dirty="0"/>
                  <a:t>procedure of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recursive </a:t>
                </a:r>
                <a:r>
                  <a:rPr lang="en-US" dirty="0" smtClean="0"/>
                  <a:t>steps</a:t>
                </a:r>
                <a:endParaRPr lang="en-US" dirty="0" smtClean="0"/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330604"/>
                <a:ext cx="2923580" cy="1273149"/>
              </a:xfrm>
              <a:prstGeom prst="rect">
                <a:avLst/>
              </a:prstGeom>
              <a:blipFill rotWithShape="1">
                <a:blip r:embed="rId6"/>
                <a:stretch>
                  <a:fillRect t="-935" b="-5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957590" y="4114800"/>
                <a:ext cx="2286000" cy="952881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Prune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uncertain points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590" y="4114800"/>
                <a:ext cx="2286000" cy="952881"/>
              </a:xfrm>
              <a:prstGeom prst="rect">
                <a:avLst/>
              </a:prstGeom>
              <a:blipFill rotWithShape="0">
                <a:blip r:embed="rId7"/>
                <a:stretch>
                  <a:fillRect b="-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stCxn id="26" idx="2"/>
            <a:endCxn id="10" idx="0"/>
          </p:cNvCxnSpPr>
          <p:nvPr/>
        </p:nvCxnSpPr>
        <p:spPr>
          <a:xfrm>
            <a:off x="7100590" y="3603753"/>
            <a:ext cx="0" cy="5110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64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observation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981200"/>
                <a:ext cx="7770813" cy="3886200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any point </a:t>
                </a:r>
                <a:r>
                  <a:rPr lang="en-US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can determine whether </a:t>
                </a:r>
                <a:r>
                  <a:rPr lang="en-US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if not, determine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 </a:t>
                </a:r>
                <a:r>
                  <a:rPr lang="en-US" b="1" i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subtree</a:t>
                </a:r>
                <a:r>
                  <a:rPr lang="en-US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:r>
                  <a:rPr lang="en-US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contains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(|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𝑇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|)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81200"/>
                <a:ext cx="7770813" cy="3886200"/>
              </a:xfrm>
              <a:blipFill rotWithShape="1">
                <a:blip r:embed="rId2"/>
                <a:stretch>
                  <a:fillRect l="-1256" t="-1254" r="-1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986870" y="4099208"/>
                <a:ext cx="2897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𝒙</m:t>
                      </m:r>
                    </m:oMath>
                  </m:oMathPara>
                </a14:m>
                <a:endPara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870" y="4099208"/>
                <a:ext cx="289730" cy="461665"/>
              </a:xfrm>
              <a:prstGeom prst="rect">
                <a:avLst/>
              </a:prstGeom>
              <a:blipFill rotWithShape="1">
                <a:blip r:embed="rId3"/>
                <a:stretch>
                  <a:fillRect r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/>
          <p:nvPr/>
        </p:nvCxnSpPr>
        <p:spPr>
          <a:xfrm>
            <a:off x="1663746" y="4291401"/>
            <a:ext cx="838200" cy="4333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892346" y="4734314"/>
            <a:ext cx="609600" cy="762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2501946" y="4639064"/>
            <a:ext cx="1009650" cy="857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65" idx="4"/>
          </p:cNvCxnSpPr>
          <p:nvPr/>
        </p:nvCxnSpPr>
        <p:spPr>
          <a:xfrm>
            <a:off x="3425871" y="3862777"/>
            <a:ext cx="85725" cy="7762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3227836" y="4639064"/>
            <a:ext cx="277364" cy="86201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694329" y="4472377"/>
            <a:ext cx="466725" cy="8143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4694329" y="3754875"/>
            <a:ext cx="550816" cy="717502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689566" y="4486666"/>
            <a:ext cx="1095375" cy="13811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511596" y="4639064"/>
            <a:ext cx="742950" cy="7239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Flowchart: Connector 61"/>
          <p:cNvSpPr/>
          <p:nvPr/>
        </p:nvSpPr>
        <p:spPr>
          <a:xfrm>
            <a:off x="1635171" y="4243777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Connector 62"/>
          <p:cNvSpPr/>
          <p:nvPr/>
        </p:nvSpPr>
        <p:spPr>
          <a:xfrm>
            <a:off x="1863771" y="5462977"/>
            <a:ext cx="76200" cy="76200"/>
          </a:xfrm>
          <a:prstGeom prst="flowChartConnector">
            <a:avLst/>
          </a:prstGeom>
          <a:solidFill>
            <a:srgbClr val="00FF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owchart: Connector 63"/>
          <p:cNvSpPr/>
          <p:nvPr/>
        </p:nvSpPr>
        <p:spPr>
          <a:xfrm>
            <a:off x="3200400" y="5462977"/>
            <a:ext cx="76200" cy="76200"/>
          </a:xfrm>
          <a:prstGeom prst="flowChartConnector">
            <a:avLst/>
          </a:prstGeom>
          <a:solidFill>
            <a:srgbClr val="FF00FF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owchart: Connector 64"/>
          <p:cNvSpPr/>
          <p:nvPr/>
        </p:nvSpPr>
        <p:spPr>
          <a:xfrm>
            <a:off x="3387771" y="3786577"/>
            <a:ext cx="76200" cy="76200"/>
          </a:xfrm>
          <a:prstGeom prst="flowChartConnector">
            <a:avLst/>
          </a:prstGeom>
          <a:solidFill>
            <a:srgbClr val="00FF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Connector 65"/>
          <p:cNvSpPr/>
          <p:nvPr/>
        </p:nvSpPr>
        <p:spPr>
          <a:xfrm>
            <a:off x="4686300" y="4419600"/>
            <a:ext cx="76200" cy="76200"/>
          </a:xfrm>
          <a:prstGeom prst="flowChartConnector">
            <a:avLst/>
          </a:prstGeom>
          <a:solidFill>
            <a:srgbClr val="00FF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Connector 66"/>
          <p:cNvSpPr/>
          <p:nvPr/>
        </p:nvSpPr>
        <p:spPr>
          <a:xfrm>
            <a:off x="5216570" y="3710377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Connector 67"/>
          <p:cNvSpPr/>
          <p:nvPr/>
        </p:nvSpPr>
        <p:spPr>
          <a:xfrm>
            <a:off x="5140370" y="5234377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Connector 68"/>
          <p:cNvSpPr/>
          <p:nvPr/>
        </p:nvSpPr>
        <p:spPr>
          <a:xfrm>
            <a:off x="5746841" y="4548577"/>
            <a:ext cx="76200" cy="76200"/>
          </a:xfrm>
          <a:prstGeom prst="flowChartConnector">
            <a:avLst/>
          </a:prstGeom>
          <a:solidFill>
            <a:srgbClr val="FF00FF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Connector 69"/>
          <p:cNvSpPr/>
          <p:nvPr/>
        </p:nvSpPr>
        <p:spPr>
          <a:xfrm>
            <a:off x="2463846" y="4681926"/>
            <a:ext cx="76200" cy="76200"/>
          </a:xfrm>
          <a:prstGeom prst="flowChartConnector">
            <a:avLst/>
          </a:prstGeom>
          <a:solidFill>
            <a:srgbClr val="00FF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/>
          <p:nvPr/>
        </p:nvCxnSpPr>
        <p:spPr>
          <a:xfrm>
            <a:off x="3511596" y="4637625"/>
            <a:ext cx="846091" cy="913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Flowchart: Connector 71"/>
          <p:cNvSpPr/>
          <p:nvPr/>
        </p:nvSpPr>
        <p:spPr>
          <a:xfrm>
            <a:off x="3473496" y="4599525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4357687" y="4508095"/>
            <a:ext cx="352425" cy="14525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Flowchart: Connector 73"/>
          <p:cNvSpPr/>
          <p:nvPr/>
        </p:nvSpPr>
        <p:spPr>
          <a:xfrm>
            <a:off x="4319587" y="4608661"/>
            <a:ext cx="76200" cy="76200"/>
          </a:xfrm>
          <a:prstGeom prst="flowChartConnector">
            <a:avLst/>
          </a:prstGeom>
          <a:solidFill>
            <a:srgbClr val="FF00FF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lowchart: Connector 74"/>
          <p:cNvSpPr/>
          <p:nvPr/>
        </p:nvSpPr>
        <p:spPr>
          <a:xfrm>
            <a:off x="4202159" y="5310577"/>
            <a:ext cx="76200" cy="76200"/>
          </a:xfrm>
          <a:prstGeom prst="flowChartConnector">
            <a:avLst/>
          </a:prstGeom>
          <a:solidFill>
            <a:srgbClr val="FF00FF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2209800" y="3710377"/>
            <a:ext cx="1014413" cy="90030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1143000" y="3710377"/>
            <a:ext cx="1054146" cy="762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143000" y="4472377"/>
            <a:ext cx="796971" cy="139502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1939971" y="4664566"/>
            <a:ext cx="1271588" cy="120283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3260357" y="3533580"/>
            <a:ext cx="106161" cy="110548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3006771" y="4675725"/>
            <a:ext cx="231729" cy="119167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3006771" y="5496315"/>
            <a:ext cx="2936829" cy="37108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3357342" y="3276989"/>
            <a:ext cx="3870499" cy="25659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5943600" y="4767458"/>
            <a:ext cx="1157287" cy="69551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9" name="Flowchart: Connector 118"/>
          <p:cNvSpPr/>
          <p:nvPr/>
        </p:nvSpPr>
        <p:spPr>
          <a:xfrm flipV="1">
            <a:off x="3163563" y="4572000"/>
            <a:ext cx="113037" cy="134789"/>
          </a:xfrm>
          <a:prstGeom prst="flowChartConnector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1901871" y="3928960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871" y="3928960"/>
                <a:ext cx="533400" cy="369332"/>
              </a:xfrm>
              <a:prstGeom prst="rect">
                <a:avLst/>
              </a:prstGeom>
              <a:blipFill rotWithShape="1">
                <a:blip r:embed="rId4"/>
                <a:stretch>
                  <a:fillRect r="-3908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3959271" y="3640011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271" y="3640011"/>
                <a:ext cx="533400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39773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6155499" y="3733800"/>
            <a:ext cx="284118" cy="62075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169070" y="3695700"/>
            <a:ext cx="761207" cy="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6" idx="2"/>
          </p:cNvCxnSpPr>
          <p:nvPr/>
        </p:nvCxnSpPr>
        <p:spPr>
          <a:xfrm flipH="1">
            <a:off x="5281612" y="3695700"/>
            <a:ext cx="814388" cy="4798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Flowchart: Connector 75"/>
          <p:cNvSpPr/>
          <p:nvPr/>
        </p:nvSpPr>
        <p:spPr>
          <a:xfrm>
            <a:off x="6096000" y="3657600"/>
            <a:ext cx="76200" cy="76200"/>
          </a:xfrm>
          <a:prstGeom prst="flowChartConnector">
            <a:avLst/>
          </a:prstGeom>
          <a:solidFill>
            <a:srgbClr val="FF00FF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lowchart: Connector 76"/>
          <p:cNvSpPr/>
          <p:nvPr/>
        </p:nvSpPr>
        <p:spPr>
          <a:xfrm>
            <a:off x="6934200" y="3657600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lowchart: Connector 77"/>
          <p:cNvSpPr/>
          <p:nvPr/>
        </p:nvSpPr>
        <p:spPr>
          <a:xfrm>
            <a:off x="6409058" y="4324935"/>
            <a:ext cx="76200" cy="76200"/>
          </a:xfrm>
          <a:prstGeom prst="flowChartConnector">
            <a:avLst/>
          </a:prstGeom>
          <a:solidFill>
            <a:srgbClr val="00FF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7085806" y="3276989"/>
            <a:ext cx="142035" cy="150474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69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119" grpId="0" animBg="1"/>
      <p:bldP spid="124" grpId="0"/>
      <p:bldP spid="1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initial pruning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981200"/>
                <a:ext cx="7770813" cy="38862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contains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81200"/>
                <a:ext cx="7770813" cy="38862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15189" y="2962149"/>
                <a:ext cx="2897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189" y="2962149"/>
                <a:ext cx="289730" cy="461665"/>
              </a:xfrm>
              <a:prstGeom prst="rect">
                <a:avLst/>
              </a:prstGeom>
              <a:blipFill rotWithShape="1">
                <a:blip r:embed="rId3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260943" y="3096738"/>
            <a:ext cx="838200" cy="4333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489543" y="3539651"/>
            <a:ext cx="609600" cy="762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099143" y="3444401"/>
            <a:ext cx="1009650" cy="857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825033" y="3444401"/>
            <a:ext cx="277364" cy="86201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91526" y="3277714"/>
            <a:ext cx="466725" cy="8143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291526" y="2560212"/>
            <a:ext cx="550816" cy="717502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86763" y="3292003"/>
            <a:ext cx="1095375" cy="13811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08793" y="3444401"/>
            <a:ext cx="742950" cy="7239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Flowchart: Connector 13"/>
          <p:cNvSpPr/>
          <p:nvPr/>
        </p:nvSpPr>
        <p:spPr>
          <a:xfrm>
            <a:off x="1232368" y="3049114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1460968" y="4268314"/>
            <a:ext cx="76200" cy="76200"/>
          </a:xfrm>
          <a:prstGeom prst="flowChartConnector">
            <a:avLst/>
          </a:prstGeom>
          <a:solidFill>
            <a:srgbClr val="00FF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2797597" y="4268314"/>
            <a:ext cx="76200" cy="76200"/>
          </a:xfrm>
          <a:prstGeom prst="flowChartConnector">
            <a:avLst/>
          </a:prstGeom>
          <a:solidFill>
            <a:srgbClr val="FF00FF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4813767" y="2515714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4737567" y="4039714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5344038" y="3353914"/>
            <a:ext cx="76200" cy="76200"/>
          </a:xfrm>
          <a:prstGeom prst="flowChartConnector">
            <a:avLst/>
          </a:prstGeom>
          <a:solidFill>
            <a:srgbClr val="FF00FF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2061043" y="3487263"/>
            <a:ext cx="76200" cy="76200"/>
          </a:xfrm>
          <a:prstGeom prst="flowChartConnector">
            <a:avLst/>
          </a:prstGeom>
          <a:solidFill>
            <a:srgbClr val="00FF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3108793" y="3442962"/>
            <a:ext cx="846091" cy="913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954884" y="3313432"/>
            <a:ext cx="352425" cy="14525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Flowchart: Connector 25"/>
          <p:cNvSpPr/>
          <p:nvPr/>
        </p:nvSpPr>
        <p:spPr>
          <a:xfrm>
            <a:off x="3916784" y="3413998"/>
            <a:ext cx="76200" cy="76200"/>
          </a:xfrm>
          <a:prstGeom prst="flowChartConnector">
            <a:avLst/>
          </a:prstGeom>
          <a:solidFill>
            <a:srgbClr val="FF00FF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3810000" y="4114800"/>
            <a:ext cx="76200" cy="76200"/>
          </a:xfrm>
          <a:prstGeom prst="flowChartConnector">
            <a:avLst/>
          </a:prstGeom>
          <a:solidFill>
            <a:srgbClr val="FF00FF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740197" y="2515714"/>
            <a:ext cx="1054146" cy="762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40197" y="3277714"/>
            <a:ext cx="796971" cy="139502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146122" y="2139316"/>
            <a:ext cx="1367477" cy="125776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102398" y="3442962"/>
            <a:ext cx="2254666" cy="104569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314203" y="3442963"/>
            <a:ext cx="746965" cy="100098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524888" y="1903827"/>
            <a:ext cx="1733549" cy="22578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499068" y="2734297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068" y="2734297"/>
                <a:ext cx="533400" cy="369332"/>
              </a:xfrm>
              <a:prstGeom prst="rect">
                <a:avLst/>
              </a:prstGeom>
              <a:blipFill rotWithShape="1">
                <a:blip r:embed="rId4"/>
                <a:stretch>
                  <a:fillRect r="-3678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150645" y="2065080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645" y="2065080"/>
                <a:ext cx="533400" cy="369332"/>
              </a:xfrm>
              <a:prstGeom prst="rect">
                <a:avLst/>
              </a:prstGeom>
              <a:blipFill rotWithShape="0">
                <a:blip r:embed="rId5"/>
                <a:stretch>
                  <a:fillRect r="-3563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/>
          <p:cNvCxnSpPr/>
          <p:nvPr/>
        </p:nvCxnSpPr>
        <p:spPr>
          <a:xfrm flipV="1">
            <a:off x="3064365" y="3501442"/>
            <a:ext cx="60279" cy="117167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322981" y="4462993"/>
            <a:ext cx="742949" cy="20974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3124644" y="3474735"/>
            <a:ext cx="571432" cy="109313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3070693" y="3442963"/>
            <a:ext cx="1182733" cy="72533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716385" y="4168301"/>
            <a:ext cx="537041" cy="39956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3133914" y="2445348"/>
            <a:ext cx="271005" cy="96865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2585776" y="2445348"/>
            <a:ext cx="824584" cy="7036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2323118" y="4687608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118" y="4687608"/>
                <a:ext cx="533400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36364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823168" y="4502942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168" y="4502942"/>
                <a:ext cx="533400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3522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Connector 81"/>
          <p:cNvCxnSpPr>
            <a:stCxn id="83" idx="4"/>
          </p:cNvCxnSpPr>
          <p:nvPr/>
        </p:nvCxnSpPr>
        <p:spPr>
          <a:xfrm>
            <a:off x="3023068" y="2668114"/>
            <a:ext cx="85725" cy="7762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Flowchart: Connector 82"/>
          <p:cNvSpPr/>
          <p:nvPr/>
        </p:nvSpPr>
        <p:spPr>
          <a:xfrm>
            <a:off x="2984968" y="2591914"/>
            <a:ext cx="76200" cy="76200"/>
          </a:xfrm>
          <a:prstGeom prst="flowChartConnector">
            <a:avLst/>
          </a:prstGeom>
          <a:solidFill>
            <a:srgbClr val="00FF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/>
          <p:cNvSpPr/>
          <p:nvPr/>
        </p:nvSpPr>
        <p:spPr>
          <a:xfrm>
            <a:off x="3070693" y="3404862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/>
          <p:cNvSpPr/>
          <p:nvPr/>
        </p:nvSpPr>
        <p:spPr>
          <a:xfrm flipV="1">
            <a:off x="3049639" y="3377337"/>
            <a:ext cx="113037" cy="134789"/>
          </a:xfrm>
          <a:prstGeom prst="flowChartConnector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/>
          <p:cNvCxnSpPr/>
          <p:nvPr/>
        </p:nvCxnSpPr>
        <p:spPr>
          <a:xfrm flipH="1" flipV="1">
            <a:off x="2603968" y="2515714"/>
            <a:ext cx="501696" cy="89828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2678297" y="2076016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297" y="2076016"/>
                <a:ext cx="533400" cy="369332"/>
              </a:xfrm>
              <a:prstGeom prst="rect">
                <a:avLst/>
              </a:prstGeom>
              <a:blipFill rotWithShape="1">
                <a:blip r:embed="rId8"/>
                <a:stretch>
                  <a:fillRect r="-3636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7394393" y="2106794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393" y="2106794"/>
                <a:ext cx="457200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Arrow Connector 89"/>
          <p:cNvCxnSpPr/>
          <p:nvPr/>
        </p:nvCxnSpPr>
        <p:spPr>
          <a:xfrm flipH="1">
            <a:off x="6619506" y="2548735"/>
            <a:ext cx="695933" cy="38391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777865" y="2525342"/>
            <a:ext cx="1242642" cy="92901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1548697" y="3439119"/>
            <a:ext cx="1512471" cy="122800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41193" y="4502976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--- </a:t>
            </a:r>
            <a:r>
              <a:rPr lang="en-US" sz="2000" dirty="0" smtClean="0"/>
              <a:t>the centroid of </a:t>
            </a:r>
            <a:r>
              <a:rPr lang="en-US" sz="2000" i="1" dirty="0" smtClean="0"/>
              <a:t>T</a:t>
            </a:r>
            <a:endParaRPr lang="en-US" sz="2400" i="1" dirty="0"/>
          </a:p>
        </p:txBody>
      </p:sp>
      <p:sp>
        <p:nvSpPr>
          <p:cNvPr id="61" name="Flowchart: Connector 60"/>
          <p:cNvSpPr/>
          <p:nvPr/>
        </p:nvSpPr>
        <p:spPr>
          <a:xfrm>
            <a:off x="5357064" y="3354227"/>
            <a:ext cx="76200" cy="76200"/>
          </a:xfrm>
          <a:prstGeom prst="flowChartConnector">
            <a:avLst/>
          </a:prstGeom>
          <a:solidFill>
            <a:srgbClr val="FF00FF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 flipH="1">
            <a:off x="5372916" y="2942899"/>
            <a:ext cx="1713684" cy="154575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778428" y="2549333"/>
            <a:ext cx="284118" cy="62075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5782423" y="2501350"/>
            <a:ext cx="802483" cy="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8" idx="2"/>
          </p:cNvCxnSpPr>
          <p:nvPr/>
        </p:nvCxnSpPr>
        <p:spPr>
          <a:xfrm flipH="1">
            <a:off x="4891835" y="2501350"/>
            <a:ext cx="814388" cy="4798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Flowchart: Connector 67"/>
          <p:cNvSpPr/>
          <p:nvPr/>
        </p:nvSpPr>
        <p:spPr>
          <a:xfrm>
            <a:off x="5706223" y="2463250"/>
            <a:ext cx="76200" cy="76200"/>
          </a:xfrm>
          <a:prstGeom prst="flowChartConnector">
            <a:avLst/>
          </a:prstGeom>
          <a:solidFill>
            <a:srgbClr val="FF00FF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Connector 69"/>
          <p:cNvSpPr/>
          <p:nvPr/>
        </p:nvSpPr>
        <p:spPr>
          <a:xfrm>
            <a:off x="6591909" y="2449142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lowchart: Connector 70"/>
          <p:cNvSpPr/>
          <p:nvPr/>
        </p:nvSpPr>
        <p:spPr>
          <a:xfrm>
            <a:off x="6008524" y="3093892"/>
            <a:ext cx="76200" cy="76200"/>
          </a:xfrm>
          <a:prstGeom prst="flowChartConnector">
            <a:avLst/>
          </a:prstGeom>
          <a:solidFill>
            <a:srgbClr val="00FF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6243138" y="1899033"/>
            <a:ext cx="872340" cy="104386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Flowchart: Connector 71"/>
          <p:cNvSpPr/>
          <p:nvPr/>
        </p:nvSpPr>
        <p:spPr>
          <a:xfrm>
            <a:off x="4267200" y="3276600"/>
            <a:ext cx="76200" cy="76200"/>
          </a:xfrm>
          <a:prstGeom prst="flowChartConnector">
            <a:avLst/>
          </a:prstGeom>
          <a:solidFill>
            <a:srgbClr val="00FF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4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8" grpId="0"/>
      <p:bldP spid="39" grpId="0"/>
      <p:bldP spid="78" grpId="0"/>
      <p:bldP spid="79" grpId="0"/>
      <p:bldP spid="85" grpId="0" animBg="1"/>
      <p:bldP spid="87" grpId="0"/>
      <p:bldP spid="88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l"/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Pruning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/>
                      </a:rPr>
                      <m:t>𝑇</m:t>
                    </m:r>
                    <m:r>
                      <a:rPr lang="en-US" sz="4000" i="1">
                        <a:effectLst/>
                        <a:latin typeface="Cambria Math"/>
                      </a:rPr>
                      <m:t>\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4000" i="1">
                            <a:effectLst/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000" i="1">
                        <a:effectLst/>
                        <a:latin typeface="Cambria Math"/>
                      </a:rPr>
                      <m:t>(</m:t>
                    </m:r>
                    <m:r>
                      <a:rPr lang="en-US" sz="4000" i="1">
                        <a:effectLst/>
                        <a:latin typeface="Cambria Math"/>
                      </a:rPr>
                      <m:t>𝑐</m:t>
                    </m:r>
                    <m:r>
                      <a:rPr lang="en-US" sz="4000" i="1">
                        <a:effectLst/>
                        <a:latin typeface="Cambria Math"/>
                      </a:rPr>
                      <m:t>)</m:t>
                    </m:r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905000"/>
                <a:ext cx="7770813" cy="4572000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Associate with </a:t>
                </a:r>
                <a:r>
                  <a:rPr lang="en-US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information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[1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[1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𝑖𝑗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𝑇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)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cs typeface="Times New Roman" panose="02020603050405020304" pitchFamily="18" charset="0"/>
                              </a:rPr>
                              <m:t>𝑖𝑗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∩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)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cs typeface="Times New Roman" panose="020206030504050203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05000"/>
                <a:ext cx="7770813" cy="4572000"/>
              </a:xfrm>
              <a:blipFill rotWithShape="1">
                <a:blip r:embed="rId3"/>
                <a:stretch>
                  <a:fillRect b="-1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50059" y="2937612"/>
                <a:ext cx="2897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059" y="2937612"/>
                <a:ext cx="289730" cy="461665"/>
              </a:xfrm>
              <a:prstGeom prst="rect">
                <a:avLst/>
              </a:prstGeom>
              <a:blipFill rotWithShape="1">
                <a:blip r:embed="rId4"/>
                <a:stretch>
                  <a:fillRect r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595813" y="3072201"/>
            <a:ext cx="838200" cy="4333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824413" y="3515114"/>
            <a:ext cx="609600" cy="762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434013" y="3419864"/>
            <a:ext cx="1009650" cy="857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159903" y="3419864"/>
            <a:ext cx="277364" cy="86201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443663" y="3419864"/>
            <a:ext cx="742950" cy="7239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Flowchart: Connector 13"/>
          <p:cNvSpPr/>
          <p:nvPr/>
        </p:nvSpPr>
        <p:spPr>
          <a:xfrm>
            <a:off x="1567238" y="3024577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1795838" y="4243777"/>
            <a:ext cx="76200" cy="76200"/>
          </a:xfrm>
          <a:prstGeom prst="flowChartConnector">
            <a:avLst/>
          </a:prstGeom>
          <a:solidFill>
            <a:srgbClr val="00FF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3132467" y="4243777"/>
            <a:ext cx="76200" cy="76200"/>
          </a:xfrm>
          <a:prstGeom prst="flowChartConnector">
            <a:avLst/>
          </a:prstGeom>
          <a:solidFill>
            <a:srgbClr val="FF00FF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4158038" y="4091377"/>
            <a:ext cx="76200" cy="76200"/>
          </a:xfrm>
          <a:prstGeom prst="flowChartConnector">
            <a:avLst/>
          </a:prstGeom>
          <a:solidFill>
            <a:srgbClr val="00FF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2395913" y="3462726"/>
            <a:ext cx="76200" cy="76200"/>
          </a:xfrm>
          <a:prstGeom prst="flowChartConnector">
            <a:avLst/>
          </a:prstGeom>
          <a:solidFill>
            <a:srgbClr val="00FF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2141867" y="2420811"/>
            <a:ext cx="1597922" cy="7036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075067" y="2491177"/>
            <a:ext cx="1054146" cy="762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075067" y="3253177"/>
            <a:ext cx="796971" cy="139502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872040" y="4281877"/>
            <a:ext cx="2716256" cy="36632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480992" y="2238879"/>
            <a:ext cx="1287532" cy="113366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437268" y="3418425"/>
            <a:ext cx="1485898" cy="86345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923166" y="4277115"/>
            <a:ext cx="2258296" cy="476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753489" y="2177793"/>
            <a:ext cx="2409311" cy="8595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144256" y="3490635"/>
                <a:ext cx="53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(</m:t>
                      </m:r>
                      <m:r>
                        <a:rPr lang="en-US" sz="2800" i="1">
                          <a:latin typeface="Cambria Math"/>
                        </a:rPr>
                        <m:t>𝑐</m:t>
                      </m:r>
                      <m:r>
                        <a:rPr lang="en-US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256" y="3490635"/>
                <a:ext cx="533400" cy="523220"/>
              </a:xfrm>
              <a:prstGeom prst="rect">
                <a:avLst/>
              </a:prstGeom>
              <a:blipFill rotWithShape="0">
                <a:blip r:embed="rId5"/>
                <a:stretch>
                  <a:fillRect r="-52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/>
          <p:cNvCxnSpPr/>
          <p:nvPr/>
        </p:nvCxnSpPr>
        <p:spPr>
          <a:xfrm flipH="1" flipV="1">
            <a:off x="3405564" y="3418426"/>
            <a:ext cx="1182732" cy="85868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3468784" y="2420811"/>
            <a:ext cx="271005" cy="96865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83" idx="4"/>
          </p:cNvCxnSpPr>
          <p:nvPr/>
        </p:nvCxnSpPr>
        <p:spPr>
          <a:xfrm>
            <a:off x="3357938" y="2643577"/>
            <a:ext cx="85725" cy="7762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Flowchart: Connector 82"/>
          <p:cNvSpPr/>
          <p:nvPr/>
        </p:nvSpPr>
        <p:spPr>
          <a:xfrm>
            <a:off x="3319838" y="2567377"/>
            <a:ext cx="76200" cy="76200"/>
          </a:xfrm>
          <a:prstGeom prst="flowChartConnector">
            <a:avLst/>
          </a:prstGeom>
          <a:solidFill>
            <a:srgbClr val="00FF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/>
          <p:cNvSpPr/>
          <p:nvPr/>
        </p:nvSpPr>
        <p:spPr>
          <a:xfrm>
            <a:off x="3405563" y="3380325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/>
          <p:cNvSpPr/>
          <p:nvPr/>
        </p:nvSpPr>
        <p:spPr>
          <a:xfrm flipV="1">
            <a:off x="3384509" y="3352800"/>
            <a:ext cx="113037" cy="134789"/>
          </a:xfrm>
          <a:prstGeom prst="flowChartConnector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043361" y="2548981"/>
                <a:ext cx="8575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𝑇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𝑐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361" y="2548981"/>
                <a:ext cx="85750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/>
          <p:cNvCxnSpPr/>
          <p:nvPr/>
        </p:nvCxnSpPr>
        <p:spPr>
          <a:xfrm>
            <a:off x="7162800" y="2177793"/>
            <a:ext cx="18662" cy="210408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6354" y="1827984"/>
                <a:ext cx="3240575" cy="43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𝑇</m:t>
                          </m:r>
                          <m:r>
                            <a:rPr lang="en-US" sz="2000" i="1">
                              <a:latin typeface="Cambria Math"/>
                            </a:rPr>
                            <m:t>\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</m:e>
                      </m:d>
                      <m:r>
                        <a:rPr lang="en-US" sz="2000" i="1">
                          <a:latin typeface="Cambria Math"/>
                          <a:ea typeface="Cambria Math"/>
                        </a:rPr>
                        <m:t>∪{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54" y="1827984"/>
                <a:ext cx="3240575" cy="439736"/>
              </a:xfrm>
              <a:prstGeom prst="rect">
                <a:avLst/>
              </a:prstGeom>
              <a:blipFill rotWithShape="1">
                <a:blip r:embed="rId7"/>
                <a:stretch>
                  <a:fillRect b="-9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/>
          <p:cNvCxnSpPr/>
          <p:nvPr/>
        </p:nvCxnSpPr>
        <p:spPr>
          <a:xfrm>
            <a:off x="4701615" y="3254222"/>
            <a:ext cx="466725" cy="8143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701615" y="2536720"/>
            <a:ext cx="550816" cy="717502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696852" y="3268511"/>
            <a:ext cx="1095375" cy="13811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Flowchart: Connector 45"/>
          <p:cNvSpPr/>
          <p:nvPr/>
        </p:nvSpPr>
        <p:spPr>
          <a:xfrm>
            <a:off x="5223856" y="2492222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Connector 46"/>
          <p:cNvSpPr/>
          <p:nvPr/>
        </p:nvSpPr>
        <p:spPr>
          <a:xfrm>
            <a:off x="5147656" y="4016222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Connector 47"/>
          <p:cNvSpPr/>
          <p:nvPr/>
        </p:nvSpPr>
        <p:spPr>
          <a:xfrm>
            <a:off x="5754127" y="3330422"/>
            <a:ext cx="76200" cy="76200"/>
          </a:xfrm>
          <a:prstGeom prst="flowChartConnector">
            <a:avLst/>
          </a:prstGeom>
          <a:solidFill>
            <a:srgbClr val="FF00FF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4364973" y="3289940"/>
            <a:ext cx="352425" cy="14525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Flowchart: Connector 49"/>
          <p:cNvSpPr/>
          <p:nvPr/>
        </p:nvSpPr>
        <p:spPr>
          <a:xfrm>
            <a:off x="4326873" y="3390506"/>
            <a:ext cx="76200" cy="76200"/>
          </a:xfrm>
          <a:prstGeom prst="flowChartConnector">
            <a:avLst/>
          </a:prstGeom>
          <a:solidFill>
            <a:srgbClr val="FF00FF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Connector 54"/>
          <p:cNvSpPr/>
          <p:nvPr/>
        </p:nvSpPr>
        <p:spPr>
          <a:xfrm>
            <a:off x="5767153" y="3330735"/>
            <a:ext cx="76200" cy="76200"/>
          </a:xfrm>
          <a:prstGeom prst="flowChartConnector">
            <a:avLst/>
          </a:prstGeom>
          <a:solidFill>
            <a:srgbClr val="FF00FF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6166294" y="2525841"/>
            <a:ext cx="284118" cy="62075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6166294" y="2477858"/>
            <a:ext cx="764406" cy="86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9" idx="2"/>
          </p:cNvCxnSpPr>
          <p:nvPr/>
        </p:nvCxnSpPr>
        <p:spPr>
          <a:xfrm flipH="1">
            <a:off x="5301924" y="2477858"/>
            <a:ext cx="814388" cy="4798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Flowchart: Connector 58"/>
          <p:cNvSpPr/>
          <p:nvPr/>
        </p:nvSpPr>
        <p:spPr>
          <a:xfrm>
            <a:off x="6116312" y="2439758"/>
            <a:ext cx="76200" cy="76200"/>
          </a:xfrm>
          <a:prstGeom prst="flowChartConnector">
            <a:avLst/>
          </a:prstGeom>
          <a:solidFill>
            <a:srgbClr val="FF00FF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Connector 59"/>
          <p:cNvSpPr/>
          <p:nvPr/>
        </p:nvSpPr>
        <p:spPr>
          <a:xfrm>
            <a:off x="6934200" y="2438400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Connector 60"/>
          <p:cNvSpPr/>
          <p:nvPr/>
        </p:nvSpPr>
        <p:spPr>
          <a:xfrm>
            <a:off x="6396390" y="3070400"/>
            <a:ext cx="76200" cy="76200"/>
          </a:xfrm>
          <a:prstGeom prst="flowChartConnector">
            <a:avLst/>
          </a:prstGeom>
          <a:solidFill>
            <a:srgbClr val="00FF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lowchart: Connector 61"/>
          <p:cNvSpPr/>
          <p:nvPr/>
        </p:nvSpPr>
        <p:spPr>
          <a:xfrm>
            <a:off x="4677289" y="3253108"/>
            <a:ext cx="76200" cy="76200"/>
          </a:xfrm>
          <a:prstGeom prst="flowChartConnector">
            <a:avLst/>
          </a:prstGeom>
          <a:solidFill>
            <a:srgbClr val="00FF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>
            <a:off x="3499022" y="3420208"/>
            <a:ext cx="846091" cy="913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9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l"/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Pruning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/>
                      </a:rPr>
                      <m:t>𝑇</m:t>
                    </m:r>
                    <m:r>
                      <a:rPr lang="en-US" sz="4400" b="0" i="1" smtClean="0">
                        <a:effectLst/>
                        <a:latin typeface="Cambria Math"/>
                      </a:rPr>
                      <m:t>\</m:t>
                    </m:r>
                    <m:sSub>
                      <m:sSubPr>
                        <m:ctrlPr>
                          <a:rPr lang="en-US" sz="4400" i="1" smtClean="0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effectLst/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4400" b="0" i="1" smtClean="0">
                            <a:effectLst/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effectLst/>
                        <a:latin typeface="Cambria Math"/>
                      </a:rPr>
                      <m:t>(</m:t>
                    </m:r>
                    <m:r>
                      <a:rPr lang="en-US" sz="4400" b="0" i="1" smtClean="0">
                        <a:effectLst/>
                        <a:latin typeface="Cambria Math"/>
                      </a:rPr>
                      <m:t>𝑐</m:t>
                    </m:r>
                    <m:r>
                      <a:rPr lang="en-US" sz="4400" b="0" i="1" smtClean="0">
                        <a:effectLst/>
                        <a:latin typeface="Cambria Math"/>
                      </a:rPr>
                      <m:t>)</m:t>
                    </m:r>
                  </m:oMath>
                </a14:m>
                <a:r>
                  <a:rPr lang="en-US" sz="4400" i="1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454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41985"/>
            <a:ext cx="7770813" cy="39254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--------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connector</a:t>
            </a:r>
          </a:p>
          <a:p>
            <a:pPr marL="0" indent="0" algn="ctr">
              <a:buNone/>
            </a:pP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84630" y="2346013"/>
                <a:ext cx="2897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𝒄</m:t>
                      </m:r>
                    </m:oMath>
                  </m:oMathPara>
                </a14:m>
                <a:endParaRPr lang="en-US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630" y="2346013"/>
                <a:ext cx="289730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3488649" y="2907333"/>
            <a:ext cx="846091" cy="913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525978" y="1736920"/>
            <a:ext cx="1528777" cy="112452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482254" y="2907333"/>
            <a:ext cx="1485898" cy="86345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Flowchart: Connector 37"/>
          <p:cNvSpPr/>
          <p:nvPr/>
        </p:nvSpPr>
        <p:spPr>
          <a:xfrm>
            <a:off x="3450549" y="2869233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 flipV="1">
            <a:off x="3429495" y="2841708"/>
            <a:ext cx="113037" cy="134789"/>
          </a:xfrm>
          <a:prstGeom prst="flowChartConnector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645186" y="2450321"/>
                <a:ext cx="685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[1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⋯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20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186" y="2450321"/>
                <a:ext cx="685800" cy="400110"/>
              </a:xfrm>
              <a:prstGeom prst="rect">
                <a:avLst/>
              </a:prstGeom>
              <a:blipFill rotWithShape="0">
                <a:blip r:embed="rId4"/>
                <a:stretch>
                  <a:fillRect r="-8482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645186" y="2954569"/>
                <a:ext cx="685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[1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⋯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20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186" y="2954569"/>
                <a:ext cx="685800" cy="400110"/>
              </a:xfrm>
              <a:prstGeom prst="rect">
                <a:avLst/>
              </a:prstGeom>
              <a:blipFill rotWithShape="0">
                <a:blip r:embed="rId5"/>
                <a:stretch>
                  <a:fillRect r="-75893"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/>
          <p:nvPr/>
        </p:nvCxnSpPr>
        <p:spPr>
          <a:xfrm>
            <a:off x="2788186" y="2672107"/>
            <a:ext cx="587174" cy="2223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2788186" y="2976497"/>
            <a:ext cx="587174" cy="2117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968152" y="3774069"/>
            <a:ext cx="2258296" cy="476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058289" y="1650961"/>
            <a:ext cx="2409311" cy="8595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171814" y="3002854"/>
                <a:ext cx="53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(</m:t>
                      </m:r>
                      <m:r>
                        <a:rPr lang="en-US" sz="2800" i="1">
                          <a:latin typeface="Cambria Math"/>
                        </a:rPr>
                        <m:t>𝑐</m:t>
                      </m:r>
                      <m:r>
                        <a:rPr lang="en-US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1814" y="3002854"/>
                <a:ext cx="533400" cy="523220"/>
              </a:xfrm>
              <a:prstGeom prst="rect">
                <a:avLst/>
              </a:prstGeom>
              <a:blipFill rotWithShape="0">
                <a:blip r:embed="rId6"/>
                <a:stretch>
                  <a:fillRect r="-5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 flipH="1">
            <a:off x="7254272" y="1685756"/>
            <a:ext cx="181751" cy="210408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693072" y="2738912"/>
            <a:ext cx="466725" cy="8143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693072" y="2021410"/>
            <a:ext cx="550816" cy="717502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688309" y="2753201"/>
            <a:ext cx="1095375" cy="13811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Flowchart: Connector 44"/>
          <p:cNvSpPr/>
          <p:nvPr/>
        </p:nvSpPr>
        <p:spPr>
          <a:xfrm>
            <a:off x="5215313" y="1976912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Connector 45"/>
          <p:cNvSpPr/>
          <p:nvPr/>
        </p:nvSpPr>
        <p:spPr>
          <a:xfrm>
            <a:off x="5139113" y="3500912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Connector 48"/>
          <p:cNvSpPr/>
          <p:nvPr/>
        </p:nvSpPr>
        <p:spPr>
          <a:xfrm>
            <a:off x="5745584" y="2815112"/>
            <a:ext cx="76200" cy="76200"/>
          </a:xfrm>
          <a:prstGeom prst="flowChartConnector">
            <a:avLst/>
          </a:prstGeom>
          <a:solidFill>
            <a:srgbClr val="FF00FF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4356430" y="2774630"/>
            <a:ext cx="352425" cy="14525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Flowchart: Connector 50"/>
          <p:cNvSpPr/>
          <p:nvPr/>
        </p:nvSpPr>
        <p:spPr>
          <a:xfrm>
            <a:off x="4318330" y="2875196"/>
            <a:ext cx="76200" cy="76200"/>
          </a:xfrm>
          <a:prstGeom prst="flowChartConnector">
            <a:avLst/>
          </a:prstGeom>
          <a:solidFill>
            <a:srgbClr val="FF00FF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nnector 51"/>
          <p:cNvSpPr/>
          <p:nvPr/>
        </p:nvSpPr>
        <p:spPr>
          <a:xfrm>
            <a:off x="5758610" y="2815425"/>
            <a:ext cx="76200" cy="76200"/>
          </a:xfrm>
          <a:prstGeom prst="flowChartConnector">
            <a:avLst/>
          </a:prstGeom>
          <a:solidFill>
            <a:srgbClr val="FF00FF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>
            <a:off x="6153898" y="2022871"/>
            <a:ext cx="284118" cy="62075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57" idx="3"/>
          </p:cNvCxnSpPr>
          <p:nvPr/>
        </p:nvCxnSpPr>
        <p:spPr>
          <a:xfrm flipV="1">
            <a:off x="6191998" y="1970041"/>
            <a:ext cx="764520" cy="340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6" idx="2"/>
          </p:cNvCxnSpPr>
          <p:nvPr/>
        </p:nvCxnSpPr>
        <p:spPr>
          <a:xfrm flipH="1">
            <a:off x="5293381" y="1962548"/>
            <a:ext cx="814388" cy="4798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Flowchart: Connector 55"/>
          <p:cNvSpPr/>
          <p:nvPr/>
        </p:nvSpPr>
        <p:spPr>
          <a:xfrm>
            <a:off x="6107769" y="1924448"/>
            <a:ext cx="76200" cy="76200"/>
          </a:xfrm>
          <a:prstGeom prst="flowChartConnector">
            <a:avLst/>
          </a:prstGeom>
          <a:solidFill>
            <a:srgbClr val="FF00FF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Connector 56"/>
          <p:cNvSpPr/>
          <p:nvPr/>
        </p:nvSpPr>
        <p:spPr>
          <a:xfrm>
            <a:off x="6945359" y="1905000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Connector 57"/>
          <p:cNvSpPr/>
          <p:nvPr/>
        </p:nvSpPr>
        <p:spPr>
          <a:xfrm>
            <a:off x="6383994" y="2567430"/>
            <a:ext cx="76200" cy="76200"/>
          </a:xfrm>
          <a:prstGeom prst="flowChartConnector">
            <a:avLst/>
          </a:prstGeom>
          <a:solidFill>
            <a:srgbClr val="00FF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Connector 58"/>
          <p:cNvSpPr/>
          <p:nvPr/>
        </p:nvSpPr>
        <p:spPr>
          <a:xfrm>
            <a:off x="4668746" y="2737798"/>
            <a:ext cx="76200" cy="76200"/>
          </a:xfrm>
          <a:prstGeom prst="flowChartConnector">
            <a:avLst/>
          </a:prstGeom>
          <a:solidFill>
            <a:srgbClr val="00FF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1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457200"/>
                <a:ext cx="7770813" cy="1011021"/>
              </a:xfrm>
            </p:spPr>
            <p:txBody>
              <a:bodyPr/>
              <a:lstStyle/>
              <a:p>
                <a:pPr algn="l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𝑐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457200"/>
                <a:ext cx="7770813" cy="1011021"/>
              </a:xfrm>
              <a:blipFill rotWithShape="0">
                <a:blip r:embed="rId2"/>
                <a:stretch>
                  <a:fillRect l="-3846" t="-6627" b="-25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264715" y="3194681"/>
                <a:ext cx="2897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𝒄</m:t>
                      </m:r>
                    </m:oMath>
                  </m:oMathPara>
                </a14:m>
                <a:endParaRPr lang="en-US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715" y="3194681"/>
                <a:ext cx="289730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>
            <a:off x="2468734" y="3756001"/>
            <a:ext cx="846091" cy="913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Flowchart: Connector 32"/>
          <p:cNvSpPr/>
          <p:nvPr/>
        </p:nvSpPr>
        <p:spPr>
          <a:xfrm>
            <a:off x="2430634" y="3717901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 flipV="1">
            <a:off x="2409580" y="3690376"/>
            <a:ext cx="113037" cy="134789"/>
          </a:xfrm>
          <a:prstGeom prst="flowChartConnector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277844" y="1641613"/>
                <a:ext cx="53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(</m:t>
                      </m:r>
                      <m:r>
                        <a:rPr lang="en-US" sz="2800" i="1">
                          <a:latin typeface="Cambria Math"/>
                        </a:rPr>
                        <m:t>𝑐</m:t>
                      </m:r>
                      <m:r>
                        <a:rPr lang="en-US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844" y="1641613"/>
                <a:ext cx="533400" cy="523220"/>
              </a:xfrm>
              <a:prstGeom prst="rect">
                <a:avLst/>
              </a:prstGeom>
              <a:blipFill rotWithShape="0">
                <a:blip r:embed="rId4"/>
                <a:stretch>
                  <a:fillRect r="-52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/>
          <p:cNvCxnSpPr/>
          <p:nvPr/>
        </p:nvCxnSpPr>
        <p:spPr>
          <a:xfrm>
            <a:off x="3673157" y="3587580"/>
            <a:ext cx="466725" cy="8143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673157" y="2870078"/>
            <a:ext cx="550816" cy="717502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668394" y="3601869"/>
            <a:ext cx="1095375" cy="13811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Flowchart: Connector 41"/>
          <p:cNvSpPr/>
          <p:nvPr/>
        </p:nvSpPr>
        <p:spPr>
          <a:xfrm>
            <a:off x="4195398" y="2825580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/>
          <p:cNvSpPr/>
          <p:nvPr/>
        </p:nvSpPr>
        <p:spPr>
          <a:xfrm>
            <a:off x="4119198" y="4349580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/>
          <p:cNvSpPr/>
          <p:nvPr/>
        </p:nvSpPr>
        <p:spPr>
          <a:xfrm>
            <a:off x="4725669" y="3663780"/>
            <a:ext cx="76200" cy="76200"/>
          </a:xfrm>
          <a:prstGeom prst="flowChartConnector">
            <a:avLst/>
          </a:prstGeom>
          <a:solidFill>
            <a:srgbClr val="FF00FF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3336515" y="3623298"/>
            <a:ext cx="352425" cy="14525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Flowchart: Connector 45"/>
          <p:cNvSpPr/>
          <p:nvPr/>
        </p:nvSpPr>
        <p:spPr>
          <a:xfrm>
            <a:off x="3298415" y="3723864"/>
            <a:ext cx="76200" cy="76200"/>
          </a:xfrm>
          <a:prstGeom prst="flowChartConnector">
            <a:avLst/>
          </a:prstGeom>
          <a:solidFill>
            <a:srgbClr val="FF00FF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Connector 46"/>
          <p:cNvSpPr/>
          <p:nvPr/>
        </p:nvSpPr>
        <p:spPr>
          <a:xfrm>
            <a:off x="4738695" y="3664093"/>
            <a:ext cx="76200" cy="76200"/>
          </a:xfrm>
          <a:prstGeom prst="flowChartConnector">
            <a:avLst/>
          </a:prstGeom>
          <a:solidFill>
            <a:srgbClr val="FF00FF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5133983" y="2871539"/>
            <a:ext cx="284118" cy="62075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52" idx="3"/>
          </p:cNvCxnSpPr>
          <p:nvPr/>
        </p:nvCxnSpPr>
        <p:spPr>
          <a:xfrm flipV="1">
            <a:off x="5172083" y="2818709"/>
            <a:ext cx="764520" cy="340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51" idx="2"/>
          </p:cNvCxnSpPr>
          <p:nvPr/>
        </p:nvCxnSpPr>
        <p:spPr>
          <a:xfrm flipH="1">
            <a:off x="4273466" y="2811216"/>
            <a:ext cx="814388" cy="4798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Flowchart: Connector 50"/>
          <p:cNvSpPr/>
          <p:nvPr/>
        </p:nvSpPr>
        <p:spPr>
          <a:xfrm>
            <a:off x="5087854" y="2773116"/>
            <a:ext cx="76200" cy="76200"/>
          </a:xfrm>
          <a:prstGeom prst="flowChartConnector">
            <a:avLst/>
          </a:prstGeom>
          <a:solidFill>
            <a:srgbClr val="FF00FF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nnector 51"/>
          <p:cNvSpPr/>
          <p:nvPr/>
        </p:nvSpPr>
        <p:spPr>
          <a:xfrm>
            <a:off x="5925444" y="2753668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Connector 52"/>
          <p:cNvSpPr/>
          <p:nvPr/>
        </p:nvSpPr>
        <p:spPr>
          <a:xfrm>
            <a:off x="5364079" y="3416098"/>
            <a:ext cx="76200" cy="76200"/>
          </a:xfrm>
          <a:prstGeom prst="flowChartConnector">
            <a:avLst/>
          </a:prstGeom>
          <a:solidFill>
            <a:srgbClr val="00FF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Connector 53"/>
          <p:cNvSpPr/>
          <p:nvPr/>
        </p:nvSpPr>
        <p:spPr>
          <a:xfrm>
            <a:off x="3648831" y="3586466"/>
            <a:ext cx="76200" cy="76200"/>
          </a:xfrm>
          <a:prstGeom prst="flowChartConnector">
            <a:avLst/>
          </a:prstGeom>
          <a:solidFill>
            <a:srgbClr val="00FF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3767411" y="1371600"/>
            <a:ext cx="1596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centroid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H="1">
            <a:off x="4223973" y="1866694"/>
            <a:ext cx="200153" cy="4670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Flowchart: Connector 57"/>
          <p:cNvSpPr/>
          <p:nvPr/>
        </p:nvSpPr>
        <p:spPr>
          <a:xfrm flipV="1">
            <a:off x="4178765" y="2773116"/>
            <a:ext cx="113037" cy="134789"/>
          </a:xfrm>
          <a:prstGeom prst="flowChartConnector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4270295" y="2011226"/>
            <a:ext cx="936799" cy="77375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235284" y="2916358"/>
            <a:ext cx="1399250" cy="88370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213281" y="1989713"/>
            <a:ext cx="1341250" cy="84015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5634534" y="2863593"/>
            <a:ext cx="910010" cy="95506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2217090" y="2866181"/>
            <a:ext cx="1938240" cy="45413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233498" y="2912078"/>
            <a:ext cx="1179287" cy="124223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3261244" y="4160607"/>
            <a:ext cx="2142064" cy="77375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2192282" y="3315001"/>
            <a:ext cx="263426" cy="135135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2437816" y="4687787"/>
            <a:ext cx="860599" cy="24657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757982" y="4416347"/>
                <a:ext cx="6263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982" y="4416347"/>
                <a:ext cx="626389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Arrow Connector 81"/>
          <p:cNvCxnSpPr/>
          <p:nvPr/>
        </p:nvCxnSpPr>
        <p:spPr>
          <a:xfrm flipH="1" flipV="1">
            <a:off x="4576525" y="4237681"/>
            <a:ext cx="1058009" cy="4501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3908806" y="2207874"/>
                <a:ext cx="2897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806" y="2207874"/>
                <a:ext cx="289730" cy="523220"/>
              </a:xfrm>
              <a:prstGeom prst="rect">
                <a:avLst/>
              </a:prstGeom>
              <a:blipFill rotWithShape="0">
                <a:blip r:embed="rId6"/>
                <a:stretch>
                  <a:fillRect r="-39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2133600" y="1938855"/>
                <a:ext cx="1267976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/>
                        </a:rPr>
                        <m:t>[1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⋯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938855"/>
                <a:ext cx="1267976" cy="393121"/>
              </a:xfrm>
              <a:prstGeom prst="rect">
                <a:avLst/>
              </a:prstGeom>
              <a:blipFill rotWithShape="0">
                <a:blip r:embed="rId7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2152796" y="2364024"/>
                <a:ext cx="1217193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/>
                        </a:rPr>
                        <m:t>[1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⋯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796" y="2364024"/>
                <a:ext cx="1217193" cy="393121"/>
              </a:xfrm>
              <a:prstGeom prst="rect">
                <a:avLst/>
              </a:prstGeom>
              <a:blipFill rotWithShape="0">
                <a:blip r:embed="rId8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Arrow Connector 93"/>
          <p:cNvCxnSpPr>
            <a:stCxn id="88" idx="3"/>
          </p:cNvCxnSpPr>
          <p:nvPr/>
        </p:nvCxnSpPr>
        <p:spPr>
          <a:xfrm>
            <a:off x="3401576" y="2135416"/>
            <a:ext cx="507230" cy="4132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89" idx="3"/>
          </p:cNvCxnSpPr>
          <p:nvPr/>
        </p:nvCxnSpPr>
        <p:spPr>
          <a:xfrm>
            <a:off x="3369989" y="2560585"/>
            <a:ext cx="514946" cy="1511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2522304" y="4233584"/>
                <a:ext cx="738949" cy="403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304" y="4233584"/>
                <a:ext cx="738949" cy="403059"/>
              </a:xfrm>
              <a:prstGeom prst="rect">
                <a:avLst/>
              </a:prstGeom>
              <a:blipFill rotWithShape="0">
                <a:blip r:embed="rId9"/>
                <a:stretch>
                  <a:fillRect r="-25620" b="-16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4877048" y="2207874"/>
                <a:ext cx="738949" cy="371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048" y="2207874"/>
                <a:ext cx="738949" cy="371961"/>
              </a:xfrm>
              <a:prstGeom prst="rect">
                <a:avLst/>
              </a:prstGeom>
              <a:blipFill rotWithShape="0">
                <a:blip r:embed="rId10"/>
                <a:stretch>
                  <a:fillRect r="-15702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1711368" y="5195498"/>
                <a:ext cx="5603831" cy="638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70C0"/>
                    </a:solidFill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d>
                          <m:d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368" y="5195498"/>
                <a:ext cx="5603831" cy="638765"/>
              </a:xfrm>
              <a:prstGeom prst="rect">
                <a:avLst/>
              </a:prstGeom>
              <a:blipFill rotWithShape="0">
                <a:blip r:embed="rId11"/>
                <a:stretch>
                  <a:fillRect l="-1741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2348728" y="5832517"/>
                <a:ext cx="3886147" cy="46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--- </a:t>
                </a:r>
                <a:r>
                  <a:rPr lang="en-US" sz="2400" dirty="0">
                    <a:solidFill>
                      <a:srgbClr val="0070C0"/>
                    </a:solidFill>
                  </a:rPr>
                  <a:t>connectors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p>
                    </m:sSubSup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i="1" dirty="0">
                    <a:solidFill>
                      <a:srgbClr val="0070C0"/>
                    </a:solidFill>
                    <a:latin typeface="Cambria Math"/>
                  </a:rPr>
                  <a:t> </a:t>
                </a:r>
                <a:endParaRPr lang="en-US" sz="2400" i="1" dirty="0">
                  <a:solidFill>
                    <a:srgbClr val="0070C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728" y="5832517"/>
                <a:ext cx="3886147" cy="465192"/>
              </a:xfrm>
              <a:prstGeom prst="rect">
                <a:avLst/>
              </a:prstGeom>
              <a:blipFill rotWithShape="0">
                <a:blip r:embed="rId12"/>
                <a:stretch>
                  <a:fillRect l="-235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96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5" grpId="0"/>
      <p:bldP spid="55" grpId="1"/>
      <p:bldP spid="58" grpId="0" animBg="1"/>
      <p:bldP spid="80" grpId="0"/>
      <p:bldP spid="84" grpId="0"/>
      <p:bldP spid="88" grpId="0"/>
      <p:bldP spid="89" grpId="0"/>
      <p:bldP spid="100" grpId="0"/>
      <p:bldP spid="101" grpId="0"/>
      <p:bldP spid="101" grpId="1"/>
      <p:bldP spid="102" grpId="0"/>
      <p:bldP spid="10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dirty="0" smtClean="0"/>
              <a:t>The initial pruning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676400"/>
                <a:ext cx="7770813" cy="4191000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e>
                    </m:func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recursive </a:t>
                </a:r>
                <a:r>
                  <a:rPr lang="en-US" dirty="0" smtClean="0"/>
                  <a:t>steps -----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time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 smtClean="0"/>
                  <a:t>A subtree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𝑻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of </a:t>
                </a:r>
                <a:r>
                  <a:rPr lang="en-US" i="1" dirty="0" smtClean="0"/>
                  <a:t>T</a:t>
                </a:r>
                <a:r>
                  <a:rPr lang="en-US" dirty="0"/>
                  <a:t> </a:t>
                </a:r>
                <a:r>
                  <a:rPr lang="en-US" dirty="0" smtClean="0"/>
                  <a:t>contains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𝑪</m:t>
                    </m:r>
                  </m:oMath>
                </a14:m>
                <a:r>
                  <a:rPr lang="en-US" dirty="0" smtClean="0"/>
                  <a:t> connectors</a:t>
                </a:r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676400"/>
                <a:ext cx="7770813" cy="4191000"/>
              </a:xfrm>
              <a:blipFill rotWithShape="1">
                <a:blip r:embed="rId2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wn Arrow 3"/>
          <p:cNvSpPr/>
          <p:nvPr/>
        </p:nvSpPr>
        <p:spPr>
          <a:xfrm>
            <a:off x="4487092" y="2286000"/>
            <a:ext cx="228600" cy="533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661305" y="4388701"/>
            <a:ext cx="466725" cy="8143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686751" y="3647386"/>
            <a:ext cx="550816" cy="717502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89879" y="4390231"/>
            <a:ext cx="1095375" cy="13811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lowchart: Connector 9"/>
          <p:cNvSpPr/>
          <p:nvPr/>
        </p:nvSpPr>
        <p:spPr>
          <a:xfrm>
            <a:off x="3107346" y="5109368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478572" y="4512616"/>
            <a:ext cx="846091" cy="913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324663" y="4383086"/>
            <a:ext cx="352425" cy="14525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49510" y="3544472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510" y="3544472"/>
                <a:ext cx="53340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lowchart: Connector 20"/>
          <p:cNvSpPr/>
          <p:nvPr/>
        </p:nvSpPr>
        <p:spPr>
          <a:xfrm>
            <a:off x="1440472" y="4474516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 flipV="1">
            <a:off x="1419418" y="4446991"/>
            <a:ext cx="113037" cy="134789"/>
          </a:xfrm>
          <a:prstGeom prst="flowChartConnector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 flipV="1">
            <a:off x="3088927" y="5080073"/>
            <a:ext cx="113037" cy="134789"/>
          </a:xfrm>
          <a:prstGeom prst="flowChartConnector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884063" y="4512616"/>
            <a:ext cx="423046" cy="93051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1913730" y="3723883"/>
            <a:ext cx="409437" cy="79340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785254" y="3893720"/>
            <a:ext cx="595313" cy="62356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Flowchart: Connector 37"/>
          <p:cNvSpPr/>
          <p:nvPr/>
        </p:nvSpPr>
        <p:spPr>
          <a:xfrm flipV="1">
            <a:off x="4324048" y="3826325"/>
            <a:ext cx="113037" cy="134789"/>
          </a:xfrm>
          <a:prstGeom prst="flowChartConnector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 flipV="1">
            <a:off x="1827544" y="5387841"/>
            <a:ext cx="113037" cy="134789"/>
          </a:xfrm>
          <a:prstGeom prst="flowChartConnector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257800" y="3678665"/>
                <a:ext cx="1524000" cy="827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≤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3678665"/>
                <a:ext cx="1524000" cy="82747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105400" y="4486677"/>
                <a:ext cx="2667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𝐶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𝑂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(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</m:func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486677"/>
                <a:ext cx="266700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>
            <a:off x="3785254" y="4521752"/>
            <a:ext cx="651831" cy="66414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11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20" grpId="0"/>
      <p:bldP spid="21" grpId="0" animBg="1"/>
      <p:bldP spid="22" grpId="0" animBg="1"/>
      <p:bldP spid="28" grpId="0" animBg="1"/>
      <p:bldP spid="38" grpId="0" animBg="1"/>
      <p:bldP spid="39" grpId="0" animBg="1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observation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2057400"/>
                <a:ext cx="7770813" cy="38100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3200" i="1">
                          <a:latin typeface="Cambria Math"/>
                          <a:ea typeface="Cambria Math"/>
                        </a:rPr>
                        <m:t>≤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 smtClean="0"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2800" dirty="0" smtClean="0">
                    <a:cs typeface="Times New Roman" panose="02020603050405020304" pitchFamily="18" charset="0"/>
                  </a:rPr>
                  <a:t>At </a:t>
                </a:r>
                <a:r>
                  <a:rPr lang="en-US" sz="2800" dirty="0" smtClean="0">
                    <a:cs typeface="Times New Roman" panose="02020603050405020304" pitchFamily="18" charset="0"/>
                  </a:rPr>
                  <a:t>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cs typeface="Times New Roman" panose="02020603050405020304" pitchFamily="18" charset="0"/>
                  </a:rPr>
                  <a:t> uncertain points having locations </a:t>
                </a:r>
                <a:r>
                  <a:rPr lang="en-US" sz="2800" dirty="0" smtClean="0">
                    <a:cs typeface="Times New Roman" panose="02020603050405020304" pitchFamily="18" charset="0"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8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2057400"/>
                <a:ext cx="7770813" cy="3810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wn Arrow 3"/>
          <p:cNvSpPr/>
          <p:nvPr/>
        </p:nvSpPr>
        <p:spPr>
          <a:xfrm>
            <a:off x="4410075" y="3048000"/>
            <a:ext cx="304800" cy="685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2238375" y="4800600"/>
            <a:ext cx="228600" cy="4572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8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l"/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Pruning uncertain points </a:t>
                </a:r>
                <a:r>
                  <a:rPr lang="en-US" altLang="zh-CN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4400" dirty="0" smtClean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𝐶</m:t>
                    </m:r>
                    <m:r>
                      <a:rPr lang="en-US" sz="4400" i="1">
                        <a:latin typeface="Cambria Math"/>
                      </a:rPr>
                      <m:t>=1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454" b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7924800" cy="426720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dirty="0" smtClean="0"/>
                  <a:t>For any two uncertain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𝐸𝑑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&gt;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𝐸𝑑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𝐸𝑑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𝐸𝑑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only if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F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endParaRPr lang="en-US" sz="1100" dirty="0" smtClean="0">
                  <a:solidFill>
                    <a:srgbClr val="0070C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2800" dirty="0" smtClean="0">
                    <a:solidFill>
                      <a:srgbClr val="0070C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</a:rPr>
                  <a:t>, prune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</a:rPr>
                  <a:t>; otherwise, prune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</a:rPr>
                  <a:t>.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7924800" cy="4267200"/>
              </a:xfrm>
              <a:blipFill rotWithShape="1">
                <a:blip r:embed="rId3"/>
                <a:stretch>
                  <a:fillRect l="-1154" t="-1143" r="-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4789363" y="3547446"/>
            <a:ext cx="466725" cy="8143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4796980" y="2882628"/>
            <a:ext cx="568644" cy="654769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17937" y="3548976"/>
            <a:ext cx="1095375" cy="13811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06630" y="3671361"/>
            <a:ext cx="846091" cy="913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452721" y="3541831"/>
            <a:ext cx="352425" cy="14525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27277" y="259080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277" y="2590800"/>
                <a:ext cx="533400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lowchart: Connector 10"/>
          <p:cNvSpPr/>
          <p:nvPr/>
        </p:nvSpPr>
        <p:spPr>
          <a:xfrm>
            <a:off x="3568530" y="3633261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 flipV="1">
            <a:off x="3547476" y="3605736"/>
            <a:ext cx="113037" cy="134789"/>
          </a:xfrm>
          <a:prstGeom prst="flowChartConnector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4012121" y="3673130"/>
            <a:ext cx="423046" cy="93051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4041788" y="2882628"/>
            <a:ext cx="409438" cy="79340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913312" y="3052465"/>
            <a:ext cx="595313" cy="62356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431913" y="3181651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913" y="3181651"/>
                <a:ext cx="304800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4128596" y="3052465"/>
            <a:ext cx="324125" cy="6569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2" idx="6"/>
          </p:cNvCxnSpPr>
          <p:nvPr/>
        </p:nvCxnSpPr>
        <p:spPr>
          <a:xfrm flipV="1">
            <a:off x="3660513" y="3671361"/>
            <a:ext cx="774654" cy="17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452721" y="3548976"/>
            <a:ext cx="352425" cy="1381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4128596" y="3676034"/>
            <a:ext cx="306571" cy="6857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4805146" y="3279331"/>
            <a:ext cx="217579" cy="2625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789363" y="3548976"/>
            <a:ext cx="291939" cy="23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789363" y="3541831"/>
            <a:ext cx="145969" cy="2840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350899" y="3393651"/>
                <a:ext cx="1905000" cy="517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899" y="3393651"/>
                <a:ext cx="1905000" cy="51783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>
            <a:off x="5893977" y="3697687"/>
            <a:ext cx="651831" cy="66414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50950" y="4018933"/>
                <a:ext cx="1739757" cy="491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/>
                  <a:t>t</a:t>
                </a:r>
                <a:r>
                  <a:rPr lang="en-US" sz="2400" dirty="0" smtClean="0"/>
                  <a:t>-value: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950" y="4018933"/>
                <a:ext cx="1739757" cy="491417"/>
              </a:xfrm>
              <a:prstGeom prst="rect">
                <a:avLst/>
              </a:prstGeom>
              <a:blipFill rotWithShape="0">
                <a:blip r:embed="rId7"/>
                <a:stretch>
                  <a:fillRect l="-5245" t="-9877" b="-20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366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l"/>
                <a:r>
                  <a:rPr lang="en-US" sz="4400" dirty="0" smtClean="0"/>
                  <a:t>Determining </a:t>
                </a:r>
                <a14:m>
                  <m:oMath xmlns:m="http://schemas.openxmlformats.org/officeDocument/2006/math">
                    <m:r>
                      <a:rPr lang="en-US" sz="440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4400">
                            <a:latin typeface="Cambria Math"/>
                          </a:rPr>
                          <m:t>,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440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4400" i="1" smtClean="0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sz="4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440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676400"/>
                <a:ext cx="7770813" cy="4191000"/>
              </a:xfrm>
            </p:spPr>
            <p:txBody>
              <a:bodyPr/>
              <a:lstStyle/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/>
                        </a:rPr>
                        <m:t>                       </m:t>
                      </m:r>
                      <m:r>
                        <a:rPr lang="en-US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smtClean="0"/>
                  <a:t>Several disjoint subtrees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,⋯</m:t>
                        </m:r>
                        <m:sSup>
                          <m:sSupPr>
                            <m:ctrlPr>
                              <a:rPr lang="en-US" i="1" dirty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  <a:ea typeface="Cambria Math"/>
                                  </a:rPr>
                                  <m:t>h</m:t>
                                </m:r>
                              </m:sub>
                            </m:sSub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dirty="0">
                        <a:latin typeface="Cambria Math"/>
                        <a:ea typeface="Cambria Math"/>
                      </a:rPr>
                      <m:t>∉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for any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        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    Call it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“the Center-Detecting Problem”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676400"/>
                <a:ext cx="7770813" cy="4191000"/>
              </a:xfrm>
              <a:blipFill rotWithShape="1">
                <a:blip r:embed="rId3"/>
                <a:stretch>
                  <a:fillRect l="-1256" b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7595167" y="3442373"/>
            <a:ext cx="209605" cy="35365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602784" y="3104939"/>
            <a:ext cx="284322" cy="327386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623741" y="3443903"/>
            <a:ext cx="454658" cy="5676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412434" y="3566288"/>
            <a:ext cx="846091" cy="913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258525" y="3436758"/>
            <a:ext cx="352425" cy="14525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Flowchart: Connector 8"/>
          <p:cNvSpPr/>
          <p:nvPr/>
        </p:nvSpPr>
        <p:spPr>
          <a:xfrm>
            <a:off x="6374334" y="3528188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 flipV="1">
            <a:off x="6353280" y="3500663"/>
            <a:ext cx="113037" cy="134789"/>
          </a:xfrm>
          <a:prstGeom prst="flowChartConnector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078399" y="2885818"/>
            <a:ext cx="595313" cy="62356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32697" y="3312559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697" y="3312559"/>
                <a:ext cx="304800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6934400" y="2947392"/>
            <a:ext cx="324125" cy="6569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934400" y="3570961"/>
            <a:ext cx="306571" cy="6857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Isosceles Triangle 14"/>
          <p:cNvSpPr/>
          <p:nvPr/>
        </p:nvSpPr>
        <p:spPr>
          <a:xfrm>
            <a:off x="6533740" y="4234879"/>
            <a:ext cx="786565" cy="828675"/>
          </a:xfrm>
          <a:prstGeom prst="triangl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7411489" y="3779919"/>
            <a:ext cx="786565" cy="828675"/>
          </a:xfrm>
          <a:prstGeom prst="triangl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24148" y="4649216"/>
                <a:ext cx="382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  <m:sup/>
                          </m:sSubSup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148" y="4649216"/>
                <a:ext cx="382587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7937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614329" y="4221362"/>
                <a:ext cx="382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/>
                          </m:sSubSup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4329" y="4221362"/>
                <a:ext cx="382587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9524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lowchart: Merge 18"/>
          <p:cNvSpPr/>
          <p:nvPr/>
        </p:nvSpPr>
        <p:spPr>
          <a:xfrm>
            <a:off x="6546022" y="2247992"/>
            <a:ext cx="762000" cy="699400"/>
          </a:xfrm>
          <a:prstGeom prst="flowChartMerg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Merge 19"/>
          <p:cNvSpPr/>
          <p:nvPr/>
        </p:nvSpPr>
        <p:spPr>
          <a:xfrm>
            <a:off x="7506106" y="2405539"/>
            <a:ext cx="762000" cy="699400"/>
          </a:xfrm>
          <a:prstGeom prst="flowChartMerg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078399" y="3513850"/>
            <a:ext cx="671513" cy="27414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673712" y="2885818"/>
            <a:ext cx="76200" cy="90217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743106" y="2286000"/>
                <a:ext cx="382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  <m:sup/>
                          </m:sSubSup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106" y="2286000"/>
                <a:ext cx="382587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9524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695812" y="2425888"/>
                <a:ext cx="382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  <m:sup/>
                          </m:sSubSup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812" y="2425888"/>
                <a:ext cx="382587" cy="369332"/>
              </a:xfrm>
              <a:prstGeom prst="rect">
                <a:avLst/>
              </a:prstGeom>
              <a:blipFill rotWithShape="1">
                <a:blip r:embed="rId8"/>
                <a:stretch>
                  <a:fillRect r="-7937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291125" y="3255665"/>
                <a:ext cx="382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  <m:sup/>
                          </m:sSubSup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1125" y="3255665"/>
                <a:ext cx="382587" cy="369332"/>
              </a:xfrm>
              <a:prstGeom prst="rect">
                <a:avLst/>
              </a:prstGeom>
              <a:blipFill rotWithShape="1">
                <a:blip r:embed="rId9"/>
                <a:stretch>
                  <a:fillRect r="-9524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lowchart: Connector 25"/>
          <p:cNvSpPr/>
          <p:nvPr/>
        </p:nvSpPr>
        <p:spPr>
          <a:xfrm>
            <a:off x="6896300" y="2913255"/>
            <a:ext cx="76200" cy="68273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7826505" y="3104939"/>
            <a:ext cx="76200" cy="68273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8045580" y="3475119"/>
            <a:ext cx="76200" cy="68273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6902580" y="4237119"/>
            <a:ext cx="76200" cy="68273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7767522" y="3779919"/>
            <a:ext cx="76200" cy="68273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2977632" y="2379478"/>
            <a:ext cx="238839" cy="381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2971799" y="3509255"/>
            <a:ext cx="238839" cy="381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/>
          <p:cNvSpPr/>
          <p:nvPr/>
        </p:nvSpPr>
        <p:spPr>
          <a:xfrm>
            <a:off x="2966260" y="4608594"/>
            <a:ext cx="261582" cy="64920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7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  <p:bldP spid="15" grpId="0" animBg="1"/>
      <p:bldP spid="16" grpId="0" animBg="1"/>
      <p:bldP spid="17" grpId="0"/>
      <p:bldP spid="18" grpId="0"/>
      <p:bldP spid="19" grpId="0" animBg="1"/>
      <p:bldP spid="20" grpId="0" animBg="1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An uncertain point on a tree </a:t>
            </a:r>
            <a:r>
              <a:rPr lang="en-US" sz="3600" i="1" dirty="0" smtClean="0"/>
              <a:t>T</a:t>
            </a:r>
            <a:endParaRPr lang="en-US" sz="3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uncertain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has at most </a:t>
                </a:r>
                <a:r>
                  <a:rPr lang="en-US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possible locations on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each location has a probability</a:t>
                </a: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56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2286000" y="3900487"/>
            <a:ext cx="838200" cy="4333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2514600" y="4343400"/>
            <a:ext cx="609600" cy="762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124200" y="4248150"/>
            <a:ext cx="1009650" cy="857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19550" y="3429000"/>
            <a:ext cx="114300" cy="8191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676650" y="4248150"/>
            <a:ext cx="457200" cy="8572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33850" y="4248150"/>
            <a:ext cx="1143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76850" y="4248150"/>
            <a:ext cx="381000" cy="8001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276850" y="3505200"/>
            <a:ext cx="438150" cy="74295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86375" y="4248150"/>
            <a:ext cx="962025" cy="8572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33850" y="4248150"/>
            <a:ext cx="742950" cy="7239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Flowchart: Connector 13"/>
          <p:cNvSpPr/>
          <p:nvPr/>
        </p:nvSpPr>
        <p:spPr>
          <a:xfrm>
            <a:off x="2562225" y="4021138"/>
            <a:ext cx="76200" cy="76200"/>
          </a:xfrm>
          <a:prstGeom prst="flowChartConnector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3733800" y="4876800"/>
            <a:ext cx="76200" cy="76200"/>
          </a:xfrm>
          <a:prstGeom prst="flowChartConnector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4038600" y="3657600"/>
            <a:ext cx="76200" cy="76200"/>
          </a:xfrm>
          <a:prstGeom prst="flowChartConnector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4886325" y="4214812"/>
            <a:ext cx="76200" cy="76200"/>
          </a:xfrm>
          <a:prstGeom prst="flowChartConnector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6019800" y="4276725"/>
            <a:ext cx="76200" cy="76200"/>
          </a:xfrm>
          <a:prstGeom prst="flowChartConnector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343149" y="4059238"/>
            <a:ext cx="54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0.3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52824" y="3548102"/>
            <a:ext cx="54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0.2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67073" y="4719637"/>
            <a:ext cx="54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0.1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14862" y="3831192"/>
            <a:ext cx="54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0.1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67387" y="3932515"/>
            <a:ext cx="54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0.4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57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9" grpId="0" animBg="1"/>
      <p:bldP spid="22" grpId="0" animBg="1"/>
      <p:bldP spid="28" grpId="1"/>
      <p:bldP spid="34" grpId="1"/>
      <p:bldP spid="35" grpId="1"/>
      <p:bldP spid="36" grpId="1"/>
      <p:bldP spid="3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dirty="0" smtClean="0"/>
              <a:t>The center-detecting problem</a:t>
            </a:r>
            <a:endParaRPr lang="en-US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Content Placeholder 78"/>
              <p:cNvSpPr txBox="1">
                <a:spLocks noGrp="1"/>
              </p:cNvSpPr>
              <p:nvPr>
                <p:ph idx="1"/>
              </p:nvPr>
            </p:nvSpPr>
            <p:spPr>
              <a:xfrm>
                <a:off x="685800" y="1828800"/>
                <a:ext cx="7770813" cy="4216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∙∙∙,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 smtClean="0"/>
                  <a:t> are disjoint subtrees of </a:t>
                </a:r>
                <a:r>
                  <a:rPr lang="en-US" i="1" dirty="0" smtClean="0"/>
                  <a:t>T</a:t>
                </a:r>
              </a:p>
              <a:p>
                <a:pPr marL="0" indent="0">
                  <a:buNone/>
                </a:pPr>
                <a:r>
                  <a:rPr lang="en-US" dirty="0"/>
                  <a:t>Goal: to determine whether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lies in one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∙∙∙,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h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rgbClr val="00B0F0"/>
                    </a:solidFill>
                  </a:rPr>
                  <a:t>We solve the problem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𝑇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time</a:t>
                </a:r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9" name="Content Placeholder 7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828800"/>
                <a:ext cx="7770813" cy="4216539"/>
              </a:xfrm>
              <a:prstGeom prst="rect">
                <a:avLst/>
              </a:prstGeom>
              <a:blipFill rotWithShape="1">
                <a:blip r:embed="rId2"/>
                <a:stretch>
                  <a:fillRect l="-1256" t="-1156" b="-2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V="1">
            <a:off x="4381111" y="3862655"/>
            <a:ext cx="170840" cy="47812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32681" y="3902651"/>
            <a:ext cx="67374" cy="4453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579813" y="4960919"/>
                <a:ext cx="382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813" y="4960919"/>
                <a:ext cx="382587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778894" y="4878321"/>
                <a:ext cx="382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894" y="4878321"/>
                <a:ext cx="38258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lowchart: Merge 18"/>
          <p:cNvSpPr/>
          <p:nvPr/>
        </p:nvSpPr>
        <p:spPr>
          <a:xfrm>
            <a:off x="2951681" y="3237809"/>
            <a:ext cx="762000" cy="656471"/>
          </a:xfrm>
          <a:prstGeom prst="flowChartMerg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148765" y="3213589"/>
                <a:ext cx="382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765" y="3213589"/>
                <a:ext cx="38258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189817" y="3229560"/>
                <a:ext cx="382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817" y="3229560"/>
                <a:ext cx="382587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666580" y="3158040"/>
                <a:ext cx="382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580" y="3158040"/>
                <a:ext cx="382587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>
          <a:xfrm>
            <a:off x="2476500" y="4344921"/>
            <a:ext cx="33909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094751" y="3139174"/>
            <a:ext cx="457200" cy="19727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094751" y="3331486"/>
            <a:ext cx="457200" cy="56279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551951" y="3139174"/>
            <a:ext cx="0" cy="72348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779482" y="3139174"/>
            <a:ext cx="381999" cy="13097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4551952" y="3139174"/>
            <a:ext cx="227530" cy="72348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4551951" y="3270148"/>
            <a:ext cx="609530" cy="63250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770923" y="4344921"/>
            <a:ext cx="0" cy="33876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Isosceles Triangle 42"/>
          <p:cNvSpPr/>
          <p:nvPr/>
        </p:nvSpPr>
        <p:spPr>
          <a:xfrm>
            <a:off x="3523227" y="4683682"/>
            <a:ext cx="514442" cy="612520"/>
          </a:xfrm>
          <a:prstGeom prst="triangl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4933879" y="4347984"/>
            <a:ext cx="75202" cy="37793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551881" y="4720724"/>
            <a:ext cx="457200" cy="5334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561406" y="5243716"/>
            <a:ext cx="838200" cy="1560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009081" y="4720724"/>
            <a:ext cx="390525" cy="54426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037281" y="3862655"/>
            <a:ext cx="439219" cy="48532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1999181" y="4347985"/>
            <a:ext cx="477319" cy="45413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1999181" y="3862655"/>
            <a:ext cx="38100" cy="93946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5867400" y="3813950"/>
            <a:ext cx="533400" cy="5423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867400" y="4356346"/>
            <a:ext cx="533400" cy="38898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400800" y="3843912"/>
            <a:ext cx="0" cy="90141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1999548" y="4109955"/>
                <a:ext cx="382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548" y="4109955"/>
                <a:ext cx="382587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009055" y="4094337"/>
                <a:ext cx="382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055" y="4094337"/>
                <a:ext cx="382587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895975" y="3124200"/>
                <a:ext cx="3825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975" y="3124200"/>
                <a:ext cx="382587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1587" r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74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l"/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Pruning uncertain points </a:t>
                </a:r>
                <a:r>
                  <a:rPr lang="en-US" altLang="zh-C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𝐶</m:t>
                    </m:r>
                    <m:r>
                      <a:rPr lang="en-US" sz="4400" i="1">
                        <a:latin typeface="Cambria Math"/>
                      </a:rPr>
                      <m:t>=1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454" b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905000"/>
                <a:ext cx="7770813" cy="3962400"/>
              </a:xfrm>
            </p:spPr>
            <p:txBody>
              <a:bodyPr/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Pruning strategy: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Pair uncertain points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----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disjoint pairs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-values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⋯,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f>
                              <m:fPr>
                                <m:type m:val="lin"/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den>
                            </m:f>
                          </m:sub>
                        </m:sSub>
                      </m:e>
                    </m:d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the median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Determine whether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05000"/>
                <a:ext cx="7770813" cy="3962400"/>
              </a:xfrm>
              <a:blipFill rotWithShape="0">
                <a:blip r:embed="rId3"/>
                <a:stretch>
                  <a:fillRect l="-1256" t="-1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wn Arrow 3"/>
          <p:cNvSpPr/>
          <p:nvPr/>
        </p:nvSpPr>
        <p:spPr>
          <a:xfrm>
            <a:off x="4267200" y="3276600"/>
            <a:ext cx="152400" cy="304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267200" y="4038600"/>
            <a:ext cx="152400" cy="304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>
            <a:off x="4267200" y="4800600"/>
            <a:ext cx="152400" cy="304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3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l"/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Determining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whether 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4000">
                            <a:latin typeface="Cambria Math"/>
                          </a:rPr>
                          <m:t>,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4000" i="1">
                        <a:latin typeface="Cambria Math"/>
                        <a:ea typeface="Cambria Math"/>
                      </a:rPr>
                      <m:t>≤</m:t>
                    </m:r>
                    <m:sSup>
                      <m:sSupPr>
                        <m:ctrlPr>
                          <a:rPr lang="en-US" sz="4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40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828800"/>
                <a:ext cx="7770813" cy="4038600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&gt;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          disjoint subtrees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,⋯</m:t>
                        </m:r>
                        <m:sSup>
                          <m:sSupPr>
                            <m:ctrlPr>
                              <a:rPr lang="en-US" i="1" dirty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  <a:ea typeface="Cambria Math"/>
                                  </a:rPr>
                                  <m:t>h</m:t>
                                </m:r>
                              </m:sub>
                            </m:sSub>
                          </m:e>
                          <m:sup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828800"/>
                <a:ext cx="7770813" cy="4038600"/>
              </a:xfrm>
              <a:blipFill rotWithShape="1">
                <a:blip r:embed="rId3"/>
                <a:stretch>
                  <a:fillRect t="-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4062818" y="4093819"/>
            <a:ext cx="209605" cy="35365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4070435" y="3756385"/>
            <a:ext cx="284322" cy="327386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091392" y="4095349"/>
            <a:ext cx="454658" cy="5676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80085" y="4217734"/>
            <a:ext cx="846091" cy="913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726176" y="4088204"/>
            <a:ext cx="352425" cy="14525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Flowchart: Connector 8"/>
          <p:cNvSpPr/>
          <p:nvPr/>
        </p:nvSpPr>
        <p:spPr>
          <a:xfrm>
            <a:off x="2841985" y="4179634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 flipV="1">
            <a:off x="2820931" y="4152109"/>
            <a:ext cx="113037" cy="134789"/>
          </a:xfrm>
          <a:prstGeom prst="flowChartConnector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546050" y="3537264"/>
            <a:ext cx="595313" cy="62356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400568" y="4025001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568" y="4025001"/>
                <a:ext cx="304800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3402051" y="3598838"/>
            <a:ext cx="324125" cy="6569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402051" y="4222407"/>
            <a:ext cx="306571" cy="6857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Isosceles Triangle 14"/>
          <p:cNvSpPr/>
          <p:nvPr/>
        </p:nvSpPr>
        <p:spPr>
          <a:xfrm>
            <a:off x="3001391" y="4886325"/>
            <a:ext cx="786565" cy="828675"/>
          </a:xfrm>
          <a:prstGeom prst="triangl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3879140" y="4431365"/>
            <a:ext cx="786565" cy="828675"/>
          </a:xfrm>
          <a:prstGeom prst="triangl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191799" y="5300662"/>
                <a:ext cx="382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799" y="5300662"/>
                <a:ext cx="382587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081980" y="4872808"/>
                <a:ext cx="382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980" y="4872808"/>
                <a:ext cx="382587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lowchart: Merge 18"/>
          <p:cNvSpPr/>
          <p:nvPr/>
        </p:nvSpPr>
        <p:spPr>
          <a:xfrm>
            <a:off x="3013673" y="2899438"/>
            <a:ext cx="762000" cy="699400"/>
          </a:xfrm>
          <a:prstGeom prst="flowChartMerg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Merge 19"/>
          <p:cNvSpPr/>
          <p:nvPr/>
        </p:nvSpPr>
        <p:spPr>
          <a:xfrm>
            <a:off x="3973757" y="3056985"/>
            <a:ext cx="762000" cy="699400"/>
          </a:xfrm>
          <a:prstGeom prst="flowChartMerg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546050" y="4165296"/>
            <a:ext cx="671513" cy="27414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141363" y="3537264"/>
            <a:ext cx="76200" cy="90217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10757" y="2937446"/>
                <a:ext cx="382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757" y="2937446"/>
                <a:ext cx="382587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163463" y="3077334"/>
                <a:ext cx="382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463" y="3077334"/>
                <a:ext cx="382587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758776" y="3907111"/>
                <a:ext cx="382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776" y="3907111"/>
                <a:ext cx="382587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lowchart: Connector 25"/>
          <p:cNvSpPr/>
          <p:nvPr/>
        </p:nvSpPr>
        <p:spPr>
          <a:xfrm>
            <a:off x="3363951" y="3564701"/>
            <a:ext cx="76200" cy="68273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4294156" y="3756385"/>
            <a:ext cx="76200" cy="68273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4513231" y="4126565"/>
            <a:ext cx="76200" cy="68273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3370231" y="4888565"/>
            <a:ext cx="76200" cy="68273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4235173" y="4431365"/>
            <a:ext cx="76200" cy="68273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3343245" y="1962150"/>
            <a:ext cx="592889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819543" y="3018305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543" y="3018305"/>
                <a:ext cx="762000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>
            <a:off x="3401317" y="3591580"/>
            <a:ext cx="324125" cy="65699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908402" y="4217734"/>
            <a:ext cx="846091" cy="91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410827" y="4222407"/>
            <a:ext cx="306571" cy="68579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726176" y="4088204"/>
            <a:ext cx="352425" cy="1452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038600" y="3787414"/>
            <a:ext cx="284322" cy="32738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082450" y="4093819"/>
            <a:ext cx="454658" cy="567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062817" y="4093819"/>
            <a:ext cx="209605" cy="3536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5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l"/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Pruning uncertain points </a:t>
                </a:r>
                <a:r>
                  <a:rPr lang="en-US" altLang="zh-C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𝐶</m:t>
                    </m:r>
                    <m:r>
                      <a:rPr lang="en-US" sz="4400" i="1">
                        <a:latin typeface="Cambria Math"/>
                      </a:rPr>
                      <m:t>=1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454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828800"/>
                <a:ext cx="7770813" cy="453416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smtClean="0"/>
                  <a:t>Case 1: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pairs of uncertain points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each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𝐸𝑑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𝐸𝑑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i="1" dirty="0">
                    <a:solidFill>
                      <a:srgbClr val="0070C0"/>
                    </a:solidFill>
                    <a:latin typeface="Cambria Math"/>
                  </a:rPr>
                  <a:t> </a:t>
                </a:r>
                <a:r>
                  <a:rPr lang="en-US" i="1" dirty="0" smtClean="0">
                    <a:solidFill>
                      <a:srgbClr val="0070C0"/>
                    </a:solidFill>
                    <a:latin typeface="Cambria Math"/>
                  </a:rPr>
                  <a:t>                     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i="1" dirty="0">
                    <a:solidFill>
                      <a:srgbClr val="0070C0"/>
                    </a:solidFill>
                    <a:latin typeface="Cambria Math"/>
                  </a:rPr>
                  <a:t> </a:t>
                </a:r>
                <a:r>
                  <a:rPr lang="en-US" i="1" dirty="0" smtClean="0">
                    <a:solidFill>
                      <a:srgbClr val="0070C0"/>
                    </a:solidFill>
                    <a:latin typeface="Cambria Math"/>
                  </a:rPr>
                  <a:t>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can be pruned</a:t>
                </a:r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800" dirty="0" smtClean="0">
                    <a:solidFill>
                      <a:srgbClr val="00B0F0"/>
                    </a:solidFill>
                  </a:rPr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B0F0"/>
                    </a:solidFill>
                  </a:rPr>
                  <a:t> uncertain points can be pruned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828800"/>
                <a:ext cx="7770813" cy="4534168"/>
              </a:xfrm>
              <a:blipFill rotWithShape="1">
                <a:blip r:embed="rId3"/>
                <a:stretch>
                  <a:fillRect l="-1256" t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wn Arrow 3"/>
          <p:cNvSpPr/>
          <p:nvPr/>
        </p:nvSpPr>
        <p:spPr>
          <a:xfrm>
            <a:off x="3336471" y="4142263"/>
            <a:ext cx="228600" cy="533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6474875" y="5059897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 flipV="1">
            <a:off x="6453821" y="5032372"/>
            <a:ext cx="113037" cy="134789"/>
          </a:xfrm>
          <a:prstGeom prst="flowChartConnector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178940" y="4417527"/>
            <a:ext cx="595313" cy="62356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33458" y="4905264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458" y="4905264"/>
                <a:ext cx="304800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Isosceles Triangle 15"/>
          <p:cNvSpPr/>
          <p:nvPr/>
        </p:nvSpPr>
        <p:spPr>
          <a:xfrm>
            <a:off x="6634281" y="5766588"/>
            <a:ext cx="786565" cy="828675"/>
          </a:xfrm>
          <a:prstGeom prst="triangl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7512030" y="5311628"/>
            <a:ext cx="786565" cy="828675"/>
          </a:xfrm>
          <a:prstGeom prst="triangl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824689" y="6180925"/>
                <a:ext cx="382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689" y="6180925"/>
                <a:ext cx="382587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714870" y="5753071"/>
                <a:ext cx="382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870" y="5753071"/>
                <a:ext cx="382587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lowchart: Merge 19"/>
          <p:cNvSpPr/>
          <p:nvPr/>
        </p:nvSpPr>
        <p:spPr>
          <a:xfrm>
            <a:off x="6646563" y="3779701"/>
            <a:ext cx="762000" cy="699400"/>
          </a:xfrm>
          <a:prstGeom prst="flowChartMerg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Merge 20"/>
          <p:cNvSpPr/>
          <p:nvPr/>
        </p:nvSpPr>
        <p:spPr>
          <a:xfrm>
            <a:off x="7606647" y="3937248"/>
            <a:ext cx="762000" cy="699400"/>
          </a:xfrm>
          <a:prstGeom prst="flowChartMerg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8178940" y="5045559"/>
            <a:ext cx="671513" cy="27414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774253" y="4417527"/>
            <a:ext cx="76200" cy="90217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843647" y="3817709"/>
                <a:ext cx="382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647" y="3817709"/>
                <a:ext cx="382587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796353" y="3957597"/>
                <a:ext cx="382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353" y="3957597"/>
                <a:ext cx="382587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391666" y="4787374"/>
                <a:ext cx="382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666" y="4787374"/>
                <a:ext cx="382587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lowchart: Connector 26"/>
          <p:cNvSpPr/>
          <p:nvPr/>
        </p:nvSpPr>
        <p:spPr>
          <a:xfrm>
            <a:off x="6996841" y="4444964"/>
            <a:ext cx="76200" cy="68273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7927046" y="4636648"/>
            <a:ext cx="76200" cy="68273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8146121" y="5006828"/>
            <a:ext cx="76200" cy="68273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7003121" y="5768828"/>
            <a:ext cx="76200" cy="68273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7868063" y="5311628"/>
            <a:ext cx="76200" cy="68273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133696" y="6132135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3696" y="6132135"/>
                <a:ext cx="762000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>
            <a:off x="7030423" y="4465863"/>
            <a:ext cx="324125" cy="65699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516509" y="5119093"/>
            <a:ext cx="846091" cy="91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7040080" y="5140193"/>
            <a:ext cx="306571" cy="68579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362445" y="4979787"/>
            <a:ext cx="352425" cy="1452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681823" y="4679442"/>
            <a:ext cx="284322" cy="32738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714324" y="4999602"/>
            <a:ext cx="454658" cy="567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685241" y="4985764"/>
            <a:ext cx="209605" cy="3536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60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l"/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Pruning uncertain points </a:t>
                </a:r>
                <a:r>
                  <a:rPr lang="en-US" altLang="zh-C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𝐶</m:t>
                    </m:r>
                    <m:r>
                      <a:rPr lang="en-US" sz="4400" i="1">
                        <a:latin typeface="Cambria Math"/>
                      </a:rPr>
                      <m:t>=1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454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828800"/>
                <a:ext cx="7770813" cy="453416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smtClean="0"/>
                  <a:t>Case 2: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&gt;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pairs of uncertain points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&lt;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each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𝐸𝑑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𝐸𝑑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&gt;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i="1" dirty="0">
                    <a:solidFill>
                      <a:srgbClr val="0070C0"/>
                    </a:solidFill>
                    <a:latin typeface="Cambria Math"/>
                  </a:rPr>
                  <a:t> </a:t>
                </a:r>
                <a:r>
                  <a:rPr lang="en-US" i="1" dirty="0" smtClean="0">
                    <a:solidFill>
                      <a:srgbClr val="0070C0"/>
                    </a:solidFill>
                    <a:latin typeface="Cambria Math"/>
                  </a:rPr>
                  <a:t>                     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i="1" dirty="0">
                    <a:solidFill>
                      <a:srgbClr val="0070C0"/>
                    </a:solidFill>
                    <a:latin typeface="Cambria Math"/>
                  </a:rPr>
                  <a:t> </a:t>
                </a:r>
                <a:r>
                  <a:rPr lang="en-US" i="1" dirty="0" smtClean="0">
                    <a:solidFill>
                      <a:srgbClr val="0070C0"/>
                    </a:solidFill>
                    <a:latin typeface="Cambria Math"/>
                  </a:rPr>
                  <a:t>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can be pruned</a:t>
                </a:r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800" dirty="0" smtClean="0">
                    <a:solidFill>
                      <a:srgbClr val="00B0F0"/>
                    </a:solidFill>
                  </a:rPr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B0F0"/>
                    </a:solidFill>
                  </a:rPr>
                  <a:t> uncertain points can be pruned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828800"/>
                <a:ext cx="7770813" cy="4534168"/>
              </a:xfrm>
              <a:blipFill rotWithShape="1">
                <a:blip r:embed="rId3"/>
                <a:stretch>
                  <a:fillRect l="-1256" t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wn Arrow 3"/>
          <p:cNvSpPr/>
          <p:nvPr/>
        </p:nvSpPr>
        <p:spPr>
          <a:xfrm>
            <a:off x="3336471" y="4142263"/>
            <a:ext cx="228600" cy="533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6474875" y="5059897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 flipV="1">
            <a:off x="6453821" y="5032372"/>
            <a:ext cx="113037" cy="134789"/>
          </a:xfrm>
          <a:prstGeom prst="flowChartConnector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8178940" y="4417527"/>
            <a:ext cx="595313" cy="62356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033458" y="4905264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458" y="4905264"/>
                <a:ext cx="304800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Isosceles Triangle 43"/>
          <p:cNvSpPr/>
          <p:nvPr/>
        </p:nvSpPr>
        <p:spPr>
          <a:xfrm>
            <a:off x="6634281" y="5766588"/>
            <a:ext cx="786565" cy="828675"/>
          </a:xfrm>
          <a:prstGeom prst="triangl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/>
          <p:cNvSpPr/>
          <p:nvPr/>
        </p:nvSpPr>
        <p:spPr>
          <a:xfrm>
            <a:off x="7512030" y="5311628"/>
            <a:ext cx="786565" cy="828675"/>
          </a:xfrm>
          <a:prstGeom prst="triangl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824689" y="6180925"/>
                <a:ext cx="382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689" y="6180925"/>
                <a:ext cx="382587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714870" y="5753071"/>
                <a:ext cx="382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870" y="5753071"/>
                <a:ext cx="382587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Flowchart: Merge 47"/>
          <p:cNvSpPr/>
          <p:nvPr/>
        </p:nvSpPr>
        <p:spPr>
          <a:xfrm>
            <a:off x="6646563" y="3779701"/>
            <a:ext cx="762000" cy="699400"/>
          </a:xfrm>
          <a:prstGeom prst="flowChartMerg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Merge 48"/>
          <p:cNvSpPr/>
          <p:nvPr/>
        </p:nvSpPr>
        <p:spPr>
          <a:xfrm>
            <a:off x="7606647" y="3937248"/>
            <a:ext cx="762000" cy="699400"/>
          </a:xfrm>
          <a:prstGeom prst="flowChartMerg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8178940" y="5045559"/>
            <a:ext cx="671513" cy="27414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774253" y="4417527"/>
            <a:ext cx="76200" cy="90217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843647" y="3817709"/>
                <a:ext cx="382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647" y="3817709"/>
                <a:ext cx="382587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796353" y="3957597"/>
                <a:ext cx="382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353" y="3957597"/>
                <a:ext cx="382587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391666" y="4787374"/>
                <a:ext cx="382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666" y="4787374"/>
                <a:ext cx="382587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Flowchart: Connector 54"/>
          <p:cNvSpPr/>
          <p:nvPr/>
        </p:nvSpPr>
        <p:spPr>
          <a:xfrm>
            <a:off x="6996841" y="4444964"/>
            <a:ext cx="76200" cy="68273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Connector 55"/>
          <p:cNvSpPr/>
          <p:nvPr/>
        </p:nvSpPr>
        <p:spPr>
          <a:xfrm>
            <a:off x="7927046" y="4636648"/>
            <a:ext cx="76200" cy="68273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Connector 56"/>
          <p:cNvSpPr/>
          <p:nvPr/>
        </p:nvSpPr>
        <p:spPr>
          <a:xfrm>
            <a:off x="8146121" y="5006828"/>
            <a:ext cx="76200" cy="68273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Connector 57"/>
          <p:cNvSpPr/>
          <p:nvPr/>
        </p:nvSpPr>
        <p:spPr>
          <a:xfrm>
            <a:off x="7003121" y="5768828"/>
            <a:ext cx="76200" cy="68273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Connector 58"/>
          <p:cNvSpPr/>
          <p:nvPr/>
        </p:nvSpPr>
        <p:spPr>
          <a:xfrm>
            <a:off x="7868063" y="5311628"/>
            <a:ext cx="76200" cy="68273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7041221" y="4497442"/>
            <a:ext cx="324125" cy="6569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541275" y="5119093"/>
            <a:ext cx="846091" cy="91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7040080" y="5117212"/>
            <a:ext cx="306571" cy="6857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7362445" y="4990841"/>
            <a:ext cx="352425" cy="1452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7692000" y="4694506"/>
            <a:ext cx="284322" cy="3273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724282" y="5010974"/>
            <a:ext cx="454658" cy="567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7707555" y="5006828"/>
            <a:ext cx="209605" cy="3536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8233736" y="6170039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736" y="6170039"/>
                <a:ext cx="762000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710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l"/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Pruning uncertain points </a:t>
                </a:r>
                <a:r>
                  <a:rPr lang="en-US" altLang="zh-C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𝐶</m:t>
                    </m:r>
                    <m:r>
                      <a:rPr lang="en-US" sz="4400" i="1">
                        <a:latin typeface="Cambria Math"/>
                      </a:rPr>
                      <m:t>=1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454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828800"/>
                <a:ext cx="7770813" cy="449580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US" dirty="0" smtClean="0"/>
                  <a:t>For each location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/>
                  <a:t> of an unpruned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𝑇</m:t>
                    </m:r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, create a vertex and connect it with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by an edge of length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en-US" dirty="0" smtClean="0"/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en-US" dirty="0" smtClean="0"/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en-US" dirty="0" smtClean="0"/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en-US" dirty="0" smtClean="0"/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dirty="0" smtClean="0">
                    <a:solidFill>
                      <a:srgbClr val="00B0F0"/>
                    </a:solidFill>
                  </a:rPr>
                  <a:t>A tree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contains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uncertain points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vertices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en-US" dirty="0" smtClean="0"/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en-US" dirty="0" smtClean="0"/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en-US" dirty="0" smtClean="0"/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en-US" dirty="0" smtClean="0"/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828800"/>
                <a:ext cx="7770813" cy="4495800"/>
              </a:xfrm>
              <a:blipFill rotWithShape="0">
                <a:blip r:embed="rId3"/>
                <a:stretch>
                  <a:fillRect l="-1256" t="-1084" r="-1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061628" y="3349631"/>
                <a:ext cx="2897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628" y="3349631"/>
                <a:ext cx="289730" cy="461665"/>
              </a:xfrm>
              <a:prstGeom prst="rect">
                <a:avLst/>
              </a:prstGeom>
              <a:blipFill rotWithShape="0">
                <a:blip r:embed="rId4"/>
                <a:stretch>
                  <a:fillRect r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Connector 81"/>
          <p:cNvCxnSpPr/>
          <p:nvPr/>
        </p:nvCxnSpPr>
        <p:spPr>
          <a:xfrm>
            <a:off x="1143384" y="3733058"/>
            <a:ext cx="838200" cy="4333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1371984" y="4175971"/>
            <a:ext cx="609600" cy="762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1981584" y="4080721"/>
            <a:ext cx="1009650" cy="857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2707474" y="4080721"/>
            <a:ext cx="277364" cy="86201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382830" y="3770785"/>
            <a:ext cx="466725" cy="8143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6382830" y="3053283"/>
            <a:ext cx="550816" cy="717502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6378067" y="3785074"/>
            <a:ext cx="1095375" cy="13811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2962760" y="4057720"/>
            <a:ext cx="742950" cy="7239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Flowchart: Connector 89"/>
          <p:cNvSpPr/>
          <p:nvPr/>
        </p:nvSpPr>
        <p:spPr>
          <a:xfrm>
            <a:off x="1114809" y="3685434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lowchart: Connector 90"/>
          <p:cNvSpPr/>
          <p:nvPr/>
        </p:nvSpPr>
        <p:spPr>
          <a:xfrm>
            <a:off x="1343409" y="4904634"/>
            <a:ext cx="76200" cy="76200"/>
          </a:xfrm>
          <a:prstGeom prst="flowChartConnector">
            <a:avLst/>
          </a:prstGeom>
          <a:solidFill>
            <a:srgbClr val="00FF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lowchart: Connector 91"/>
          <p:cNvSpPr/>
          <p:nvPr/>
        </p:nvSpPr>
        <p:spPr>
          <a:xfrm>
            <a:off x="2680038" y="4904634"/>
            <a:ext cx="76200" cy="76200"/>
          </a:xfrm>
          <a:prstGeom prst="flowChartConnector">
            <a:avLst/>
          </a:prstGeom>
          <a:solidFill>
            <a:srgbClr val="FF00FF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lowchart: Connector 92"/>
          <p:cNvSpPr/>
          <p:nvPr/>
        </p:nvSpPr>
        <p:spPr>
          <a:xfrm>
            <a:off x="3648560" y="4705420"/>
            <a:ext cx="76200" cy="76200"/>
          </a:xfrm>
          <a:prstGeom prst="flowChartConnector">
            <a:avLst/>
          </a:prstGeom>
          <a:solidFill>
            <a:srgbClr val="00FF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Connector 93"/>
          <p:cNvSpPr/>
          <p:nvPr/>
        </p:nvSpPr>
        <p:spPr>
          <a:xfrm>
            <a:off x="6905071" y="3008785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lowchart: Connector 94"/>
          <p:cNvSpPr/>
          <p:nvPr/>
        </p:nvSpPr>
        <p:spPr>
          <a:xfrm>
            <a:off x="6828871" y="4532785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lowchart: Connector 95"/>
          <p:cNvSpPr/>
          <p:nvPr/>
        </p:nvSpPr>
        <p:spPr>
          <a:xfrm>
            <a:off x="7435342" y="3846985"/>
            <a:ext cx="76200" cy="76200"/>
          </a:xfrm>
          <a:prstGeom prst="flowChartConnector">
            <a:avLst/>
          </a:prstGeom>
          <a:solidFill>
            <a:srgbClr val="FF00FF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lowchart: Connector 96"/>
          <p:cNvSpPr/>
          <p:nvPr/>
        </p:nvSpPr>
        <p:spPr>
          <a:xfrm>
            <a:off x="1943484" y="4123583"/>
            <a:ext cx="76200" cy="76200"/>
          </a:xfrm>
          <a:prstGeom prst="flowChartConnector">
            <a:avLst/>
          </a:prstGeom>
          <a:solidFill>
            <a:srgbClr val="00FF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Connector 97"/>
          <p:cNvCxnSpPr/>
          <p:nvPr/>
        </p:nvCxnSpPr>
        <p:spPr>
          <a:xfrm>
            <a:off x="5200097" y="3936033"/>
            <a:ext cx="846091" cy="913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6046188" y="3806503"/>
            <a:ext cx="352425" cy="14525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Flowchart: Connector 99"/>
          <p:cNvSpPr/>
          <p:nvPr/>
        </p:nvSpPr>
        <p:spPr>
          <a:xfrm>
            <a:off x="6008088" y="3907069"/>
            <a:ext cx="76200" cy="76200"/>
          </a:xfrm>
          <a:prstGeom prst="flowChartConnector">
            <a:avLst/>
          </a:prstGeom>
          <a:solidFill>
            <a:srgbClr val="FF00FF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lowchart: Connector 100"/>
          <p:cNvSpPr/>
          <p:nvPr/>
        </p:nvSpPr>
        <p:spPr>
          <a:xfrm>
            <a:off x="6344730" y="3770785"/>
            <a:ext cx="76200" cy="76200"/>
          </a:xfrm>
          <a:prstGeom prst="flowChartConnector">
            <a:avLst/>
          </a:prstGeom>
          <a:solidFill>
            <a:srgbClr val="FF00FF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7168642" y="2973602"/>
                <a:ext cx="53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642" y="2973602"/>
                <a:ext cx="53340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3" name="Straight Connector 112"/>
          <p:cNvCxnSpPr/>
          <p:nvPr/>
        </p:nvCxnSpPr>
        <p:spPr>
          <a:xfrm>
            <a:off x="2905509" y="3290896"/>
            <a:ext cx="85725" cy="7762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Flowchart: Connector 113"/>
          <p:cNvSpPr/>
          <p:nvPr/>
        </p:nvSpPr>
        <p:spPr>
          <a:xfrm>
            <a:off x="2889158" y="3228320"/>
            <a:ext cx="76200" cy="76200"/>
          </a:xfrm>
          <a:prstGeom prst="flowChartConnector">
            <a:avLst/>
          </a:prstGeom>
          <a:solidFill>
            <a:srgbClr val="00FF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lowchart: Connector 115"/>
          <p:cNvSpPr/>
          <p:nvPr/>
        </p:nvSpPr>
        <p:spPr>
          <a:xfrm flipV="1">
            <a:off x="5173585" y="3827611"/>
            <a:ext cx="113037" cy="134789"/>
          </a:xfrm>
          <a:prstGeom prst="flowChartConnector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1639068" y="2908655"/>
                <a:ext cx="10185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00B0F0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sz="2800" i="1" dirty="0">
                          <a:solidFill>
                            <a:srgbClr val="00B0F0"/>
                          </a:solidFill>
                          <a:latin typeface="Cambria Math"/>
                        </a:rPr>
                        <m:t>/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068" y="2908655"/>
                <a:ext cx="1018552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" name="Straight Connector 118"/>
          <p:cNvCxnSpPr>
            <a:stCxn id="116" idx="2"/>
            <a:endCxn id="129" idx="5"/>
          </p:cNvCxnSpPr>
          <p:nvPr/>
        </p:nvCxnSpPr>
        <p:spPr>
          <a:xfrm flipH="1" flipV="1">
            <a:off x="4174068" y="3611311"/>
            <a:ext cx="999517" cy="28369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762384" y="3285547"/>
                <a:ext cx="762000" cy="42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384" y="3285547"/>
                <a:ext cx="762000" cy="424796"/>
              </a:xfrm>
              <a:prstGeom prst="rect">
                <a:avLst/>
              </a:prstGeom>
              <a:blipFill rotWithShape="1">
                <a:blip r:embed="rId7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Flowchart: Connector 128"/>
          <p:cNvSpPr/>
          <p:nvPr/>
        </p:nvSpPr>
        <p:spPr>
          <a:xfrm>
            <a:off x="4109027" y="3546270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3804227" y="3087298"/>
                <a:ext cx="762000" cy="42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227" y="3087298"/>
                <a:ext cx="762000" cy="424796"/>
              </a:xfrm>
              <a:prstGeom prst="rect">
                <a:avLst/>
              </a:prstGeom>
              <a:blipFill rotWithShape="1">
                <a:blip r:embed="rId8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5" name="Down Arrow 1024"/>
          <p:cNvSpPr/>
          <p:nvPr/>
        </p:nvSpPr>
        <p:spPr>
          <a:xfrm>
            <a:off x="4483326" y="4608985"/>
            <a:ext cx="241074" cy="57261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3044505" y="3682115"/>
                <a:ext cx="2897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505" y="3682115"/>
                <a:ext cx="289730" cy="461665"/>
              </a:xfrm>
              <a:prstGeom prst="rect">
                <a:avLst/>
              </a:prstGeom>
              <a:blipFill rotWithShape="0">
                <a:blip r:embed="rId9"/>
                <a:stretch>
                  <a:fillRect r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123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20" grpId="0"/>
      <p:bldP spid="129" grpId="0" animBg="1"/>
      <p:bldP spid="131" grpId="0"/>
      <p:bldP spid="10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l"/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Pruning uncertain points </a:t>
                </a:r>
                <a:r>
                  <a:rPr lang="en-US" altLang="zh-C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𝐶</m:t>
                    </m:r>
                    <m:r>
                      <a:rPr lang="en-US" sz="4400" i="1">
                        <a:latin typeface="Cambria Math"/>
                      </a:rPr>
                      <m:t>=1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454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dirty="0" smtClean="0"/>
                  <a:t>Finding the center of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dirty="0" smtClean="0"/>
                  <a:t> uncertain points on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T</a:t>
                </a:r>
              </a:p>
              <a:p>
                <a:pPr marL="0" indent="0" algn="ctr">
                  <a:buNone/>
                </a:pPr>
                <a:endParaRPr lang="en-US" i="1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endParaRPr lang="en-US" i="1" dirty="0" smtClean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/>
                  <a:t>Finding </a:t>
                </a:r>
                <a:r>
                  <a:rPr lang="en-US" dirty="0" smtClean="0"/>
                  <a:t>the center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uncertain points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en-US" i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wn Arrow 3"/>
          <p:cNvSpPr/>
          <p:nvPr/>
        </p:nvSpPr>
        <p:spPr>
          <a:xfrm>
            <a:off x="4191000" y="3048000"/>
            <a:ext cx="381000" cy="685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9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dirty="0" smtClean="0"/>
              <a:t>The initial pruning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676400"/>
                <a:ext cx="7770813" cy="4191000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𝑂</m:t>
                    </m:r>
                    <m:r>
                      <a:rPr lang="en-US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recursive </a:t>
                </a:r>
                <a:r>
                  <a:rPr lang="en-US" dirty="0" smtClean="0"/>
                  <a:t>steps -----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time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 smtClean="0"/>
                  <a:t>A subtree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𝑻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of 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 contains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𝑪</m:t>
                    </m:r>
                  </m:oMath>
                </a14:m>
                <a:r>
                  <a:rPr lang="en-US" dirty="0" smtClean="0"/>
                  <a:t> connectors</a:t>
                </a:r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676400"/>
                <a:ext cx="7770813" cy="4191000"/>
              </a:xfrm>
              <a:blipFill rotWithShape="1">
                <a:blip r:embed="rId2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wn Arrow 3"/>
          <p:cNvSpPr/>
          <p:nvPr/>
        </p:nvSpPr>
        <p:spPr>
          <a:xfrm>
            <a:off x="4487092" y="2286000"/>
            <a:ext cx="228600" cy="533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661305" y="4388701"/>
            <a:ext cx="466725" cy="8143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686751" y="3647386"/>
            <a:ext cx="550816" cy="717502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89879" y="4390231"/>
            <a:ext cx="1095375" cy="13811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lowchart: Connector 9"/>
          <p:cNvSpPr/>
          <p:nvPr/>
        </p:nvSpPr>
        <p:spPr>
          <a:xfrm>
            <a:off x="3107346" y="5109368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478572" y="4512616"/>
            <a:ext cx="846091" cy="913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324663" y="4383086"/>
            <a:ext cx="352425" cy="14525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49510" y="3544472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510" y="3544472"/>
                <a:ext cx="53340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lowchart: Connector 20"/>
          <p:cNvSpPr/>
          <p:nvPr/>
        </p:nvSpPr>
        <p:spPr>
          <a:xfrm>
            <a:off x="1440472" y="4474516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 flipV="1">
            <a:off x="1419418" y="4446991"/>
            <a:ext cx="113037" cy="134789"/>
          </a:xfrm>
          <a:prstGeom prst="flowChartConnector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 flipV="1">
            <a:off x="3088927" y="5080073"/>
            <a:ext cx="113037" cy="134789"/>
          </a:xfrm>
          <a:prstGeom prst="flowChartConnector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884063" y="4512616"/>
            <a:ext cx="423046" cy="93051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1913730" y="3723883"/>
            <a:ext cx="409437" cy="79340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785254" y="3893720"/>
            <a:ext cx="595313" cy="62356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Flowchart: Connector 37"/>
          <p:cNvSpPr/>
          <p:nvPr/>
        </p:nvSpPr>
        <p:spPr>
          <a:xfrm flipV="1">
            <a:off x="4324048" y="3826325"/>
            <a:ext cx="113037" cy="134789"/>
          </a:xfrm>
          <a:prstGeom prst="flowChartConnector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 flipV="1">
            <a:off x="1827544" y="5387841"/>
            <a:ext cx="113037" cy="134789"/>
          </a:xfrm>
          <a:prstGeom prst="flowChartConnector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257800" y="3678665"/>
                <a:ext cx="1524000" cy="827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≤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3678665"/>
                <a:ext cx="1524000" cy="82747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105400" y="4486677"/>
                <a:ext cx="2667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𝐶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𝑂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(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</m:func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486677"/>
                <a:ext cx="266700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3785254" y="4521752"/>
            <a:ext cx="651831" cy="66414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82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l"/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Pruning uncertain points </a:t>
                </a:r>
                <a:r>
                  <a:rPr lang="en-US" altLang="zh-C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𝐶</m:t>
                    </m:r>
                    <m:r>
                      <a:rPr lang="en-US" sz="4400" i="1">
                        <a:latin typeface="Cambria Math"/>
                      </a:rPr>
                      <m:t>=2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454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5715138" y="1791831"/>
                <a:ext cx="3825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138" y="1791831"/>
                <a:ext cx="382587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4839" r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3419704" y="3059668"/>
                <a:ext cx="382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704" y="3059668"/>
                <a:ext cx="382587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4708999" y="2919769"/>
                <a:ext cx="382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999" y="2919769"/>
                <a:ext cx="382587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Flowchart: Merge 129"/>
          <p:cNvSpPr/>
          <p:nvPr/>
        </p:nvSpPr>
        <p:spPr>
          <a:xfrm>
            <a:off x="2881786" y="2105701"/>
            <a:ext cx="762000" cy="656471"/>
          </a:xfrm>
          <a:prstGeom prst="flowChartMerg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3078870" y="2081481"/>
                <a:ext cx="382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870" y="2081481"/>
                <a:ext cx="382587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3967522" y="2090562"/>
                <a:ext cx="382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522" y="2090562"/>
                <a:ext cx="382587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4424372" y="2068784"/>
                <a:ext cx="382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372" y="2068784"/>
                <a:ext cx="382587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Connector 133"/>
          <p:cNvCxnSpPr/>
          <p:nvPr/>
        </p:nvCxnSpPr>
        <p:spPr>
          <a:xfrm>
            <a:off x="2406605" y="2759109"/>
            <a:ext cx="33909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3872456" y="2000176"/>
            <a:ext cx="457200" cy="19727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3872456" y="2192488"/>
            <a:ext cx="457200" cy="56279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4329656" y="2000176"/>
            <a:ext cx="0" cy="72348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4557187" y="2000176"/>
            <a:ext cx="381999" cy="13097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>
            <a:off x="4329657" y="2000176"/>
            <a:ext cx="227530" cy="72348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4329656" y="2131150"/>
            <a:ext cx="609530" cy="63250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2" name="Isosceles Triangle 141"/>
          <p:cNvSpPr/>
          <p:nvPr/>
        </p:nvSpPr>
        <p:spPr>
          <a:xfrm>
            <a:off x="3371758" y="2782431"/>
            <a:ext cx="514442" cy="612520"/>
          </a:xfrm>
          <a:prstGeom prst="triangl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/>
        </p:nvCxnSpPr>
        <p:spPr>
          <a:xfrm flipH="1">
            <a:off x="4481986" y="2762172"/>
            <a:ext cx="457200" cy="5334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4491511" y="3285164"/>
            <a:ext cx="838200" cy="1560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4939186" y="2762172"/>
            <a:ext cx="390525" cy="54426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5" name="Flowchart: Connector 154"/>
          <p:cNvSpPr/>
          <p:nvPr/>
        </p:nvSpPr>
        <p:spPr>
          <a:xfrm flipV="1">
            <a:off x="2343482" y="2677998"/>
            <a:ext cx="113037" cy="134789"/>
          </a:xfrm>
          <a:prstGeom prst="flowChartConnector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lowchart: Connector 155"/>
          <p:cNvSpPr/>
          <p:nvPr/>
        </p:nvSpPr>
        <p:spPr>
          <a:xfrm flipV="1">
            <a:off x="5761693" y="2687576"/>
            <a:ext cx="113037" cy="134789"/>
          </a:xfrm>
          <a:prstGeom prst="flowChartConnector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ectangle 156"/>
              <p:cNvSpPr/>
              <p:nvPr/>
            </p:nvSpPr>
            <p:spPr>
              <a:xfrm>
                <a:off x="1716726" y="2540791"/>
                <a:ext cx="4699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7" name="Rectangle 1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726" y="2540791"/>
                <a:ext cx="469937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Rectangle 157"/>
              <p:cNvSpPr/>
              <p:nvPr/>
            </p:nvSpPr>
            <p:spPr>
              <a:xfrm>
                <a:off x="6097725" y="2522513"/>
                <a:ext cx="4699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8" name="Rectangle 1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725" y="2522513"/>
                <a:ext cx="469937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3587" y="3810000"/>
                <a:ext cx="7770813" cy="2286000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smtClean="0"/>
                  <a:t>Determine whether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lies in one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,⋯</m:t>
                        </m:r>
                        <m:sSup>
                          <m:sSupPr>
                            <m:ctrlPr>
                              <a:rPr lang="en-US" i="1" dirty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  <a:ea typeface="Cambria Math"/>
                                  </a:rPr>
                                  <m:t>h</m:t>
                                </m:r>
                              </m:sub>
                            </m:sSub>
                          </m:e>
                          <m:sup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smtClean="0"/>
                  <a:t>Case 1: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           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dirty="0" smtClean="0"/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dirty="0" smtClean="0"/>
                  <a:t>Pruning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uncertain points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=1</m:t>
                    </m:r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5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3587" y="3810000"/>
                <a:ext cx="7770813" cy="2286000"/>
              </a:xfrm>
              <a:blipFill rotWithShape="0">
                <a:blip r:embed="rId11"/>
                <a:stretch>
                  <a:fillRect l="-1176" t="-2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Flowchart: Connector 159"/>
          <p:cNvSpPr/>
          <p:nvPr/>
        </p:nvSpPr>
        <p:spPr>
          <a:xfrm>
            <a:off x="3230881" y="2736712"/>
            <a:ext cx="45719" cy="4571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lowchart: Connector 160"/>
          <p:cNvSpPr/>
          <p:nvPr/>
        </p:nvSpPr>
        <p:spPr>
          <a:xfrm>
            <a:off x="3611881" y="2736712"/>
            <a:ext cx="45719" cy="4571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lowchart: Connector 161"/>
          <p:cNvSpPr/>
          <p:nvPr/>
        </p:nvSpPr>
        <p:spPr>
          <a:xfrm>
            <a:off x="4297681" y="2736712"/>
            <a:ext cx="45719" cy="4571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lowchart: Connector 162"/>
          <p:cNvSpPr/>
          <p:nvPr/>
        </p:nvSpPr>
        <p:spPr>
          <a:xfrm>
            <a:off x="4907281" y="2706231"/>
            <a:ext cx="45719" cy="4571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63718" y="3163438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718" y="3163438"/>
                <a:ext cx="381000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2814393" y="3199906"/>
            <a:ext cx="548871" cy="1357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Flowchart: Connector 35"/>
          <p:cNvSpPr/>
          <p:nvPr/>
        </p:nvSpPr>
        <p:spPr>
          <a:xfrm flipV="1">
            <a:off x="3581400" y="2667000"/>
            <a:ext cx="113037" cy="134789"/>
          </a:xfrm>
          <a:prstGeom prst="flowChartConnector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5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129" grpId="0"/>
      <p:bldP spid="130" grpId="0" animBg="1"/>
      <p:bldP spid="131" grpId="0"/>
      <p:bldP spid="132" grpId="0"/>
      <p:bldP spid="133" grpId="0"/>
      <p:bldP spid="155" grpId="0" animBg="1"/>
      <p:bldP spid="156" grpId="0" animBg="1"/>
      <p:bldP spid="157" grpId="0"/>
      <p:bldP spid="158" grpId="0"/>
      <p:bldP spid="160" grpId="0" animBg="1"/>
      <p:bldP spid="162" grpId="0" animBg="1"/>
      <p:bldP spid="163" grpId="0" animBg="1"/>
      <p:bldP spid="3" grpId="0"/>
      <p:bldP spid="3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l"/>
                <a:r>
                  <a:rPr lang="en-US" sz="4400" dirty="0">
                    <a:latin typeface="+mn-lt"/>
                    <a:cs typeface="Times New Roman" panose="02020603050405020304" pitchFamily="18" charset="0"/>
                  </a:rPr>
                  <a:t>Pruning uncertain points </a:t>
                </a:r>
                <a:r>
                  <a:rPr lang="en-US" altLang="zh-CN" sz="4400" dirty="0">
                    <a:latin typeface="+mn-lt"/>
                    <a:cs typeface="Times New Roman" panose="02020603050405020304" pitchFamily="18" charset="0"/>
                  </a:rPr>
                  <a:t>-</a:t>
                </a:r>
                <a:r>
                  <a:rPr lang="en-US" sz="4400" dirty="0">
                    <a:latin typeface="+mn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4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454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752600"/>
                <a:ext cx="7770813" cy="4572000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smtClean="0"/>
                  <a:t>Case 2: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any two uncertain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F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B0F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exists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𝐸𝑑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𝐸𝑑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)≤</m:t>
                    </m:r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752600"/>
                <a:ext cx="7770813" cy="4572000"/>
              </a:xfrm>
              <a:blipFill rotWithShape="1">
                <a:blip r:embed="rId3"/>
                <a:stretch>
                  <a:fillRect l="-1256" t="-1067" r="-1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38642" y="5143310"/>
                <a:ext cx="382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642" y="5143310"/>
                <a:ext cx="382587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84474" y="5023529"/>
                <a:ext cx="382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474" y="5023529"/>
                <a:ext cx="382587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lowchart: Merge 7"/>
          <p:cNvSpPr/>
          <p:nvPr/>
        </p:nvSpPr>
        <p:spPr>
          <a:xfrm>
            <a:off x="3400724" y="4189343"/>
            <a:ext cx="762000" cy="656471"/>
          </a:xfrm>
          <a:prstGeom prst="flowChartMerg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97808" y="4165123"/>
                <a:ext cx="382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808" y="4165123"/>
                <a:ext cx="382587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86460" y="4174204"/>
                <a:ext cx="382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460" y="4174204"/>
                <a:ext cx="382587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43310" y="4152426"/>
                <a:ext cx="382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310" y="4152426"/>
                <a:ext cx="382587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2925543" y="4842751"/>
            <a:ext cx="33909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391394" y="4083818"/>
            <a:ext cx="457200" cy="19727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91394" y="4276130"/>
            <a:ext cx="457200" cy="56279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48594" y="4083818"/>
            <a:ext cx="0" cy="72348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76125" y="4083818"/>
            <a:ext cx="381999" cy="13097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848595" y="4083818"/>
            <a:ext cx="227530" cy="72348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848594" y="4214792"/>
            <a:ext cx="609530" cy="63250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Isosceles Triangle 18"/>
          <p:cNvSpPr/>
          <p:nvPr/>
        </p:nvSpPr>
        <p:spPr>
          <a:xfrm>
            <a:off x="3890696" y="4866073"/>
            <a:ext cx="514442" cy="612520"/>
          </a:xfrm>
          <a:prstGeom prst="triangl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5357461" y="4865932"/>
            <a:ext cx="457200" cy="5334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66986" y="5388924"/>
            <a:ext cx="838200" cy="1560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14661" y="4865932"/>
            <a:ext cx="390525" cy="54426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Flowchart: Connector 22"/>
          <p:cNvSpPr/>
          <p:nvPr/>
        </p:nvSpPr>
        <p:spPr>
          <a:xfrm flipV="1">
            <a:off x="2862420" y="4761640"/>
            <a:ext cx="113037" cy="134789"/>
          </a:xfrm>
          <a:prstGeom prst="flowChartConnector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 flipV="1">
            <a:off x="6280631" y="4771218"/>
            <a:ext cx="113037" cy="134789"/>
          </a:xfrm>
          <a:prstGeom prst="flowChartConnector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290012" y="4606155"/>
                <a:ext cx="4699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012" y="4606155"/>
                <a:ext cx="469937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616663" y="4606155"/>
                <a:ext cx="4699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663" y="4606155"/>
                <a:ext cx="469937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lowchart: Connector 26"/>
          <p:cNvSpPr/>
          <p:nvPr/>
        </p:nvSpPr>
        <p:spPr>
          <a:xfrm>
            <a:off x="3749819" y="4820354"/>
            <a:ext cx="45719" cy="4571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4130819" y="4820354"/>
            <a:ext cx="45719" cy="4571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4816619" y="4820354"/>
            <a:ext cx="45719" cy="4571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5782756" y="4809991"/>
            <a:ext cx="45719" cy="4571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53981" y="4293025"/>
                <a:ext cx="1295400" cy="517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981" y="4293025"/>
                <a:ext cx="1295400" cy="51783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43093" y="4966749"/>
                <a:ext cx="1406711" cy="42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value: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93" y="4966749"/>
                <a:ext cx="1406711" cy="424796"/>
              </a:xfrm>
              <a:prstGeom prst="rect">
                <a:avLst/>
              </a:prstGeom>
              <a:blipFill rotWithShape="0">
                <a:blip r:embed="rId12"/>
                <a:stretch>
                  <a:fillRect t="-8696" b="-20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/>
          <p:cNvCxnSpPr>
            <a:stCxn id="23" idx="6"/>
          </p:cNvCxnSpPr>
          <p:nvPr/>
        </p:nvCxnSpPr>
        <p:spPr>
          <a:xfrm>
            <a:off x="2975457" y="4829034"/>
            <a:ext cx="2067431" cy="98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759949" y="5757034"/>
                <a:ext cx="3520682" cy="517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𝐸𝑑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𝐸𝑑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949" y="5757034"/>
                <a:ext cx="3520682" cy="51783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Flowchart: Connector 62"/>
          <p:cNvSpPr/>
          <p:nvPr/>
        </p:nvSpPr>
        <p:spPr>
          <a:xfrm>
            <a:off x="3309586" y="4771393"/>
            <a:ext cx="74471" cy="10540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3206479" y="4899073"/>
            <a:ext cx="313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x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73169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 0.00324 L 0.18455 0.0032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28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74 0.00046 L 0.18385 -0.004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0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5" grpId="0"/>
      <p:bldP spid="63" grpId="0" animBg="1"/>
      <p:bldP spid="63" grpId="1" animBg="1"/>
      <p:bldP spid="64" grpId="0"/>
      <p:bldP spid="6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/>
              <a:t>An uncertain point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981200"/>
                <a:ext cx="7770813" cy="3886200"/>
              </a:xfrm>
            </p:spPr>
            <p:txBody>
              <a:bodyPr/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smtClean="0"/>
                  <a:t>The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expected distance </a:t>
                </a:r>
                <a:r>
                  <a:rPr lang="en-US" dirty="0" smtClean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 to a point 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dirty="0" smtClean="0"/>
                  <a:t> is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600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𝐸𝑑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81200"/>
                <a:ext cx="7770813" cy="3886200"/>
              </a:xfrm>
              <a:blipFill rotWithShape="1">
                <a:blip r:embed="rId2"/>
                <a:stretch>
                  <a:fillRect l="-1256" t="-1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2376488" y="4199453"/>
            <a:ext cx="838200" cy="4333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2605088" y="4642366"/>
            <a:ext cx="609600" cy="762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214688" y="4547116"/>
            <a:ext cx="1009650" cy="857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10038" y="3727966"/>
            <a:ext cx="114300" cy="8191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767138" y="4547116"/>
            <a:ext cx="457200" cy="8572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24338" y="4547116"/>
            <a:ext cx="1143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67338" y="4547116"/>
            <a:ext cx="381000" cy="8001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367338" y="3804166"/>
            <a:ext cx="438150" cy="74295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76863" y="4547116"/>
            <a:ext cx="962025" cy="8572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24338" y="4547116"/>
            <a:ext cx="742950" cy="7239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Flowchart: Connector 13"/>
          <p:cNvSpPr/>
          <p:nvPr/>
        </p:nvSpPr>
        <p:spPr>
          <a:xfrm>
            <a:off x="2652713" y="4320104"/>
            <a:ext cx="76200" cy="76200"/>
          </a:xfrm>
          <a:prstGeom prst="flowChartConnector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3824288" y="5175766"/>
            <a:ext cx="76200" cy="76200"/>
          </a:xfrm>
          <a:prstGeom prst="flowChartConnector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4129088" y="3956566"/>
            <a:ext cx="76200" cy="76200"/>
          </a:xfrm>
          <a:prstGeom prst="flowChartConnector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4976813" y="4513778"/>
            <a:ext cx="76200" cy="76200"/>
          </a:xfrm>
          <a:prstGeom prst="flowChartConnector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6110288" y="4575691"/>
            <a:ext cx="76200" cy="76200"/>
          </a:xfrm>
          <a:prstGeom prst="flowChartConnector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390776" y="4304507"/>
                <a:ext cx="3714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776" y="4304507"/>
                <a:ext cx="371475" cy="369332"/>
              </a:xfrm>
              <a:prstGeom prst="rect">
                <a:avLst/>
              </a:prstGeom>
              <a:blipFill rotWithShape="1">
                <a:blip r:embed="rId3"/>
                <a:stretch>
                  <a:fillRect r="-18033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152899" y="3772179"/>
                <a:ext cx="3714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899" y="3772179"/>
                <a:ext cx="371475" cy="369332"/>
              </a:xfrm>
              <a:prstGeom prst="rect">
                <a:avLst/>
              </a:prstGeom>
              <a:blipFill rotWithShape="1">
                <a:blip r:embed="rId4"/>
                <a:stretch>
                  <a:fillRect r="-1803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862388" y="5040868"/>
                <a:ext cx="3714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388" y="5040868"/>
                <a:ext cx="371475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16393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781550" y="4513778"/>
                <a:ext cx="3714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550" y="4513778"/>
                <a:ext cx="371475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18033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714751" y="3790158"/>
                <a:ext cx="3714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51" y="3790158"/>
                <a:ext cx="371475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3279" r="-9836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543175" y="3935175"/>
                <a:ext cx="3714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175" y="3935175"/>
                <a:ext cx="371475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3279" r="-9836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438526" y="4947166"/>
                <a:ext cx="3714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526" y="4947166"/>
                <a:ext cx="371475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3279" r="-9836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795838" y="4119841"/>
                <a:ext cx="3714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838" y="4119841"/>
                <a:ext cx="371475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4918" r="-819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962650" y="4206359"/>
                <a:ext cx="3714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650" y="4206359"/>
                <a:ext cx="371475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3279" r="-8197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967413" y="4624667"/>
                <a:ext cx="3714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413" y="4624667"/>
                <a:ext cx="371475" cy="369332"/>
              </a:xfrm>
              <a:prstGeom prst="rect">
                <a:avLst/>
              </a:prstGeom>
              <a:blipFill rotWithShape="1">
                <a:blip r:embed="rId12"/>
                <a:stretch>
                  <a:fillRect r="-14754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3698082" y="4073674"/>
            <a:ext cx="328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Flowchart: Connector 41"/>
          <p:cNvSpPr/>
          <p:nvPr/>
        </p:nvSpPr>
        <p:spPr>
          <a:xfrm flipV="1">
            <a:off x="3810000" y="4495800"/>
            <a:ext cx="76200" cy="76200"/>
          </a:xfrm>
          <a:prstGeom prst="flowChartConnector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4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l"/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Pruning uncertain points </a:t>
                </a:r>
                <a:r>
                  <a:rPr lang="en-US" altLang="zh-C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𝐶</m:t>
                    </m:r>
                    <m:r>
                      <a:rPr lang="en-US" sz="4400" i="1">
                        <a:latin typeface="Cambria Math"/>
                      </a:rPr>
                      <m:t>=2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454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1" y="1676400"/>
                <a:ext cx="6934200" cy="4648200"/>
              </a:xfrm>
            </p:spPr>
            <p:txBody>
              <a:bodyPr/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Case 2: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Pair uncertain points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----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disjoint pairs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-values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⋯,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f>
                              <m:fPr>
                                <m:type m:val="lin"/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den>
                            </m:f>
                          </m:sub>
                        </m:sSub>
                      </m:e>
                    </m:d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the median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Determine whether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dirty="0" smtClean="0">
                  <a:solidFill>
                    <a:srgbClr val="00B0F0"/>
                  </a:solidFill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dirty="0" smtClean="0">
                    <a:solidFill>
                      <a:srgbClr val="00B0F0"/>
                    </a:solidFill>
                  </a:rPr>
                  <a:t>Pruning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00B0F0"/>
                    </a:solidFill>
                  </a:rPr>
                  <a:t>uncertain points</a:t>
                </a:r>
                <a:endParaRPr lang="en-US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676400"/>
                <a:ext cx="6934200" cy="4648200"/>
              </a:xfrm>
              <a:blipFill rotWithShape="0">
                <a:blip r:embed="rId3"/>
                <a:stretch>
                  <a:fillRect l="-1407" t="-1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wn Arrow 3"/>
          <p:cNvSpPr/>
          <p:nvPr/>
        </p:nvSpPr>
        <p:spPr>
          <a:xfrm>
            <a:off x="4038600" y="2971800"/>
            <a:ext cx="152400" cy="304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038600" y="3810000"/>
            <a:ext cx="152400" cy="304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>
            <a:off x="4038600" y="4572000"/>
            <a:ext cx="152400" cy="304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038600" y="5334000"/>
            <a:ext cx="152400" cy="304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l"/>
                <a:r>
                  <a:rPr lang="en-US" sz="4400" dirty="0" smtClean="0">
                    <a:latin typeface="+mn-lt"/>
                    <a:cs typeface="Times New Roman" panose="02020603050405020304" pitchFamily="18" charset="0"/>
                  </a:rPr>
                  <a:t>Pruning uncertain points </a:t>
                </a:r>
                <a:r>
                  <a:rPr lang="en-US" altLang="zh-CN" sz="4400" dirty="0">
                    <a:latin typeface="+mn-lt"/>
                    <a:cs typeface="Times New Roman" panose="02020603050405020304" pitchFamily="18" charset="0"/>
                  </a:rPr>
                  <a:t>-</a:t>
                </a:r>
                <a:r>
                  <a:rPr lang="en-US" sz="4400" dirty="0">
                    <a:latin typeface="+mn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𝐶</m:t>
                    </m:r>
                    <m:r>
                      <a:rPr lang="en-US" sz="4400" b="0" i="1" smtClean="0">
                        <a:latin typeface="Cambria Math"/>
                      </a:rPr>
                      <m:t>&gt;</m:t>
                    </m:r>
                    <m:r>
                      <a:rPr lang="en-US" sz="4400" i="1">
                        <a:latin typeface="Cambria Math"/>
                      </a:rPr>
                      <m:t>2</m:t>
                    </m:r>
                  </m:oMath>
                </a14:m>
                <a:endParaRPr lang="en-US" sz="4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454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4136688" y="3605453"/>
            <a:ext cx="466725" cy="8143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133825" y="2903256"/>
            <a:ext cx="550816" cy="717502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165262" y="3606983"/>
            <a:ext cx="1095375" cy="13811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953955" y="3729368"/>
            <a:ext cx="846091" cy="913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800046" y="3599838"/>
            <a:ext cx="352425" cy="14525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451262" y="2709802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262" y="2709802"/>
                <a:ext cx="533400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Flowchart: Connector 40"/>
          <p:cNvSpPr/>
          <p:nvPr/>
        </p:nvSpPr>
        <p:spPr>
          <a:xfrm>
            <a:off x="2915855" y="3691268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 flipV="1">
            <a:off x="2894801" y="3663743"/>
            <a:ext cx="113037" cy="134789"/>
          </a:xfrm>
          <a:prstGeom prst="flowChartConnector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/>
          <p:cNvSpPr/>
          <p:nvPr/>
        </p:nvSpPr>
        <p:spPr>
          <a:xfrm flipV="1">
            <a:off x="4546025" y="4348154"/>
            <a:ext cx="113037" cy="134789"/>
          </a:xfrm>
          <a:prstGeom prst="flowChartConnector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3367475" y="3729368"/>
            <a:ext cx="423046" cy="93051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3389113" y="2940635"/>
            <a:ext cx="409437" cy="79340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260637" y="3110472"/>
            <a:ext cx="595313" cy="62356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Flowchart: Connector 46"/>
          <p:cNvSpPr/>
          <p:nvPr/>
        </p:nvSpPr>
        <p:spPr>
          <a:xfrm flipV="1">
            <a:off x="5799431" y="3043077"/>
            <a:ext cx="113037" cy="134789"/>
          </a:xfrm>
          <a:prstGeom prst="flowChartConnector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Connector 47"/>
          <p:cNvSpPr/>
          <p:nvPr/>
        </p:nvSpPr>
        <p:spPr>
          <a:xfrm flipV="1">
            <a:off x="3302927" y="4604593"/>
            <a:ext cx="113037" cy="134789"/>
          </a:xfrm>
          <a:prstGeom prst="flowChartConnector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5232377" y="3734040"/>
            <a:ext cx="651831" cy="66414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Flowchart: Connector 50"/>
          <p:cNvSpPr/>
          <p:nvPr/>
        </p:nvSpPr>
        <p:spPr>
          <a:xfrm flipV="1">
            <a:off x="4102348" y="3530342"/>
            <a:ext cx="113037" cy="134789"/>
          </a:xfrm>
          <a:prstGeom prst="flowChartConnector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46402" y="2307210"/>
            <a:ext cx="155946" cy="10468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75882" y="1799991"/>
            <a:ext cx="3052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Centroid of connectors</a:t>
            </a:r>
            <a:endParaRPr lang="en-US" sz="2400" dirty="0">
              <a:solidFill>
                <a:srgbClr val="00B0F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362200" y="2574617"/>
            <a:ext cx="952979" cy="111665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379225" y="3684282"/>
            <a:ext cx="997097" cy="142111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51" idx="1"/>
          </p:cNvCxnSpPr>
          <p:nvPr/>
        </p:nvCxnSpPr>
        <p:spPr>
          <a:xfrm flipH="1">
            <a:off x="3389113" y="3645392"/>
            <a:ext cx="729789" cy="146000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51" idx="3"/>
          </p:cNvCxnSpPr>
          <p:nvPr/>
        </p:nvCxnSpPr>
        <p:spPr>
          <a:xfrm>
            <a:off x="3341215" y="2574617"/>
            <a:ext cx="777687" cy="97546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4144938" y="2648638"/>
            <a:ext cx="310836" cy="85682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4211706" y="2949931"/>
            <a:ext cx="856449" cy="62728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4480189" y="2655001"/>
            <a:ext cx="587966" cy="29493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151870" y="3671608"/>
            <a:ext cx="193083" cy="105881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51" idx="7"/>
          </p:cNvCxnSpPr>
          <p:nvPr/>
        </p:nvCxnSpPr>
        <p:spPr>
          <a:xfrm flipH="1" flipV="1">
            <a:off x="4198831" y="3645392"/>
            <a:ext cx="774341" cy="77444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4339666" y="4419840"/>
            <a:ext cx="633506" cy="33737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4219099" y="2704396"/>
            <a:ext cx="1980834" cy="90258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4230706" y="3606984"/>
            <a:ext cx="1876573" cy="119385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6107279" y="2722833"/>
            <a:ext cx="92890" cy="209643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828832" y="3099476"/>
                <a:ext cx="382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832" y="3099476"/>
                <a:ext cx="382587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626721" y="2777582"/>
                <a:ext cx="382587" cy="378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721" y="2777582"/>
                <a:ext cx="382587" cy="37818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664655" y="3545644"/>
                <a:ext cx="382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655" y="3545644"/>
                <a:ext cx="382587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232495" y="4302655"/>
                <a:ext cx="382587" cy="378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495" y="4302655"/>
                <a:ext cx="382587" cy="37818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/>
          <p:nvPr/>
        </p:nvCxnSpPr>
        <p:spPr>
          <a:xfrm>
            <a:off x="2268129" y="2909034"/>
            <a:ext cx="390131" cy="7117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937104" y="2476178"/>
                <a:ext cx="3825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104" y="2476178"/>
                <a:ext cx="382587" cy="461665"/>
              </a:xfrm>
              <a:prstGeom prst="rect">
                <a:avLst/>
              </a:prstGeom>
              <a:blipFill rotWithShape="0">
                <a:blip r:embed="rId8"/>
                <a:stretch>
                  <a:fillRect r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Flowchart: Connector 62"/>
          <p:cNvSpPr/>
          <p:nvPr/>
        </p:nvSpPr>
        <p:spPr>
          <a:xfrm flipV="1">
            <a:off x="5852295" y="4331673"/>
            <a:ext cx="113037" cy="134789"/>
          </a:xfrm>
          <a:prstGeom prst="flowChartConnector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71468" y="5398610"/>
                <a:ext cx="3787588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400" dirty="0" smtClean="0"/>
                  <a:t> contains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+1 </a:t>
                </a:r>
                <a:r>
                  <a:rPr lang="en-US" sz="2400" dirty="0" smtClean="0"/>
                  <a:t>connectors  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468" y="5398610"/>
                <a:ext cx="3787588" cy="624082"/>
              </a:xfrm>
              <a:prstGeom prst="rect">
                <a:avLst/>
              </a:prstGeom>
              <a:blipFill rotWithShape="0">
                <a:blip r:embed="rId9"/>
                <a:stretch>
                  <a:fillRect r="-644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114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7" grpId="0" animBg="1"/>
      <p:bldP spid="51" grpId="0" animBg="1"/>
      <p:bldP spid="6" grpId="0"/>
      <p:bldP spid="6" grpId="1"/>
      <p:bldP spid="50" grpId="0"/>
      <p:bldP spid="55" grpId="0"/>
      <p:bldP spid="55" grpId="1"/>
      <p:bldP spid="57" grpId="0"/>
      <p:bldP spid="57" grpId="1"/>
      <p:bldP spid="59" grpId="0"/>
      <p:bldP spid="59" grpId="1"/>
      <p:bldP spid="61" grpId="0"/>
      <p:bldP spid="63" grpId="0" animBg="1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457200"/>
                <a:ext cx="7770813" cy="1238334"/>
              </a:xfrm>
            </p:spPr>
            <p:txBody>
              <a:bodyPr/>
              <a:lstStyle/>
              <a:p>
                <a:pPr algn="l"/>
                <a:r>
                  <a:rPr lang="en-US" sz="4400" dirty="0" smtClean="0">
                    <a:latin typeface="+mn-lt"/>
                    <a:cs typeface="Times New Roman" panose="02020603050405020304" pitchFamily="18" charset="0"/>
                  </a:rPr>
                  <a:t>Pruning uncertain points </a:t>
                </a:r>
                <a:r>
                  <a:rPr lang="en-US" altLang="zh-CN" sz="4400" dirty="0">
                    <a:latin typeface="+mn-lt"/>
                    <a:cs typeface="Times New Roman" panose="02020603050405020304" pitchFamily="18" charset="0"/>
                  </a:rPr>
                  <a:t>-</a:t>
                </a:r>
                <a:r>
                  <a:rPr lang="en-US" sz="4400" dirty="0">
                    <a:latin typeface="+mn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𝐶</m:t>
                    </m:r>
                    <m:r>
                      <a:rPr lang="en-US" sz="4400" b="0" i="1" smtClean="0">
                        <a:latin typeface="Cambria Math"/>
                      </a:rPr>
                      <m:t>&gt;</m:t>
                    </m:r>
                    <m:r>
                      <a:rPr lang="en-US" sz="4400" i="1">
                        <a:latin typeface="Cambria Math"/>
                      </a:rPr>
                      <m:t>2</m:t>
                    </m:r>
                  </m:oMath>
                </a14:m>
                <a:endParaRPr lang="en-US" sz="4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457200"/>
                <a:ext cx="7770813" cy="1238334"/>
              </a:xfrm>
              <a:blipFill rotWithShape="0">
                <a:blip r:embed="rId2"/>
                <a:stretch>
                  <a:fillRect l="-3454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08528" y="1687284"/>
                <a:ext cx="3733800" cy="435016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e>
                    </m:func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recursive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steps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8528" y="1687284"/>
                <a:ext cx="3733800" cy="435016"/>
              </a:xfrm>
              <a:blipFill rotWithShape="0">
                <a:blip r:embed="rId3"/>
                <a:stretch>
                  <a:fillRect t="-19718" r="-1794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/>
          <p:nvPr/>
        </p:nvCxnSpPr>
        <p:spPr>
          <a:xfrm>
            <a:off x="4162693" y="2915348"/>
            <a:ext cx="466725" cy="8143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159830" y="2213151"/>
            <a:ext cx="550816" cy="717502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191267" y="2916878"/>
            <a:ext cx="1095375" cy="13811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979960" y="3039263"/>
            <a:ext cx="846091" cy="913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826051" y="2909733"/>
            <a:ext cx="352425" cy="14525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137598" y="2530863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598" y="2530863"/>
                <a:ext cx="533400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Flowchart: Connector 40"/>
          <p:cNvSpPr/>
          <p:nvPr/>
        </p:nvSpPr>
        <p:spPr>
          <a:xfrm>
            <a:off x="2941860" y="3001163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 flipV="1">
            <a:off x="2920806" y="2973638"/>
            <a:ext cx="113037" cy="134789"/>
          </a:xfrm>
          <a:prstGeom prst="flowChartConnector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/>
          <p:cNvSpPr/>
          <p:nvPr/>
        </p:nvSpPr>
        <p:spPr>
          <a:xfrm flipV="1">
            <a:off x="4571206" y="3681015"/>
            <a:ext cx="113037" cy="134789"/>
          </a:xfrm>
          <a:prstGeom prst="flowChartConnector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3393480" y="3061844"/>
            <a:ext cx="423046" cy="93051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3415118" y="2250530"/>
            <a:ext cx="409437" cy="79340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286642" y="2420367"/>
            <a:ext cx="595313" cy="62356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Flowchart: Connector 46"/>
          <p:cNvSpPr/>
          <p:nvPr/>
        </p:nvSpPr>
        <p:spPr>
          <a:xfrm flipV="1">
            <a:off x="5825436" y="2352972"/>
            <a:ext cx="113037" cy="134789"/>
          </a:xfrm>
          <a:prstGeom prst="flowChartConnector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Connector 47"/>
          <p:cNvSpPr/>
          <p:nvPr/>
        </p:nvSpPr>
        <p:spPr>
          <a:xfrm flipV="1">
            <a:off x="3328932" y="3903811"/>
            <a:ext cx="113037" cy="134789"/>
          </a:xfrm>
          <a:prstGeom prst="flowChartConnector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5258382" y="3043935"/>
            <a:ext cx="651831" cy="66414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Down Arrow 49"/>
          <p:cNvSpPr/>
          <p:nvPr/>
        </p:nvSpPr>
        <p:spPr>
          <a:xfrm>
            <a:off x="4290798" y="4038600"/>
            <a:ext cx="288879" cy="6545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81"/>
          <p:cNvCxnSpPr/>
          <p:nvPr/>
        </p:nvCxnSpPr>
        <p:spPr>
          <a:xfrm flipH="1">
            <a:off x="2119873" y="5434013"/>
            <a:ext cx="160430" cy="8143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2119873" y="4708199"/>
            <a:ext cx="168047" cy="715766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308877" y="5435543"/>
            <a:ext cx="743768" cy="943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1542802" y="5428398"/>
            <a:ext cx="753284" cy="6390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3044079" y="4936622"/>
            <a:ext cx="404603" cy="59326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3052645" y="5535697"/>
            <a:ext cx="238888" cy="66414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" name="Flowchart: Connector 110"/>
          <p:cNvSpPr/>
          <p:nvPr/>
        </p:nvSpPr>
        <p:spPr>
          <a:xfrm flipV="1">
            <a:off x="3392163" y="4869227"/>
            <a:ext cx="113037" cy="134789"/>
          </a:xfrm>
          <a:prstGeom prst="flowChartConnector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112" name="Straight Connector 111"/>
          <p:cNvCxnSpPr/>
          <p:nvPr/>
        </p:nvCxnSpPr>
        <p:spPr>
          <a:xfrm flipH="1">
            <a:off x="5532447" y="5413041"/>
            <a:ext cx="160430" cy="8143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 flipV="1">
            <a:off x="5532447" y="4687227"/>
            <a:ext cx="168047" cy="715766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5703742" y="5405110"/>
            <a:ext cx="743768" cy="943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4955376" y="5407426"/>
            <a:ext cx="753284" cy="6390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6456653" y="4915650"/>
            <a:ext cx="404603" cy="59326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6465219" y="5514725"/>
            <a:ext cx="238888" cy="66414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8" name="Flowchart: Connector 117"/>
          <p:cNvSpPr/>
          <p:nvPr/>
        </p:nvSpPr>
        <p:spPr>
          <a:xfrm flipV="1">
            <a:off x="6804737" y="4848255"/>
            <a:ext cx="113037" cy="134789"/>
          </a:xfrm>
          <a:prstGeom prst="flowChartConnector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" name="Straight Connector 119"/>
          <p:cNvCxnSpPr/>
          <p:nvPr/>
        </p:nvCxnSpPr>
        <p:spPr>
          <a:xfrm flipV="1">
            <a:off x="6465219" y="5491812"/>
            <a:ext cx="849981" cy="152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1" name="Flowchart: Connector 120"/>
          <p:cNvSpPr/>
          <p:nvPr/>
        </p:nvSpPr>
        <p:spPr>
          <a:xfrm flipV="1">
            <a:off x="5464990" y="6160033"/>
            <a:ext cx="113037" cy="134789"/>
          </a:xfrm>
          <a:prstGeom prst="flowChartConnector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847477" y="4733943"/>
                <a:ext cx="9100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i="1" dirty="0" smtClean="0">
                    <a:solidFill>
                      <a:srgbClr val="0070C0"/>
                    </a:solidFill>
                  </a:rPr>
                  <a:t>C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=1</m:t>
                    </m:r>
                  </m:oMath>
                </a14:m>
                <a:endParaRPr lang="en-US" sz="2000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477" y="4733943"/>
                <a:ext cx="910042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6711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7105650" y="4648200"/>
                <a:ext cx="9100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i="1" dirty="0" smtClean="0">
                    <a:solidFill>
                      <a:srgbClr val="0070C0"/>
                    </a:solidFill>
                  </a:rPr>
                  <a:t>C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=2</m:t>
                    </m:r>
                  </m:oMath>
                </a14:m>
                <a:endParaRPr lang="en-US" sz="2000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650" y="4648200"/>
                <a:ext cx="910042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7383" t="-9231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4684243" y="4114800"/>
                <a:ext cx="18689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time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243" y="4114800"/>
                <a:ext cx="1868957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7576" r="-3583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Flowchart: Connector 50"/>
          <p:cNvSpPr/>
          <p:nvPr/>
        </p:nvSpPr>
        <p:spPr>
          <a:xfrm flipV="1">
            <a:off x="5882022" y="3658966"/>
            <a:ext cx="113037" cy="134789"/>
          </a:xfrm>
          <a:prstGeom prst="flowChartConnector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0" grpId="0" animBg="1"/>
      <p:bldP spid="111" grpId="0" animBg="1"/>
      <p:bldP spid="118" grpId="0" animBg="1"/>
      <p:bldP spid="121" grpId="0" animBg="1"/>
      <p:bldP spid="122" grpId="0"/>
      <p:bldP spid="123" grpId="0"/>
      <p:bldP spid="124" grpId="0"/>
      <p:bldP spid="5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each round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2209800"/>
                <a:ext cx="7770813" cy="29718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dirty="0" smtClean="0"/>
                  <a:t>Finding the center of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n</a:t>
                </a:r>
                <a:r>
                  <a:rPr lang="en-US" dirty="0"/>
                  <a:t> uncertain points on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T</a:t>
                </a:r>
              </a:p>
              <a:p>
                <a:pPr marL="0" indent="0" algn="ctr">
                  <a:buNone/>
                </a:pPr>
                <a:r>
                  <a:rPr lang="en-US" b="0" dirty="0" smtClean="0"/>
                  <a:t>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(|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|)</m:t>
                    </m:r>
                  </m:oMath>
                </a14:m>
                <a:r>
                  <a:rPr lang="en-US" dirty="0" smtClean="0"/>
                  <a:t> time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Finding </a:t>
                </a:r>
                <a:r>
                  <a:rPr lang="en-US" dirty="0"/>
                  <a:t>the center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uncertain points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en-US" i="1" dirty="0" smtClean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where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𝑚𝑛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𝑎𝑛𝑑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|=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i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2209800"/>
                <a:ext cx="7770813" cy="2971800"/>
              </a:xfrm>
              <a:blipFill rotWithShape="0">
                <a:blip r:embed="rId2"/>
                <a:stretch>
                  <a:fillRect t="-1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wn Arrow 3"/>
          <p:cNvSpPr/>
          <p:nvPr/>
        </p:nvSpPr>
        <p:spPr>
          <a:xfrm>
            <a:off x="4260523" y="2743200"/>
            <a:ext cx="288879" cy="6545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7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457200"/>
                <a:ext cx="7924800" cy="1371600"/>
              </a:xfrm>
            </p:spPr>
            <p:txBody>
              <a:bodyPr/>
              <a:lstStyle/>
              <a:p>
                <a:pPr algn="l"/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After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latin typeface="Cambria Math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4400" b="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func>
                      <m:funcPr>
                        <m:ctrlPr>
                          <a:rPr lang="en-US" sz="4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b="0" i="0" dirty="0" smtClean="0">
                            <a:latin typeface="Cambria Math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4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𝑚𝑛</m:t>
                        </m:r>
                      </m:e>
                    </m:func>
                    <m:r>
                      <a:rPr lang="en-US" sz="4400" b="0" i="1" dirty="0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rounds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457200"/>
                <a:ext cx="7924800" cy="1371600"/>
              </a:xfrm>
              <a:blipFill rotWithShape="1">
                <a:blip r:embed="rId2"/>
                <a:stretch>
                  <a:fillRect l="-3385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828800"/>
                <a:ext cx="7770813" cy="4038600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dirty="0" smtClean="0"/>
                  <a:t>Finding the center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(1)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uncertain points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en-US" i="1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Where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|=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i="1" dirty="0" smtClean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endParaRPr lang="en-US" i="1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endParaRPr lang="en-US" i="1" dirty="0" smtClean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Solved in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</a:t>
                </a:r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en-US" i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b="1" i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828800"/>
                <a:ext cx="7770813" cy="4038600"/>
              </a:xfrm>
              <a:blipFill rotWithShape="1">
                <a:blip r:embed="rId3"/>
                <a:stretch>
                  <a:fillRect t="-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Up Arrow 3"/>
          <p:cNvSpPr/>
          <p:nvPr/>
        </p:nvSpPr>
        <p:spPr>
          <a:xfrm>
            <a:off x="4343400" y="3200400"/>
            <a:ext cx="381000" cy="6858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3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l"/>
                <a:r>
                  <a:rPr lang="en-US" sz="3400" dirty="0" smtClean="0">
                    <a:latin typeface="+mn-lt"/>
                  </a:rPr>
                  <a:t>Finding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400" dirty="0" smtClean="0">
                    <a:latin typeface="+mn-lt"/>
                  </a:rPr>
                  <a:t>of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𝑂</m:t>
                    </m:r>
                    <m:r>
                      <a:rPr lang="en-US" sz="3400" i="1">
                        <a:latin typeface="Cambria Math"/>
                      </a:rPr>
                      <m:t>(1)</m:t>
                    </m:r>
                  </m:oMath>
                </a14:m>
                <a:r>
                  <a:rPr lang="en-US" sz="3400" dirty="0" smtClean="0">
                    <a:latin typeface="+mn-lt"/>
                  </a:rPr>
                  <a:t> uncertain </a:t>
                </a:r>
                <a:r>
                  <a:rPr lang="en-US" sz="3400" dirty="0">
                    <a:latin typeface="+mn-lt"/>
                  </a:rPr>
                  <a:t>points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400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sz="340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en-US" sz="3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4325456"/>
                <a:ext cx="7770813" cy="177054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After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dirty="0" smtClean="0"/>
                  <a:t>recursive steps ---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dirty="0" smtClean="0"/>
                  <a:t>time</a:t>
                </a:r>
              </a:p>
              <a:p>
                <a:pPr marL="0" indent="0" algn="ctr">
                  <a:buNone/>
                </a:pPr>
                <a:r>
                  <a:rPr lang="en-US" dirty="0"/>
                  <a:t>Finding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on an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edge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Solved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dirty="0" smtClean="0"/>
                  <a:t>time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4325456"/>
                <a:ext cx="7770813" cy="1770544"/>
              </a:xfrm>
              <a:blipFill rotWithShape="0">
                <a:blip r:embed="rId3"/>
                <a:stretch>
                  <a:fillRect l="-1256" t="-2759" b="-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2325734" y="2593357"/>
            <a:ext cx="838200" cy="4333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2554334" y="3036270"/>
            <a:ext cx="609600" cy="762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163934" y="2941020"/>
            <a:ext cx="1009650" cy="857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7" idx="4"/>
          </p:cNvCxnSpPr>
          <p:nvPr/>
        </p:nvCxnSpPr>
        <p:spPr>
          <a:xfrm>
            <a:off x="4087859" y="2164733"/>
            <a:ext cx="85725" cy="7762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716384" y="2941020"/>
            <a:ext cx="457200" cy="8572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19" idx="5"/>
          </p:cNvCxnSpPr>
          <p:nvPr/>
        </p:nvCxnSpPr>
        <p:spPr>
          <a:xfrm flipV="1">
            <a:off x="4173584" y="2915574"/>
            <a:ext cx="1084216" cy="2544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9" idx="4"/>
          </p:cNvCxnSpPr>
          <p:nvPr/>
        </p:nvCxnSpPr>
        <p:spPr>
          <a:xfrm>
            <a:off x="5230859" y="2926733"/>
            <a:ext cx="466725" cy="8143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9" idx="3"/>
          </p:cNvCxnSpPr>
          <p:nvPr/>
        </p:nvCxnSpPr>
        <p:spPr>
          <a:xfrm flipV="1">
            <a:off x="5203918" y="2198072"/>
            <a:ext cx="550816" cy="717502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9" idx="2"/>
          </p:cNvCxnSpPr>
          <p:nvPr/>
        </p:nvCxnSpPr>
        <p:spPr>
          <a:xfrm>
            <a:off x="5192759" y="2888633"/>
            <a:ext cx="1095375" cy="13811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73584" y="2941020"/>
            <a:ext cx="742950" cy="7239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Flowchart: Connector 13"/>
          <p:cNvSpPr/>
          <p:nvPr/>
        </p:nvSpPr>
        <p:spPr>
          <a:xfrm>
            <a:off x="2297159" y="2545733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2525759" y="3764933"/>
            <a:ext cx="76200" cy="76200"/>
          </a:xfrm>
          <a:prstGeom prst="flowChartConnector">
            <a:avLst/>
          </a:prstGeom>
          <a:solidFill>
            <a:srgbClr val="00FF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3668759" y="3764933"/>
            <a:ext cx="76200" cy="76200"/>
          </a:xfrm>
          <a:prstGeom prst="flowChartConnector">
            <a:avLst/>
          </a:prstGeom>
          <a:solidFill>
            <a:srgbClr val="FF00FF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4049759" y="2088533"/>
            <a:ext cx="76200" cy="76200"/>
          </a:xfrm>
          <a:prstGeom prst="flowChartConnector">
            <a:avLst/>
          </a:prstGeom>
          <a:solidFill>
            <a:srgbClr val="00FF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4887959" y="3612533"/>
            <a:ext cx="76200" cy="76200"/>
          </a:xfrm>
          <a:prstGeom prst="flowChartConnector">
            <a:avLst/>
          </a:prstGeom>
          <a:solidFill>
            <a:srgbClr val="00FF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5192759" y="2850533"/>
            <a:ext cx="76200" cy="76200"/>
          </a:xfrm>
          <a:prstGeom prst="flowChartConnector">
            <a:avLst/>
          </a:prstGeom>
          <a:solidFill>
            <a:srgbClr val="FF00FF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5726159" y="2164733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5649959" y="3688733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6259559" y="2969595"/>
            <a:ext cx="76200" cy="76200"/>
          </a:xfrm>
          <a:prstGeom prst="flowChartConnector">
            <a:avLst/>
          </a:prstGeom>
          <a:solidFill>
            <a:srgbClr val="FF00FF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461855" y="1640338"/>
                <a:ext cx="3286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855" y="1640338"/>
                <a:ext cx="328612" cy="461665"/>
              </a:xfrm>
              <a:prstGeom prst="rect">
                <a:avLst/>
              </a:prstGeom>
              <a:blipFill rotWithShape="0">
                <a:blip r:embed="rId4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lowchart: Connector 24"/>
          <p:cNvSpPr/>
          <p:nvPr/>
        </p:nvSpPr>
        <p:spPr>
          <a:xfrm>
            <a:off x="3125834" y="2983882"/>
            <a:ext cx="76200" cy="76200"/>
          </a:xfrm>
          <a:prstGeom prst="flowChartConnector">
            <a:avLst/>
          </a:prstGeom>
          <a:solidFill>
            <a:srgbClr val="00FF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4135484" y="2901481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5" idx="0"/>
          </p:cNvCxnSpPr>
          <p:nvPr/>
        </p:nvCxnSpPr>
        <p:spPr>
          <a:xfrm flipV="1">
            <a:off x="3163934" y="2164733"/>
            <a:ext cx="276225" cy="81914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Flowchart: Connector 27"/>
          <p:cNvSpPr/>
          <p:nvPr/>
        </p:nvSpPr>
        <p:spPr>
          <a:xfrm>
            <a:off x="3402059" y="2131395"/>
            <a:ext cx="76200" cy="76200"/>
          </a:xfrm>
          <a:prstGeom prst="flowChartConnector">
            <a:avLst/>
          </a:prstGeom>
          <a:solidFill>
            <a:srgbClr val="FF00FF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477443" y="1814804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28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443" y="1814804"/>
                <a:ext cx="60960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lowchart: Connector 29"/>
          <p:cNvSpPr/>
          <p:nvPr/>
        </p:nvSpPr>
        <p:spPr>
          <a:xfrm flipV="1">
            <a:off x="4097384" y="2856942"/>
            <a:ext cx="152400" cy="157150"/>
          </a:xfrm>
          <a:prstGeom prst="flowChartConnector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274119" y="2146180"/>
            <a:ext cx="574549" cy="6536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611339" y="1654160"/>
            <a:ext cx="1185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</a:rPr>
              <a:t>Centroid</a:t>
            </a:r>
            <a:endParaRPr lang="en-US" sz="2000" dirty="0">
              <a:solidFill>
                <a:srgbClr val="00B0F0"/>
              </a:solidFill>
            </a:endParaRPr>
          </a:p>
        </p:txBody>
      </p:sp>
      <p:cxnSp>
        <p:nvCxnSpPr>
          <p:cNvPr id="38" name="Straight Connector 37"/>
          <p:cNvCxnSpPr>
            <a:endCxn id="30" idx="3"/>
          </p:cNvCxnSpPr>
          <p:nvPr/>
        </p:nvCxnSpPr>
        <p:spPr>
          <a:xfrm>
            <a:off x="3172268" y="1600200"/>
            <a:ext cx="947434" cy="127975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919380" y="1600200"/>
            <a:ext cx="1246631" cy="88296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908905" y="2515233"/>
            <a:ext cx="186595" cy="144244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090142" y="3973886"/>
            <a:ext cx="942076" cy="7699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0" idx="1"/>
          </p:cNvCxnSpPr>
          <p:nvPr/>
        </p:nvCxnSpPr>
        <p:spPr>
          <a:xfrm flipH="1">
            <a:off x="3032219" y="2991078"/>
            <a:ext cx="1087483" cy="102486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852722" y="1986887"/>
            <a:ext cx="749237" cy="4184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880564" y="1811598"/>
            <a:ext cx="230910" cy="101681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3345947" y="3014092"/>
            <a:ext cx="760964" cy="99829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345947" y="4015947"/>
            <a:ext cx="2304012" cy="3221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29" idx="1"/>
          </p:cNvCxnSpPr>
          <p:nvPr/>
        </p:nvCxnSpPr>
        <p:spPr>
          <a:xfrm>
            <a:off x="3861289" y="1786370"/>
            <a:ext cx="2616154" cy="29004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471364" y="2060314"/>
            <a:ext cx="181253" cy="145292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5630909" y="3514573"/>
            <a:ext cx="1021708" cy="53630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79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2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6" grpId="0" animBg="1"/>
      <p:bldP spid="29" grpId="0"/>
      <p:bldP spid="30" grpId="0" animBg="1"/>
      <p:bldP spid="30" grpId="1" animBg="1"/>
      <p:bldP spid="36" grpId="0"/>
      <p:bldP spid="36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0813" cy="1371600"/>
          </a:xfrm>
        </p:spPr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02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Problem </a:t>
            </a:r>
            <a:r>
              <a:rPr lang="en-US" sz="3600" dirty="0"/>
              <a:t>d</a:t>
            </a:r>
            <a:r>
              <a:rPr lang="en-US" sz="3600" dirty="0" smtClean="0"/>
              <a:t>efinition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Content Placeholder 5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981200"/>
                <a:ext cx="7924800" cy="3886200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Input: a tree </a:t>
                </a:r>
                <a:r>
                  <a:rPr lang="en-US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en-US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:r>
                  <a:rPr lang="en-US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uncertain points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ach with </a:t>
                </a:r>
                <a:r>
                  <a:rPr lang="en-US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locations on </a:t>
                </a:r>
                <a:r>
                  <a:rPr lang="en-US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Output: the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center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minimize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00B0F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rgbClr val="00B0F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B0F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>
                                <a:solidFill>
                                  <a:srgbClr val="00B0F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1≤</m:t>
                            </m:r>
                            <m:r>
                              <a:rPr lang="en-US">
                                <a:solidFill>
                                  <a:srgbClr val="00B0F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>
                                <a:solidFill>
                                  <a:srgbClr val="00B0F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a:rPr lang="en-US">
                                <a:solidFill>
                                  <a:srgbClr val="00B0F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lim>
                        </m:limLow>
                      </m:fName>
                      <m:e>
                        <m:r>
                          <a:rPr lang="en-US">
                            <a:solidFill>
                              <a:srgbClr val="00B0F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𝐸𝑑</m:t>
                        </m:r>
                        <m:r>
                          <a:rPr lang="en-US">
                            <a:solidFill>
                              <a:srgbClr val="00B0F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B0F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solidFill>
                                  <a:srgbClr val="00B0F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>
                                <a:solidFill>
                                  <a:srgbClr val="00B0F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>
                            <a:solidFill>
                              <a:srgbClr val="00B0F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>
                            <a:solidFill>
                              <a:srgbClr val="00B0F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>
                            <a:solidFill>
                              <a:srgbClr val="00B0F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3" name="Content Placeholder 5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81200"/>
                <a:ext cx="7924800" cy="3886200"/>
              </a:xfrm>
              <a:blipFill rotWithShape="1">
                <a:blip r:embed="rId2"/>
                <a:stretch>
                  <a:fillRect l="-1231" t="-1254" r="-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276600" y="4476750"/>
                <a:ext cx="3286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4476750"/>
                <a:ext cx="328612" cy="461665"/>
              </a:xfrm>
              <a:prstGeom prst="rect">
                <a:avLst/>
              </a:prstGeom>
              <a:blipFill rotWithShape="1">
                <a:blip r:embed="rId3"/>
                <a:stretch>
                  <a:fillRect r="-35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1223962" y="4900612"/>
            <a:ext cx="920796" cy="11906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535158" y="5029200"/>
            <a:ext cx="609600" cy="762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144758" y="4933950"/>
            <a:ext cx="1009650" cy="857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778171" y="4191000"/>
            <a:ext cx="376237" cy="7429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697208" y="4933950"/>
            <a:ext cx="457200" cy="8572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154408" y="4933950"/>
            <a:ext cx="1143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297408" y="4933950"/>
            <a:ext cx="381000" cy="8001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297408" y="4191000"/>
            <a:ext cx="438150" cy="74295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306933" y="4933950"/>
            <a:ext cx="962025" cy="8572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154408" y="4933950"/>
            <a:ext cx="742950" cy="7239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Flowchart: Connector 36"/>
          <p:cNvSpPr/>
          <p:nvPr/>
        </p:nvSpPr>
        <p:spPr>
          <a:xfrm>
            <a:off x="1582783" y="4887466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1801858" y="5384006"/>
            <a:ext cx="76200" cy="76200"/>
          </a:xfrm>
          <a:prstGeom prst="flowChartConnector">
            <a:avLst/>
          </a:prstGeom>
          <a:solidFill>
            <a:srgbClr val="00FF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2754358" y="5562600"/>
            <a:ext cx="76200" cy="76200"/>
          </a:xfrm>
          <a:prstGeom prst="flowChartConnector">
            <a:avLst/>
          </a:prstGeom>
          <a:solidFill>
            <a:srgbClr val="FF00FF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40" name="Flowchart: Connector 39"/>
          <p:cNvSpPr/>
          <p:nvPr/>
        </p:nvSpPr>
        <p:spPr>
          <a:xfrm>
            <a:off x="2824162" y="4343400"/>
            <a:ext cx="76200" cy="76200"/>
          </a:xfrm>
          <a:prstGeom prst="flowChartConnector">
            <a:avLst/>
          </a:prstGeom>
          <a:solidFill>
            <a:srgbClr val="00FF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>
            <a:off x="3668758" y="5410200"/>
            <a:ext cx="76200" cy="76200"/>
          </a:xfrm>
          <a:prstGeom prst="flowChartConnector">
            <a:avLst/>
          </a:prstGeom>
          <a:solidFill>
            <a:srgbClr val="00FF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/>
          <p:cNvSpPr/>
          <p:nvPr/>
        </p:nvSpPr>
        <p:spPr>
          <a:xfrm>
            <a:off x="3906883" y="4900612"/>
            <a:ext cx="76200" cy="76200"/>
          </a:xfrm>
          <a:prstGeom prst="flowChartConnector">
            <a:avLst/>
          </a:prstGeom>
          <a:solidFill>
            <a:srgbClr val="FF00FF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44" name="Flowchart: Connector 43"/>
          <p:cNvSpPr/>
          <p:nvPr/>
        </p:nvSpPr>
        <p:spPr>
          <a:xfrm>
            <a:off x="4500562" y="4506466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Connector 44"/>
          <p:cNvSpPr/>
          <p:nvPr/>
        </p:nvSpPr>
        <p:spPr>
          <a:xfrm>
            <a:off x="4487908" y="5384006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Connector 45"/>
          <p:cNvSpPr/>
          <p:nvPr/>
        </p:nvSpPr>
        <p:spPr>
          <a:xfrm>
            <a:off x="5040358" y="4962525"/>
            <a:ext cx="76200" cy="76200"/>
          </a:xfrm>
          <a:prstGeom prst="flowChartConnector">
            <a:avLst/>
          </a:prstGeom>
          <a:solidFill>
            <a:srgbClr val="FF00FF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3154408" y="4191000"/>
            <a:ext cx="514350" cy="7429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1806621" y="4191000"/>
            <a:ext cx="338137" cy="82867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Flowchart: Connector 49"/>
          <p:cNvSpPr/>
          <p:nvPr/>
        </p:nvSpPr>
        <p:spPr>
          <a:xfrm flipV="1">
            <a:off x="3388518" y="4885730"/>
            <a:ext cx="76200" cy="76200"/>
          </a:xfrm>
          <a:prstGeom prst="flowChartConnector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57812" y="4050268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T</a:t>
            </a:r>
            <a:endParaRPr lang="en-US" sz="2800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298954" y="5092556"/>
                <a:ext cx="99719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 ------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954" y="5092556"/>
                <a:ext cx="997196" cy="453137"/>
              </a:xfrm>
              <a:prstGeom prst="rect">
                <a:avLst/>
              </a:prstGeom>
              <a:blipFill rotWithShape="1">
                <a:blip r:embed="rId4"/>
                <a:stretch>
                  <a:fillRect l="-1220" r="-3049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Flowchart: Connector 32"/>
          <p:cNvSpPr/>
          <p:nvPr/>
        </p:nvSpPr>
        <p:spPr>
          <a:xfrm>
            <a:off x="7315200" y="4402693"/>
            <a:ext cx="76200" cy="76200"/>
          </a:xfrm>
          <a:prstGeom prst="flowChartConnector">
            <a:avLst/>
          </a:prstGeom>
          <a:solidFill>
            <a:srgbClr val="FF00FF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298954" y="4631293"/>
                <a:ext cx="99719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------</a:t>
                </a:r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954" y="4631293"/>
                <a:ext cx="997196" cy="453137"/>
              </a:xfrm>
              <a:prstGeom prst="rect">
                <a:avLst/>
              </a:prstGeom>
              <a:blipFill rotWithShape="1">
                <a:blip r:embed="rId5"/>
                <a:stretch>
                  <a:fillRect l="-1220" r="-3049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Flowchart: Connector 48"/>
          <p:cNvSpPr/>
          <p:nvPr/>
        </p:nvSpPr>
        <p:spPr>
          <a:xfrm>
            <a:off x="7315200" y="4859893"/>
            <a:ext cx="76200" cy="76200"/>
          </a:xfrm>
          <a:prstGeom prst="flowChartConnector">
            <a:avLst/>
          </a:prstGeom>
          <a:solidFill>
            <a:srgbClr val="00FF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298954" y="4191000"/>
                <a:ext cx="99719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------</a:t>
                </a:r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954" y="4191000"/>
                <a:ext cx="997196" cy="453137"/>
              </a:xfrm>
              <a:prstGeom prst="rect">
                <a:avLst/>
              </a:prstGeom>
              <a:blipFill rotWithShape="1">
                <a:blip r:embed="rId6"/>
                <a:stretch>
                  <a:fillRect l="-1220" r="-2439" b="-17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Flowchart: Connector 51"/>
          <p:cNvSpPr/>
          <p:nvPr/>
        </p:nvSpPr>
        <p:spPr>
          <a:xfrm>
            <a:off x="7315200" y="5317093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25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Related works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905000"/>
                <a:ext cx="7770813" cy="3962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One-Center</a:t>
                </a:r>
                <a:r>
                  <a:rPr lang="en-US" dirty="0" smtClean="0"/>
                  <a:t>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Certain</a:t>
                </a:r>
                <a:r>
                  <a:rPr lang="en-US" dirty="0" smtClean="0"/>
                  <a:t> Points on Tree Networks: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--------</a:t>
                </a:r>
                <a:r>
                  <a:rPr lang="en-US" dirty="0" smtClean="0"/>
                  <a:t> Megiddo (1983)</a:t>
                </a:r>
              </a:p>
              <a:p>
                <a:pPr marL="0" indent="0">
                  <a:buNone/>
                </a:pPr>
                <a:r>
                  <a:rPr lang="en-US" dirty="0"/>
                  <a:t>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One-Center</a:t>
                </a:r>
                <a:r>
                  <a:rPr lang="en-US" dirty="0" smtClean="0"/>
                  <a:t>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Uncertain</a:t>
                </a:r>
                <a:r>
                  <a:rPr lang="en-US" dirty="0" smtClean="0"/>
                  <a:t> </a:t>
                </a:r>
                <a:r>
                  <a:rPr lang="en-US" dirty="0"/>
                  <a:t>Points on </a:t>
                </a:r>
                <a:r>
                  <a:rPr lang="en-US" dirty="0" smtClean="0"/>
                  <a:t>a line: </a:t>
                </a:r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𝑚𝑛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-------- </a:t>
                </a:r>
                <a:r>
                  <a:rPr lang="en-US" dirty="0" smtClean="0"/>
                  <a:t>Wang </a:t>
                </a:r>
                <a:r>
                  <a:rPr lang="en-US" dirty="0" smtClean="0"/>
                  <a:t>and Zhang (2014)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The </a:t>
                </a:r>
                <a:r>
                  <a:rPr lang="en-US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-Center</a:t>
                </a:r>
                <a:r>
                  <a:rPr lang="en-US" dirty="0" smtClean="0"/>
                  <a:t> </a:t>
                </a:r>
                <a:r>
                  <a:rPr lang="en-US" dirty="0"/>
                  <a:t>of </a:t>
                </a:r>
                <a:r>
                  <a:rPr lang="en-US" dirty="0">
                    <a:solidFill>
                      <a:srgbClr val="0070C0"/>
                    </a:solidFill>
                  </a:rPr>
                  <a:t>Uncertain</a:t>
                </a:r>
                <a:r>
                  <a:rPr lang="en-US" dirty="0"/>
                  <a:t> Points on a line: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𝑚𝑛</m:t>
                    </m:r>
                    <m:func>
                      <m:func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𝑚𝑛</m:t>
                        </m:r>
                      </m:e>
                    </m:func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func>
                      <m:func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func>
                    <m:func>
                      <m:func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-------- </a:t>
                </a:r>
                <a:r>
                  <a:rPr lang="en-US" dirty="0" smtClean="0"/>
                  <a:t>Wang </a:t>
                </a:r>
                <a:r>
                  <a:rPr lang="en-US" dirty="0"/>
                  <a:t>and Zhang </a:t>
                </a:r>
                <a:r>
                  <a:rPr lang="en-US" dirty="0" smtClean="0"/>
                  <a:t>(2014)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05000"/>
                <a:ext cx="7770813" cy="3962400"/>
              </a:xfrm>
              <a:blipFill rotWithShape="1">
                <a:blip r:embed="rId2"/>
                <a:stretch>
                  <a:fillRect l="-1256" t="-1231" r="-1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56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Our result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2057400"/>
                <a:ext cx="7770813" cy="3810000"/>
              </a:xfrm>
            </p:spPr>
            <p:txBody>
              <a:bodyPr/>
              <a:lstStyle/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One-Center</a:t>
                </a:r>
                <a:r>
                  <a:rPr lang="en-US" dirty="0" smtClean="0"/>
                  <a:t>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Uncertain</a:t>
                </a:r>
                <a:r>
                  <a:rPr lang="en-US" dirty="0" smtClean="0"/>
                  <a:t> Points on Tree Networks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dirty="0" smtClean="0"/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dirty="0" smtClean="0"/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dirty="0" smtClean="0"/>
                  <a:t>Solved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dirty="0" smtClean="0"/>
                  <a:t>time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smtClean="0"/>
                  <a:t>Input size: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                      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rgbClr val="00B0F0"/>
                    </a:solidFill>
                  </a:rPr>
                  <a:t>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                                                                  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Optimal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2057400"/>
                <a:ext cx="7770813" cy="3810000"/>
              </a:xfrm>
              <a:blipFill rotWithShape="0">
                <a:blip r:embed="rId2"/>
                <a:stretch>
                  <a:fillRect l="-1256" t="-1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Up Arrow 3"/>
          <p:cNvSpPr/>
          <p:nvPr/>
        </p:nvSpPr>
        <p:spPr>
          <a:xfrm>
            <a:off x="4266406" y="2667000"/>
            <a:ext cx="304800" cy="63751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66406" y="4916786"/>
            <a:ext cx="1183026" cy="304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48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4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vertex-constrained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version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676400"/>
                <a:ext cx="7770813" cy="419100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Input: a tree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𝑻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set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:r>
                  <a:rPr lang="en-US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uncertain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points 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𝑻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801688" indent="0" algn="just">
                  <a:spcBef>
                    <a:spcPts val="0"/>
                  </a:spcBef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at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vertex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𝑻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each </a:t>
                </a:r>
                <a:r>
                  <a:rPr lang="en-US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vertex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holds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location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the center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minimize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cs typeface="Times New Roman" panose="020206030504050203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>
                                <a:latin typeface="Cambria Math"/>
                                <a:cs typeface="Times New Roman" panose="02020603050405020304" pitchFamily="18" charset="0"/>
                              </a:rPr>
                              <m:t>1≤</m:t>
                            </m:r>
                            <m:r>
                              <a:rPr lang="en-US">
                                <a:latin typeface="Cambria Math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>
                                <a:latin typeface="Cambria Math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a:rPr lang="en-US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lim>
                        </m:limLow>
                      </m:fName>
                      <m:e>
                        <m:r>
                          <a:rPr lang="en-US">
                            <a:latin typeface="Cambria Math"/>
                            <a:cs typeface="Times New Roman" panose="02020603050405020304" pitchFamily="18" charset="0"/>
                          </a:rPr>
                          <m:t>𝐸𝑑</m:t>
                        </m:r>
                        <m:r>
                          <a:rPr lang="en-US"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676400"/>
                <a:ext cx="7770813" cy="4191000"/>
              </a:xfrm>
              <a:blipFill rotWithShape="0">
                <a:blip r:embed="rId2"/>
                <a:stretch>
                  <a:fillRect l="-1256" t="-1163" r="-1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1323975" y="4238624"/>
            <a:ext cx="838200" cy="4333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552575" y="4681537"/>
            <a:ext cx="609600" cy="762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162175" y="4586287"/>
            <a:ext cx="1009650" cy="857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7" idx="4"/>
          </p:cNvCxnSpPr>
          <p:nvPr/>
        </p:nvCxnSpPr>
        <p:spPr>
          <a:xfrm>
            <a:off x="3086100" y="3810000"/>
            <a:ext cx="85725" cy="7762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714625" y="4586287"/>
            <a:ext cx="457200" cy="8572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19" idx="5"/>
          </p:cNvCxnSpPr>
          <p:nvPr/>
        </p:nvCxnSpPr>
        <p:spPr>
          <a:xfrm flipV="1">
            <a:off x="3171825" y="4560841"/>
            <a:ext cx="1084216" cy="2544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9" idx="4"/>
          </p:cNvCxnSpPr>
          <p:nvPr/>
        </p:nvCxnSpPr>
        <p:spPr>
          <a:xfrm>
            <a:off x="4229100" y="4572000"/>
            <a:ext cx="466725" cy="8143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9" idx="3"/>
          </p:cNvCxnSpPr>
          <p:nvPr/>
        </p:nvCxnSpPr>
        <p:spPr>
          <a:xfrm flipV="1">
            <a:off x="4202159" y="3843339"/>
            <a:ext cx="550816" cy="717502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9" idx="2"/>
          </p:cNvCxnSpPr>
          <p:nvPr/>
        </p:nvCxnSpPr>
        <p:spPr>
          <a:xfrm>
            <a:off x="4191000" y="4533900"/>
            <a:ext cx="1095375" cy="13811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71825" y="4586287"/>
            <a:ext cx="742950" cy="7239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Flowchart: Connector 13"/>
          <p:cNvSpPr/>
          <p:nvPr/>
        </p:nvSpPr>
        <p:spPr>
          <a:xfrm>
            <a:off x="1295400" y="4191000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1524000" y="5410200"/>
            <a:ext cx="76200" cy="76200"/>
          </a:xfrm>
          <a:prstGeom prst="flowChartConnector">
            <a:avLst/>
          </a:prstGeom>
          <a:solidFill>
            <a:srgbClr val="00FF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2667000" y="5410200"/>
            <a:ext cx="76200" cy="76200"/>
          </a:xfrm>
          <a:prstGeom prst="flowChartConnector">
            <a:avLst/>
          </a:prstGeom>
          <a:solidFill>
            <a:srgbClr val="FF00FF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3048000" y="3733800"/>
            <a:ext cx="76200" cy="76200"/>
          </a:xfrm>
          <a:prstGeom prst="flowChartConnector">
            <a:avLst/>
          </a:prstGeom>
          <a:solidFill>
            <a:srgbClr val="00FF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3886200" y="5257800"/>
            <a:ext cx="76200" cy="76200"/>
          </a:xfrm>
          <a:prstGeom prst="flowChartConnector">
            <a:avLst/>
          </a:prstGeom>
          <a:solidFill>
            <a:srgbClr val="00FF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4191000" y="4495800"/>
            <a:ext cx="76200" cy="76200"/>
          </a:xfrm>
          <a:prstGeom prst="flowChartConnector">
            <a:avLst/>
          </a:prstGeom>
          <a:solidFill>
            <a:srgbClr val="FF00FF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4724400" y="3810000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4648200" y="5334000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5257800" y="4614862"/>
            <a:ext cx="76200" cy="76200"/>
          </a:xfrm>
          <a:prstGeom prst="flowChartConnector">
            <a:avLst/>
          </a:prstGeom>
          <a:solidFill>
            <a:srgbClr val="FF00FF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402806" y="4137768"/>
                <a:ext cx="3286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806" y="4137768"/>
                <a:ext cx="328612" cy="461665"/>
              </a:xfrm>
              <a:prstGeom prst="rect">
                <a:avLst/>
              </a:prstGeom>
              <a:blipFill rotWithShape="1">
                <a:blip r:embed="rId3"/>
                <a:stretch>
                  <a:fillRect r="-3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lowchart: Connector 23"/>
          <p:cNvSpPr/>
          <p:nvPr/>
        </p:nvSpPr>
        <p:spPr>
          <a:xfrm flipV="1">
            <a:off x="3514724" y="4546748"/>
            <a:ext cx="76200" cy="76200"/>
          </a:xfrm>
          <a:prstGeom prst="flowChartConnector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Connector 80"/>
          <p:cNvSpPr/>
          <p:nvPr/>
        </p:nvSpPr>
        <p:spPr>
          <a:xfrm>
            <a:off x="2124075" y="4629149"/>
            <a:ext cx="76200" cy="76200"/>
          </a:xfrm>
          <a:prstGeom prst="flowChartConnector">
            <a:avLst/>
          </a:prstGeom>
          <a:solidFill>
            <a:srgbClr val="00FF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lowchart: Connector 81"/>
          <p:cNvSpPr/>
          <p:nvPr/>
        </p:nvSpPr>
        <p:spPr>
          <a:xfrm>
            <a:off x="3133725" y="4546748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/>
          <p:cNvCxnSpPr>
            <a:stCxn id="81" idx="0"/>
          </p:cNvCxnSpPr>
          <p:nvPr/>
        </p:nvCxnSpPr>
        <p:spPr>
          <a:xfrm flipV="1">
            <a:off x="2162175" y="3810000"/>
            <a:ext cx="276225" cy="81914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Flowchart: Connector 85"/>
          <p:cNvSpPr/>
          <p:nvPr/>
        </p:nvSpPr>
        <p:spPr>
          <a:xfrm>
            <a:off x="2400300" y="3776662"/>
            <a:ext cx="76200" cy="76200"/>
          </a:xfrm>
          <a:prstGeom prst="flowChartConnector">
            <a:avLst/>
          </a:prstGeom>
          <a:solidFill>
            <a:srgbClr val="FF00FF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324600" y="4865987"/>
                <a:ext cx="99719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 ------</a:t>
                </a:r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4865987"/>
                <a:ext cx="997196" cy="453137"/>
              </a:xfrm>
              <a:prstGeom prst="rect">
                <a:avLst/>
              </a:prstGeom>
              <a:blipFill rotWithShape="1">
                <a:blip r:embed="rId4"/>
                <a:stretch>
                  <a:fillRect l="-1840" r="-3067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lowchart: Connector 29"/>
          <p:cNvSpPr/>
          <p:nvPr/>
        </p:nvSpPr>
        <p:spPr>
          <a:xfrm>
            <a:off x="7340846" y="4176124"/>
            <a:ext cx="76200" cy="76200"/>
          </a:xfrm>
          <a:prstGeom prst="flowChartConnector">
            <a:avLst/>
          </a:prstGeom>
          <a:solidFill>
            <a:srgbClr val="FF00FF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324600" y="4404724"/>
                <a:ext cx="99719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------</a:t>
                </a:r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4404724"/>
                <a:ext cx="997196" cy="453137"/>
              </a:xfrm>
              <a:prstGeom prst="rect">
                <a:avLst/>
              </a:prstGeom>
              <a:blipFill rotWithShape="1">
                <a:blip r:embed="rId5"/>
                <a:stretch>
                  <a:fillRect l="-1840" r="-3067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lowchart: Connector 31"/>
          <p:cNvSpPr/>
          <p:nvPr/>
        </p:nvSpPr>
        <p:spPr>
          <a:xfrm>
            <a:off x="7340846" y="4633324"/>
            <a:ext cx="76200" cy="76200"/>
          </a:xfrm>
          <a:prstGeom prst="flowChartConnector">
            <a:avLst/>
          </a:prstGeom>
          <a:solidFill>
            <a:srgbClr val="00FF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324600" y="3964431"/>
                <a:ext cx="99719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------</a:t>
                </a:r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3964431"/>
                <a:ext cx="997196" cy="453137"/>
              </a:xfrm>
              <a:prstGeom prst="rect">
                <a:avLst/>
              </a:prstGeom>
              <a:blipFill rotWithShape="1">
                <a:blip r:embed="rId6"/>
                <a:stretch>
                  <a:fillRect l="-1840" r="-2454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lowchart: Connector 33"/>
          <p:cNvSpPr/>
          <p:nvPr/>
        </p:nvSpPr>
        <p:spPr>
          <a:xfrm>
            <a:off x="7340846" y="5090524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95900" y="3667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T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42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dirty="0" smtClean="0"/>
              <a:t>Problem reduction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33600"/>
            <a:ext cx="6629400" cy="3733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Our problem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vertex-constrained version</a:t>
            </a:r>
          </a:p>
        </p:txBody>
      </p:sp>
      <p:sp>
        <p:nvSpPr>
          <p:cNvPr id="4" name="Down Arrow 3"/>
          <p:cNvSpPr/>
          <p:nvPr/>
        </p:nvSpPr>
        <p:spPr>
          <a:xfrm>
            <a:off x="3771901" y="3047999"/>
            <a:ext cx="228600" cy="6096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91000" y="3168133"/>
                <a:ext cx="2133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/>
                  <a:t>time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168133"/>
                <a:ext cx="2133600" cy="400110"/>
              </a:xfrm>
              <a:prstGeom prst="rect">
                <a:avLst/>
              </a:prstGeom>
              <a:blipFill rotWithShape="0">
                <a:blip r:embed="rId2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6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problem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752600"/>
                <a:ext cx="7770813" cy="41148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 </a:t>
                </a:r>
                <a:r>
                  <a:rPr lang="en-US" dirty="0" smtClean="0"/>
                  <a:t>vertex-constrained </a:t>
                </a:r>
                <a:r>
                  <a:rPr lang="en-US" dirty="0" smtClean="0"/>
                  <a:t>version: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Find the center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of a set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𝑷</m:t>
                    </m:r>
                  </m:oMath>
                </a14:m>
                <a:r>
                  <a:rPr lang="en-US" dirty="0" smtClean="0"/>
                  <a:t> of 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dirty="0" smtClean="0"/>
                  <a:t> uncertain points 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endParaRPr lang="en-US" b="1" dirty="0" smtClean="0"/>
              </a:p>
              <a:p>
                <a:pPr marL="0" indent="0" algn="ctr">
                  <a:buNone/>
                </a:pPr>
                <a:endParaRPr lang="en-US" b="1" dirty="0" smtClean="0"/>
              </a:p>
              <a:p>
                <a:pPr marL="0" indent="0" algn="ctr">
                  <a:buNone/>
                </a:pPr>
                <a:endParaRPr lang="en-US" b="1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:endParaRPr lang="en-US" b="1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:endParaRPr lang="en-US" b="1" i="1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 ------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 possible locations (each being at a vertex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𝑻</m:t>
                    </m:r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|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𝑻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|=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𝑶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𝒎𝒏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752600"/>
                <a:ext cx="7770813" cy="4114800"/>
              </a:xfrm>
              <a:blipFill rotWithShape="1">
                <a:blip r:embed="rId2"/>
                <a:stretch>
                  <a:fillRect l="-1020" t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963447" y="3238915"/>
                <a:ext cx="3286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447" y="3238915"/>
                <a:ext cx="328612" cy="461665"/>
              </a:xfrm>
              <a:prstGeom prst="rect">
                <a:avLst/>
              </a:prstGeom>
              <a:blipFill rotWithShape="0">
                <a:blip r:embed="rId3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/>
          <p:cNvCxnSpPr/>
          <p:nvPr/>
        </p:nvCxnSpPr>
        <p:spPr>
          <a:xfrm>
            <a:off x="1857375" y="3439010"/>
            <a:ext cx="838200" cy="4333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2085975" y="3881923"/>
            <a:ext cx="609600" cy="762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2695575" y="3786673"/>
            <a:ext cx="1009650" cy="857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66" idx="4"/>
          </p:cNvCxnSpPr>
          <p:nvPr/>
        </p:nvCxnSpPr>
        <p:spPr>
          <a:xfrm>
            <a:off x="3619500" y="3010386"/>
            <a:ext cx="85725" cy="7762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3421465" y="3786673"/>
            <a:ext cx="277364" cy="86201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887958" y="3619986"/>
            <a:ext cx="466725" cy="8143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4887958" y="2902484"/>
            <a:ext cx="550816" cy="717502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883195" y="3634275"/>
            <a:ext cx="1095375" cy="13811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705225" y="3786673"/>
            <a:ext cx="742950" cy="7239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Flowchart: Connector 62"/>
          <p:cNvSpPr/>
          <p:nvPr/>
        </p:nvSpPr>
        <p:spPr>
          <a:xfrm>
            <a:off x="1828800" y="3391386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owchart: Connector 63"/>
          <p:cNvSpPr/>
          <p:nvPr/>
        </p:nvSpPr>
        <p:spPr>
          <a:xfrm>
            <a:off x="2057400" y="4610586"/>
            <a:ext cx="76200" cy="76200"/>
          </a:xfrm>
          <a:prstGeom prst="flowChartConnector">
            <a:avLst/>
          </a:prstGeom>
          <a:solidFill>
            <a:srgbClr val="00FF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owchart: Connector 64"/>
          <p:cNvSpPr/>
          <p:nvPr/>
        </p:nvSpPr>
        <p:spPr>
          <a:xfrm>
            <a:off x="3394029" y="4610586"/>
            <a:ext cx="76200" cy="76200"/>
          </a:xfrm>
          <a:prstGeom prst="flowChartConnector">
            <a:avLst/>
          </a:prstGeom>
          <a:solidFill>
            <a:srgbClr val="FF00FF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Connector 65"/>
          <p:cNvSpPr/>
          <p:nvPr/>
        </p:nvSpPr>
        <p:spPr>
          <a:xfrm>
            <a:off x="3581400" y="2934186"/>
            <a:ext cx="76200" cy="76200"/>
          </a:xfrm>
          <a:prstGeom prst="flowChartConnector">
            <a:avLst/>
          </a:prstGeom>
          <a:solidFill>
            <a:srgbClr val="00FF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Connector 66"/>
          <p:cNvSpPr/>
          <p:nvPr/>
        </p:nvSpPr>
        <p:spPr>
          <a:xfrm>
            <a:off x="4879929" y="3567209"/>
            <a:ext cx="76200" cy="76200"/>
          </a:xfrm>
          <a:prstGeom prst="flowChartConnector">
            <a:avLst/>
          </a:prstGeom>
          <a:solidFill>
            <a:srgbClr val="00FF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Connector 67"/>
          <p:cNvSpPr/>
          <p:nvPr/>
        </p:nvSpPr>
        <p:spPr>
          <a:xfrm>
            <a:off x="5410199" y="2857986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Connector 68"/>
          <p:cNvSpPr/>
          <p:nvPr/>
        </p:nvSpPr>
        <p:spPr>
          <a:xfrm>
            <a:off x="5333999" y="4381986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Connector 69"/>
          <p:cNvSpPr/>
          <p:nvPr/>
        </p:nvSpPr>
        <p:spPr>
          <a:xfrm>
            <a:off x="5940470" y="3696186"/>
            <a:ext cx="76200" cy="76200"/>
          </a:xfrm>
          <a:prstGeom prst="flowChartConnector">
            <a:avLst/>
          </a:prstGeom>
          <a:solidFill>
            <a:srgbClr val="FF00FF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lowchart: Connector 70"/>
          <p:cNvSpPr/>
          <p:nvPr/>
        </p:nvSpPr>
        <p:spPr>
          <a:xfrm>
            <a:off x="2657475" y="3829535"/>
            <a:ext cx="76200" cy="76200"/>
          </a:xfrm>
          <a:prstGeom prst="flowChartConnector">
            <a:avLst/>
          </a:prstGeom>
          <a:solidFill>
            <a:srgbClr val="00FF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>
            <a:off x="3705225" y="3785234"/>
            <a:ext cx="846091" cy="913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Flowchart: Connector 72"/>
          <p:cNvSpPr/>
          <p:nvPr/>
        </p:nvSpPr>
        <p:spPr>
          <a:xfrm>
            <a:off x="3667125" y="3747134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4551316" y="3655704"/>
            <a:ext cx="352425" cy="14525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Flowchart: Connector 74"/>
          <p:cNvSpPr/>
          <p:nvPr/>
        </p:nvSpPr>
        <p:spPr>
          <a:xfrm>
            <a:off x="4513216" y="3756270"/>
            <a:ext cx="76200" cy="76200"/>
          </a:xfrm>
          <a:prstGeom prst="flowChartConnector">
            <a:avLst/>
          </a:prstGeom>
          <a:solidFill>
            <a:srgbClr val="FF00FF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lowchart: Connector 76"/>
          <p:cNvSpPr/>
          <p:nvPr/>
        </p:nvSpPr>
        <p:spPr>
          <a:xfrm>
            <a:off x="4395788" y="4458186"/>
            <a:ext cx="76200" cy="76200"/>
          </a:xfrm>
          <a:prstGeom prst="flowChartConnector">
            <a:avLst/>
          </a:prstGeom>
          <a:solidFill>
            <a:srgbClr val="FF00FF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7" name="Flowchart: Connector 86"/>
          <p:cNvSpPr/>
          <p:nvPr/>
        </p:nvSpPr>
        <p:spPr>
          <a:xfrm flipV="1">
            <a:off x="4091819" y="3708482"/>
            <a:ext cx="113037" cy="134789"/>
          </a:xfrm>
          <a:prstGeom prst="flowChartConnector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/>
          <p:nvPr/>
        </p:nvCxnSpPr>
        <p:spPr>
          <a:xfrm>
            <a:off x="6349128" y="2881409"/>
            <a:ext cx="284118" cy="62075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6362699" y="2843309"/>
            <a:ext cx="761207" cy="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93" idx="2"/>
          </p:cNvCxnSpPr>
          <p:nvPr/>
        </p:nvCxnSpPr>
        <p:spPr>
          <a:xfrm flipH="1">
            <a:off x="5475241" y="2843309"/>
            <a:ext cx="814388" cy="4798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Flowchart: Connector 92"/>
          <p:cNvSpPr/>
          <p:nvPr/>
        </p:nvSpPr>
        <p:spPr>
          <a:xfrm>
            <a:off x="6289629" y="2805209"/>
            <a:ext cx="76200" cy="76200"/>
          </a:xfrm>
          <a:prstGeom prst="flowChartConnector">
            <a:avLst/>
          </a:prstGeom>
          <a:solidFill>
            <a:srgbClr val="FF00FF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Connector 93"/>
          <p:cNvSpPr/>
          <p:nvPr/>
        </p:nvSpPr>
        <p:spPr>
          <a:xfrm>
            <a:off x="7127829" y="2805209"/>
            <a:ext cx="76200" cy="76200"/>
          </a:xfrm>
          <a:prstGeom prst="flowChartConnector">
            <a:avLst/>
          </a:prstGeom>
          <a:solidFill>
            <a:srgbClr val="00B0F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lowchart: Connector 94"/>
          <p:cNvSpPr/>
          <p:nvPr/>
        </p:nvSpPr>
        <p:spPr>
          <a:xfrm>
            <a:off x="6602687" y="3472544"/>
            <a:ext cx="76200" cy="76200"/>
          </a:xfrm>
          <a:prstGeom prst="flowChartConnector">
            <a:avLst/>
          </a:prstGeom>
          <a:solidFill>
            <a:srgbClr val="00FF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2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Custom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2957</TotalTime>
  <Words>2647</Words>
  <Application>Microsoft Office PowerPoint</Application>
  <PresentationFormat>On-screen Show (4:3)</PresentationFormat>
  <Paragraphs>392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Folio</vt:lpstr>
      <vt:lpstr>Computing the Center of Uncertain Points on Tree Networks</vt:lpstr>
      <vt:lpstr>An uncertain point on a tree T</vt:lpstr>
      <vt:lpstr>An uncertain point</vt:lpstr>
      <vt:lpstr>Problem definition</vt:lpstr>
      <vt:lpstr>Related works</vt:lpstr>
      <vt:lpstr>Our result</vt:lpstr>
      <vt:lpstr>The vertex-constrained version</vt:lpstr>
      <vt:lpstr>Problem reduction</vt:lpstr>
      <vt:lpstr>The problem</vt:lpstr>
      <vt:lpstr>The prune-and-search framework</vt:lpstr>
      <vt:lpstr>An observation</vt:lpstr>
      <vt:lpstr>The initial pruning</vt:lpstr>
      <vt:lpstr>Pruning T\T_1 (c)</vt:lpstr>
      <vt:lpstr>Pruning T\T_1 (c) </vt:lpstr>
      <vt:lpstr>Finding x^∗ on T_1 (c)</vt:lpstr>
      <vt:lpstr>The initial pruning</vt:lpstr>
      <vt:lpstr>An observation</vt:lpstr>
      <vt:lpstr>Pruning uncertain points - C=1</vt:lpstr>
      <vt:lpstr>Determining d(x^∗,c )≤t_ij</vt:lpstr>
      <vt:lpstr>The center-detecting problem</vt:lpstr>
      <vt:lpstr>Pruning uncertain points - C=1</vt:lpstr>
      <vt:lpstr>Determining whether d(x^∗,c )≤t^∗</vt:lpstr>
      <vt:lpstr>Pruning uncertain points - C=1</vt:lpstr>
      <vt:lpstr>Pruning uncertain points - C=1</vt:lpstr>
      <vt:lpstr>Pruning uncertain points - C=1</vt:lpstr>
      <vt:lpstr>Pruning uncertain points - C=1</vt:lpstr>
      <vt:lpstr>The initial pruning</vt:lpstr>
      <vt:lpstr>Pruning uncertain points - C=2</vt:lpstr>
      <vt:lpstr>Pruning uncertain points - C=2</vt:lpstr>
      <vt:lpstr>Pruning uncertain points - C=2</vt:lpstr>
      <vt:lpstr>Pruning uncertain points - C&gt;2</vt:lpstr>
      <vt:lpstr>Pruning uncertain points - C&gt;2</vt:lpstr>
      <vt:lpstr>After each round</vt:lpstr>
      <vt:lpstr>After O(log⁡mn) rounds</vt:lpstr>
      <vt:lpstr>Finding x^∗of O(1) uncertain points on T^+</vt:lpstr>
      <vt:lpstr>Thanks!</vt:lpstr>
    </vt:vector>
  </TitlesOfParts>
  <Company>Utah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 Bell</dc:creator>
  <cp:lastModifiedBy>Haitao Wang</cp:lastModifiedBy>
  <cp:revision>492</cp:revision>
  <dcterms:created xsi:type="dcterms:W3CDTF">2008-10-17T17:19:54Z</dcterms:created>
  <dcterms:modified xsi:type="dcterms:W3CDTF">2015-06-29T22:17:54Z</dcterms:modified>
</cp:coreProperties>
</file>