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notesMasterIdLst>
    <p:notesMasterId r:id="rId22"/>
  </p:notesMasterIdLst>
  <p:sldIdLst>
    <p:sldId id="256" r:id="rId3"/>
    <p:sldId id="257" r:id="rId4"/>
    <p:sldId id="258" r:id="rId5"/>
    <p:sldId id="260" r:id="rId6"/>
    <p:sldId id="288" r:id="rId7"/>
    <p:sldId id="263" r:id="rId8"/>
    <p:sldId id="264" r:id="rId9"/>
    <p:sldId id="305" r:id="rId10"/>
    <p:sldId id="289" r:id="rId11"/>
    <p:sldId id="290" r:id="rId12"/>
    <p:sldId id="291" r:id="rId13"/>
    <p:sldId id="292" r:id="rId14"/>
    <p:sldId id="294" r:id="rId15"/>
    <p:sldId id="295" r:id="rId16"/>
    <p:sldId id="298" r:id="rId17"/>
    <p:sldId id="300" r:id="rId18"/>
    <p:sldId id="301" r:id="rId19"/>
    <p:sldId id="306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A42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9643-811F-4D24-996C-44C324A2C8F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8AA1-1C47-4AE6-8233-0D644405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8AA1-1C47-4AE6-8233-0D64440514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8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en-US" b="0" dirty="0"/>
                  <a:t>A </a:t>
                </a:r>
                <a:r>
                  <a:rPr lang="en-US" b="0" dirty="0">
                    <a:solidFill>
                      <a:srgbClr val="FF0000"/>
                    </a:solidFill>
                  </a:rPr>
                  <a:t>Divide-and-Conquer</a:t>
                </a:r>
                <a:r>
                  <a:rPr lang="en-US" b="0" dirty="0"/>
                  <a:t> Algorithm for </a:t>
                </a:r>
                <a:r>
                  <a:rPr lang="en-US" b="0" dirty="0">
                    <a:solidFill>
                      <a:srgbClr val="FF0000"/>
                    </a:solidFill>
                  </a:rPr>
                  <a:t>Two-Point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 Shortest Path Queries in Polygonal Domains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0">
                <a:blip r:embed="rId2"/>
                <a:stretch>
                  <a:fillRect l="-1800" t="-12299" b="-20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29" y="3067050"/>
            <a:ext cx="8534400" cy="2270760"/>
          </a:xfrm>
        </p:spPr>
        <p:txBody>
          <a:bodyPr/>
          <a:lstStyle/>
          <a:p>
            <a:pPr algn="ctr"/>
            <a:r>
              <a:rPr lang="en-US" sz="2800" dirty="0"/>
              <a:t>Haitao Wang</a:t>
            </a:r>
          </a:p>
          <a:p>
            <a:pPr algn="ctr"/>
            <a:r>
              <a:rPr lang="en-US" sz="2800" dirty="0"/>
              <a:t>Utah State University</a:t>
            </a:r>
          </a:p>
          <a:p>
            <a:pPr algn="ctr"/>
            <a:r>
              <a:rPr lang="en-US" sz="2800" dirty="0" err="1"/>
              <a:t>SoCG</a:t>
            </a:r>
            <a:r>
              <a:rPr lang="en-US" sz="2800" dirty="0"/>
              <a:t> 2019, Portland, Oregon</a:t>
            </a:r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>
            <a:stCxn id="25" idx="7"/>
            <a:endCxn id="7" idx="3"/>
          </p:cNvCxnSpPr>
          <p:nvPr/>
        </p:nvCxnSpPr>
        <p:spPr bwMode="auto">
          <a:xfrm flipV="1">
            <a:off x="2926904" y="3038823"/>
            <a:ext cx="930303" cy="11838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7" idx="0"/>
          </p:cNvCxnSpPr>
          <p:nvPr/>
        </p:nvCxnSpPr>
        <p:spPr bwMode="auto">
          <a:xfrm flipH="1" flipV="1">
            <a:off x="6374891" y="3107534"/>
            <a:ext cx="1051146" cy="11510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Freeform 57"/>
          <p:cNvSpPr/>
          <p:nvPr/>
        </p:nvSpPr>
        <p:spPr bwMode="auto">
          <a:xfrm>
            <a:off x="3906982" y="2367596"/>
            <a:ext cx="2475346" cy="808840"/>
          </a:xfrm>
          <a:custGeom>
            <a:avLst/>
            <a:gdLst>
              <a:gd name="connsiteX0" fmla="*/ 0 w 2475346"/>
              <a:gd name="connsiteY0" fmla="*/ 632535 h 808840"/>
              <a:gd name="connsiteX1" fmla="*/ 443346 w 2475346"/>
              <a:gd name="connsiteY1" fmla="*/ 457044 h 808840"/>
              <a:gd name="connsiteX2" fmla="*/ 720437 w 2475346"/>
              <a:gd name="connsiteY2" fmla="*/ 96826 h 808840"/>
              <a:gd name="connsiteX3" fmla="*/ 1311564 w 2475346"/>
              <a:gd name="connsiteY3" fmla="*/ 41408 h 808840"/>
              <a:gd name="connsiteX4" fmla="*/ 1487055 w 2475346"/>
              <a:gd name="connsiteY4" fmla="*/ 641771 h 808840"/>
              <a:gd name="connsiteX5" fmla="*/ 1708727 w 2475346"/>
              <a:gd name="connsiteY5" fmla="*/ 808026 h 808840"/>
              <a:gd name="connsiteX6" fmla="*/ 2198255 w 2475346"/>
              <a:gd name="connsiteY6" fmla="*/ 595590 h 808840"/>
              <a:gd name="connsiteX7" fmla="*/ 2475346 w 2475346"/>
              <a:gd name="connsiteY7" fmla="*/ 734135 h 808840"/>
              <a:gd name="connsiteX8" fmla="*/ 2475346 w 2475346"/>
              <a:gd name="connsiteY8" fmla="*/ 734135 h 80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5346" h="808840">
                <a:moveTo>
                  <a:pt x="0" y="632535"/>
                </a:moveTo>
                <a:cubicBezTo>
                  <a:pt x="161636" y="589432"/>
                  <a:pt x="323273" y="546329"/>
                  <a:pt x="443346" y="457044"/>
                </a:cubicBezTo>
                <a:cubicBezTo>
                  <a:pt x="563419" y="367759"/>
                  <a:pt x="575734" y="166099"/>
                  <a:pt x="720437" y="96826"/>
                </a:cubicBezTo>
                <a:cubicBezTo>
                  <a:pt x="865140" y="27553"/>
                  <a:pt x="1183794" y="-49416"/>
                  <a:pt x="1311564" y="41408"/>
                </a:cubicBezTo>
                <a:cubicBezTo>
                  <a:pt x="1439334" y="132232"/>
                  <a:pt x="1420861" y="514001"/>
                  <a:pt x="1487055" y="641771"/>
                </a:cubicBezTo>
                <a:cubicBezTo>
                  <a:pt x="1553249" y="769541"/>
                  <a:pt x="1590194" y="815723"/>
                  <a:pt x="1708727" y="808026"/>
                </a:cubicBezTo>
                <a:cubicBezTo>
                  <a:pt x="1827260" y="800329"/>
                  <a:pt x="2070485" y="607905"/>
                  <a:pt x="2198255" y="595590"/>
                </a:cubicBezTo>
                <a:cubicBezTo>
                  <a:pt x="2326025" y="583275"/>
                  <a:pt x="2475346" y="734135"/>
                  <a:pt x="2475346" y="734135"/>
                </a:cubicBezTo>
                <a:lnTo>
                  <a:pt x="2475346" y="73413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divide-and-conquer algorithm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274619" y="2639913"/>
            <a:ext cx="3232728" cy="3186545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890983" y="2589113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440546" y="2725811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42328" y="295210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14801" y="323381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31856" y="3561703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56547" y="4080785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382656" y="464328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30256" y="5026589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893129" y="537295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491346" y="5636188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40183" y="5757185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286002" y="5686988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782620" y="537295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482438" y="5026589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279239" y="459248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223819" y="408725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279239" y="370948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459348" y="3385749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82620" y="300290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255983" y="2705953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840183" y="4207785"/>
            <a:ext cx="101600" cy="1016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809673" y="2690713"/>
            <a:ext cx="3232728" cy="3186545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426037" y="2639913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975600" y="2776611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8377382" y="300290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8649855" y="328461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8866910" y="3612503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8991601" y="4131585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8917710" y="469408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765310" y="5077389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8428183" y="542375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8026400" y="5686988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375237" y="5807985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821056" y="5737788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317674" y="542375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017492" y="5077389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14293" y="464328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758873" y="413805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814293" y="376028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994402" y="3436549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317674" y="305370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791037" y="2756753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375237" y="4258585"/>
            <a:ext cx="101600" cy="1016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08916" y="418377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26037" y="423965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24664" y="255684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*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193032" y="262882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*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167276" y="1294622"/>
            <a:ext cx="4360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shortest path from p</a:t>
            </a:r>
            <a:r>
              <a:rPr lang="en-US" sz="2800" baseline="30000" dirty="0"/>
              <a:t>*</a:t>
            </a:r>
            <a:r>
              <a:rPr lang="en-US" sz="2800" dirty="0"/>
              <a:t> to q</a:t>
            </a:r>
            <a:r>
              <a:rPr lang="en-US" sz="2800" baseline="30000" dirty="0"/>
              <a:t>*</a:t>
            </a:r>
            <a:endParaRPr lang="en-US" sz="2800" dirty="0"/>
          </a:p>
        </p:txBody>
      </p:sp>
      <p:cxnSp>
        <p:nvCxnSpPr>
          <p:cNvPr id="55" name="Straight Arrow Connector 54"/>
          <p:cNvCxnSpPr>
            <a:stCxn id="52" idx="2"/>
          </p:cNvCxnSpPr>
          <p:nvPr/>
        </p:nvCxnSpPr>
        <p:spPr bwMode="auto">
          <a:xfrm flipH="1">
            <a:off x="5181600" y="1817842"/>
            <a:ext cx="165857" cy="462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5735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0" grpId="0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auto">
          <a:xfrm>
            <a:off x="6483927" y="3565236"/>
            <a:ext cx="2419928" cy="951346"/>
          </a:xfrm>
          <a:custGeom>
            <a:avLst/>
            <a:gdLst>
              <a:gd name="connsiteX0" fmla="*/ 0 w 2419928"/>
              <a:gd name="connsiteY0" fmla="*/ 951346 h 951346"/>
              <a:gd name="connsiteX1" fmla="*/ 720437 w 2419928"/>
              <a:gd name="connsiteY1" fmla="*/ 775855 h 951346"/>
              <a:gd name="connsiteX2" fmla="*/ 1246909 w 2419928"/>
              <a:gd name="connsiteY2" fmla="*/ 858982 h 951346"/>
              <a:gd name="connsiteX3" fmla="*/ 1708728 w 2419928"/>
              <a:gd name="connsiteY3" fmla="*/ 277091 h 951346"/>
              <a:gd name="connsiteX4" fmla="*/ 2419928 w 2419928"/>
              <a:gd name="connsiteY4" fmla="*/ 0 h 95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928" h="951346">
                <a:moveTo>
                  <a:pt x="0" y="951346"/>
                </a:moveTo>
                <a:cubicBezTo>
                  <a:pt x="256309" y="871297"/>
                  <a:pt x="512619" y="791249"/>
                  <a:pt x="720437" y="775855"/>
                </a:cubicBezTo>
                <a:cubicBezTo>
                  <a:pt x="928255" y="760461"/>
                  <a:pt x="1082194" y="942109"/>
                  <a:pt x="1246909" y="858982"/>
                </a:cubicBezTo>
                <a:cubicBezTo>
                  <a:pt x="1411624" y="775855"/>
                  <a:pt x="1513225" y="420255"/>
                  <a:pt x="1708728" y="277091"/>
                </a:cubicBezTo>
                <a:cubicBezTo>
                  <a:pt x="1904231" y="133927"/>
                  <a:pt x="2162079" y="66963"/>
                  <a:pt x="2419928" y="0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47" idx="2"/>
          </p:cNvCxnSpPr>
          <p:nvPr/>
        </p:nvCxnSpPr>
        <p:spPr bwMode="auto">
          <a:xfrm flipH="1">
            <a:off x="8926256" y="4373077"/>
            <a:ext cx="1309881" cy="7913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Freeform 75"/>
          <p:cNvSpPr/>
          <p:nvPr/>
        </p:nvSpPr>
        <p:spPr bwMode="auto">
          <a:xfrm>
            <a:off x="6761018" y="4720954"/>
            <a:ext cx="2170546" cy="674280"/>
          </a:xfrm>
          <a:custGeom>
            <a:avLst/>
            <a:gdLst>
              <a:gd name="connsiteX0" fmla="*/ 0 w 2170546"/>
              <a:gd name="connsiteY0" fmla="*/ 45010 h 674280"/>
              <a:gd name="connsiteX1" fmla="*/ 277091 w 2170546"/>
              <a:gd name="connsiteY1" fmla="*/ 17301 h 674280"/>
              <a:gd name="connsiteX2" fmla="*/ 544946 w 2170546"/>
              <a:gd name="connsiteY2" fmla="*/ 275919 h 674280"/>
              <a:gd name="connsiteX3" fmla="*/ 877455 w 2170546"/>
              <a:gd name="connsiteY3" fmla="*/ 608428 h 674280"/>
              <a:gd name="connsiteX4" fmla="*/ 1320800 w 2170546"/>
              <a:gd name="connsiteY4" fmla="*/ 663846 h 674280"/>
              <a:gd name="connsiteX5" fmla="*/ 1588655 w 2170546"/>
              <a:gd name="connsiteY5" fmla="*/ 469882 h 674280"/>
              <a:gd name="connsiteX6" fmla="*/ 2170546 w 2170546"/>
              <a:gd name="connsiteY6" fmla="*/ 488355 h 674280"/>
              <a:gd name="connsiteX7" fmla="*/ 2170546 w 2170546"/>
              <a:gd name="connsiteY7" fmla="*/ 488355 h 674280"/>
              <a:gd name="connsiteX8" fmla="*/ 2170546 w 2170546"/>
              <a:gd name="connsiteY8" fmla="*/ 488355 h 6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0546" h="674280">
                <a:moveTo>
                  <a:pt x="0" y="45010"/>
                </a:moveTo>
                <a:cubicBezTo>
                  <a:pt x="93133" y="11913"/>
                  <a:pt x="186267" y="-21184"/>
                  <a:pt x="277091" y="17301"/>
                </a:cubicBezTo>
                <a:cubicBezTo>
                  <a:pt x="367915" y="55786"/>
                  <a:pt x="444885" y="177398"/>
                  <a:pt x="544946" y="275919"/>
                </a:cubicBezTo>
                <a:cubicBezTo>
                  <a:pt x="645007" y="374440"/>
                  <a:pt x="748146" y="543773"/>
                  <a:pt x="877455" y="608428"/>
                </a:cubicBezTo>
                <a:cubicBezTo>
                  <a:pt x="1006764" y="673083"/>
                  <a:pt x="1202267" y="686937"/>
                  <a:pt x="1320800" y="663846"/>
                </a:cubicBezTo>
                <a:cubicBezTo>
                  <a:pt x="1439333" y="640755"/>
                  <a:pt x="1447031" y="499130"/>
                  <a:pt x="1588655" y="469882"/>
                </a:cubicBezTo>
                <a:cubicBezTo>
                  <a:pt x="1730279" y="440634"/>
                  <a:pt x="2170546" y="488355"/>
                  <a:pt x="2170546" y="488355"/>
                </a:cubicBezTo>
                <a:lnTo>
                  <a:pt x="2170546" y="488355"/>
                </a:lnTo>
                <a:lnTo>
                  <a:pt x="2170546" y="48835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stCxn id="47" idx="1"/>
          </p:cNvCxnSpPr>
          <p:nvPr/>
        </p:nvCxnSpPr>
        <p:spPr bwMode="auto">
          <a:xfrm flipH="1" flipV="1">
            <a:off x="9690898" y="2859116"/>
            <a:ext cx="560118" cy="147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endCxn id="47" idx="1"/>
          </p:cNvCxnSpPr>
          <p:nvPr/>
        </p:nvCxnSpPr>
        <p:spPr bwMode="auto">
          <a:xfrm flipH="1" flipV="1">
            <a:off x="10251016" y="4337156"/>
            <a:ext cx="1409173" cy="8547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Freeform 65"/>
          <p:cNvSpPr/>
          <p:nvPr/>
        </p:nvSpPr>
        <p:spPr bwMode="auto">
          <a:xfrm>
            <a:off x="5523345" y="2640623"/>
            <a:ext cx="4184073" cy="1534260"/>
          </a:xfrm>
          <a:custGeom>
            <a:avLst/>
            <a:gdLst>
              <a:gd name="connsiteX0" fmla="*/ 0 w 4184073"/>
              <a:gd name="connsiteY0" fmla="*/ 1497268 h 1534260"/>
              <a:gd name="connsiteX1" fmla="*/ 526473 w 4184073"/>
              <a:gd name="connsiteY1" fmla="*/ 1367959 h 1534260"/>
              <a:gd name="connsiteX2" fmla="*/ 960582 w 4184073"/>
              <a:gd name="connsiteY2" fmla="*/ 1534213 h 1534260"/>
              <a:gd name="connsiteX3" fmla="*/ 1745673 w 4184073"/>
              <a:gd name="connsiteY3" fmla="*/ 1377195 h 1534260"/>
              <a:gd name="connsiteX4" fmla="*/ 2687782 w 4184073"/>
              <a:gd name="connsiteY4" fmla="*/ 795304 h 1534260"/>
              <a:gd name="connsiteX5" fmla="*/ 2881746 w 4184073"/>
              <a:gd name="connsiteY5" fmla="*/ 342722 h 1534260"/>
              <a:gd name="connsiteX6" fmla="*/ 3676073 w 4184073"/>
              <a:gd name="connsiteY6" fmla="*/ 977 h 1534260"/>
              <a:gd name="connsiteX7" fmla="*/ 4184073 w 4184073"/>
              <a:gd name="connsiteY7" fmla="*/ 231886 h 1534260"/>
              <a:gd name="connsiteX8" fmla="*/ 4184073 w 4184073"/>
              <a:gd name="connsiteY8" fmla="*/ 231886 h 153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4073" h="1534260">
                <a:moveTo>
                  <a:pt x="0" y="1497268"/>
                </a:moveTo>
                <a:cubicBezTo>
                  <a:pt x="183188" y="1429534"/>
                  <a:pt x="366376" y="1361801"/>
                  <a:pt x="526473" y="1367959"/>
                </a:cubicBezTo>
                <a:cubicBezTo>
                  <a:pt x="686570" y="1374116"/>
                  <a:pt x="757382" y="1532674"/>
                  <a:pt x="960582" y="1534213"/>
                </a:cubicBezTo>
                <a:cubicBezTo>
                  <a:pt x="1163782" y="1535752"/>
                  <a:pt x="1457806" y="1500346"/>
                  <a:pt x="1745673" y="1377195"/>
                </a:cubicBezTo>
                <a:cubicBezTo>
                  <a:pt x="2033540" y="1254044"/>
                  <a:pt x="2498437" y="967716"/>
                  <a:pt x="2687782" y="795304"/>
                </a:cubicBezTo>
                <a:cubicBezTo>
                  <a:pt x="2877127" y="622892"/>
                  <a:pt x="2717031" y="475110"/>
                  <a:pt x="2881746" y="342722"/>
                </a:cubicBezTo>
                <a:cubicBezTo>
                  <a:pt x="3046461" y="210334"/>
                  <a:pt x="3459019" y="19450"/>
                  <a:pt x="3676073" y="977"/>
                </a:cubicBezTo>
                <a:cubicBezTo>
                  <a:pt x="3893127" y="-17496"/>
                  <a:pt x="4184073" y="231886"/>
                  <a:pt x="4184073" y="231886"/>
                </a:cubicBezTo>
                <a:lnTo>
                  <a:pt x="4184073" y="231886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 bwMode="auto">
          <a:xfrm>
            <a:off x="7102764" y="5200073"/>
            <a:ext cx="4821631" cy="1433627"/>
          </a:xfrm>
          <a:custGeom>
            <a:avLst/>
            <a:gdLst>
              <a:gd name="connsiteX0" fmla="*/ 0 w 4821631"/>
              <a:gd name="connsiteY0" fmla="*/ 452582 h 1433627"/>
              <a:gd name="connsiteX1" fmla="*/ 350981 w 4821631"/>
              <a:gd name="connsiteY1" fmla="*/ 498763 h 1433627"/>
              <a:gd name="connsiteX2" fmla="*/ 526472 w 4821631"/>
              <a:gd name="connsiteY2" fmla="*/ 849745 h 1433627"/>
              <a:gd name="connsiteX3" fmla="*/ 812800 w 4821631"/>
              <a:gd name="connsiteY3" fmla="*/ 1182254 h 1433627"/>
              <a:gd name="connsiteX4" fmla="*/ 1653309 w 4821631"/>
              <a:gd name="connsiteY4" fmla="*/ 1311563 h 1433627"/>
              <a:gd name="connsiteX5" fmla="*/ 2890981 w 4821631"/>
              <a:gd name="connsiteY5" fmla="*/ 1431636 h 1433627"/>
              <a:gd name="connsiteX6" fmla="*/ 3879272 w 4821631"/>
              <a:gd name="connsiteY6" fmla="*/ 1209963 h 1433627"/>
              <a:gd name="connsiteX7" fmla="*/ 4525818 w 4821631"/>
              <a:gd name="connsiteY7" fmla="*/ 692727 h 1433627"/>
              <a:gd name="connsiteX8" fmla="*/ 4821381 w 4821631"/>
              <a:gd name="connsiteY8" fmla="*/ 166254 h 1433627"/>
              <a:gd name="connsiteX9" fmla="*/ 4581236 w 4821631"/>
              <a:gd name="connsiteY9" fmla="*/ 0 h 1433627"/>
              <a:gd name="connsiteX10" fmla="*/ 4581236 w 4821631"/>
              <a:gd name="connsiteY10" fmla="*/ 0 h 143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21631" h="1433627">
                <a:moveTo>
                  <a:pt x="0" y="452582"/>
                </a:moveTo>
                <a:cubicBezTo>
                  <a:pt x="131618" y="442575"/>
                  <a:pt x="263236" y="432569"/>
                  <a:pt x="350981" y="498763"/>
                </a:cubicBezTo>
                <a:cubicBezTo>
                  <a:pt x="438726" y="564957"/>
                  <a:pt x="449502" y="735830"/>
                  <a:pt x="526472" y="849745"/>
                </a:cubicBezTo>
                <a:cubicBezTo>
                  <a:pt x="603442" y="963660"/>
                  <a:pt x="624994" y="1105284"/>
                  <a:pt x="812800" y="1182254"/>
                </a:cubicBezTo>
                <a:cubicBezTo>
                  <a:pt x="1000606" y="1259224"/>
                  <a:pt x="1306946" y="1269999"/>
                  <a:pt x="1653309" y="1311563"/>
                </a:cubicBezTo>
                <a:cubicBezTo>
                  <a:pt x="1999672" y="1353127"/>
                  <a:pt x="2519987" y="1448569"/>
                  <a:pt x="2890981" y="1431636"/>
                </a:cubicBezTo>
                <a:cubicBezTo>
                  <a:pt x="3261975" y="1414703"/>
                  <a:pt x="3606799" y="1333114"/>
                  <a:pt x="3879272" y="1209963"/>
                </a:cubicBezTo>
                <a:cubicBezTo>
                  <a:pt x="4151745" y="1086812"/>
                  <a:pt x="4368800" y="866678"/>
                  <a:pt x="4525818" y="692727"/>
                </a:cubicBezTo>
                <a:cubicBezTo>
                  <a:pt x="4682836" y="518776"/>
                  <a:pt x="4812145" y="281708"/>
                  <a:pt x="4821381" y="166254"/>
                </a:cubicBezTo>
                <a:cubicBezTo>
                  <a:pt x="4830617" y="50800"/>
                  <a:pt x="4581236" y="0"/>
                  <a:pt x="4581236" y="0"/>
                </a:cubicBezTo>
                <a:lnTo>
                  <a:pt x="4581236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25" idx="6"/>
          </p:cNvCxnSpPr>
          <p:nvPr/>
        </p:nvCxnSpPr>
        <p:spPr bwMode="auto">
          <a:xfrm flipV="1">
            <a:off x="5514221" y="5750680"/>
            <a:ext cx="1574752" cy="25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25" idx="0"/>
          </p:cNvCxnSpPr>
          <p:nvPr/>
        </p:nvCxnSpPr>
        <p:spPr bwMode="auto">
          <a:xfrm flipV="1">
            <a:off x="5463421" y="4157406"/>
            <a:ext cx="37070" cy="156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Arc 51"/>
          <p:cNvSpPr/>
          <p:nvPr/>
        </p:nvSpPr>
        <p:spPr bwMode="auto">
          <a:xfrm>
            <a:off x="3902476" y="4183148"/>
            <a:ext cx="3163455" cy="3140364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divide-and-conquer algorithm: </a:t>
            </a:r>
            <a:r>
              <a:rPr lang="en-US" dirty="0">
                <a:solidFill>
                  <a:srgbClr val="FF0000"/>
                </a:solidFill>
              </a:rPr>
              <a:t>an ideal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7604503" cy="1631142"/>
          </a:xfrm>
        </p:spPr>
        <p:txBody>
          <a:bodyPr/>
          <a:lstStyle/>
          <a:p>
            <a:r>
              <a:rPr lang="en-US" dirty="0"/>
              <a:t>Assume p</a:t>
            </a:r>
            <a:r>
              <a:rPr lang="en-US" baseline="30000" dirty="0"/>
              <a:t>*</a:t>
            </a:r>
            <a:r>
              <a:rPr lang="en-US" dirty="0"/>
              <a:t> is in the first quadrant of s</a:t>
            </a:r>
          </a:p>
          <a:p>
            <a:pPr lvl="1"/>
            <a:r>
              <a:rPr lang="en-US" dirty="0"/>
              <a:t>The algorithm will be applied to each quadrant of s</a:t>
            </a:r>
          </a:p>
          <a:p>
            <a:r>
              <a:rPr lang="en-US" dirty="0"/>
              <a:t>Goal: For each gateway p</a:t>
            </a:r>
            <a:r>
              <a:rPr lang="en-US" baseline="-25000" dirty="0"/>
              <a:t>i</a:t>
            </a:r>
            <a:r>
              <a:rPr lang="en-US" dirty="0"/>
              <a:t> of s, find a shortest p</a:t>
            </a:r>
            <a:r>
              <a:rPr lang="en-US" baseline="-25000" dirty="0"/>
              <a:t>i</a:t>
            </a:r>
            <a:r>
              <a:rPr lang="en-US" dirty="0"/>
              <a:t>-t path using the gateways of t</a:t>
            </a:r>
          </a:p>
          <a:p>
            <a:r>
              <a:rPr lang="en-US" dirty="0"/>
              <a:t>Find a shortest path from p</a:t>
            </a:r>
            <a:r>
              <a:rPr lang="en-US" baseline="-25000" dirty="0"/>
              <a:t>1</a:t>
            </a:r>
            <a:r>
              <a:rPr lang="en-US" dirty="0"/>
              <a:t> to t: O(m) time</a:t>
            </a:r>
          </a:p>
          <a:p>
            <a:r>
              <a:rPr lang="en-US" dirty="0"/>
              <a:t>Do the same for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baseline="-25000" dirty="0"/>
          </a:p>
          <a:p>
            <a:r>
              <a:rPr lang="en-US" dirty="0"/>
              <a:t>Pick the middle gateway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</a:p>
          <a:p>
            <a:r>
              <a:rPr lang="en-US" dirty="0"/>
              <a:t>Find a shortest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/2 </a:t>
            </a:r>
            <a:r>
              <a:rPr lang="en-US" dirty="0"/>
              <a:t>– t path</a:t>
            </a:r>
          </a:p>
          <a:p>
            <a:endParaRPr lang="en-US" dirty="0"/>
          </a:p>
          <a:p>
            <a:r>
              <a:rPr lang="en-US" dirty="0"/>
              <a:t>Work on the gateways of s on the two sides of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  <a:r>
              <a:rPr lang="en-US" dirty="0"/>
              <a:t> recursively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463421" y="4106608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12984" y="4243306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14766" y="4469597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687239" y="4751307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904294" y="5079198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028985" y="559828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412621" y="5725280"/>
            <a:ext cx="101600" cy="1016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8670573" y="2754405"/>
            <a:ext cx="3232728" cy="3186545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286937" y="2703605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0836500" y="2840303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1238282" y="3066594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1510755" y="3348304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1727810" y="3676195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1852501" y="4195277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778610" y="475777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1626210" y="5141081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289083" y="5487444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0887300" y="575068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0236137" y="5871677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9681956" y="5801480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178574" y="5487444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878392" y="5141081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8675193" y="470697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619773" y="4201742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675193" y="3823974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855302" y="3500241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9178574" y="3117394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9651937" y="2820445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10236137" y="4322277"/>
            <a:ext cx="101600" cy="1016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81354" y="5701265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251016" y="406020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72475" y="385827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056694" y="554061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9593399" y="242719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1404719" y="4707897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379470" y="469869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8933096" y="5001313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1705" y="41094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 bwMode="auto">
          <a:xfrm flipH="1" flipV="1">
            <a:off x="8954655" y="3589196"/>
            <a:ext cx="1296361" cy="7752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646246" y="31257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 bwMode="auto">
          <a:xfrm>
            <a:off x="6992042" y="5351666"/>
            <a:ext cx="101600" cy="101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 rot="17132136">
            <a:off x="7846179" y="3400440"/>
            <a:ext cx="2043509" cy="108447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 rot="17132136">
            <a:off x="6031455" y="3952154"/>
            <a:ext cx="459331" cy="95210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 rot="16419729">
            <a:off x="9826188" y="4334109"/>
            <a:ext cx="944658" cy="2541040"/>
          </a:xfrm>
          <a:prstGeom prst="ellipse">
            <a:avLst/>
          </a:prstGeom>
          <a:noFill/>
          <a:ln w="19050" cap="flat" cmpd="sng" algn="ctr">
            <a:solidFill>
              <a:srgbClr val="7030A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 rot="16419729">
            <a:off x="6725060" y="5042467"/>
            <a:ext cx="563268" cy="499154"/>
          </a:xfrm>
          <a:prstGeom prst="ellipse">
            <a:avLst/>
          </a:prstGeom>
          <a:noFill/>
          <a:ln w="19050" cap="flat" cmpd="sng" algn="ctr">
            <a:solidFill>
              <a:srgbClr val="7030A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76" grpId="0" animBg="1"/>
      <p:bldP spid="66" grpId="0" animBg="1"/>
      <p:bldP spid="67" grpId="0" animBg="1"/>
      <p:bldP spid="62" grpId="0"/>
      <p:bldP spid="63" grpId="0"/>
      <p:bldP spid="73" grpId="0"/>
      <p:bldP spid="74" grpId="0"/>
      <p:bldP spid="75" grpId="0"/>
      <p:bldP spid="80" grpId="0"/>
      <p:bldP spid="4" grpId="0"/>
      <p:bldP spid="4" grpId="1"/>
      <p:bldP spid="54" grpId="0"/>
      <p:bldP spid="54" grpId="1"/>
      <p:bldP spid="59" grpId="0" animBg="1"/>
      <p:bldP spid="61" grpId="0" animBg="1"/>
      <p:bldP spid="64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vs. non-ideal</a:t>
            </a:r>
          </a:p>
        </p:txBody>
      </p:sp>
      <p:cxnSp>
        <p:nvCxnSpPr>
          <p:cNvPr id="135" name="Straight Connector 134"/>
          <p:cNvCxnSpPr>
            <a:stCxn id="170" idx="1"/>
          </p:cNvCxnSpPr>
          <p:nvPr/>
        </p:nvCxnSpPr>
        <p:spPr bwMode="auto">
          <a:xfrm flipH="1" flipV="1">
            <a:off x="3958000" y="1737080"/>
            <a:ext cx="467968" cy="1234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Freeform 136"/>
          <p:cNvSpPr/>
          <p:nvPr/>
        </p:nvSpPr>
        <p:spPr bwMode="auto">
          <a:xfrm>
            <a:off x="476085" y="1554533"/>
            <a:ext cx="3495717" cy="1281846"/>
          </a:xfrm>
          <a:custGeom>
            <a:avLst/>
            <a:gdLst>
              <a:gd name="connsiteX0" fmla="*/ 0 w 4184073"/>
              <a:gd name="connsiteY0" fmla="*/ 1497268 h 1534260"/>
              <a:gd name="connsiteX1" fmla="*/ 526473 w 4184073"/>
              <a:gd name="connsiteY1" fmla="*/ 1367959 h 1534260"/>
              <a:gd name="connsiteX2" fmla="*/ 960582 w 4184073"/>
              <a:gd name="connsiteY2" fmla="*/ 1534213 h 1534260"/>
              <a:gd name="connsiteX3" fmla="*/ 1745673 w 4184073"/>
              <a:gd name="connsiteY3" fmla="*/ 1377195 h 1534260"/>
              <a:gd name="connsiteX4" fmla="*/ 2687782 w 4184073"/>
              <a:gd name="connsiteY4" fmla="*/ 795304 h 1534260"/>
              <a:gd name="connsiteX5" fmla="*/ 2881746 w 4184073"/>
              <a:gd name="connsiteY5" fmla="*/ 342722 h 1534260"/>
              <a:gd name="connsiteX6" fmla="*/ 3676073 w 4184073"/>
              <a:gd name="connsiteY6" fmla="*/ 977 h 1534260"/>
              <a:gd name="connsiteX7" fmla="*/ 4184073 w 4184073"/>
              <a:gd name="connsiteY7" fmla="*/ 231886 h 1534260"/>
              <a:gd name="connsiteX8" fmla="*/ 4184073 w 4184073"/>
              <a:gd name="connsiteY8" fmla="*/ 231886 h 153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4073" h="1534260">
                <a:moveTo>
                  <a:pt x="0" y="1497268"/>
                </a:moveTo>
                <a:cubicBezTo>
                  <a:pt x="183188" y="1429534"/>
                  <a:pt x="366376" y="1361801"/>
                  <a:pt x="526473" y="1367959"/>
                </a:cubicBezTo>
                <a:cubicBezTo>
                  <a:pt x="686570" y="1374116"/>
                  <a:pt x="757382" y="1532674"/>
                  <a:pt x="960582" y="1534213"/>
                </a:cubicBezTo>
                <a:cubicBezTo>
                  <a:pt x="1163782" y="1535752"/>
                  <a:pt x="1457806" y="1500346"/>
                  <a:pt x="1745673" y="1377195"/>
                </a:cubicBezTo>
                <a:cubicBezTo>
                  <a:pt x="2033540" y="1254044"/>
                  <a:pt x="2498437" y="967716"/>
                  <a:pt x="2687782" y="795304"/>
                </a:cubicBezTo>
                <a:cubicBezTo>
                  <a:pt x="2877127" y="622892"/>
                  <a:pt x="2717031" y="475110"/>
                  <a:pt x="2881746" y="342722"/>
                </a:cubicBezTo>
                <a:cubicBezTo>
                  <a:pt x="3046461" y="210334"/>
                  <a:pt x="3459019" y="19450"/>
                  <a:pt x="3676073" y="977"/>
                </a:cubicBezTo>
                <a:cubicBezTo>
                  <a:pt x="3893127" y="-17496"/>
                  <a:pt x="4184073" y="231886"/>
                  <a:pt x="4184073" y="231886"/>
                </a:cubicBezTo>
                <a:lnTo>
                  <a:pt x="4184073" y="231886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>
            <a:stCxn id="148" idx="6"/>
          </p:cNvCxnSpPr>
          <p:nvPr/>
        </p:nvCxnSpPr>
        <p:spPr bwMode="auto">
          <a:xfrm flipV="1">
            <a:off x="468462" y="4152929"/>
            <a:ext cx="1315677" cy="212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148" idx="0"/>
          </p:cNvCxnSpPr>
          <p:nvPr/>
        </p:nvCxnSpPr>
        <p:spPr bwMode="auto">
          <a:xfrm flipV="1">
            <a:off x="426019" y="2821778"/>
            <a:ext cx="30971" cy="13099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Arc 140"/>
          <p:cNvSpPr/>
          <p:nvPr/>
        </p:nvSpPr>
        <p:spPr bwMode="auto">
          <a:xfrm>
            <a:off x="-878122" y="2843285"/>
            <a:ext cx="2643009" cy="2623717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 bwMode="auto">
          <a:xfrm>
            <a:off x="426019" y="277933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885169" y="289354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1220851" y="308260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1448497" y="331797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1629843" y="359191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734020" y="402560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383577" y="4131708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Oval 148"/>
          <p:cNvSpPr/>
          <p:nvPr/>
        </p:nvSpPr>
        <p:spPr bwMode="auto">
          <a:xfrm>
            <a:off x="3105537" y="1649596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4455980" y="160715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4915130" y="172136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5250811" y="191042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5478457" y="214578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5659803" y="241973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5763980" y="285341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5702245" y="332337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5574918" y="364362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5293254" y="393300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957572" y="415292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4413537" y="425402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3950529" y="419537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3529962" y="393300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3279166" y="364362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3109397" y="328093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3063094" y="285882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3109397" y="25432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3259875" y="227272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3529962" y="195286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3925449" y="170477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4413537" y="2959525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90357" y="4111644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90892" y="2451046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1757170" y="3977423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3876541" y="1376217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182" name="Straight Connector 181"/>
          <p:cNvCxnSpPr>
            <a:stCxn id="217" idx="1"/>
          </p:cNvCxnSpPr>
          <p:nvPr/>
        </p:nvCxnSpPr>
        <p:spPr bwMode="auto">
          <a:xfrm flipH="1" flipV="1">
            <a:off x="10122043" y="1718326"/>
            <a:ext cx="467968" cy="1234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>
            <a:stCxn id="195" idx="6"/>
          </p:cNvCxnSpPr>
          <p:nvPr/>
        </p:nvCxnSpPr>
        <p:spPr bwMode="auto">
          <a:xfrm flipV="1">
            <a:off x="6632505" y="4134175"/>
            <a:ext cx="1315677" cy="212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>
            <a:stCxn id="195" idx="0"/>
          </p:cNvCxnSpPr>
          <p:nvPr/>
        </p:nvCxnSpPr>
        <p:spPr bwMode="auto">
          <a:xfrm flipV="1">
            <a:off x="6590062" y="2803024"/>
            <a:ext cx="30971" cy="13099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Arc 187"/>
          <p:cNvSpPr/>
          <p:nvPr/>
        </p:nvSpPr>
        <p:spPr bwMode="auto">
          <a:xfrm>
            <a:off x="5285921" y="2824531"/>
            <a:ext cx="2643009" cy="2623717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 bwMode="auto">
          <a:xfrm>
            <a:off x="6590062" y="276058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7049212" y="28747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7384894" y="306385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7612540" y="329921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3" name="Oval 192"/>
          <p:cNvSpPr/>
          <p:nvPr/>
        </p:nvSpPr>
        <p:spPr bwMode="auto">
          <a:xfrm>
            <a:off x="7793886" y="357316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7898063" y="400684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6547620" y="4112954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9269580" y="1630842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10620023" y="158839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11079173" y="170260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11414854" y="189167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11642500" y="212703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11823846" y="240098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11928023" y="283466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11866288" y="330461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Oval 203"/>
          <p:cNvSpPr/>
          <p:nvPr/>
        </p:nvSpPr>
        <p:spPr bwMode="auto">
          <a:xfrm>
            <a:off x="11738961" y="362486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11457297" y="391424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11121615" y="413417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10577580" y="423526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Oval 207"/>
          <p:cNvSpPr/>
          <p:nvPr/>
        </p:nvSpPr>
        <p:spPr bwMode="auto">
          <a:xfrm>
            <a:off x="10114572" y="417661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9694005" y="391424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9443209" y="362486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9273440" y="326217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9227137" y="284006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9273440" y="252444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9423918" y="225397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9694005" y="193411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10089492" y="168601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10577580" y="2940771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354400" y="4092890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10590011" y="2721817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6347000" y="2368235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7921213" y="3958669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222" name="TextBox 221"/>
          <p:cNvSpPr txBox="1"/>
          <p:nvPr/>
        </p:nvSpPr>
        <p:spPr>
          <a:xfrm>
            <a:off x="10040584" y="1357463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26" name="Freeform 225"/>
          <p:cNvSpPr/>
          <p:nvPr/>
        </p:nvSpPr>
        <p:spPr bwMode="auto">
          <a:xfrm>
            <a:off x="6622473" y="1508555"/>
            <a:ext cx="3519054" cy="1959735"/>
          </a:xfrm>
          <a:custGeom>
            <a:avLst/>
            <a:gdLst>
              <a:gd name="connsiteX0" fmla="*/ 0 w 3519054"/>
              <a:gd name="connsiteY0" fmla="*/ 1290063 h 1959735"/>
              <a:gd name="connsiteX1" fmla="*/ 286327 w 3519054"/>
              <a:gd name="connsiteY1" fmla="*/ 1696463 h 1959735"/>
              <a:gd name="connsiteX2" fmla="*/ 720436 w 3519054"/>
              <a:gd name="connsiteY2" fmla="*/ 1927372 h 1959735"/>
              <a:gd name="connsiteX3" fmla="*/ 1330036 w 3519054"/>
              <a:gd name="connsiteY3" fmla="*/ 1918136 h 1959735"/>
              <a:gd name="connsiteX4" fmla="*/ 1736436 w 3519054"/>
              <a:gd name="connsiteY4" fmla="*/ 1557918 h 1959735"/>
              <a:gd name="connsiteX5" fmla="*/ 2355272 w 3519054"/>
              <a:gd name="connsiteY5" fmla="*/ 745118 h 1959735"/>
              <a:gd name="connsiteX6" fmla="*/ 2863272 w 3519054"/>
              <a:gd name="connsiteY6" fmla="*/ 24681 h 1959735"/>
              <a:gd name="connsiteX7" fmla="*/ 3519054 w 3519054"/>
              <a:gd name="connsiteY7" fmla="*/ 237118 h 195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9054" h="1959735">
                <a:moveTo>
                  <a:pt x="0" y="1290063"/>
                </a:moveTo>
                <a:cubicBezTo>
                  <a:pt x="83127" y="1440154"/>
                  <a:pt x="166254" y="1590245"/>
                  <a:pt x="286327" y="1696463"/>
                </a:cubicBezTo>
                <a:cubicBezTo>
                  <a:pt x="406400" y="1802681"/>
                  <a:pt x="546485" y="1890427"/>
                  <a:pt x="720436" y="1927372"/>
                </a:cubicBezTo>
                <a:cubicBezTo>
                  <a:pt x="894388" y="1964318"/>
                  <a:pt x="1160703" y="1979712"/>
                  <a:pt x="1330036" y="1918136"/>
                </a:cubicBezTo>
                <a:cubicBezTo>
                  <a:pt x="1499369" y="1856560"/>
                  <a:pt x="1565563" y="1753421"/>
                  <a:pt x="1736436" y="1557918"/>
                </a:cubicBezTo>
                <a:cubicBezTo>
                  <a:pt x="1907309" y="1362415"/>
                  <a:pt x="2167466" y="1000657"/>
                  <a:pt x="2355272" y="745118"/>
                </a:cubicBezTo>
                <a:cubicBezTo>
                  <a:pt x="2543078" y="489579"/>
                  <a:pt x="2669308" y="109348"/>
                  <a:pt x="2863272" y="24681"/>
                </a:cubicBezTo>
                <a:cubicBezTo>
                  <a:pt x="3057236" y="-59986"/>
                  <a:pt x="3288145" y="88566"/>
                  <a:pt x="3519054" y="237118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2054167" y="4774646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ideal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8668910" y="4596248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non-ideal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956" y="3258669"/>
            <a:ext cx="984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gateway </a:t>
            </a:r>
          </a:p>
          <a:p>
            <a:r>
              <a:rPr lang="en-US" dirty="0"/>
              <a:t>region</a:t>
            </a:r>
          </a:p>
        </p:txBody>
      </p:sp>
    </p:spTree>
    <p:extLst>
      <p:ext uri="{BB962C8B-B14F-4D97-AF65-F5344CB8AC3E}">
        <p14:creationId xmlns:p14="http://schemas.microsoft.com/office/powerpoint/2010/main" val="202791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/>
      <p:bldP spid="219" grpId="0"/>
      <p:bldP spid="220" grpId="0"/>
      <p:bldP spid="221" grpId="0"/>
      <p:bldP spid="222" grpId="0"/>
      <p:bldP spid="226" grpId="0" animBg="1"/>
      <p:bldP spid="2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99"/>
          <p:cNvSpPr/>
          <p:nvPr/>
        </p:nvSpPr>
        <p:spPr bwMode="auto">
          <a:xfrm>
            <a:off x="6278997" y="1542237"/>
            <a:ext cx="5609417" cy="2720680"/>
          </a:xfrm>
          <a:custGeom>
            <a:avLst/>
            <a:gdLst>
              <a:gd name="connsiteX0" fmla="*/ 1775112 w 5609417"/>
              <a:gd name="connsiteY0" fmla="*/ 2720680 h 2720680"/>
              <a:gd name="connsiteX1" fmla="*/ 1165512 w 5609417"/>
              <a:gd name="connsiteY1" fmla="*/ 2480534 h 2720680"/>
              <a:gd name="connsiteX2" fmla="*/ 454312 w 5609417"/>
              <a:gd name="connsiteY2" fmla="*/ 2148025 h 2720680"/>
              <a:gd name="connsiteX3" fmla="*/ 1730 w 5609417"/>
              <a:gd name="connsiteY3" fmla="*/ 1353698 h 2720680"/>
              <a:gd name="connsiteX4" fmla="*/ 361948 w 5609417"/>
              <a:gd name="connsiteY4" fmla="*/ 679443 h 2720680"/>
              <a:gd name="connsiteX5" fmla="*/ 1747403 w 5609417"/>
              <a:gd name="connsiteY5" fmla="*/ 254570 h 2720680"/>
              <a:gd name="connsiteX6" fmla="*/ 3566967 w 5609417"/>
              <a:gd name="connsiteY6" fmla="*/ 14425 h 2720680"/>
              <a:gd name="connsiteX7" fmla="*/ 5247985 w 5609417"/>
              <a:gd name="connsiteY7" fmla="*/ 236098 h 2720680"/>
              <a:gd name="connsiteX8" fmla="*/ 5598967 w 5609417"/>
              <a:gd name="connsiteY8" fmla="*/ 1907880 h 2720680"/>
              <a:gd name="connsiteX9" fmla="*/ 5488130 w 5609417"/>
              <a:gd name="connsiteY9" fmla="*/ 2517480 h 2720680"/>
              <a:gd name="connsiteX10" fmla="*/ 5192567 w 5609417"/>
              <a:gd name="connsiteY10" fmla="*/ 2397407 h 2720680"/>
              <a:gd name="connsiteX11" fmla="*/ 5192567 w 5609417"/>
              <a:gd name="connsiteY11" fmla="*/ 2397407 h 2720680"/>
              <a:gd name="connsiteX12" fmla="*/ 5201803 w 5609417"/>
              <a:gd name="connsiteY12" fmla="*/ 2397407 h 2720680"/>
              <a:gd name="connsiteX13" fmla="*/ 5183330 w 5609417"/>
              <a:gd name="connsiteY13" fmla="*/ 2378934 h 27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09417" h="2720680">
                <a:moveTo>
                  <a:pt x="1775112" y="2720680"/>
                </a:moveTo>
                <a:cubicBezTo>
                  <a:pt x="1580378" y="2648328"/>
                  <a:pt x="1385645" y="2575976"/>
                  <a:pt x="1165512" y="2480534"/>
                </a:cubicBezTo>
                <a:cubicBezTo>
                  <a:pt x="945379" y="2385091"/>
                  <a:pt x="648276" y="2335831"/>
                  <a:pt x="454312" y="2148025"/>
                </a:cubicBezTo>
                <a:cubicBezTo>
                  <a:pt x="260348" y="1960219"/>
                  <a:pt x="17124" y="1598462"/>
                  <a:pt x="1730" y="1353698"/>
                </a:cubicBezTo>
                <a:cubicBezTo>
                  <a:pt x="-13664" y="1108934"/>
                  <a:pt x="71002" y="862631"/>
                  <a:pt x="361948" y="679443"/>
                </a:cubicBezTo>
                <a:cubicBezTo>
                  <a:pt x="652893" y="496255"/>
                  <a:pt x="1213233" y="365406"/>
                  <a:pt x="1747403" y="254570"/>
                </a:cubicBezTo>
                <a:cubicBezTo>
                  <a:pt x="2281573" y="143734"/>
                  <a:pt x="2983537" y="17504"/>
                  <a:pt x="3566967" y="14425"/>
                </a:cubicBezTo>
                <a:cubicBezTo>
                  <a:pt x="4150397" y="11346"/>
                  <a:pt x="4909318" y="-79478"/>
                  <a:pt x="5247985" y="236098"/>
                </a:cubicBezTo>
                <a:cubicBezTo>
                  <a:pt x="5586652" y="551674"/>
                  <a:pt x="5558943" y="1527650"/>
                  <a:pt x="5598967" y="1907880"/>
                </a:cubicBezTo>
                <a:cubicBezTo>
                  <a:pt x="5638991" y="2288110"/>
                  <a:pt x="5555863" y="2435892"/>
                  <a:pt x="5488130" y="2517480"/>
                </a:cubicBezTo>
                <a:cubicBezTo>
                  <a:pt x="5420397" y="2599068"/>
                  <a:pt x="5192567" y="2397407"/>
                  <a:pt x="5192567" y="2397407"/>
                </a:cubicBezTo>
                <a:lnTo>
                  <a:pt x="5192567" y="2397407"/>
                </a:lnTo>
                <a:cubicBezTo>
                  <a:pt x="5194106" y="2397407"/>
                  <a:pt x="5203342" y="2400486"/>
                  <a:pt x="5201803" y="2397407"/>
                </a:cubicBezTo>
                <a:cubicBezTo>
                  <a:pt x="5200264" y="2394328"/>
                  <a:pt x="5191797" y="2386631"/>
                  <a:pt x="5183330" y="2378934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vs. non-ideal</a:t>
            </a:r>
          </a:p>
        </p:txBody>
      </p:sp>
      <p:cxnSp>
        <p:nvCxnSpPr>
          <p:cNvPr id="8" name="Straight Connector 7"/>
          <p:cNvCxnSpPr>
            <a:endCxn id="42" idx="1"/>
          </p:cNvCxnSpPr>
          <p:nvPr/>
        </p:nvCxnSpPr>
        <p:spPr bwMode="auto">
          <a:xfrm flipH="1" flipV="1">
            <a:off x="4412266" y="3082267"/>
            <a:ext cx="1177339" cy="7141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1781959" y="3803218"/>
            <a:ext cx="4028385" cy="1197769"/>
          </a:xfrm>
          <a:custGeom>
            <a:avLst/>
            <a:gdLst>
              <a:gd name="connsiteX0" fmla="*/ 0 w 4821631"/>
              <a:gd name="connsiteY0" fmla="*/ 452582 h 1433627"/>
              <a:gd name="connsiteX1" fmla="*/ 350981 w 4821631"/>
              <a:gd name="connsiteY1" fmla="*/ 498763 h 1433627"/>
              <a:gd name="connsiteX2" fmla="*/ 526472 w 4821631"/>
              <a:gd name="connsiteY2" fmla="*/ 849745 h 1433627"/>
              <a:gd name="connsiteX3" fmla="*/ 812800 w 4821631"/>
              <a:gd name="connsiteY3" fmla="*/ 1182254 h 1433627"/>
              <a:gd name="connsiteX4" fmla="*/ 1653309 w 4821631"/>
              <a:gd name="connsiteY4" fmla="*/ 1311563 h 1433627"/>
              <a:gd name="connsiteX5" fmla="*/ 2890981 w 4821631"/>
              <a:gd name="connsiteY5" fmla="*/ 1431636 h 1433627"/>
              <a:gd name="connsiteX6" fmla="*/ 3879272 w 4821631"/>
              <a:gd name="connsiteY6" fmla="*/ 1209963 h 1433627"/>
              <a:gd name="connsiteX7" fmla="*/ 4525818 w 4821631"/>
              <a:gd name="connsiteY7" fmla="*/ 692727 h 1433627"/>
              <a:gd name="connsiteX8" fmla="*/ 4821381 w 4821631"/>
              <a:gd name="connsiteY8" fmla="*/ 166254 h 1433627"/>
              <a:gd name="connsiteX9" fmla="*/ 4581236 w 4821631"/>
              <a:gd name="connsiteY9" fmla="*/ 0 h 1433627"/>
              <a:gd name="connsiteX10" fmla="*/ 4581236 w 4821631"/>
              <a:gd name="connsiteY10" fmla="*/ 0 h 143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21631" h="1433627">
                <a:moveTo>
                  <a:pt x="0" y="452582"/>
                </a:moveTo>
                <a:cubicBezTo>
                  <a:pt x="131618" y="442575"/>
                  <a:pt x="263236" y="432569"/>
                  <a:pt x="350981" y="498763"/>
                </a:cubicBezTo>
                <a:cubicBezTo>
                  <a:pt x="438726" y="564957"/>
                  <a:pt x="449502" y="735830"/>
                  <a:pt x="526472" y="849745"/>
                </a:cubicBezTo>
                <a:cubicBezTo>
                  <a:pt x="603442" y="963660"/>
                  <a:pt x="624994" y="1105284"/>
                  <a:pt x="812800" y="1182254"/>
                </a:cubicBezTo>
                <a:cubicBezTo>
                  <a:pt x="1000606" y="1259224"/>
                  <a:pt x="1306946" y="1269999"/>
                  <a:pt x="1653309" y="1311563"/>
                </a:cubicBezTo>
                <a:cubicBezTo>
                  <a:pt x="1999672" y="1353127"/>
                  <a:pt x="2519987" y="1448569"/>
                  <a:pt x="2890981" y="1431636"/>
                </a:cubicBezTo>
                <a:cubicBezTo>
                  <a:pt x="3261975" y="1414703"/>
                  <a:pt x="3606799" y="1333114"/>
                  <a:pt x="3879272" y="1209963"/>
                </a:cubicBezTo>
                <a:cubicBezTo>
                  <a:pt x="4151745" y="1086812"/>
                  <a:pt x="4368800" y="866678"/>
                  <a:pt x="4525818" y="692727"/>
                </a:cubicBezTo>
                <a:cubicBezTo>
                  <a:pt x="4682836" y="518776"/>
                  <a:pt x="4812145" y="281708"/>
                  <a:pt x="4821381" y="166254"/>
                </a:cubicBezTo>
                <a:cubicBezTo>
                  <a:pt x="4830617" y="50800"/>
                  <a:pt x="4581236" y="0"/>
                  <a:pt x="4581236" y="0"/>
                </a:cubicBezTo>
                <a:lnTo>
                  <a:pt x="4581236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0" idx="6"/>
          </p:cNvCxnSpPr>
          <p:nvPr/>
        </p:nvCxnSpPr>
        <p:spPr bwMode="auto">
          <a:xfrm flipV="1">
            <a:off x="454760" y="4263240"/>
            <a:ext cx="1315677" cy="212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20" idx="0"/>
          </p:cNvCxnSpPr>
          <p:nvPr/>
        </p:nvCxnSpPr>
        <p:spPr bwMode="auto">
          <a:xfrm flipV="1">
            <a:off x="412317" y="2932089"/>
            <a:ext cx="30971" cy="13099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rc 12"/>
          <p:cNvSpPr/>
          <p:nvPr/>
        </p:nvSpPr>
        <p:spPr bwMode="auto">
          <a:xfrm>
            <a:off x="-891824" y="2953596"/>
            <a:ext cx="2643009" cy="2623717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412317" y="288964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871467" y="300385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207149" y="319291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434795" y="342828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16141" y="370222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720318" y="413591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69875" y="4242019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091835" y="1759907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442278" y="171746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01428" y="183167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237109" y="202073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464755" y="225609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646101" y="253004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750278" y="296372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688543" y="343368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561216" y="375393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279552" y="404331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943870" y="426324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399835" y="436433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936827" y="430568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516260" y="404331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265464" y="375393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095695" y="339124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049392" y="296913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095695" y="265351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246173" y="238303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516260" y="206317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3911747" y="181508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399835" y="3069836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6655" y="4221955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12266" y="2850882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9223" y="2535254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743468" y="4087734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376164" y="3392014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endParaRPr lang="en-US" dirty="0"/>
          </a:p>
        </p:txBody>
      </p:sp>
      <p:cxnSp>
        <p:nvCxnSpPr>
          <p:cNvPr id="55" name="Straight Connector 54"/>
          <p:cNvCxnSpPr>
            <a:endCxn id="89" idx="1"/>
          </p:cNvCxnSpPr>
          <p:nvPr/>
        </p:nvCxnSpPr>
        <p:spPr bwMode="auto">
          <a:xfrm flipH="1" flipV="1">
            <a:off x="10243987" y="3191857"/>
            <a:ext cx="1177339" cy="7141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7" idx="6"/>
          </p:cNvCxnSpPr>
          <p:nvPr/>
        </p:nvCxnSpPr>
        <p:spPr bwMode="auto">
          <a:xfrm flipV="1">
            <a:off x="6739959" y="4338064"/>
            <a:ext cx="1315677" cy="212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67" idx="0"/>
          </p:cNvCxnSpPr>
          <p:nvPr/>
        </p:nvCxnSpPr>
        <p:spPr bwMode="auto">
          <a:xfrm flipV="1">
            <a:off x="6697516" y="3006913"/>
            <a:ext cx="30971" cy="13099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Arc 59"/>
          <p:cNvSpPr/>
          <p:nvPr/>
        </p:nvSpPr>
        <p:spPr bwMode="auto">
          <a:xfrm>
            <a:off x="5422051" y="3015045"/>
            <a:ext cx="2643009" cy="2623717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6697516" y="296447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156666" y="307868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492348" y="326774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719994" y="350310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901340" y="377705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8005517" y="421073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655074" y="4316843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8923556" y="1869497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0273999" y="182705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0733149" y="194126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1068830" y="213032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1296476" y="236568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1477822" y="263963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11581999" y="307331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1520264" y="354327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392937" y="386352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11111273" y="41529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0775591" y="437283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10231556" y="447392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9768548" y="441527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9347981" y="41529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9097185" y="386352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8927416" y="350083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8881113" y="307872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8927416" y="276310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9077894" y="249262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9347981" y="217276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9743468" y="192467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0231556" y="3179426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61854" y="4296779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0243987" y="2960472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452979" y="2647312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028667" y="4162558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1207885" y="3501604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946860" y="5103621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ideal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556236" y="4842011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non-ideal</a:t>
            </a:r>
          </a:p>
        </p:txBody>
      </p:sp>
    </p:spTree>
    <p:extLst>
      <p:ext uri="{BB962C8B-B14F-4D97-AF65-F5344CB8AC3E}">
        <p14:creationId xmlns:p14="http://schemas.microsoft.com/office/powerpoint/2010/main" val="329476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5" grpId="0"/>
      <p:bldP spid="1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vs. non-ideal</a:t>
            </a:r>
          </a:p>
        </p:txBody>
      </p:sp>
      <p:cxnSp>
        <p:nvCxnSpPr>
          <p:cNvPr id="5" name="Straight Connector 4"/>
          <p:cNvCxnSpPr>
            <a:stCxn id="42" idx="2"/>
          </p:cNvCxnSpPr>
          <p:nvPr/>
        </p:nvCxnSpPr>
        <p:spPr bwMode="auto">
          <a:xfrm flipH="1">
            <a:off x="3194703" y="3216422"/>
            <a:ext cx="1094382" cy="6611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Freeform 5"/>
          <p:cNvSpPr/>
          <p:nvPr/>
        </p:nvSpPr>
        <p:spPr bwMode="auto">
          <a:xfrm>
            <a:off x="1385686" y="3507067"/>
            <a:ext cx="1813452" cy="563349"/>
          </a:xfrm>
          <a:custGeom>
            <a:avLst/>
            <a:gdLst>
              <a:gd name="connsiteX0" fmla="*/ 0 w 2170546"/>
              <a:gd name="connsiteY0" fmla="*/ 45010 h 674280"/>
              <a:gd name="connsiteX1" fmla="*/ 277091 w 2170546"/>
              <a:gd name="connsiteY1" fmla="*/ 17301 h 674280"/>
              <a:gd name="connsiteX2" fmla="*/ 544946 w 2170546"/>
              <a:gd name="connsiteY2" fmla="*/ 275919 h 674280"/>
              <a:gd name="connsiteX3" fmla="*/ 877455 w 2170546"/>
              <a:gd name="connsiteY3" fmla="*/ 608428 h 674280"/>
              <a:gd name="connsiteX4" fmla="*/ 1320800 w 2170546"/>
              <a:gd name="connsiteY4" fmla="*/ 663846 h 674280"/>
              <a:gd name="connsiteX5" fmla="*/ 1588655 w 2170546"/>
              <a:gd name="connsiteY5" fmla="*/ 469882 h 674280"/>
              <a:gd name="connsiteX6" fmla="*/ 2170546 w 2170546"/>
              <a:gd name="connsiteY6" fmla="*/ 488355 h 674280"/>
              <a:gd name="connsiteX7" fmla="*/ 2170546 w 2170546"/>
              <a:gd name="connsiteY7" fmla="*/ 488355 h 674280"/>
              <a:gd name="connsiteX8" fmla="*/ 2170546 w 2170546"/>
              <a:gd name="connsiteY8" fmla="*/ 488355 h 6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0546" h="674280">
                <a:moveTo>
                  <a:pt x="0" y="45010"/>
                </a:moveTo>
                <a:cubicBezTo>
                  <a:pt x="93133" y="11913"/>
                  <a:pt x="186267" y="-21184"/>
                  <a:pt x="277091" y="17301"/>
                </a:cubicBezTo>
                <a:cubicBezTo>
                  <a:pt x="367915" y="55786"/>
                  <a:pt x="444885" y="177398"/>
                  <a:pt x="544946" y="275919"/>
                </a:cubicBezTo>
                <a:cubicBezTo>
                  <a:pt x="645007" y="374440"/>
                  <a:pt x="748146" y="543773"/>
                  <a:pt x="877455" y="608428"/>
                </a:cubicBezTo>
                <a:cubicBezTo>
                  <a:pt x="1006764" y="673083"/>
                  <a:pt x="1202267" y="686937"/>
                  <a:pt x="1320800" y="663846"/>
                </a:cubicBezTo>
                <a:cubicBezTo>
                  <a:pt x="1439333" y="640755"/>
                  <a:pt x="1447031" y="499130"/>
                  <a:pt x="1588655" y="469882"/>
                </a:cubicBezTo>
                <a:cubicBezTo>
                  <a:pt x="1730279" y="440634"/>
                  <a:pt x="2170546" y="488355"/>
                  <a:pt x="2170546" y="488355"/>
                </a:cubicBezTo>
                <a:lnTo>
                  <a:pt x="2170546" y="488355"/>
                </a:lnTo>
                <a:lnTo>
                  <a:pt x="2170546" y="48835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2" idx="1"/>
          </p:cNvCxnSpPr>
          <p:nvPr/>
        </p:nvCxnSpPr>
        <p:spPr bwMode="auto">
          <a:xfrm flipH="1" flipV="1">
            <a:off x="3833548" y="1951535"/>
            <a:ext cx="467968" cy="1234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endCxn id="42" idx="1"/>
          </p:cNvCxnSpPr>
          <p:nvPr/>
        </p:nvCxnSpPr>
        <p:spPr bwMode="auto">
          <a:xfrm flipH="1" flipV="1">
            <a:off x="4301516" y="3186411"/>
            <a:ext cx="1177339" cy="7141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351633" y="1768988"/>
            <a:ext cx="3495717" cy="1281846"/>
          </a:xfrm>
          <a:custGeom>
            <a:avLst/>
            <a:gdLst>
              <a:gd name="connsiteX0" fmla="*/ 0 w 4184073"/>
              <a:gd name="connsiteY0" fmla="*/ 1497268 h 1534260"/>
              <a:gd name="connsiteX1" fmla="*/ 526473 w 4184073"/>
              <a:gd name="connsiteY1" fmla="*/ 1367959 h 1534260"/>
              <a:gd name="connsiteX2" fmla="*/ 960582 w 4184073"/>
              <a:gd name="connsiteY2" fmla="*/ 1534213 h 1534260"/>
              <a:gd name="connsiteX3" fmla="*/ 1745673 w 4184073"/>
              <a:gd name="connsiteY3" fmla="*/ 1377195 h 1534260"/>
              <a:gd name="connsiteX4" fmla="*/ 2687782 w 4184073"/>
              <a:gd name="connsiteY4" fmla="*/ 795304 h 1534260"/>
              <a:gd name="connsiteX5" fmla="*/ 2881746 w 4184073"/>
              <a:gd name="connsiteY5" fmla="*/ 342722 h 1534260"/>
              <a:gd name="connsiteX6" fmla="*/ 3676073 w 4184073"/>
              <a:gd name="connsiteY6" fmla="*/ 977 h 1534260"/>
              <a:gd name="connsiteX7" fmla="*/ 4184073 w 4184073"/>
              <a:gd name="connsiteY7" fmla="*/ 231886 h 1534260"/>
              <a:gd name="connsiteX8" fmla="*/ 4184073 w 4184073"/>
              <a:gd name="connsiteY8" fmla="*/ 231886 h 153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4073" h="1534260">
                <a:moveTo>
                  <a:pt x="0" y="1497268"/>
                </a:moveTo>
                <a:cubicBezTo>
                  <a:pt x="183188" y="1429534"/>
                  <a:pt x="366376" y="1361801"/>
                  <a:pt x="526473" y="1367959"/>
                </a:cubicBezTo>
                <a:cubicBezTo>
                  <a:pt x="686570" y="1374116"/>
                  <a:pt x="757382" y="1532674"/>
                  <a:pt x="960582" y="1534213"/>
                </a:cubicBezTo>
                <a:cubicBezTo>
                  <a:pt x="1163782" y="1535752"/>
                  <a:pt x="1457806" y="1500346"/>
                  <a:pt x="1745673" y="1377195"/>
                </a:cubicBezTo>
                <a:cubicBezTo>
                  <a:pt x="2033540" y="1254044"/>
                  <a:pt x="2498437" y="967716"/>
                  <a:pt x="2687782" y="795304"/>
                </a:cubicBezTo>
                <a:cubicBezTo>
                  <a:pt x="2877127" y="622892"/>
                  <a:pt x="2717031" y="475110"/>
                  <a:pt x="2881746" y="342722"/>
                </a:cubicBezTo>
                <a:cubicBezTo>
                  <a:pt x="3046461" y="210334"/>
                  <a:pt x="3459019" y="19450"/>
                  <a:pt x="3676073" y="977"/>
                </a:cubicBezTo>
                <a:cubicBezTo>
                  <a:pt x="3893127" y="-17496"/>
                  <a:pt x="4184073" y="231886"/>
                  <a:pt x="4184073" y="231886"/>
                </a:cubicBezTo>
                <a:lnTo>
                  <a:pt x="4184073" y="231886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1671209" y="3907362"/>
            <a:ext cx="4028385" cy="1197769"/>
          </a:xfrm>
          <a:custGeom>
            <a:avLst/>
            <a:gdLst>
              <a:gd name="connsiteX0" fmla="*/ 0 w 4821631"/>
              <a:gd name="connsiteY0" fmla="*/ 452582 h 1433627"/>
              <a:gd name="connsiteX1" fmla="*/ 350981 w 4821631"/>
              <a:gd name="connsiteY1" fmla="*/ 498763 h 1433627"/>
              <a:gd name="connsiteX2" fmla="*/ 526472 w 4821631"/>
              <a:gd name="connsiteY2" fmla="*/ 849745 h 1433627"/>
              <a:gd name="connsiteX3" fmla="*/ 812800 w 4821631"/>
              <a:gd name="connsiteY3" fmla="*/ 1182254 h 1433627"/>
              <a:gd name="connsiteX4" fmla="*/ 1653309 w 4821631"/>
              <a:gd name="connsiteY4" fmla="*/ 1311563 h 1433627"/>
              <a:gd name="connsiteX5" fmla="*/ 2890981 w 4821631"/>
              <a:gd name="connsiteY5" fmla="*/ 1431636 h 1433627"/>
              <a:gd name="connsiteX6" fmla="*/ 3879272 w 4821631"/>
              <a:gd name="connsiteY6" fmla="*/ 1209963 h 1433627"/>
              <a:gd name="connsiteX7" fmla="*/ 4525818 w 4821631"/>
              <a:gd name="connsiteY7" fmla="*/ 692727 h 1433627"/>
              <a:gd name="connsiteX8" fmla="*/ 4821381 w 4821631"/>
              <a:gd name="connsiteY8" fmla="*/ 166254 h 1433627"/>
              <a:gd name="connsiteX9" fmla="*/ 4581236 w 4821631"/>
              <a:gd name="connsiteY9" fmla="*/ 0 h 1433627"/>
              <a:gd name="connsiteX10" fmla="*/ 4581236 w 4821631"/>
              <a:gd name="connsiteY10" fmla="*/ 0 h 143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21631" h="1433627">
                <a:moveTo>
                  <a:pt x="0" y="452582"/>
                </a:moveTo>
                <a:cubicBezTo>
                  <a:pt x="131618" y="442575"/>
                  <a:pt x="263236" y="432569"/>
                  <a:pt x="350981" y="498763"/>
                </a:cubicBezTo>
                <a:cubicBezTo>
                  <a:pt x="438726" y="564957"/>
                  <a:pt x="449502" y="735830"/>
                  <a:pt x="526472" y="849745"/>
                </a:cubicBezTo>
                <a:cubicBezTo>
                  <a:pt x="603442" y="963660"/>
                  <a:pt x="624994" y="1105284"/>
                  <a:pt x="812800" y="1182254"/>
                </a:cubicBezTo>
                <a:cubicBezTo>
                  <a:pt x="1000606" y="1259224"/>
                  <a:pt x="1306946" y="1269999"/>
                  <a:pt x="1653309" y="1311563"/>
                </a:cubicBezTo>
                <a:cubicBezTo>
                  <a:pt x="1999672" y="1353127"/>
                  <a:pt x="2519987" y="1448569"/>
                  <a:pt x="2890981" y="1431636"/>
                </a:cubicBezTo>
                <a:cubicBezTo>
                  <a:pt x="3261975" y="1414703"/>
                  <a:pt x="3606799" y="1333114"/>
                  <a:pt x="3879272" y="1209963"/>
                </a:cubicBezTo>
                <a:cubicBezTo>
                  <a:pt x="4151745" y="1086812"/>
                  <a:pt x="4368800" y="866678"/>
                  <a:pt x="4525818" y="692727"/>
                </a:cubicBezTo>
                <a:cubicBezTo>
                  <a:pt x="4682836" y="518776"/>
                  <a:pt x="4812145" y="281708"/>
                  <a:pt x="4821381" y="166254"/>
                </a:cubicBezTo>
                <a:cubicBezTo>
                  <a:pt x="4830617" y="50800"/>
                  <a:pt x="4581236" y="0"/>
                  <a:pt x="4581236" y="0"/>
                </a:cubicBezTo>
                <a:lnTo>
                  <a:pt x="4581236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0" idx="6"/>
          </p:cNvCxnSpPr>
          <p:nvPr/>
        </p:nvCxnSpPr>
        <p:spPr bwMode="auto">
          <a:xfrm flipV="1">
            <a:off x="344010" y="4367384"/>
            <a:ext cx="1315677" cy="212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20" idx="0"/>
          </p:cNvCxnSpPr>
          <p:nvPr/>
        </p:nvCxnSpPr>
        <p:spPr bwMode="auto">
          <a:xfrm flipV="1">
            <a:off x="301567" y="3036233"/>
            <a:ext cx="30971" cy="13099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rc 12"/>
          <p:cNvSpPr/>
          <p:nvPr/>
        </p:nvSpPr>
        <p:spPr bwMode="auto">
          <a:xfrm>
            <a:off x="-1002574" y="3057740"/>
            <a:ext cx="2643009" cy="2623717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301567" y="29937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60717" y="31080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6399" y="329706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324045" y="353242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505391" y="380637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609568" y="424005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59125" y="4346163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1085" y="1864051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331528" y="182160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790678" y="193581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126359" y="212487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354005" y="236024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535351" y="263419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639528" y="306787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577793" y="353782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450466" y="385807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168802" y="414745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3120" y="436738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289085" y="446847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826077" y="440982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405510" y="414745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154714" y="385807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2984945" y="349538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938642" y="307327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984945" y="275765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135423" y="248718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405510" y="216732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3800997" y="191922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289085" y="3173980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905" y="4326099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01516" y="2955026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487" y="2786310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632718" y="4191878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752089" y="1590672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65414" y="3496158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66910" y="3488473"/>
            <a:ext cx="41410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200418" y="3741302"/>
            <a:ext cx="41276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  <a:endParaRPr lang="en-US" dirty="0"/>
          </a:p>
        </p:txBody>
      </p:sp>
      <p:cxnSp>
        <p:nvCxnSpPr>
          <p:cNvPr id="52" name="Straight Connector 51"/>
          <p:cNvCxnSpPr>
            <a:endCxn id="89" idx="7"/>
          </p:cNvCxnSpPr>
          <p:nvPr/>
        </p:nvCxnSpPr>
        <p:spPr bwMode="auto">
          <a:xfrm flipH="1">
            <a:off x="10609228" y="2224369"/>
            <a:ext cx="1004120" cy="78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89" idx="1"/>
          </p:cNvCxnSpPr>
          <p:nvPr/>
        </p:nvCxnSpPr>
        <p:spPr bwMode="auto">
          <a:xfrm flipH="1" flipV="1">
            <a:off x="10081237" y="1773219"/>
            <a:ext cx="467968" cy="1234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89" idx="1"/>
          </p:cNvCxnSpPr>
          <p:nvPr/>
        </p:nvCxnSpPr>
        <p:spPr bwMode="auto">
          <a:xfrm flipH="1" flipV="1">
            <a:off x="10549206" y="3008095"/>
            <a:ext cx="1177339" cy="7141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Freeform 55"/>
          <p:cNvSpPr/>
          <p:nvPr/>
        </p:nvSpPr>
        <p:spPr bwMode="auto">
          <a:xfrm>
            <a:off x="6599322" y="1590672"/>
            <a:ext cx="3495718" cy="1281846"/>
          </a:xfrm>
          <a:custGeom>
            <a:avLst/>
            <a:gdLst>
              <a:gd name="connsiteX0" fmla="*/ 0 w 4184073"/>
              <a:gd name="connsiteY0" fmla="*/ 1497268 h 1534260"/>
              <a:gd name="connsiteX1" fmla="*/ 526473 w 4184073"/>
              <a:gd name="connsiteY1" fmla="*/ 1367959 h 1534260"/>
              <a:gd name="connsiteX2" fmla="*/ 960582 w 4184073"/>
              <a:gd name="connsiteY2" fmla="*/ 1534213 h 1534260"/>
              <a:gd name="connsiteX3" fmla="*/ 1745673 w 4184073"/>
              <a:gd name="connsiteY3" fmla="*/ 1377195 h 1534260"/>
              <a:gd name="connsiteX4" fmla="*/ 2687782 w 4184073"/>
              <a:gd name="connsiteY4" fmla="*/ 795304 h 1534260"/>
              <a:gd name="connsiteX5" fmla="*/ 2881746 w 4184073"/>
              <a:gd name="connsiteY5" fmla="*/ 342722 h 1534260"/>
              <a:gd name="connsiteX6" fmla="*/ 3676073 w 4184073"/>
              <a:gd name="connsiteY6" fmla="*/ 977 h 1534260"/>
              <a:gd name="connsiteX7" fmla="*/ 4184073 w 4184073"/>
              <a:gd name="connsiteY7" fmla="*/ 231886 h 1534260"/>
              <a:gd name="connsiteX8" fmla="*/ 4184073 w 4184073"/>
              <a:gd name="connsiteY8" fmla="*/ 231886 h 153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4073" h="1534260">
                <a:moveTo>
                  <a:pt x="0" y="1497268"/>
                </a:moveTo>
                <a:cubicBezTo>
                  <a:pt x="183188" y="1429534"/>
                  <a:pt x="366376" y="1361801"/>
                  <a:pt x="526473" y="1367959"/>
                </a:cubicBezTo>
                <a:cubicBezTo>
                  <a:pt x="686570" y="1374116"/>
                  <a:pt x="757382" y="1532674"/>
                  <a:pt x="960582" y="1534213"/>
                </a:cubicBezTo>
                <a:cubicBezTo>
                  <a:pt x="1163782" y="1535752"/>
                  <a:pt x="1457806" y="1500346"/>
                  <a:pt x="1745673" y="1377195"/>
                </a:cubicBezTo>
                <a:cubicBezTo>
                  <a:pt x="2033540" y="1254044"/>
                  <a:pt x="2498437" y="967716"/>
                  <a:pt x="2687782" y="795304"/>
                </a:cubicBezTo>
                <a:cubicBezTo>
                  <a:pt x="2877127" y="622892"/>
                  <a:pt x="2717031" y="475110"/>
                  <a:pt x="2881746" y="342722"/>
                </a:cubicBezTo>
                <a:cubicBezTo>
                  <a:pt x="3046461" y="210334"/>
                  <a:pt x="3459019" y="19450"/>
                  <a:pt x="3676073" y="977"/>
                </a:cubicBezTo>
                <a:cubicBezTo>
                  <a:pt x="3893127" y="-17496"/>
                  <a:pt x="4184073" y="231886"/>
                  <a:pt x="4184073" y="231886"/>
                </a:cubicBezTo>
                <a:lnTo>
                  <a:pt x="4184073" y="231886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 bwMode="auto">
          <a:xfrm>
            <a:off x="7918898" y="3729046"/>
            <a:ext cx="4028386" cy="1197769"/>
          </a:xfrm>
          <a:custGeom>
            <a:avLst/>
            <a:gdLst>
              <a:gd name="connsiteX0" fmla="*/ 0 w 4821631"/>
              <a:gd name="connsiteY0" fmla="*/ 452582 h 1433627"/>
              <a:gd name="connsiteX1" fmla="*/ 350981 w 4821631"/>
              <a:gd name="connsiteY1" fmla="*/ 498763 h 1433627"/>
              <a:gd name="connsiteX2" fmla="*/ 526472 w 4821631"/>
              <a:gd name="connsiteY2" fmla="*/ 849745 h 1433627"/>
              <a:gd name="connsiteX3" fmla="*/ 812800 w 4821631"/>
              <a:gd name="connsiteY3" fmla="*/ 1182254 h 1433627"/>
              <a:gd name="connsiteX4" fmla="*/ 1653309 w 4821631"/>
              <a:gd name="connsiteY4" fmla="*/ 1311563 h 1433627"/>
              <a:gd name="connsiteX5" fmla="*/ 2890981 w 4821631"/>
              <a:gd name="connsiteY5" fmla="*/ 1431636 h 1433627"/>
              <a:gd name="connsiteX6" fmla="*/ 3879272 w 4821631"/>
              <a:gd name="connsiteY6" fmla="*/ 1209963 h 1433627"/>
              <a:gd name="connsiteX7" fmla="*/ 4525818 w 4821631"/>
              <a:gd name="connsiteY7" fmla="*/ 692727 h 1433627"/>
              <a:gd name="connsiteX8" fmla="*/ 4821381 w 4821631"/>
              <a:gd name="connsiteY8" fmla="*/ 166254 h 1433627"/>
              <a:gd name="connsiteX9" fmla="*/ 4581236 w 4821631"/>
              <a:gd name="connsiteY9" fmla="*/ 0 h 1433627"/>
              <a:gd name="connsiteX10" fmla="*/ 4581236 w 4821631"/>
              <a:gd name="connsiteY10" fmla="*/ 0 h 143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21631" h="1433627">
                <a:moveTo>
                  <a:pt x="0" y="452582"/>
                </a:moveTo>
                <a:cubicBezTo>
                  <a:pt x="131618" y="442575"/>
                  <a:pt x="263236" y="432569"/>
                  <a:pt x="350981" y="498763"/>
                </a:cubicBezTo>
                <a:cubicBezTo>
                  <a:pt x="438726" y="564957"/>
                  <a:pt x="449502" y="735830"/>
                  <a:pt x="526472" y="849745"/>
                </a:cubicBezTo>
                <a:cubicBezTo>
                  <a:pt x="603442" y="963660"/>
                  <a:pt x="624994" y="1105284"/>
                  <a:pt x="812800" y="1182254"/>
                </a:cubicBezTo>
                <a:cubicBezTo>
                  <a:pt x="1000606" y="1259224"/>
                  <a:pt x="1306946" y="1269999"/>
                  <a:pt x="1653309" y="1311563"/>
                </a:cubicBezTo>
                <a:cubicBezTo>
                  <a:pt x="1999672" y="1353127"/>
                  <a:pt x="2519987" y="1448569"/>
                  <a:pt x="2890981" y="1431636"/>
                </a:cubicBezTo>
                <a:cubicBezTo>
                  <a:pt x="3261975" y="1414703"/>
                  <a:pt x="3606799" y="1333114"/>
                  <a:pt x="3879272" y="1209963"/>
                </a:cubicBezTo>
                <a:cubicBezTo>
                  <a:pt x="4151745" y="1086812"/>
                  <a:pt x="4368800" y="866678"/>
                  <a:pt x="4525818" y="692727"/>
                </a:cubicBezTo>
                <a:cubicBezTo>
                  <a:pt x="4682836" y="518776"/>
                  <a:pt x="4812145" y="281708"/>
                  <a:pt x="4821381" y="166254"/>
                </a:cubicBezTo>
                <a:cubicBezTo>
                  <a:pt x="4830617" y="50800"/>
                  <a:pt x="4581236" y="0"/>
                  <a:pt x="4581236" y="0"/>
                </a:cubicBezTo>
                <a:lnTo>
                  <a:pt x="4581236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67" idx="6"/>
          </p:cNvCxnSpPr>
          <p:nvPr/>
        </p:nvCxnSpPr>
        <p:spPr bwMode="auto">
          <a:xfrm flipV="1">
            <a:off x="6591699" y="4189068"/>
            <a:ext cx="1315677" cy="212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67" idx="0"/>
          </p:cNvCxnSpPr>
          <p:nvPr/>
        </p:nvCxnSpPr>
        <p:spPr bwMode="auto">
          <a:xfrm flipV="1">
            <a:off x="6549256" y="2857917"/>
            <a:ext cx="30971" cy="13099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Arc 59"/>
          <p:cNvSpPr/>
          <p:nvPr/>
        </p:nvSpPr>
        <p:spPr bwMode="auto">
          <a:xfrm>
            <a:off x="5245115" y="2879424"/>
            <a:ext cx="2643010" cy="2623717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6549256" y="281547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008406" y="292968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344088" y="311874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571734" y="335411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753080" y="362805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857257" y="406174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506814" y="4167847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228774" y="1685735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0579217" y="16432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1038367" y="17575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1374049" y="194656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1601695" y="218192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1783040" y="245587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11887218" y="288955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1825483" y="335951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698155" y="367975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11416492" y="396913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1080809" y="418906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10536775" y="429015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0073766" y="423151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9653200" y="396913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9402403" y="367975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9232634" y="331706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9186332" y="289495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9232634" y="257934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9383112" y="230886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9653200" y="198900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10048686" y="174091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0536775" y="2995664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313595" y="4147783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0448732" y="2988914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13594" y="2498316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880407" y="4013562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9999779" y="1412356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1513104" y="3317842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7314599" y="3310157"/>
            <a:ext cx="41410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11647093" y="1928422"/>
            <a:ext cx="41276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r>
              <a:rPr lang="en-US" baseline="-25000" dirty="0"/>
              <a:t>/2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1788878" y="5241531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ideal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566921" y="5158199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non-ideal</a:t>
            </a:r>
          </a:p>
        </p:txBody>
      </p:sp>
      <p:sp>
        <p:nvSpPr>
          <p:cNvPr id="100" name="Freeform 99"/>
          <p:cNvSpPr/>
          <p:nvPr/>
        </p:nvSpPr>
        <p:spPr bwMode="auto">
          <a:xfrm>
            <a:off x="6071004" y="1236293"/>
            <a:ext cx="5588852" cy="2166514"/>
          </a:xfrm>
          <a:custGeom>
            <a:avLst/>
            <a:gdLst>
              <a:gd name="connsiteX0" fmla="*/ 1539760 w 5588852"/>
              <a:gd name="connsiteY0" fmla="*/ 2153452 h 2166514"/>
              <a:gd name="connsiteX1" fmla="*/ 1050232 w 5588852"/>
              <a:gd name="connsiteY1" fmla="*/ 2162689 h 2166514"/>
              <a:gd name="connsiteX2" fmla="*/ 228196 w 5588852"/>
              <a:gd name="connsiteY2" fmla="*/ 2098034 h 2166514"/>
              <a:gd name="connsiteX3" fmla="*/ 15760 w 5588852"/>
              <a:gd name="connsiteY3" fmla="*/ 1534616 h 2166514"/>
              <a:gd name="connsiteX4" fmla="*/ 560705 w 5588852"/>
              <a:gd name="connsiteY4" fmla="*/ 888071 h 2166514"/>
              <a:gd name="connsiteX5" fmla="*/ 2038523 w 5588852"/>
              <a:gd name="connsiteY5" fmla="*/ 527852 h 2166514"/>
              <a:gd name="connsiteX6" fmla="*/ 3156123 w 5588852"/>
              <a:gd name="connsiteY6" fmla="*/ 176871 h 2166514"/>
              <a:gd name="connsiteX7" fmla="*/ 5243541 w 5588852"/>
              <a:gd name="connsiteY7" fmla="*/ 47562 h 2166514"/>
              <a:gd name="connsiteX8" fmla="*/ 5585287 w 5588852"/>
              <a:gd name="connsiteY8" fmla="*/ 980434 h 2166514"/>
              <a:gd name="connsiteX9" fmla="*/ 5585287 w 5588852"/>
              <a:gd name="connsiteY9" fmla="*/ 980434 h 216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852" h="2166514">
                <a:moveTo>
                  <a:pt x="1539760" y="2153452"/>
                </a:moveTo>
                <a:cubicBezTo>
                  <a:pt x="1404293" y="2162688"/>
                  <a:pt x="1268826" y="2171925"/>
                  <a:pt x="1050232" y="2162689"/>
                </a:cubicBezTo>
                <a:cubicBezTo>
                  <a:pt x="831638" y="2153453"/>
                  <a:pt x="400608" y="2202713"/>
                  <a:pt x="228196" y="2098034"/>
                </a:cubicBezTo>
                <a:cubicBezTo>
                  <a:pt x="55784" y="1993355"/>
                  <a:pt x="-39658" y="1736277"/>
                  <a:pt x="15760" y="1534616"/>
                </a:cubicBezTo>
                <a:cubicBezTo>
                  <a:pt x="71178" y="1332955"/>
                  <a:pt x="223578" y="1055865"/>
                  <a:pt x="560705" y="888071"/>
                </a:cubicBezTo>
                <a:cubicBezTo>
                  <a:pt x="897832" y="720277"/>
                  <a:pt x="1605953" y="646385"/>
                  <a:pt x="2038523" y="527852"/>
                </a:cubicBezTo>
                <a:cubicBezTo>
                  <a:pt x="2471093" y="409319"/>
                  <a:pt x="2621953" y="256919"/>
                  <a:pt x="3156123" y="176871"/>
                </a:cubicBezTo>
                <a:cubicBezTo>
                  <a:pt x="3690293" y="96823"/>
                  <a:pt x="4838680" y="-86365"/>
                  <a:pt x="5243541" y="47562"/>
                </a:cubicBezTo>
                <a:cubicBezTo>
                  <a:pt x="5648402" y="181489"/>
                  <a:pt x="5585287" y="980434"/>
                  <a:pt x="5585287" y="980434"/>
                </a:cubicBezTo>
                <a:lnTo>
                  <a:pt x="5585287" y="980434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7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9" grpId="0"/>
      <p:bldP spid="1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55"/>
          <p:cNvSpPr/>
          <p:nvPr/>
        </p:nvSpPr>
        <p:spPr bwMode="auto">
          <a:xfrm>
            <a:off x="2071532" y="2299015"/>
            <a:ext cx="2170546" cy="1727200"/>
          </a:xfrm>
          <a:custGeom>
            <a:avLst/>
            <a:gdLst>
              <a:gd name="connsiteX0" fmla="*/ 406400 w 2170546"/>
              <a:gd name="connsiteY0" fmla="*/ 36945 h 1764145"/>
              <a:gd name="connsiteX1" fmla="*/ 406400 w 2170546"/>
              <a:gd name="connsiteY1" fmla="*/ 286327 h 1764145"/>
              <a:gd name="connsiteX2" fmla="*/ 701964 w 2170546"/>
              <a:gd name="connsiteY2" fmla="*/ 286327 h 1764145"/>
              <a:gd name="connsiteX3" fmla="*/ 701964 w 2170546"/>
              <a:gd name="connsiteY3" fmla="*/ 554181 h 1764145"/>
              <a:gd name="connsiteX4" fmla="*/ 1136073 w 2170546"/>
              <a:gd name="connsiteY4" fmla="*/ 554181 h 1764145"/>
              <a:gd name="connsiteX5" fmla="*/ 1136073 w 2170546"/>
              <a:gd name="connsiteY5" fmla="*/ 858981 h 1764145"/>
              <a:gd name="connsiteX6" fmla="*/ 1487055 w 2170546"/>
              <a:gd name="connsiteY6" fmla="*/ 858981 h 1764145"/>
              <a:gd name="connsiteX7" fmla="*/ 1487055 w 2170546"/>
              <a:gd name="connsiteY7" fmla="*/ 1209963 h 1764145"/>
              <a:gd name="connsiteX8" fmla="*/ 1810327 w 2170546"/>
              <a:gd name="connsiteY8" fmla="*/ 1209963 h 1764145"/>
              <a:gd name="connsiteX9" fmla="*/ 1810327 w 2170546"/>
              <a:gd name="connsiteY9" fmla="*/ 1560945 h 1764145"/>
              <a:gd name="connsiteX10" fmla="*/ 2170546 w 2170546"/>
              <a:gd name="connsiteY10" fmla="*/ 1560945 h 1764145"/>
              <a:gd name="connsiteX11" fmla="*/ 2170546 w 2170546"/>
              <a:gd name="connsiteY11" fmla="*/ 1764145 h 1764145"/>
              <a:gd name="connsiteX12" fmla="*/ 0 w 2170546"/>
              <a:gd name="connsiteY12" fmla="*/ 1764145 h 1764145"/>
              <a:gd name="connsiteX13" fmla="*/ 0 w 2170546"/>
              <a:gd name="connsiteY13" fmla="*/ 0 h 1764145"/>
              <a:gd name="connsiteX14" fmla="*/ 406400 w 2170546"/>
              <a:gd name="connsiteY14" fmla="*/ 36945 h 1764145"/>
              <a:gd name="connsiteX0" fmla="*/ 406400 w 2170546"/>
              <a:gd name="connsiteY0" fmla="*/ 0 h 1727200"/>
              <a:gd name="connsiteX1" fmla="*/ 406400 w 2170546"/>
              <a:gd name="connsiteY1" fmla="*/ 249382 h 1727200"/>
              <a:gd name="connsiteX2" fmla="*/ 701964 w 2170546"/>
              <a:gd name="connsiteY2" fmla="*/ 249382 h 1727200"/>
              <a:gd name="connsiteX3" fmla="*/ 701964 w 2170546"/>
              <a:gd name="connsiteY3" fmla="*/ 517236 h 1727200"/>
              <a:gd name="connsiteX4" fmla="*/ 1136073 w 2170546"/>
              <a:gd name="connsiteY4" fmla="*/ 517236 h 1727200"/>
              <a:gd name="connsiteX5" fmla="*/ 1136073 w 2170546"/>
              <a:gd name="connsiteY5" fmla="*/ 822036 h 1727200"/>
              <a:gd name="connsiteX6" fmla="*/ 1487055 w 2170546"/>
              <a:gd name="connsiteY6" fmla="*/ 822036 h 1727200"/>
              <a:gd name="connsiteX7" fmla="*/ 1487055 w 2170546"/>
              <a:gd name="connsiteY7" fmla="*/ 1173018 h 1727200"/>
              <a:gd name="connsiteX8" fmla="*/ 1810327 w 2170546"/>
              <a:gd name="connsiteY8" fmla="*/ 1173018 h 1727200"/>
              <a:gd name="connsiteX9" fmla="*/ 1810327 w 2170546"/>
              <a:gd name="connsiteY9" fmla="*/ 1524000 h 1727200"/>
              <a:gd name="connsiteX10" fmla="*/ 2170546 w 2170546"/>
              <a:gd name="connsiteY10" fmla="*/ 1524000 h 1727200"/>
              <a:gd name="connsiteX11" fmla="*/ 2170546 w 2170546"/>
              <a:gd name="connsiteY11" fmla="*/ 1727200 h 1727200"/>
              <a:gd name="connsiteX12" fmla="*/ 0 w 2170546"/>
              <a:gd name="connsiteY12" fmla="*/ 1727200 h 1727200"/>
              <a:gd name="connsiteX13" fmla="*/ 0 w 2170546"/>
              <a:gd name="connsiteY13" fmla="*/ 18473 h 1727200"/>
              <a:gd name="connsiteX14" fmla="*/ 406400 w 2170546"/>
              <a:gd name="connsiteY14" fmla="*/ 0 h 1727200"/>
              <a:gd name="connsiteX0" fmla="*/ 406400 w 2170546"/>
              <a:gd name="connsiteY0" fmla="*/ 0 h 1727200"/>
              <a:gd name="connsiteX1" fmla="*/ 406400 w 2170546"/>
              <a:gd name="connsiteY1" fmla="*/ 249382 h 1727200"/>
              <a:gd name="connsiteX2" fmla="*/ 701964 w 2170546"/>
              <a:gd name="connsiteY2" fmla="*/ 249382 h 1727200"/>
              <a:gd name="connsiteX3" fmla="*/ 701964 w 2170546"/>
              <a:gd name="connsiteY3" fmla="*/ 517236 h 1727200"/>
              <a:gd name="connsiteX4" fmla="*/ 1136073 w 2170546"/>
              <a:gd name="connsiteY4" fmla="*/ 517236 h 1727200"/>
              <a:gd name="connsiteX5" fmla="*/ 1136073 w 2170546"/>
              <a:gd name="connsiteY5" fmla="*/ 822036 h 1727200"/>
              <a:gd name="connsiteX6" fmla="*/ 1487055 w 2170546"/>
              <a:gd name="connsiteY6" fmla="*/ 822036 h 1727200"/>
              <a:gd name="connsiteX7" fmla="*/ 1487055 w 2170546"/>
              <a:gd name="connsiteY7" fmla="*/ 1173018 h 1727200"/>
              <a:gd name="connsiteX8" fmla="*/ 1810327 w 2170546"/>
              <a:gd name="connsiteY8" fmla="*/ 1173018 h 1727200"/>
              <a:gd name="connsiteX9" fmla="*/ 1810327 w 2170546"/>
              <a:gd name="connsiteY9" fmla="*/ 1524000 h 1727200"/>
              <a:gd name="connsiteX10" fmla="*/ 2170546 w 2170546"/>
              <a:gd name="connsiteY10" fmla="*/ 1524000 h 1727200"/>
              <a:gd name="connsiteX11" fmla="*/ 2170546 w 2170546"/>
              <a:gd name="connsiteY11" fmla="*/ 1727200 h 1727200"/>
              <a:gd name="connsiteX12" fmla="*/ 0 w 2170546"/>
              <a:gd name="connsiteY12" fmla="*/ 1727200 h 1727200"/>
              <a:gd name="connsiteX13" fmla="*/ 0 w 2170546"/>
              <a:gd name="connsiteY13" fmla="*/ 9237 h 1727200"/>
              <a:gd name="connsiteX14" fmla="*/ 406400 w 2170546"/>
              <a:gd name="connsiteY14" fmla="*/ 0 h 17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0546" h="1727200">
                <a:moveTo>
                  <a:pt x="406400" y="0"/>
                </a:moveTo>
                <a:lnTo>
                  <a:pt x="406400" y="249382"/>
                </a:lnTo>
                <a:lnTo>
                  <a:pt x="701964" y="249382"/>
                </a:lnTo>
                <a:lnTo>
                  <a:pt x="701964" y="517236"/>
                </a:lnTo>
                <a:lnTo>
                  <a:pt x="1136073" y="517236"/>
                </a:lnTo>
                <a:lnTo>
                  <a:pt x="1136073" y="822036"/>
                </a:lnTo>
                <a:lnTo>
                  <a:pt x="1487055" y="822036"/>
                </a:lnTo>
                <a:lnTo>
                  <a:pt x="1487055" y="1173018"/>
                </a:lnTo>
                <a:lnTo>
                  <a:pt x="1810327" y="1173018"/>
                </a:lnTo>
                <a:lnTo>
                  <a:pt x="1810327" y="1524000"/>
                </a:lnTo>
                <a:lnTo>
                  <a:pt x="2170546" y="1524000"/>
                </a:lnTo>
                <a:lnTo>
                  <a:pt x="2170546" y="1727200"/>
                </a:lnTo>
                <a:lnTo>
                  <a:pt x="0" y="1727200"/>
                </a:lnTo>
                <a:lnTo>
                  <a:pt x="0" y="9237"/>
                </a:lnTo>
                <a:lnTo>
                  <a:pt x="406400" y="0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non-ideal cases</a:t>
            </a:r>
          </a:p>
        </p:txBody>
      </p:sp>
      <p:cxnSp>
        <p:nvCxnSpPr>
          <p:cNvPr id="4" name="Straight Connector 3"/>
          <p:cNvCxnSpPr>
            <a:stCxn id="37" idx="1"/>
          </p:cNvCxnSpPr>
          <p:nvPr/>
        </p:nvCxnSpPr>
        <p:spPr bwMode="auto">
          <a:xfrm flipH="1" flipV="1">
            <a:off x="7238680" y="1915210"/>
            <a:ext cx="467968" cy="1234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2421224" y="226175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35929" y="252223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183329" y="279200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40284" y="30739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848600" y="340680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189252" y="375781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020675" y="3985912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386217" y="1827726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736660" y="178528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195810" y="18994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531491" y="208855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8759137" y="232391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940483" y="259786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9044660" y="303154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8982925" y="350150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8855598" y="38217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573934" y="411113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8238252" y="433105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694217" y="44321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231209" y="437350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810642" y="411113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559846" y="38217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390077" y="345906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343774" y="30369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390077" y="272133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540555" y="245085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810642" y="213099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206129" y="18829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694217" y="3137655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7455" y="3965848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21224" y="1933120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42078" y="3540858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157221" y="1554347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056862" y="3467205"/>
            <a:ext cx="157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gateway region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99312" y="242635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 bwMode="auto">
          <a:xfrm>
            <a:off x="2440254" y="1568336"/>
            <a:ext cx="4791819" cy="722282"/>
          </a:xfrm>
          <a:custGeom>
            <a:avLst/>
            <a:gdLst>
              <a:gd name="connsiteX0" fmla="*/ 35091 w 4791819"/>
              <a:gd name="connsiteY0" fmla="*/ 722282 h 722282"/>
              <a:gd name="connsiteX1" fmla="*/ 53564 w 4791819"/>
              <a:gd name="connsiteY1" fmla="*/ 435955 h 722282"/>
              <a:gd name="connsiteX2" fmla="*/ 543091 w 4791819"/>
              <a:gd name="connsiteY2" fmla="*/ 288173 h 722282"/>
              <a:gd name="connsiteX3" fmla="*/ 1605273 w 4791819"/>
              <a:gd name="connsiteY3" fmla="*/ 112682 h 722282"/>
              <a:gd name="connsiteX4" fmla="*/ 3314001 w 4791819"/>
              <a:gd name="connsiteY4" fmla="*/ 1846 h 722282"/>
              <a:gd name="connsiteX5" fmla="*/ 4422364 w 4791819"/>
              <a:gd name="connsiteY5" fmla="*/ 66500 h 722282"/>
              <a:gd name="connsiteX6" fmla="*/ 4791819 w 4791819"/>
              <a:gd name="connsiteY6" fmla="*/ 343591 h 722282"/>
              <a:gd name="connsiteX7" fmla="*/ 4791819 w 4791819"/>
              <a:gd name="connsiteY7" fmla="*/ 343591 h 72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1819" h="722282">
                <a:moveTo>
                  <a:pt x="35091" y="722282"/>
                </a:moveTo>
                <a:cubicBezTo>
                  <a:pt x="1994" y="615294"/>
                  <a:pt x="-31102" y="508306"/>
                  <a:pt x="53564" y="435955"/>
                </a:cubicBezTo>
                <a:cubicBezTo>
                  <a:pt x="138230" y="363604"/>
                  <a:pt x="284473" y="342052"/>
                  <a:pt x="543091" y="288173"/>
                </a:cubicBezTo>
                <a:cubicBezTo>
                  <a:pt x="801709" y="234294"/>
                  <a:pt x="1143455" y="160403"/>
                  <a:pt x="1605273" y="112682"/>
                </a:cubicBezTo>
                <a:cubicBezTo>
                  <a:pt x="2067091" y="64961"/>
                  <a:pt x="2844486" y="9543"/>
                  <a:pt x="3314001" y="1846"/>
                </a:cubicBezTo>
                <a:cubicBezTo>
                  <a:pt x="3783516" y="-5851"/>
                  <a:pt x="4176061" y="9543"/>
                  <a:pt x="4422364" y="66500"/>
                </a:cubicBezTo>
                <a:cubicBezTo>
                  <a:pt x="4668667" y="123457"/>
                  <a:pt x="4791819" y="343591"/>
                  <a:pt x="4791819" y="343591"/>
                </a:cubicBezTo>
                <a:lnTo>
                  <a:pt x="4791819" y="343591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2466109" y="2318327"/>
            <a:ext cx="748146" cy="526473"/>
          </a:xfrm>
          <a:custGeom>
            <a:avLst/>
            <a:gdLst>
              <a:gd name="connsiteX0" fmla="*/ 0 w 748146"/>
              <a:gd name="connsiteY0" fmla="*/ 0 h 526473"/>
              <a:gd name="connsiteX1" fmla="*/ 0 w 748146"/>
              <a:gd name="connsiteY1" fmla="*/ 230909 h 526473"/>
              <a:gd name="connsiteX2" fmla="*/ 314036 w 748146"/>
              <a:gd name="connsiteY2" fmla="*/ 230909 h 526473"/>
              <a:gd name="connsiteX3" fmla="*/ 314036 w 748146"/>
              <a:gd name="connsiteY3" fmla="*/ 489528 h 526473"/>
              <a:gd name="connsiteX4" fmla="*/ 748146 w 748146"/>
              <a:gd name="connsiteY4" fmla="*/ 489528 h 526473"/>
              <a:gd name="connsiteX5" fmla="*/ 748146 w 748146"/>
              <a:gd name="connsiteY5" fmla="*/ 526473 h 526473"/>
              <a:gd name="connsiteX6" fmla="*/ 748146 w 748146"/>
              <a:gd name="connsiteY6" fmla="*/ 526473 h 5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526473">
                <a:moveTo>
                  <a:pt x="0" y="0"/>
                </a:moveTo>
                <a:lnTo>
                  <a:pt x="0" y="230909"/>
                </a:lnTo>
                <a:lnTo>
                  <a:pt x="314036" y="230909"/>
                </a:lnTo>
                <a:lnTo>
                  <a:pt x="314036" y="489528"/>
                </a:lnTo>
                <a:lnTo>
                  <a:pt x="748146" y="489528"/>
                </a:lnTo>
                <a:lnTo>
                  <a:pt x="748146" y="526473"/>
                </a:lnTo>
                <a:lnTo>
                  <a:pt x="748146" y="526473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 bwMode="auto">
          <a:xfrm>
            <a:off x="3241964" y="1893551"/>
            <a:ext cx="3999345" cy="964369"/>
          </a:xfrm>
          <a:custGeom>
            <a:avLst/>
            <a:gdLst>
              <a:gd name="connsiteX0" fmla="*/ 0 w 3999345"/>
              <a:gd name="connsiteY0" fmla="*/ 923540 h 964369"/>
              <a:gd name="connsiteX1" fmla="*/ 508000 w 3999345"/>
              <a:gd name="connsiteY1" fmla="*/ 951249 h 964369"/>
              <a:gd name="connsiteX2" fmla="*/ 1440872 w 3999345"/>
              <a:gd name="connsiteY2" fmla="*/ 738813 h 964369"/>
              <a:gd name="connsiteX3" fmla="*/ 2115127 w 3999345"/>
              <a:gd name="connsiteY3" fmla="*/ 304704 h 964369"/>
              <a:gd name="connsiteX4" fmla="*/ 2937163 w 3999345"/>
              <a:gd name="connsiteY4" fmla="*/ 18376 h 964369"/>
              <a:gd name="connsiteX5" fmla="*/ 3999345 w 3999345"/>
              <a:gd name="connsiteY5" fmla="*/ 27613 h 964369"/>
              <a:gd name="connsiteX6" fmla="*/ 3999345 w 3999345"/>
              <a:gd name="connsiteY6" fmla="*/ 27613 h 96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9345" h="964369">
                <a:moveTo>
                  <a:pt x="0" y="923540"/>
                </a:moveTo>
                <a:cubicBezTo>
                  <a:pt x="133927" y="952788"/>
                  <a:pt x="267855" y="982037"/>
                  <a:pt x="508000" y="951249"/>
                </a:cubicBezTo>
                <a:cubicBezTo>
                  <a:pt x="748145" y="920461"/>
                  <a:pt x="1173018" y="846570"/>
                  <a:pt x="1440872" y="738813"/>
                </a:cubicBezTo>
                <a:cubicBezTo>
                  <a:pt x="1708727" y="631055"/>
                  <a:pt x="1865745" y="424777"/>
                  <a:pt x="2115127" y="304704"/>
                </a:cubicBezTo>
                <a:cubicBezTo>
                  <a:pt x="2364509" y="184631"/>
                  <a:pt x="2623127" y="64558"/>
                  <a:pt x="2937163" y="18376"/>
                </a:cubicBezTo>
                <a:cubicBezTo>
                  <a:pt x="3251199" y="-27806"/>
                  <a:pt x="3999345" y="27613"/>
                  <a:pt x="3999345" y="27613"/>
                </a:cubicBezTo>
                <a:lnTo>
                  <a:pt x="3999345" y="27613"/>
                </a:ln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779102" y="2962148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"/>
          </p:nvPr>
        </p:nvSpPr>
        <p:spPr>
          <a:xfrm>
            <a:off x="407939" y="4691640"/>
            <a:ext cx="11368425" cy="2019823"/>
          </a:xfrm>
        </p:spPr>
        <p:txBody>
          <a:bodyPr/>
          <a:lstStyle/>
          <a:p>
            <a:r>
              <a:rPr lang="en-US" dirty="0"/>
              <a:t>For each p</a:t>
            </a:r>
            <a:r>
              <a:rPr lang="en-US" baseline="-25000" dirty="0"/>
              <a:t>i</a:t>
            </a:r>
            <a:r>
              <a:rPr lang="en-US" dirty="0"/>
              <a:t>, if </a:t>
            </a:r>
            <a:r>
              <a:rPr lang="en-US" dirty="0">
                <a:solidFill>
                  <a:srgbClr val="00B050"/>
                </a:solidFill>
              </a:rPr>
              <a:t>d(p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, p</a:t>
            </a:r>
            <a:r>
              <a:rPr lang="en-US" baseline="-25000" dirty="0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) </a:t>
            </a:r>
            <a:r>
              <a:rPr lang="en-US" dirty="0"/>
              <a:t>+ </a:t>
            </a:r>
            <a:r>
              <a:rPr lang="en-US" dirty="0">
                <a:solidFill>
                  <a:srgbClr val="0070C0"/>
                </a:solidFill>
              </a:rPr>
              <a:t>d(p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, q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= </a:t>
            </a:r>
            <a:r>
              <a:rPr lang="en-US" dirty="0">
                <a:solidFill>
                  <a:srgbClr val="FFC000"/>
                </a:solidFill>
              </a:rPr>
              <a:t>d(p</a:t>
            </a:r>
            <a:r>
              <a:rPr lang="en-US" baseline="-25000" dirty="0">
                <a:solidFill>
                  <a:srgbClr val="FFC000"/>
                </a:solidFill>
              </a:rPr>
              <a:t>1</a:t>
            </a:r>
            <a:r>
              <a:rPr lang="en-US" dirty="0">
                <a:solidFill>
                  <a:srgbClr val="FFC000"/>
                </a:solidFill>
              </a:rPr>
              <a:t>, q</a:t>
            </a:r>
            <a:r>
              <a:rPr lang="en-US" baseline="-25000" dirty="0">
                <a:solidFill>
                  <a:srgbClr val="FFC000"/>
                </a:solidFill>
              </a:rPr>
              <a:t>1</a:t>
            </a:r>
            <a:r>
              <a:rPr lang="en-US" dirty="0">
                <a:solidFill>
                  <a:srgbClr val="FFC000"/>
                </a:solidFill>
              </a:rPr>
              <a:t>)</a:t>
            </a:r>
          </a:p>
          <a:p>
            <a:pPr lvl="1"/>
            <a:r>
              <a:rPr lang="en-US" dirty="0"/>
              <a:t>then the blue path plus q</a:t>
            </a:r>
            <a:r>
              <a:rPr lang="en-US" baseline="-25000" dirty="0"/>
              <a:t>1</a:t>
            </a:r>
            <a:r>
              <a:rPr lang="en-US" dirty="0"/>
              <a:t>t is a shortest path from p</a:t>
            </a:r>
            <a:r>
              <a:rPr lang="en-US" baseline="-25000" dirty="0"/>
              <a:t>i</a:t>
            </a:r>
            <a:r>
              <a:rPr lang="en-US" dirty="0"/>
              <a:t> to t</a:t>
            </a:r>
          </a:p>
          <a:p>
            <a:r>
              <a:rPr lang="en-US" dirty="0"/>
              <a:t>Find the largest index p</a:t>
            </a:r>
            <a:r>
              <a:rPr lang="en-US" baseline="-25000" dirty="0"/>
              <a:t>i</a:t>
            </a:r>
            <a:r>
              <a:rPr lang="en-US" dirty="0"/>
              <a:t> with the property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73342" y="2838146"/>
            <a:ext cx="268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shortest path from p</a:t>
            </a:r>
            <a:r>
              <a:rPr lang="en-US" baseline="-25000" dirty="0"/>
              <a:t>i</a:t>
            </a:r>
            <a:r>
              <a:rPr lang="en-US" dirty="0"/>
              <a:t> to q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0"/>
          </p:cNvCxnSpPr>
          <p:nvPr/>
        </p:nvCxnSpPr>
        <p:spPr bwMode="auto">
          <a:xfrm flipV="1">
            <a:off x="5014639" y="2366360"/>
            <a:ext cx="182008" cy="4717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297815" y="313765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R(s)</a:t>
            </a:r>
          </a:p>
        </p:txBody>
      </p:sp>
    </p:spTree>
    <p:extLst>
      <p:ext uri="{BB962C8B-B14F-4D97-AF65-F5344CB8AC3E}">
        <p14:creationId xmlns:p14="http://schemas.microsoft.com/office/powerpoint/2010/main" val="329581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1282915" y="1218295"/>
            <a:ext cx="5997634" cy="1867343"/>
          </a:xfrm>
          <a:custGeom>
            <a:avLst/>
            <a:gdLst>
              <a:gd name="connsiteX0" fmla="*/ 1959049 w 5997634"/>
              <a:gd name="connsiteY0" fmla="*/ 1330941 h 1867343"/>
              <a:gd name="connsiteX1" fmla="*/ 1330976 w 5997634"/>
              <a:gd name="connsiteY1" fmla="*/ 1755814 h 1867343"/>
              <a:gd name="connsiteX2" fmla="*/ 324212 w 5997634"/>
              <a:gd name="connsiteY2" fmla="*/ 1755814 h 1867343"/>
              <a:gd name="connsiteX3" fmla="*/ 213376 w 5997634"/>
              <a:gd name="connsiteY3" fmla="*/ 490432 h 1867343"/>
              <a:gd name="connsiteX4" fmla="*/ 3030467 w 5997634"/>
              <a:gd name="connsiteY4" fmla="*/ 333414 h 1867343"/>
              <a:gd name="connsiteX5" fmla="*/ 5561230 w 5997634"/>
              <a:gd name="connsiteY5" fmla="*/ 905 h 1867343"/>
              <a:gd name="connsiteX6" fmla="*/ 5995340 w 5997634"/>
              <a:gd name="connsiteY6" fmla="*/ 444250 h 1867343"/>
              <a:gd name="connsiteX7" fmla="*/ 5995340 w 5997634"/>
              <a:gd name="connsiteY7" fmla="*/ 444250 h 186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7634" h="1867343">
                <a:moveTo>
                  <a:pt x="1959049" y="1330941"/>
                </a:moveTo>
                <a:cubicBezTo>
                  <a:pt x="1781249" y="1507971"/>
                  <a:pt x="1603449" y="1685002"/>
                  <a:pt x="1330976" y="1755814"/>
                </a:cubicBezTo>
                <a:cubicBezTo>
                  <a:pt x="1058503" y="1826626"/>
                  <a:pt x="510479" y="1966711"/>
                  <a:pt x="324212" y="1755814"/>
                </a:cubicBezTo>
                <a:cubicBezTo>
                  <a:pt x="137945" y="1544917"/>
                  <a:pt x="-237667" y="727499"/>
                  <a:pt x="213376" y="490432"/>
                </a:cubicBezTo>
                <a:cubicBezTo>
                  <a:pt x="664419" y="253365"/>
                  <a:pt x="2139158" y="415002"/>
                  <a:pt x="3030467" y="333414"/>
                </a:cubicBezTo>
                <a:cubicBezTo>
                  <a:pt x="3921776" y="251826"/>
                  <a:pt x="5067085" y="-17568"/>
                  <a:pt x="5561230" y="905"/>
                </a:cubicBezTo>
                <a:cubicBezTo>
                  <a:pt x="6055375" y="19378"/>
                  <a:pt x="5995340" y="444250"/>
                  <a:pt x="5995340" y="444250"/>
                </a:cubicBezTo>
                <a:lnTo>
                  <a:pt x="5995340" y="44425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3260436" y="2567709"/>
            <a:ext cx="203200" cy="1496291"/>
          </a:xfrm>
          <a:custGeom>
            <a:avLst/>
            <a:gdLst>
              <a:gd name="connsiteX0" fmla="*/ 0 w 203200"/>
              <a:gd name="connsiteY0" fmla="*/ 0 h 1496291"/>
              <a:gd name="connsiteX1" fmla="*/ 203200 w 203200"/>
              <a:gd name="connsiteY1" fmla="*/ 1496291 h 149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3200" h="1496291">
                <a:moveTo>
                  <a:pt x="0" y="0"/>
                </a:moveTo>
                <a:cubicBezTo>
                  <a:pt x="80818" y="601903"/>
                  <a:pt x="161636" y="1203806"/>
                  <a:pt x="203200" y="1496291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3463636" y="1512242"/>
            <a:ext cx="3805382" cy="2596280"/>
          </a:xfrm>
          <a:custGeom>
            <a:avLst/>
            <a:gdLst>
              <a:gd name="connsiteX0" fmla="*/ 0 w 3805382"/>
              <a:gd name="connsiteY0" fmla="*/ 2542522 h 2596280"/>
              <a:gd name="connsiteX1" fmla="*/ 618837 w 3805382"/>
              <a:gd name="connsiteY1" fmla="*/ 2560994 h 2596280"/>
              <a:gd name="connsiteX2" fmla="*/ 1717964 w 3805382"/>
              <a:gd name="connsiteY2" fmla="*/ 2136122 h 2596280"/>
              <a:gd name="connsiteX3" fmla="*/ 2161309 w 3805382"/>
              <a:gd name="connsiteY3" fmla="*/ 1036994 h 2596280"/>
              <a:gd name="connsiteX4" fmla="*/ 2946400 w 3805382"/>
              <a:gd name="connsiteY4" fmla="*/ 48703 h 2596280"/>
              <a:gd name="connsiteX5" fmla="*/ 3805382 w 3805382"/>
              <a:gd name="connsiteY5" fmla="*/ 141067 h 2596280"/>
              <a:gd name="connsiteX6" fmla="*/ 3805382 w 3805382"/>
              <a:gd name="connsiteY6" fmla="*/ 141067 h 259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5382" h="2596280">
                <a:moveTo>
                  <a:pt x="0" y="2542522"/>
                </a:moveTo>
                <a:cubicBezTo>
                  <a:pt x="166255" y="2585624"/>
                  <a:pt x="332510" y="2628727"/>
                  <a:pt x="618837" y="2560994"/>
                </a:cubicBezTo>
                <a:cubicBezTo>
                  <a:pt x="905164" y="2493261"/>
                  <a:pt x="1460885" y="2390122"/>
                  <a:pt x="1717964" y="2136122"/>
                </a:cubicBezTo>
                <a:cubicBezTo>
                  <a:pt x="1975043" y="1882122"/>
                  <a:pt x="1956570" y="1384897"/>
                  <a:pt x="2161309" y="1036994"/>
                </a:cubicBezTo>
                <a:cubicBezTo>
                  <a:pt x="2366048" y="689091"/>
                  <a:pt x="2672388" y="198024"/>
                  <a:pt x="2946400" y="48703"/>
                </a:cubicBezTo>
                <a:cubicBezTo>
                  <a:pt x="3220412" y="-100618"/>
                  <a:pt x="3805382" y="141067"/>
                  <a:pt x="3805382" y="141067"/>
                </a:cubicBezTo>
                <a:lnTo>
                  <a:pt x="3805382" y="141067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 bwMode="auto">
          <a:xfrm>
            <a:off x="2090004" y="2040068"/>
            <a:ext cx="2170546" cy="1727200"/>
          </a:xfrm>
          <a:custGeom>
            <a:avLst/>
            <a:gdLst>
              <a:gd name="connsiteX0" fmla="*/ 406400 w 2170546"/>
              <a:gd name="connsiteY0" fmla="*/ 36945 h 1764145"/>
              <a:gd name="connsiteX1" fmla="*/ 406400 w 2170546"/>
              <a:gd name="connsiteY1" fmla="*/ 286327 h 1764145"/>
              <a:gd name="connsiteX2" fmla="*/ 701964 w 2170546"/>
              <a:gd name="connsiteY2" fmla="*/ 286327 h 1764145"/>
              <a:gd name="connsiteX3" fmla="*/ 701964 w 2170546"/>
              <a:gd name="connsiteY3" fmla="*/ 554181 h 1764145"/>
              <a:gd name="connsiteX4" fmla="*/ 1136073 w 2170546"/>
              <a:gd name="connsiteY4" fmla="*/ 554181 h 1764145"/>
              <a:gd name="connsiteX5" fmla="*/ 1136073 w 2170546"/>
              <a:gd name="connsiteY5" fmla="*/ 858981 h 1764145"/>
              <a:gd name="connsiteX6" fmla="*/ 1487055 w 2170546"/>
              <a:gd name="connsiteY6" fmla="*/ 858981 h 1764145"/>
              <a:gd name="connsiteX7" fmla="*/ 1487055 w 2170546"/>
              <a:gd name="connsiteY7" fmla="*/ 1209963 h 1764145"/>
              <a:gd name="connsiteX8" fmla="*/ 1810327 w 2170546"/>
              <a:gd name="connsiteY8" fmla="*/ 1209963 h 1764145"/>
              <a:gd name="connsiteX9" fmla="*/ 1810327 w 2170546"/>
              <a:gd name="connsiteY9" fmla="*/ 1560945 h 1764145"/>
              <a:gd name="connsiteX10" fmla="*/ 2170546 w 2170546"/>
              <a:gd name="connsiteY10" fmla="*/ 1560945 h 1764145"/>
              <a:gd name="connsiteX11" fmla="*/ 2170546 w 2170546"/>
              <a:gd name="connsiteY11" fmla="*/ 1764145 h 1764145"/>
              <a:gd name="connsiteX12" fmla="*/ 0 w 2170546"/>
              <a:gd name="connsiteY12" fmla="*/ 1764145 h 1764145"/>
              <a:gd name="connsiteX13" fmla="*/ 0 w 2170546"/>
              <a:gd name="connsiteY13" fmla="*/ 0 h 1764145"/>
              <a:gd name="connsiteX14" fmla="*/ 406400 w 2170546"/>
              <a:gd name="connsiteY14" fmla="*/ 36945 h 1764145"/>
              <a:gd name="connsiteX0" fmla="*/ 406400 w 2170546"/>
              <a:gd name="connsiteY0" fmla="*/ 0 h 1727200"/>
              <a:gd name="connsiteX1" fmla="*/ 406400 w 2170546"/>
              <a:gd name="connsiteY1" fmla="*/ 249382 h 1727200"/>
              <a:gd name="connsiteX2" fmla="*/ 701964 w 2170546"/>
              <a:gd name="connsiteY2" fmla="*/ 249382 h 1727200"/>
              <a:gd name="connsiteX3" fmla="*/ 701964 w 2170546"/>
              <a:gd name="connsiteY3" fmla="*/ 517236 h 1727200"/>
              <a:gd name="connsiteX4" fmla="*/ 1136073 w 2170546"/>
              <a:gd name="connsiteY4" fmla="*/ 517236 h 1727200"/>
              <a:gd name="connsiteX5" fmla="*/ 1136073 w 2170546"/>
              <a:gd name="connsiteY5" fmla="*/ 822036 h 1727200"/>
              <a:gd name="connsiteX6" fmla="*/ 1487055 w 2170546"/>
              <a:gd name="connsiteY6" fmla="*/ 822036 h 1727200"/>
              <a:gd name="connsiteX7" fmla="*/ 1487055 w 2170546"/>
              <a:gd name="connsiteY7" fmla="*/ 1173018 h 1727200"/>
              <a:gd name="connsiteX8" fmla="*/ 1810327 w 2170546"/>
              <a:gd name="connsiteY8" fmla="*/ 1173018 h 1727200"/>
              <a:gd name="connsiteX9" fmla="*/ 1810327 w 2170546"/>
              <a:gd name="connsiteY9" fmla="*/ 1524000 h 1727200"/>
              <a:gd name="connsiteX10" fmla="*/ 2170546 w 2170546"/>
              <a:gd name="connsiteY10" fmla="*/ 1524000 h 1727200"/>
              <a:gd name="connsiteX11" fmla="*/ 2170546 w 2170546"/>
              <a:gd name="connsiteY11" fmla="*/ 1727200 h 1727200"/>
              <a:gd name="connsiteX12" fmla="*/ 0 w 2170546"/>
              <a:gd name="connsiteY12" fmla="*/ 1727200 h 1727200"/>
              <a:gd name="connsiteX13" fmla="*/ 0 w 2170546"/>
              <a:gd name="connsiteY13" fmla="*/ 18473 h 1727200"/>
              <a:gd name="connsiteX14" fmla="*/ 406400 w 2170546"/>
              <a:gd name="connsiteY14" fmla="*/ 0 h 1727200"/>
              <a:gd name="connsiteX0" fmla="*/ 406400 w 2170546"/>
              <a:gd name="connsiteY0" fmla="*/ 0 h 1727200"/>
              <a:gd name="connsiteX1" fmla="*/ 406400 w 2170546"/>
              <a:gd name="connsiteY1" fmla="*/ 249382 h 1727200"/>
              <a:gd name="connsiteX2" fmla="*/ 701964 w 2170546"/>
              <a:gd name="connsiteY2" fmla="*/ 249382 h 1727200"/>
              <a:gd name="connsiteX3" fmla="*/ 701964 w 2170546"/>
              <a:gd name="connsiteY3" fmla="*/ 517236 h 1727200"/>
              <a:gd name="connsiteX4" fmla="*/ 1136073 w 2170546"/>
              <a:gd name="connsiteY4" fmla="*/ 517236 h 1727200"/>
              <a:gd name="connsiteX5" fmla="*/ 1136073 w 2170546"/>
              <a:gd name="connsiteY5" fmla="*/ 822036 h 1727200"/>
              <a:gd name="connsiteX6" fmla="*/ 1487055 w 2170546"/>
              <a:gd name="connsiteY6" fmla="*/ 822036 h 1727200"/>
              <a:gd name="connsiteX7" fmla="*/ 1487055 w 2170546"/>
              <a:gd name="connsiteY7" fmla="*/ 1173018 h 1727200"/>
              <a:gd name="connsiteX8" fmla="*/ 1810327 w 2170546"/>
              <a:gd name="connsiteY8" fmla="*/ 1173018 h 1727200"/>
              <a:gd name="connsiteX9" fmla="*/ 1810327 w 2170546"/>
              <a:gd name="connsiteY9" fmla="*/ 1524000 h 1727200"/>
              <a:gd name="connsiteX10" fmla="*/ 2170546 w 2170546"/>
              <a:gd name="connsiteY10" fmla="*/ 1524000 h 1727200"/>
              <a:gd name="connsiteX11" fmla="*/ 2170546 w 2170546"/>
              <a:gd name="connsiteY11" fmla="*/ 1727200 h 1727200"/>
              <a:gd name="connsiteX12" fmla="*/ 0 w 2170546"/>
              <a:gd name="connsiteY12" fmla="*/ 1727200 h 1727200"/>
              <a:gd name="connsiteX13" fmla="*/ 0 w 2170546"/>
              <a:gd name="connsiteY13" fmla="*/ 9237 h 1727200"/>
              <a:gd name="connsiteX14" fmla="*/ 406400 w 2170546"/>
              <a:gd name="connsiteY14" fmla="*/ 0 h 17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0546" h="1727200">
                <a:moveTo>
                  <a:pt x="406400" y="0"/>
                </a:moveTo>
                <a:lnTo>
                  <a:pt x="406400" y="249382"/>
                </a:lnTo>
                <a:lnTo>
                  <a:pt x="701964" y="249382"/>
                </a:lnTo>
                <a:lnTo>
                  <a:pt x="701964" y="517236"/>
                </a:lnTo>
                <a:lnTo>
                  <a:pt x="1136073" y="517236"/>
                </a:lnTo>
                <a:lnTo>
                  <a:pt x="1136073" y="822036"/>
                </a:lnTo>
                <a:lnTo>
                  <a:pt x="1487055" y="822036"/>
                </a:lnTo>
                <a:lnTo>
                  <a:pt x="1487055" y="1173018"/>
                </a:lnTo>
                <a:lnTo>
                  <a:pt x="1810327" y="1173018"/>
                </a:lnTo>
                <a:lnTo>
                  <a:pt x="1810327" y="1524000"/>
                </a:lnTo>
                <a:lnTo>
                  <a:pt x="2170546" y="1524000"/>
                </a:lnTo>
                <a:lnTo>
                  <a:pt x="2170546" y="1727200"/>
                </a:lnTo>
                <a:lnTo>
                  <a:pt x="0" y="1727200"/>
                </a:lnTo>
                <a:lnTo>
                  <a:pt x="0" y="9237"/>
                </a:lnTo>
                <a:lnTo>
                  <a:pt x="406400" y="0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now playing the role of p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4" name="Straight Connector 3"/>
          <p:cNvCxnSpPr>
            <a:stCxn id="37" idx="1"/>
          </p:cNvCxnSpPr>
          <p:nvPr/>
        </p:nvCxnSpPr>
        <p:spPr bwMode="auto">
          <a:xfrm flipH="1" flipV="1">
            <a:off x="7257152" y="1656263"/>
            <a:ext cx="467968" cy="1234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2439696" y="200280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54401" y="22632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201801" y="253306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8756" y="281504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867072" y="314785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207724" y="349887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039147" y="3726965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404689" y="1568779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755132" y="152633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214282" y="164054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549963" y="182960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8777609" y="206497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958955" y="233891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9063132" y="27726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9001397" y="3242556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8874070" y="356280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592406" y="385218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8256724" y="407211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12689" y="417320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249681" y="411455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829114" y="385218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578318" y="356280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408549" y="320011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362246" y="277800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408549" y="246238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559027" y="219191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829114" y="18720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224601" y="162395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712689" y="2878708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45927" y="3706901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39696" y="1674173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60550" y="3281911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93" y="1295400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017784" y="21674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797574" y="2703201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"/>
          </p:nvPr>
        </p:nvSpPr>
        <p:spPr>
          <a:xfrm>
            <a:off x="121611" y="4611971"/>
            <a:ext cx="12070389" cy="2019823"/>
          </a:xfrm>
        </p:spPr>
        <p:txBody>
          <a:bodyPr/>
          <a:lstStyle/>
          <a:p>
            <a:r>
              <a:rPr lang="en-US" dirty="0"/>
              <a:t>Non-ideal case: the orange path intersects the interior of R(s)</a:t>
            </a:r>
          </a:p>
          <a:p>
            <a:r>
              <a:rPr lang="en-US" dirty="0"/>
              <a:t>The non-ideal case happens </a:t>
            </a:r>
            <a:r>
              <a:rPr lang="en-US" dirty="0" err="1"/>
              <a:t>iff</a:t>
            </a:r>
            <a:r>
              <a:rPr lang="en-US" dirty="0"/>
              <a:t> the first edge intersects the bottom side of R(s)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which can be determined in constant time</a:t>
            </a:r>
          </a:p>
          <a:p>
            <a:pPr lvl="1"/>
            <a:r>
              <a:rPr lang="en-US" dirty="0"/>
              <a:t>if yes, then all gateways after p</a:t>
            </a:r>
            <a:r>
              <a:rPr lang="en-US" baseline="-25000" dirty="0"/>
              <a:t>i</a:t>
            </a:r>
            <a:r>
              <a:rPr lang="en-US" dirty="0"/>
              <a:t> can be ignored: none of them can be p*, and we are done</a:t>
            </a:r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435707" y="2668599"/>
            <a:ext cx="671838" cy="74885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452105" y="3476887"/>
            <a:ext cx="191536" cy="27396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3421193" y="402766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7815" y="313765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R(s)</a:t>
            </a:r>
          </a:p>
        </p:txBody>
      </p:sp>
    </p:spTree>
    <p:extLst>
      <p:ext uri="{BB962C8B-B14F-4D97-AF65-F5344CB8AC3E}">
        <p14:creationId xmlns:p14="http://schemas.microsoft.com/office/powerpoint/2010/main" val="44338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5" grpId="0" animBg="1"/>
      <p:bldP spid="6" grpId="0" animBg="1"/>
      <p:bldP spid="7" grpId="0" animBg="1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>
            <a:stCxn id="21" idx="2"/>
          </p:cNvCxnSpPr>
          <p:nvPr/>
        </p:nvCxnSpPr>
        <p:spPr bwMode="auto">
          <a:xfrm flipH="1" flipV="1">
            <a:off x="7733630" y="3166909"/>
            <a:ext cx="1121968" cy="6972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Freeform 83"/>
          <p:cNvSpPr/>
          <p:nvPr/>
        </p:nvSpPr>
        <p:spPr bwMode="auto">
          <a:xfrm>
            <a:off x="4221018" y="3256363"/>
            <a:ext cx="2179782" cy="539782"/>
          </a:xfrm>
          <a:custGeom>
            <a:avLst/>
            <a:gdLst>
              <a:gd name="connsiteX0" fmla="*/ 2179782 w 2179782"/>
              <a:gd name="connsiteY0" fmla="*/ 216510 h 539782"/>
              <a:gd name="connsiteX1" fmla="*/ 1662546 w 2179782"/>
              <a:gd name="connsiteY1" fmla="*/ 4073 h 539782"/>
              <a:gd name="connsiteX2" fmla="*/ 914400 w 2179782"/>
              <a:gd name="connsiteY2" fmla="*/ 105673 h 539782"/>
              <a:gd name="connsiteX3" fmla="*/ 360218 w 2179782"/>
              <a:gd name="connsiteY3" fmla="*/ 447419 h 539782"/>
              <a:gd name="connsiteX4" fmla="*/ 0 w 2179782"/>
              <a:gd name="connsiteY4" fmla="*/ 539782 h 53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782" h="539782">
                <a:moveTo>
                  <a:pt x="2179782" y="216510"/>
                </a:moveTo>
                <a:cubicBezTo>
                  <a:pt x="2026612" y="119528"/>
                  <a:pt x="1873443" y="22546"/>
                  <a:pt x="1662546" y="4073"/>
                </a:cubicBezTo>
                <a:cubicBezTo>
                  <a:pt x="1451649" y="-14400"/>
                  <a:pt x="1131455" y="31782"/>
                  <a:pt x="914400" y="105673"/>
                </a:cubicBezTo>
                <a:cubicBezTo>
                  <a:pt x="697345" y="179564"/>
                  <a:pt x="512618" y="375068"/>
                  <a:pt x="360218" y="447419"/>
                </a:cubicBezTo>
                <a:cubicBezTo>
                  <a:pt x="207818" y="519770"/>
                  <a:pt x="103909" y="529776"/>
                  <a:pt x="0" y="539782"/>
                </a:cubicBez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>
            <a:stCxn id="34" idx="2"/>
          </p:cNvCxnSpPr>
          <p:nvPr/>
        </p:nvCxnSpPr>
        <p:spPr bwMode="auto">
          <a:xfrm flipH="1" flipV="1">
            <a:off x="6448693" y="2750932"/>
            <a:ext cx="1245524" cy="4291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Freeform 87"/>
          <p:cNvSpPr/>
          <p:nvPr/>
        </p:nvSpPr>
        <p:spPr bwMode="auto">
          <a:xfrm>
            <a:off x="3888509" y="2750692"/>
            <a:ext cx="2558473" cy="675999"/>
          </a:xfrm>
          <a:custGeom>
            <a:avLst/>
            <a:gdLst>
              <a:gd name="connsiteX0" fmla="*/ 0 w 2558473"/>
              <a:gd name="connsiteY0" fmla="*/ 675999 h 675999"/>
              <a:gd name="connsiteX1" fmla="*/ 350982 w 2558473"/>
              <a:gd name="connsiteY1" fmla="*/ 352726 h 675999"/>
              <a:gd name="connsiteX2" fmla="*/ 923636 w 2558473"/>
              <a:gd name="connsiteY2" fmla="*/ 103344 h 675999"/>
              <a:gd name="connsiteX3" fmla="*/ 1699491 w 2558473"/>
              <a:gd name="connsiteY3" fmla="*/ 10981 h 675999"/>
              <a:gd name="connsiteX4" fmla="*/ 2558473 w 2558473"/>
              <a:gd name="connsiteY4" fmla="*/ 1744 h 675999"/>
              <a:gd name="connsiteX5" fmla="*/ 2558473 w 2558473"/>
              <a:gd name="connsiteY5" fmla="*/ 1744 h 67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473" h="675999">
                <a:moveTo>
                  <a:pt x="0" y="675999"/>
                </a:moveTo>
                <a:cubicBezTo>
                  <a:pt x="98521" y="562083"/>
                  <a:pt x="197043" y="448168"/>
                  <a:pt x="350982" y="352726"/>
                </a:cubicBezTo>
                <a:cubicBezTo>
                  <a:pt x="504921" y="257284"/>
                  <a:pt x="698885" y="160301"/>
                  <a:pt x="923636" y="103344"/>
                </a:cubicBezTo>
                <a:cubicBezTo>
                  <a:pt x="1148387" y="46387"/>
                  <a:pt x="1427018" y="27914"/>
                  <a:pt x="1699491" y="10981"/>
                </a:cubicBezTo>
                <a:cubicBezTo>
                  <a:pt x="1971964" y="-5952"/>
                  <a:pt x="2558473" y="1744"/>
                  <a:pt x="2558473" y="1744"/>
                </a:cubicBezTo>
                <a:lnTo>
                  <a:pt x="2558473" y="1744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stCxn id="34" idx="3"/>
          </p:cNvCxnSpPr>
          <p:nvPr/>
        </p:nvCxnSpPr>
        <p:spPr bwMode="auto">
          <a:xfrm flipH="1">
            <a:off x="6453690" y="3210109"/>
            <a:ext cx="1252958" cy="2941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Freeform 73"/>
          <p:cNvSpPr/>
          <p:nvPr/>
        </p:nvSpPr>
        <p:spPr bwMode="auto">
          <a:xfrm>
            <a:off x="4424218" y="3860800"/>
            <a:ext cx="4616993" cy="1136073"/>
          </a:xfrm>
          <a:custGeom>
            <a:avLst/>
            <a:gdLst>
              <a:gd name="connsiteX0" fmla="*/ 0 w 4616993"/>
              <a:gd name="connsiteY0" fmla="*/ 157018 h 1136073"/>
              <a:gd name="connsiteX1" fmla="*/ 1348509 w 4616993"/>
              <a:gd name="connsiteY1" fmla="*/ 572655 h 1136073"/>
              <a:gd name="connsiteX2" fmla="*/ 3011055 w 4616993"/>
              <a:gd name="connsiteY2" fmla="*/ 1136073 h 1136073"/>
              <a:gd name="connsiteX3" fmla="*/ 4470400 w 4616993"/>
              <a:gd name="connsiteY3" fmla="*/ 572655 h 1136073"/>
              <a:gd name="connsiteX4" fmla="*/ 4488873 w 4616993"/>
              <a:gd name="connsiteY4" fmla="*/ 0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6993" h="1136073">
                <a:moveTo>
                  <a:pt x="0" y="157018"/>
                </a:moveTo>
                <a:cubicBezTo>
                  <a:pt x="423333" y="283248"/>
                  <a:pt x="846667" y="409479"/>
                  <a:pt x="1348509" y="572655"/>
                </a:cubicBezTo>
                <a:cubicBezTo>
                  <a:pt x="1850352" y="735831"/>
                  <a:pt x="2490740" y="1136073"/>
                  <a:pt x="3011055" y="1136073"/>
                </a:cubicBezTo>
                <a:cubicBezTo>
                  <a:pt x="3531370" y="1136073"/>
                  <a:pt x="4224097" y="762001"/>
                  <a:pt x="4470400" y="572655"/>
                </a:cubicBezTo>
                <a:cubicBezTo>
                  <a:pt x="4716703" y="383310"/>
                  <a:pt x="4602788" y="191655"/>
                  <a:pt x="4488873" y="0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 bwMode="auto">
          <a:xfrm flipH="1">
            <a:off x="1447316" y="4028250"/>
            <a:ext cx="2993364" cy="167765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1039078" y="3888509"/>
            <a:ext cx="8173503" cy="2163908"/>
          </a:xfrm>
          <a:custGeom>
            <a:avLst/>
            <a:gdLst>
              <a:gd name="connsiteX0" fmla="*/ 411031 w 8173503"/>
              <a:gd name="connsiteY0" fmla="*/ 314036 h 2163908"/>
              <a:gd name="connsiteX1" fmla="*/ 318667 w 8173503"/>
              <a:gd name="connsiteY1" fmla="*/ 1727200 h 2163908"/>
              <a:gd name="connsiteX2" fmla="*/ 3930086 w 8173503"/>
              <a:gd name="connsiteY2" fmla="*/ 2161309 h 2163908"/>
              <a:gd name="connsiteX3" fmla="*/ 7763177 w 8173503"/>
              <a:gd name="connsiteY3" fmla="*/ 1579418 h 2163908"/>
              <a:gd name="connsiteX4" fmla="*/ 7883249 w 8173503"/>
              <a:gd name="connsiteY4" fmla="*/ 0 h 216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3503" h="2163908">
                <a:moveTo>
                  <a:pt x="411031" y="314036"/>
                </a:moveTo>
                <a:cubicBezTo>
                  <a:pt x="71594" y="866678"/>
                  <a:pt x="-267842" y="1419321"/>
                  <a:pt x="318667" y="1727200"/>
                </a:cubicBezTo>
                <a:cubicBezTo>
                  <a:pt x="905176" y="2035079"/>
                  <a:pt x="2689335" y="2185939"/>
                  <a:pt x="3930086" y="2161309"/>
                </a:cubicBezTo>
                <a:cubicBezTo>
                  <a:pt x="5170837" y="2136679"/>
                  <a:pt x="7104317" y="1939636"/>
                  <a:pt x="7763177" y="1579418"/>
                </a:cubicBezTo>
                <a:cubicBezTo>
                  <a:pt x="8422037" y="1219200"/>
                  <a:pt x="8152643" y="609600"/>
                  <a:pt x="7883249" y="0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3241964" y="1893551"/>
            <a:ext cx="3999345" cy="964369"/>
          </a:xfrm>
          <a:custGeom>
            <a:avLst/>
            <a:gdLst>
              <a:gd name="connsiteX0" fmla="*/ 0 w 3999345"/>
              <a:gd name="connsiteY0" fmla="*/ 923540 h 964369"/>
              <a:gd name="connsiteX1" fmla="*/ 508000 w 3999345"/>
              <a:gd name="connsiteY1" fmla="*/ 951249 h 964369"/>
              <a:gd name="connsiteX2" fmla="*/ 1440872 w 3999345"/>
              <a:gd name="connsiteY2" fmla="*/ 738813 h 964369"/>
              <a:gd name="connsiteX3" fmla="*/ 2115127 w 3999345"/>
              <a:gd name="connsiteY3" fmla="*/ 304704 h 964369"/>
              <a:gd name="connsiteX4" fmla="*/ 2937163 w 3999345"/>
              <a:gd name="connsiteY4" fmla="*/ 18376 h 964369"/>
              <a:gd name="connsiteX5" fmla="*/ 3999345 w 3999345"/>
              <a:gd name="connsiteY5" fmla="*/ 27613 h 964369"/>
              <a:gd name="connsiteX6" fmla="*/ 3999345 w 3999345"/>
              <a:gd name="connsiteY6" fmla="*/ 27613 h 96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9345" h="964369">
                <a:moveTo>
                  <a:pt x="0" y="923540"/>
                </a:moveTo>
                <a:cubicBezTo>
                  <a:pt x="133927" y="952788"/>
                  <a:pt x="267855" y="982037"/>
                  <a:pt x="508000" y="951249"/>
                </a:cubicBezTo>
                <a:cubicBezTo>
                  <a:pt x="748145" y="920461"/>
                  <a:pt x="1173018" y="846570"/>
                  <a:pt x="1440872" y="738813"/>
                </a:cubicBezTo>
                <a:cubicBezTo>
                  <a:pt x="1708727" y="631055"/>
                  <a:pt x="1865745" y="424777"/>
                  <a:pt x="2115127" y="304704"/>
                </a:cubicBezTo>
                <a:cubicBezTo>
                  <a:pt x="2364509" y="184631"/>
                  <a:pt x="2623127" y="64558"/>
                  <a:pt x="2937163" y="18376"/>
                </a:cubicBezTo>
                <a:cubicBezTo>
                  <a:pt x="3251199" y="-27806"/>
                  <a:pt x="3999345" y="27613"/>
                  <a:pt x="3999345" y="27613"/>
                </a:cubicBezTo>
                <a:lnTo>
                  <a:pt x="3999345" y="27613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1948873" y="2327564"/>
            <a:ext cx="3075709" cy="2567709"/>
          </a:xfrm>
          <a:custGeom>
            <a:avLst/>
            <a:gdLst>
              <a:gd name="connsiteX0" fmla="*/ 0 w 3075709"/>
              <a:gd name="connsiteY0" fmla="*/ 2567709 h 2567709"/>
              <a:gd name="connsiteX1" fmla="*/ 0 w 3075709"/>
              <a:gd name="connsiteY1" fmla="*/ 0 h 2567709"/>
              <a:gd name="connsiteX2" fmla="*/ 508000 w 3075709"/>
              <a:gd name="connsiteY2" fmla="*/ 0 h 2567709"/>
              <a:gd name="connsiteX3" fmla="*/ 508000 w 3075709"/>
              <a:gd name="connsiteY3" fmla="*/ 258619 h 2567709"/>
              <a:gd name="connsiteX4" fmla="*/ 840509 w 3075709"/>
              <a:gd name="connsiteY4" fmla="*/ 258619 h 2567709"/>
              <a:gd name="connsiteX5" fmla="*/ 840509 w 3075709"/>
              <a:gd name="connsiteY5" fmla="*/ 508000 h 2567709"/>
              <a:gd name="connsiteX6" fmla="*/ 1293091 w 3075709"/>
              <a:gd name="connsiteY6" fmla="*/ 508000 h 2567709"/>
              <a:gd name="connsiteX7" fmla="*/ 1293091 w 3075709"/>
              <a:gd name="connsiteY7" fmla="*/ 775855 h 2567709"/>
              <a:gd name="connsiteX8" fmla="*/ 1634836 w 3075709"/>
              <a:gd name="connsiteY8" fmla="*/ 775855 h 2567709"/>
              <a:gd name="connsiteX9" fmla="*/ 1634836 w 3075709"/>
              <a:gd name="connsiteY9" fmla="*/ 1117600 h 2567709"/>
              <a:gd name="connsiteX10" fmla="*/ 1939636 w 3075709"/>
              <a:gd name="connsiteY10" fmla="*/ 1117600 h 2567709"/>
              <a:gd name="connsiteX11" fmla="*/ 1939636 w 3075709"/>
              <a:gd name="connsiteY11" fmla="*/ 1468582 h 2567709"/>
              <a:gd name="connsiteX12" fmla="*/ 2290618 w 3075709"/>
              <a:gd name="connsiteY12" fmla="*/ 1468582 h 2567709"/>
              <a:gd name="connsiteX13" fmla="*/ 2290618 w 3075709"/>
              <a:gd name="connsiteY13" fmla="*/ 1690255 h 2567709"/>
              <a:gd name="connsiteX14" fmla="*/ 2493818 w 3075709"/>
              <a:gd name="connsiteY14" fmla="*/ 1690255 h 2567709"/>
              <a:gd name="connsiteX15" fmla="*/ 2493818 w 3075709"/>
              <a:gd name="connsiteY15" fmla="*/ 1948873 h 2567709"/>
              <a:gd name="connsiteX16" fmla="*/ 2733963 w 3075709"/>
              <a:gd name="connsiteY16" fmla="*/ 1948873 h 2567709"/>
              <a:gd name="connsiteX17" fmla="*/ 2733963 w 3075709"/>
              <a:gd name="connsiteY17" fmla="*/ 2290619 h 2567709"/>
              <a:gd name="connsiteX18" fmla="*/ 3075709 w 3075709"/>
              <a:gd name="connsiteY18" fmla="*/ 2290619 h 2567709"/>
              <a:gd name="connsiteX19" fmla="*/ 3075709 w 3075709"/>
              <a:gd name="connsiteY19" fmla="*/ 2484582 h 2567709"/>
              <a:gd name="connsiteX20" fmla="*/ 3075709 w 3075709"/>
              <a:gd name="connsiteY20" fmla="*/ 2503055 h 2567709"/>
              <a:gd name="connsiteX21" fmla="*/ 3075709 w 3075709"/>
              <a:gd name="connsiteY21" fmla="*/ 2530764 h 2567709"/>
              <a:gd name="connsiteX22" fmla="*/ 0 w 3075709"/>
              <a:gd name="connsiteY22" fmla="*/ 2567709 h 2567709"/>
              <a:gd name="connsiteX0" fmla="*/ 0 w 3075709"/>
              <a:gd name="connsiteY0" fmla="*/ 2567709 h 2567709"/>
              <a:gd name="connsiteX1" fmla="*/ 0 w 3075709"/>
              <a:gd name="connsiteY1" fmla="*/ 0 h 2567709"/>
              <a:gd name="connsiteX2" fmla="*/ 508000 w 3075709"/>
              <a:gd name="connsiteY2" fmla="*/ 0 h 2567709"/>
              <a:gd name="connsiteX3" fmla="*/ 508000 w 3075709"/>
              <a:gd name="connsiteY3" fmla="*/ 258619 h 2567709"/>
              <a:gd name="connsiteX4" fmla="*/ 840509 w 3075709"/>
              <a:gd name="connsiteY4" fmla="*/ 258619 h 2567709"/>
              <a:gd name="connsiteX5" fmla="*/ 840509 w 3075709"/>
              <a:gd name="connsiteY5" fmla="*/ 508000 h 2567709"/>
              <a:gd name="connsiteX6" fmla="*/ 1293091 w 3075709"/>
              <a:gd name="connsiteY6" fmla="*/ 508000 h 2567709"/>
              <a:gd name="connsiteX7" fmla="*/ 1293091 w 3075709"/>
              <a:gd name="connsiteY7" fmla="*/ 775855 h 2567709"/>
              <a:gd name="connsiteX8" fmla="*/ 1634836 w 3075709"/>
              <a:gd name="connsiteY8" fmla="*/ 775855 h 2567709"/>
              <a:gd name="connsiteX9" fmla="*/ 1634836 w 3075709"/>
              <a:gd name="connsiteY9" fmla="*/ 1117600 h 2567709"/>
              <a:gd name="connsiteX10" fmla="*/ 1939636 w 3075709"/>
              <a:gd name="connsiteY10" fmla="*/ 1117600 h 2567709"/>
              <a:gd name="connsiteX11" fmla="*/ 1939636 w 3075709"/>
              <a:gd name="connsiteY11" fmla="*/ 1468582 h 2567709"/>
              <a:gd name="connsiteX12" fmla="*/ 2290618 w 3075709"/>
              <a:gd name="connsiteY12" fmla="*/ 1468582 h 2567709"/>
              <a:gd name="connsiteX13" fmla="*/ 2290618 w 3075709"/>
              <a:gd name="connsiteY13" fmla="*/ 1690255 h 2567709"/>
              <a:gd name="connsiteX14" fmla="*/ 2493818 w 3075709"/>
              <a:gd name="connsiteY14" fmla="*/ 1690255 h 2567709"/>
              <a:gd name="connsiteX15" fmla="*/ 2493818 w 3075709"/>
              <a:gd name="connsiteY15" fmla="*/ 1948873 h 2567709"/>
              <a:gd name="connsiteX16" fmla="*/ 2733963 w 3075709"/>
              <a:gd name="connsiteY16" fmla="*/ 1948873 h 2567709"/>
              <a:gd name="connsiteX17" fmla="*/ 2733963 w 3075709"/>
              <a:gd name="connsiteY17" fmla="*/ 2290619 h 2567709"/>
              <a:gd name="connsiteX18" fmla="*/ 3075709 w 3075709"/>
              <a:gd name="connsiteY18" fmla="*/ 2290619 h 2567709"/>
              <a:gd name="connsiteX19" fmla="*/ 3075709 w 3075709"/>
              <a:gd name="connsiteY19" fmla="*/ 2484582 h 2567709"/>
              <a:gd name="connsiteX20" fmla="*/ 3075709 w 3075709"/>
              <a:gd name="connsiteY20" fmla="*/ 2503055 h 2567709"/>
              <a:gd name="connsiteX21" fmla="*/ 3075709 w 3075709"/>
              <a:gd name="connsiteY21" fmla="*/ 2558473 h 2567709"/>
              <a:gd name="connsiteX22" fmla="*/ 0 w 3075709"/>
              <a:gd name="connsiteY22" fmla="*/ 2567709 h 256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075709" h="2567709">
                <a:moveTo>
                  <a:pt x="0" y="2567709"/>
                </a:moveTo>
                <a:lnTo>
                  <a:pt x="0" y="0"/>
                </a:lnTo>
                <a:lnTo>
                  <a:pt x="508000" y="0"/>
                </a:lnTo>
                <a:lnTo>
                  <a:pt x="508000" y="258619"/>
                </a:lnTo>
                <a:lnTo>
                  <a:pt x="840509" y="258619"/>
                </a:lnTo>
                <a:lnTo>
                  <a:pt x="840509" y="508000"/>
                </a:lnTo>
                <a:lnTo>
                  <a:pt x="1293091" y="508000"/>
                </a:lnTo>
                <a:lnTo>
                  <a:pt x="1293091" y="775855"/>
                </a:lnTo>
                <a:lnTo>
                  <a:pt x="1634836" y="775855"/>
                </a:lnTo>
                <a:lnTo>
                  <a:pt x="1634836" y="1117600"/>
                </a:lnTo>
                <a:lnTo>
                  <a:pt x="1939636" y="1117600"/>
                </a:lnTo>
                <a:lnTo>
                  <a:pt x="1939636" y="1468582"/>
                </a:lnTo>
                <a:lnTo>
                  <a:pt x="2290618" y="1468582"/>
                </a:lnTo>
                <a:lnTo>
                  <a:pt x="2290618" y="1690255"/>
                </a:lnTo>
                <a:lnTo>
                  <a:pt x="2493818" y="1690255"/>
                </a:lnTo>
                <a:lnTo>
                  <a:pt x="2493818" y="1948873"/>
                </a:lnTo>
                <a:lnTo>
                  <a:pt x="2733963" y="1948873"/>
                </a:lnTo>
                <a:lnTo>
                  <a:pt x="2733963" y="2290619"/>
                </a:lnTo>
                <a:lnTo>
                  <a:pt x="3075709" y="2290619"/>
                </a:lnTo>
                <a:lnTo>
                  <a:pt x="3075709" y="2484582"/>
                </a:lnTo>
                <a:lnTo>
                  <a:pt x="3075709" y="2503055"/>
                </a:lnTo>
                <a:lnTo>
                  <a:pt x="3075709" y="2558473"/>
                </a:lnTo>
                <a:lnTo>
                  <a:pt x="0" y="2567709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non-ideal cases</a:t>
            </a:r>
          </a:p>
        </p:txBody>
      </p:sp>
      <p:cxnSp>
        <p:nvCxnSpPr>
          <p:cNvPr id="5" name="Straight Connector 4"/>
          <p:cNvCxnSpPr>
            <a:stCxn id="34" idx="1"/>
          </p:cNvCxnSpPr>
          <p:nvPr/>
        </p:nvCxnSpPr>
        <p:spPr bwMode="auto">
          <a:xfrm flipH="1" flipV="1">
            <a:off x="7238680" y="1915210"/>
            <a:ext cx="467968" cy="1234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2421224" y="226175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35929" y="252223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83329" y="279200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40284" y="30739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848600" y="340680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89252" y="375781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91365" y="4861137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86217" y="1827726"/>
            <a:ext cx="2700886" cy="266230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736660" y="178528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8195810" y="189949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531491" y="208855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8759137" y="232391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940483" y="2597865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9044660" y="303154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8982925" y="3501503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855598" y="38217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573934" y="411113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8238252" y="433105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694217" y="44321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231209" y="4373502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10642" y="411113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559846" y="38217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390077" y="345906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343774" y="3036950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390077" y="272133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540555" y="245085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810642" y="2130997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206129" y="1882901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694217" y="3137655"/>
            <a:ext cx="84885" cy="84885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98145" y="4841073"/>
            <a:ext cx="227946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21224" y="1933120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20655" y="4463396"/>
            <a:ext cx="31232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157221" y="1554347"/>
            <a:ext cx="314998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99312" y="242635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779102" y="2962148"/>
            <a:ext cx="218570" cy="308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4398238" y="3985808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650322" y="4246174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978213" y="4590509"/>
            <a:ext cx="84885" cy="8488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24600" y="3721969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R(s)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98238" y="367222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j</a:t>
            </a:r>
            <a:endParaRPr lang="en-US" dirty="0"/>
          </a:p>
        </p:txBody>
      </p:sp>
      <p:cxnSp>
        <p:nvCxnSpPr>
          <p:cNvPr id="53" name="Straight Connector 52"/>
          <p:cNvCxnSpPr>
            <a:stCxn id="8" idx="5"/>
          </p:cNvCxnSpPr>
          <p:nvPr/>
        </p:nvCxnSpPr>
        <p:spPr bwMode="auto">
          <a:xfrm>
            <a:off x="3255783" y="2864463"/>
            <a:ext cx="521890" cy="228518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3777673" y="1939636"/>
            <a:ext cx="3454400" cy="3483719"/>
          </a:xfrm>
          <a:custGeom>
            <a:avLst/>
            <a:gdLst>
              <a:gd name="connsiteX0" fmla="*/ 0 w 3454400"/>
              <a:gd name="connsiteY0" fmla="*/ 3214255 h 3483719"/>
              <a:gd name="connsiteX1" fmla="*/ 2115127 w 3454400"/>
              <a:gd name="connsiteY1" fmla="*/ 3241964 h 3483719"/>
              <a:gd name="connsiteX2" fmla="*/ 2096654 w 3454400"/>
              <a:gd name="connsiteY2" fmla="*/ 637309 h 3483719"/>
              <a:gd name="connsiteX3" fmla="*/ 3454400 w 3454400"/>
              <a:gd name="connsiteY3" fmla="*/ 0 h 348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3483719">
                <a:moveTo>
                  <a:pt x="0" y="3214255"/>
                </a:moveTo>
                <a:cubicBezTo>
                  <a:pt x="882842" y="3442855"/>
                  <a:pt x="1765685" y="3671455"/>
                  <a:pt x="2115127" y="3241964"/>
                </a:cubicBezTo>
                <a:cubicBezTo>
                  <a:pt x="2464569" y="2812473"/>
                  <a:pt x="1873442" y="1177636"/>
                  <a:pt x="2096654" y="637309"/>
                </a:cubicBezTo>
                <a:cubicBezTo>
                  <a:pt x="2319866" y="96982"/>
                  <a:pt x="2887133" y="48491"/>
                  <a:pt x="3454400" y="0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887161" y="364597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 bwMode="auto">
          <a:xfrm rot="19423039">
            <a:off x="3610864" y="2837771"/>
            <a:ext cx="577501" cy="120440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3679871" y="2962149"/>
            <a:ext cx="402602" cy="9444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3241964" y="3305942"/>
            <a:ext cx="1480991" cy="2515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6112066" y="3492675"/>
            <a:ext cx="56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q*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881625" y="3199663"/>
            <a:ext cx="71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middle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071591" y="344953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*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138602" y="26458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91" name="Oval 90"/>
          <p:cNvSpPr/>
          <p:nvPr/>
        </p:nvSpPr>
        <p:spPr bwMode="auto">
          <a:xfrm rot="19423039">
            <a:off x="3347977" y="2928885"/>
            <a:ext cx="511167" cy="31337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 rot="19423039">
            <a:off x="6335640" y="2140797"/>
            <a:ext cx="831494" cy="42011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 rot="19423039">
            <a:off x="3962147" y="3654997"/>
            <a:ext cx="511167" cy="313378"/>
          </a:xfrm>
          <a:prstGeom prst="ellipse">
            <a:avLst/>
          </a:prstGeom>
          <a:noFill/>
          <a:ln w="19050" cap="flat" cmpd="sng" algn="ctr">
            <a:solidFill>
              <a:srgbClr val="7030A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 rot="17485228">
            <a:off x="6680838" y="2304073"/>
            <a:ext cx="1331392" cy="3046608"/>
          </a:xfrm>
          <a:prstGeom prst="ellipse">
            <a:avLst/>
          </a:prstGeom>
          <a:noFill/>
          <a:ln w="19050" cap="flat" cmpd="sng" algn="ctr">
            <a:solidFill>
              <a:srgbClr val="7030A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864017" y="1492209"/>
            <a:ext cx="157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 recursively</a:t>
            </a:r>
          </a:p>
        </p:txBody>
      </p:sp>
      <p:cxnSp>
        <p:nvCxnSpPr>
          <p:cNvPr id="97" name="Straight Arrow Connector 96"/>
          <p:cNvCxnSpPr>
            <a:stCxn id="95" idx="2"/>
            <a:endCxn id="43" idx="1"/>
          </p:cNvCxnSpPr>
          <p:nvPr/>
        </p:nvCxnSpPr>
        <p:spPr bwMode="auto">
          <a:xfrm flipH="1">
            <a:off x="3749964" y="1861541"/>
            <a:ext cx="900358" cy="9832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>
            <a:stCxn id="95" idx="2"/>
          </p:cNvCxnSpPr>
          <p:nvPr/>
        </p:nvCxnSpPr>
        <p:spPr bwMode="auto">
          <a:xfrm>
            <a:off x="4650322" y="1861541"/>
            <a:ext cx="1816384" cy="401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3918979" y="5313716"/>
            <a:ext cx="157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run recursively</a:t>
            </a:r>
          </a:p>
        </p:txBody>
      </p:sp>
      <p:cxnSp>
        <p:nvCxnSpPr>
          <p:cNvPr id="103" name="Straight Arrow Connector 102"/>
          <p:cNvCxnSpPr>
            <a:stCxn id="102" idx="0"/>
          </p:cNvCxnSpPr>
          <p:nvPr/>
        </p:nvCxnSpPr>
        <p:spPr bwMode="auto">
          <a:xfrm flipV="1">
            <a:off x="4705284" y="4312729"/>
            <a:ext cx="1966796" cy="10009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>
            <a:stCxn id="102" idx="0"/>
          </p:cNvCxnSpPr>
          <p:nvPr/>
        </p:nvCxnSpPr>
        <p:spPr bwMode="auto">
          <a:xfrm flipH="1" flipV="1">
            <a:off x="4343472" y="3935887"/>
            <a:ext cx="361812" cy="137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Oval 110"/>
          <p:cNvSpPr/>
          <p:nvPr/>
        </p:nvSpPr>
        <p:spPr bwMode="auto">
          <a:xfrm rot="19423039">
            <a:off x="3691946" y="2665318"/>
            <a:ext cx="831494" cy="208720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 flipV="1">
            <a:off x="3832271" y="3114549"/>
            <a:ext cx="402602" cy="9444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>
            <a:off x="3394364" y="3458342"/>
            <a:ext cx="1480991" cy="2515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983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8" grpId="0" animBg="1"/>
      <p:bldP spid="74" grpId="0" animBg="1"/>
      <p:bldP spid="64" grpId="0" animBg="1"/>
      <p:bldP spid="64" grpId="1" animBg="1"/>
      <p:bldP spid="43" grpId="0" animBg="1"/>
      <p:bldP spid="38" grpId="0"/>
      <p:bldP spid="40" grpId="0"/>
      <p:bldP spid="50" grpId="0"/>
      <p:bldP spid="55" grpId="0" animBg="1"/>
      <p:bldP spid="55" grpId="1" animBg="1"/>
      <p:bldP spid="58" grpId="0"/>
      <p:bldP spid="65" grpId="0" animBg="1"/>
      <p:bldP spid="65" grpId="1" animBg="1"/>
      <p:bldP spid="80" grpId="0"/>
      <p:bldP spid="80" grpId="1"/>
      <p:bldP spid="83" grpId="0"/>
      <p:bldP spid="85" grpId="0"/>
      <p:bldP spid="85" grpId="1"/>
      <p:bldP spid="86" grpId="0"/>
      <p:bldP spid="91" grpId="0" animBg="1"/>
      <p:bldP spid="92" grpId="0" animBg="1"/>
      <p:bldP spid="93" grpId="0" animBg="1"/>
      <p:bldP spid="94" grpId="0" animBg="1"/>
      <p:bldP spid="95" grpId="0"/>
      <p:bldP spid="102" grpId="0"/>
      <p:bldP spid="111" grpId="0" animBg="1"/>
      <p:bldP spid="11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divide-and-conquer has been used in planar graphs for two-vertex shortest path queries</a:t>
            </a:r>
          </a:p>
          <a:p>
            <a:pPr lvl="1"/>
            <a:r>
              <a:rPr lang="en-US" dirty="0"/>
              <a:t>Gateways are vertices on separators, which are known already in the input</a:t>
            </a:r>
          </a:p>
          <a:p>
            <a:pPr lvl="1"/>
            <a:r>
              <a:rPr lang="en-US" dirty="0"/>
              <a:t>Some work can be done on the gateways during the preprocessing</a:t>
            </a:r>
          </a:p>
          <a:p>
            <a:r>
              <a:rPr lang="en-US" dirty="0"/>
              <a:t>Our problem</a:t>
            </a:r>
          </a:p>
          <a:p>
            <a:pPr lvl="1"/>
            <a:r>
              <a:rPr lang="en-US" dirty="0"/>
              <a:t>Gateways are determined during query time</a:t>
            </a:r>
          </a:p>
        </p:txBody>
      </p:sp>
    </p:spTree>
    <p:extLst>
      <p:ext uri="{BB962C8B-B14F-4D97-AF65-F5344CB8AC3E}">
        <p14:creationId xmlns:p14="http://schemas.microsoft.com/office/powerpoint/2010/main" val="838655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85209" y="2315730"/>
            <a:ext cx="8078740" cy="1143000"/>
          </a:xfrm>
        </p:spPr>
        <p:txBody>
          <a:bodyPr/>
          <a:lstStyle/>
          <a:p>
            <a:pPr algn="ctr"/>
            <a:r>
              <a:rPr lang="en-US" dirty="0"/>
              <a:t>Thank you for your attention!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3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polygonal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15" y="1430813"/>
            <a:ext cx="9746202" cy="2037398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 set of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h</a:t>
            </a:r>
            <a:r>
              <a:rPr lang="en-US" altLang="zh-CN" dirty="0">
                <a:ea typeface="宋体" charset="-122"/>
              </a:rPr>
              <a:t> disjoint polygonal obstacles with a total of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dirty="0">
                <a:ea typeface="宋体" charset="-122"/>
              </a:rPr>
              <a:t> vertices 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Free space</a:t>
            </a:r>
            <a:r>
              <a:rPr lang="en-US" altLang="zh-CN" dirty="0">
                <a:ea typeface="宋体" charset="-122"/>
              </a:rPr>
              <a:t>: the space outside the obstacles</a:t>
            </a:r>
          </a:p>
          <a:p>
            <a:endParaRPr lang="en-US" dirty="0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526213" y="4010026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5083175" y="3238500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935413" y="5056188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02354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Two-point shortest path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93" y="1419552"/>
            <a:ext cx="10873667" cy="1461904"/>
          </a:xfrm>
        </p:spPr>
        <p:txBody>
          <a:bodyPr/>
          <a:lstStyle/>
          <a:p>
            <a:r>
              <a:rPr lang="en-US" dirty="0"/>
              <a:t>Design a data structure </a:t>
            </a:r>
          </a:p>
          <a:p>
            <a:pPr lvl="1"/>
            <a:r>
              <a:rPr lang="en-US" dirty="0"/>
              <a:t>to find </a:t>
            </a:r>
            <a:r>
              <a:rPr lang="en-US" dirty="0">
                <a:solidFill>
                  <a:srgbClr val="FF0000"/>
                </a:solidFill>
              </a:rPr>
              <a:t>a shortest path </a:t>
            </a:r>
            <a:r>
              <a:rPr lang="en-US" dirty="0"/>
              <a:t>in the free space for any </a:t>
            </a:r>
            <a:r>
              <a:rPr lang="en-US" dirty="0">
                <a:solidFill>
                  <a:srgbClr val="FF0000"/>
                </a:solidFill>
              </a:rPr>
              <a:t>two query points s and t </a:t>
            </a:r>
          </a:p>
          <a:p>
            <a:pPr lvl="1"/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metric</a:t>
            </a: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526213" y="4010026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5083175" y="3238500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935413" y="5056188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5957094" y="5517232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104112" y="386104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8696" y="5373217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04112" y="347139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6030984" y="3922520"/>
            <a:ext cx="1145137" cy="1657884"/>
          </a:xfrm>
          <a:custGeom>
            <a:avLst/>
            <a:gdLst>
              <a:gd name="connsiteX0" fmla="*/ 0 w 1145137"/>
              <a:gd name="connsiteY0" fmla="*/ 1657884 h 1657884"/>
              <a:gd name="connsiteX1" fmla="*/ 666572 w 1145137"/>
              <a:gd name="connsiteY1" fmla="*/ 1452785 h 1657884"/>
              <a:gd name="connsiteX2" fmla="*/ 1145137 w 1145137"/>
              <a:gd name="connsiteY2" fmla="*/ 0 h 165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5137" h="1657884">
                <a:moveTo>
                  <a:pt x="0" y="1657884"/>
                </a:moveTo>
                <a:lnTo>
                  <a:pt x="666572" y="1452785"/>
                </a:lnTo>
                <a:lnTo>
                  <a:pt x="1145137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94808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 and our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Previous work (Chen, </a:t>
                </a:r>
                <a:r>
                  <a:rPr lang="en-US" dirty="0" err="1"/>
                  <a:t>Klenk</a:t>
                </a:r>
                <a:r>
                  <a:rPr lang="en-US" dirty="0"/>
                  <a:t>, </a:t>
                </a:r>
                <a:r>
                  <a:rPr lang="en-US" dirty="0" err="1"/>
                  <a:t>Tu</a:t>
                </a:r>
                <a:r>
                  <a:rPr lang="en-US" dirty="0"/>
                  <a:t> 2000):</a:t>
                </a:r>
              </a:p>
              <a:p>
                <a:pPr lvl="1"/>
                <a:r>
                  <a:rPr lang="en-US" dirty="0"/>
                  <a:t>preprocessing: O(n</a:t>
                </a:r>
                <a:r>
                  <a:rPr lang="en-US" baseline="30000" dirty="0"/>
                  <a:t>2</a:t>
                </a:r>
                <a:r>
                  <a:rPr lang="en-US" dirty="0"/>
                  <a:t>logn) space and O(n</a:t>
                </a:r>
                <a:r>
                  <a:rPr lang="en-US" baseline="30000" dirty="0"/>
                  <a:t>2</a:t>
                </a:r>
                <a:r>
                  <a:rPr lang="en-US" dirty="0"/>
                  <a:t>log</a:t>
                </a:r>
                <a:r>
                  <a:rPr lang="en-US" baseline="30000" dirty="0"/>
                  <a:t>2</a:t>
                </a:r>
                <a:r>
                  <a:rPr lang="en-US" dirty="0"/>
                  <a:t>n) time</a:t>
                </a:r>
              </a:p>
              <a:p>
                <a:pPr lvl="1"/>
                <a:r>
                  <a:rPr lang="en-US" dirty="0"/>
                  <a:t>query: O(log</a:t>
                </a:r>
                <a:r>
                  <a:rPr lang="en-US" baseline="30000" dirty="0"/>
                  <a:t>2</a:t>
                </a:r>
                <a:r>
                  <a:rPr lang="en-US" dirty="0"/>
                  <a:t>n) time</a:t>
                </a:r>
              </a:p>
              <a:p>
                <a:r>
                  <a:rPr lang="en-US" dirty="0"/>
                  <a:t>Previous work (Chen, </a:t>
                </a:r>
                <a:r>
                  <a:rPr lang="en-US" dirty="0" err="1"/>
                  <a:t>Inkulu</a:t>
                </a:r>
                <a:r>
                  <a:rPr lang="en-US" dirty="0"/>
                  <a:t>, Wang 2014):</a:t>
                </a:r>
              </a:p>
              <a:p>
                <a:pPr lvl="1"/>
                <a:r>
                  <a:rPr lang="en-US" dirty="0"/>
                  <a:t>preprocessing: O(n+ h</a:t>
                </a:r>
                <a:r>
                  <a:rPr lang="en-US" baseline="30000" dirty="0"/>
                  <a:t>2</a:t>
                </a:r>
                <a:r>
                  <a:rPr lang="en-US" dirty="0"/>
                  <a:t>logh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/>
                  <a:t>) space and  O(n+ h</a:t>
                </a:r>
                <a:r>
                  <a:rPr lang="en-US" baseline="30000" dirty="0"/>
                  <a:t>2</a:t>
                </a:r>
                <a:r>
                  <a:rPr lang="en-US" dirty="0"/>
                  <a:t>log</a:t>
                </a:r>
                <a:r>
                  <a:rPr lang="en-US" baseline="30000" dirty="0"/>
                  <a:t>2</a:t>
                </a:r>
                <a:r>
                  <a:rPr lang="en-US" dirty="0"/>
                  <a:t>h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/>
                  <a:t>) time </a:t>
                </a:r>
              </a:p>
              <a:p>
                <a:pPr lvl="1"/>
                <a:r>
                  <a:rPr lang="en-US" dirty="0"/>
                  <a:t>query: O(log n) time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Our new result:</a:t>
                </a:r>
              </a:p>
              <a:p>
                <a:pPr lvl="1"/>
                <a:r>
                  <a:rPr lang="en-US" dirty="0"/>
                  <a:t>preprocessing: O(n+ h</a:t>
                </a:r>
                <a:r>
                  <a:rPr lang="en-US" baseline="30000" dirty="0"/>
                  <a:t>2</a:t>
                </a:r>
                <a:r>
                  <a:rPr lang="en-US" dirty="0"/>
                  <a:t>log</a:t>
                </a:r>
                <a:r>
                  <a:rPr lang="en-US" baseline="30000" dirty="0"/>
                  <a:t>3</a:t>
                </a:r>
                <a:r>
                  <a:rPr lang="en-US" dirty="0"/>
                  <a:t>h / </a:t>
                </a:r>
                <a:r>
                  <a:rPr lang="en-US" dirty="0" err="1"/>
                  <a:t>loglog</a:t>
                </a:r>
                <a:r>
                  <a:rPr lang="en-US" dirty="0"/>
                  <a:t> h) space and O(n+ h</a:t>
                </a:r>
                <a:r>
                  <a:rPr lang="en-US" baseline="30000" dirty="0"/>
                  <a:t>2</a:t>
                </a:r>
                <a:r>
                  <a:rPr lang="en-US" dirty="0"/>
                  <a:t>log</a:t>
                </a:r>
                <a:r>
                  <a:rPr lang="en-US" baseline="30000" dirty="0"/>
                  <a:t>4</a:t>
                </a:r>
                <a:r>
                  <a:rPr lang="en-US" dirty="0"/>
                  <a:t>h / </a:t>
                </a:r>
                <a:r>
                  <a:rPr lang="en-US" dirty="0" err="1"/>
                  <a:t>loglog</a:t>
                </a:r>
                <a:r>
                  <a:rPr lang="en-US" dirty="0"/>
                  <a:t> h) time </a:t>
                </a:r>
              </a:p>
              <a:p>
                <a:pPr lvl="1"/>
                <a:r>
                  <a:rPr lang="en-US" dirty="0"/>
                  <a:t>query: O(log n) time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0" t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08797" y="4011193"/>
            <a:ext cx="3835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A super-</a:t>
            </a:r>
            <a:r>
              <a:rPr lang="en-US" sz="2400" dirty="0" err="1">
                <a:solidFill>
                  <a:srgbClr val="FF0000"/>
                </a:solidFill>
              </a:rPr>
              <a:t>polylogarithmic</a:t>
            </a:r>
            <a:r>
              <a:rPr lang="en-US" sz="2400" dirty="0">
                <a:solidFill>
                  <a:srgbClr val="FF0000"/>
                </a:solidFill>
              </a:rPr>
              <a:t> but sublinear improvement</a:t>
            </a:r>
          </a:p>
          <a:p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5341280" y="4370185"/>
            <a:ext cx="1068756" cy="4720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5558077" y="3771622"/>
            <a:ext cx="851959" cy="4309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718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idea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472808" y="515689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3062" y="5139075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59790" y="499505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……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1782142" y="500364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98460" y="502483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20" name="Straight Connector 19"/>
          <p:cNvCxnSpPr>
            <a:endCxn id="6" idx="3"/>
          </p:cNvCxnSpPr>
          <p:nvPr/>
        </p:nvCxnSpPr>
        <p:spPr bwMode="auto">
          <a:xfrm flipV="1">
            <a:off x="7564249" y="3704956"/>
            <a:ext cx="866341" cy="15017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4" idx="5"/>
          </p:cNvCxnSpPr>
          <p:nvPr/>
        </p:nvCxnSpPr>
        <p:spPr bwMode="auto">
          <a:xfrm flipV="1">
            <a:off x="7550858" y="4229259"/>
            <a:ext cx="912061" cy="10056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4" idx="7"/>
          </p:cNvCxnSpPr>
          <p:nvPr/>
        </p:nvCxnSpPr>
        <p:spPr bwMode="auto">
          <a:xfrm flipV="1">
            <a:off x="7550857" y="4807747"/>
            <a:ext cx="912060" cy="36254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4" idx="6"/>
          </p:cNvCxnSpPr>
          <p:nvPr/>
        </p:nvCxnSpPr>
        <p:spPr bwMode="auto">
          <a:xfrm>
            <a:off x="7564248" y="5202618"/>
            <a:ext cx="889200" cy="6122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4" idx="5"/>
          </p:cNvCxnSpPr>
          <p:nvPr/>
        </p:nvCxnSpPr>
        <p:spPr bwMode="auto">
          <a:xfrm>
            <a:off x="7550857" y="5234948"/>
            <a:ext cx="900630" cy="11704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2" idx="5"/>
          </p:cNvCxnSpPr>
          <p:nvPr/>
        </p:nvCxnSpPr>
        <p:spPr bwMode="auto">
          <a:xfrm>
            <a:off x="10439464" y="3704956"/>
            <a:ext cx="1388399" cy="13993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18" idx="3"/>
          </p:cNvCxnSpPr>
          <p:nvPr/>
        </p:nvCxnSpPr>
        <p:spPr bwMode="auto">
          <a:xfrm>
            <a:off x="10393743" y="4220023"/>
            <a:ext cx="1401790" cy="8616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18" idx="4"/>
          </p:cNvCxnSpPr>
          <p:nvPr/>
        </p:nvCxnSpPr>
        <p:spPr bwMode="auto">
          <a:xfrm>
            <a:off x="10415848" y="4831986"/>
            <a:ext cx="1412014" cy="263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8" idx="5"/>
          </p:cNvCxnSpPr>
          <p:nvPr/>
        </p:nvCxnSpPr>
        <p:spPr bwMode="auto">
          <a:xfrm flipV="1">
            <a:off x="10415849" y="5081696"/>
            <a:ext cx="1444343" cy="7321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18" idx="5"/>
          </p:cNvCxnSpPr>
          <p:nvPr/>
        </p:nvCxnSpPr>
        <p:spPr bwMode="auto">
          <a:xfrm flipV="1">
            <a:off x="10399683" y="5081696"/>
            <a:ext cx="1460508" cy="13442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6" idx="5"/>
            <a:endCxn id="16" idx="1"/>
          </p:cNvCxnSpPr>
          <p:nvPr/>
        </p:nvCxnSpPr>
        <p:spPr bwMode="auto">
          <a:xfrm>
            <a:off x="8495247" y="3704956"/>
            <a:ext cx="1879558" cy="26522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16" idx="2"/>
          </p:cNvCxnSpPr>
          <p:nvPr/>
        </p:nvCxnSpPr>
        <p:spPr bwMode="auto">
          <a:xfrm>
            <a:off x="8481856" y="4224567"/>
            <a:ext cx="1879558" cy="21649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16" idx="2"/>
          </p:cNvCxnSpPr>
          <p:nvPr/>
        </p:nvCxnSpPr>
        <p:spPr bwMode="auto">
          <a:xfrm>
            <a:off x="8474006" y="4846351"/>
            <a:ext cx="1887408" cy="15431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2"/>
          </p:cNvCxnSpPr>
          <p:nvPr/>
        </p:nvCxnSpPr>
        <p:spPr bwMode="auto">
          <a:xfrm>
            <a:off x="8474006" y="5828175"/>
            <a:ext cx="1887408" cy="5613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3"/>
          </p:cNvCxnSpPr>
          <p:nvPr/>
        </p:nvCxnSpPr>
        <p:spPr bwMode="auto">
          <a:xfrm>
            <a:off x="8489163" y="6389500"/>
            <a:ext cx="1885642" cy="323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" idx="5"/>
          </p:cNvCxnSpPr>
          <p:nvPr/>
        </p:nvCxnSpPr>
        <p:spPr bwMode="auto">
          <a:xfrm flipV="1">
            <a:off x="8495247" y="5828176"/>
            <a:ext cx="1920318" cy="5936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endCxn id="15" idx="2"/>
          </p:cNvCxnSpPr>
          <p:nvPr/>
        </p:nvCxnSpPr>
        <p:spPr bwMode="auto">
          <a:xfrm>
            <a:off x="8497904" y="5804737"/>
            <a:ext cx="1863510" cy="86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8" idx="6"/>
            <a:endCxn id="15" idx="0"/>
          </p:cNvCxnSpPr>
          <p:nvPr/>
        </p:nvCxnSpPr>
        <p:spPr bwMode="auto">
          <a:xfrm>
            <a:off x="8508638" y="4824755"/>
            <a:ext cx="1898496" cy="9429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5" idx="6"/>
          </p:cNvCxnSpPr>
          <p:nvPr/>
        </p:nvCxnSpPr>
        <p:spPr bwMode="auto">
          <a:xfrm>
            <a:off x="8474006" y="4274979"/>
            <a:ext cx="1978848" cy="1538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endCxn id="15" idx="6"/>
          </p:cNvCxnSpPr>
          <p:nvPr/>
        </p:nvCxnSpPr>
        <p:spPr bwMode="auto">
          <a:xfrm>
            <a:off x="8474006" y="3698915"/>
            <a:ext cx="1978848" cy="2114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" idx="6"/>
          </p:cNvCxnSpPr>
          <p:nvPr/>
        </p:nvCxnSpPr>
        <p:spPr bwMode="auto">
          <a:xfrm>
            <a:off x="8508639" y="3672628"/>
            <a:ext cx="1921697" cy="117484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" idx="6"/>
          </p:cNvCxnSpPr>
          <p:nvPr/>
        </p:nvCxnSpPr>
        <p:spPr bwMode="auto">
          <a:xfrm>
            <a:off x="8508639" y="3672628"/>
            <a:ext cx="1887065" cy="5530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8481857" y="4260052"/>
            <a:ext cx="1887065" cy="5530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4" idx="5"/>
          </p:cNvCxnSpPr>
          <p:nvPr/>
        </p:nvCxnSpPr>
        <p:spPr bwMode="auto">
          <a:xfrm>
            <a:off x="8456083" y="4839950"/>
            <a:ext cx="1983381" cy="171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9" idx="7"/>
            <a:endCxn id="14" idx="4"/>
          </p:cNvCxnSpPr>
          <p:nvPr/>
        </p:nvCxnSpPr>
        <p:spPr bwMode="auto">
          <a:xfrm flipV="1">
            <a:off x="8495248" y="4870476"/>
            <a:ext cx="1911887" cy="9106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14" idx="4"/>
          </p:cNvCxnSpPr>
          <p:nvPr/>
        </p:nvCxnSpPr>
        <p:spPr bwMode="auto">
          <a:xfrm flipV="1">
            <a:off x="8449528" y="4870475"/>
            <a:ext cx="1957607" cy="15349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7" idx="6"/>
            <a:endCxn id="13" idx="4"/>
          </p:cNvCxnSpPr>
          <p:nvPr/>
        </p:nvCxnSpPr>
        <p:spPr bwMode="auto">
          <a:xfrm>
            <a:off x="8508638" y="4229259"/>
            <a:ext cx="1898496" cy="457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8" idx="6"/>
            <a:endCxn id="13" idx="4"/>
          </p:cNvCxnSpPr>
          <p:nvPr/>
        </p:nvCxnSpPr>
        <p:spPr bwMode="auto">
          <a:xfrm flipV="1">
            <a:off x="8508638" y="4274979"/>
            <a:ext cx="1898496" cy="5497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9" idx="7"/>
            <a:endCxn id="13" idx="5"/>
          </p:cNvCxnSpPr>
          <p:nvPr/>
        </p:nvCxnSpPr>
        <p:spPr bwMode="auto">
          <a:xfrm flipV="1">
            <a:off x="8495247" y="4261588"/>
            <a:ext cx="1944216" cy="15195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10" idx="7"/>
            <a:endCxn id="13" idx="4"/>
          </p:cNvCxnSpPr>
          <p:nvPr/>
        </p:nvCxnSpPr>
        <p:spPr bwMode="auto">
          <a:xfrm flipV="1">
            <a:off x="8495248" y="4274980"/>
            <a:ext cx="1911887" cy="208219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10" idx="7"/>
          </p:cNvCxnSpPr>
          <p:nvPr/>
        </p:nvCxnSpPr>
        <p:spPr bwMode="auto">
          <a:xfrm flipV="1">
            <a:off x="8495247" y="3669036"/>
            <a:ext cx="1909580" cy="26881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2" idx="3"/>
          </p:cNvCxnSpPr>
          <p:nvPr/>
        </p:nvCxnSpPr>
        <p:spPr bwMode="auto">
          <a:xfrm flipV="1">
            <a:off x="8493917" y="3704957"/>
            <a:ext cx="1880888" cy="20761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2" idx="3"/>
          </p:cNvCxnSpPr>
          <p:nvPr/>
        </p:nvCxnSpPr>
        <p:spPr bwMode="auto">
          <a:xfrm flipV="1">
            <a:off x="8491597" y="3704956"/>
            <a:ext cx="1883208" cy="1119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12" idx="3"/>
          </p:cNvCxnSpPr>
          <p:nvPr/>
        </p:nvCxnSpPr>
        <p:spPr bwMode="auto">
          <a:xfrm flipV="1">
            <a:off x="8462919" y="3704956"/>
            <a:ext cx="1911887" cy="5130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12" idx="2"/>
          </p:cNvCxnSpPr>
          <p:nvPr/>
        </p:nvCxnSpPr>
        <p:spPr bwMode="auto">
          <a:xfrm>
            <a:off x="8478418" y="3669035"/>
            <a:ext cx="1882997" cy="35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Content Placeholder 2"/>
          <p:cNvSpPr>
            <a:spLocks noGrp="1"/>
          </p:cNvSpPr>
          <p:nvPr>
            <p:ph idx="1"/>
          </p:nvPr>
        </p:nvSpPr>
        <p:spPr>
          <a:xfrm>
            <a:off x="593775" y="1391384"/>
            <a:ext cx="7705712" cy="1680805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Given two query points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</a:t>
            </a:r>
          </a:p>
          <a:p>
            <a:pPr lvl="1"/>
            <a:r>
              <a:rPr lang="en-US" dirty="0"/>
              <a:t>find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gateways</a:t>
            </a:r>
            <a:r>
              <a:rPr lang="en-US" dirty="0"/>
              <a:t> for s, and </a:t>
            </a:r>
            <a:r>
              <a:rPr lang="en-US" dirty="0">
                <a:solidFill>
                  <a:srgbClr val="FF0000"/>
                </a:solidFill>
              </a:rPr>
              <a:t>m gateways </a:t>
            </a:r>
            <a:r>
              <a:rPr lang="en-US" dirty="0"/>
              <a:t>for t</a:t>
            </a:r>
          </a:p>
          <a:p>
            <a:pPr lvl="1"/>
            <a:r>
              <a:rPr lang="en-US" dirty="0"/>
              <a:t>A shortest s-t path is the concatenation of the following three parts: the segment from s to a gateway p</a:t>
            </a:r>
            <a:r>
              <a:rPr lang="en-US" baseline="30000" dirty="0"/>
              <a:t>*</a:t>
            </a:r>
            <a:r>
              <a:rPr lang="en-US" dirty="0"/>
              <a:t> of s, a shortest path from p</a:t>
            </a:r>
            <a:r>
              <a:rPr lang="en-US" baseline="30000" dirty="0"/>
              <a:t>*</a:t>
            </a:r>
            <a:r>
              <a:rPr lang="en-US" dirty="0"/>
              <a:t> to a gateway q</a:t>
            </a:r>
            <a:r>
              <a:rPr lang="en-US" baseline="30000" dirty="0"/>
              <a:t>*</a:t>
            </a:r>
            <a:r>
              <a:rPr lang="en-US" dirty="0"/>
              <a:t> of t, the segment from q to t</a:t>
            </a:r>
          </a:p>
          <a:p>
            <a:r>
              <a:rPr lang="en-US" dirty="0"/>
              <a:t>How to find p</a:t>
            </a:r>
            <a:r>
              <a:rPr lang="en-US" baseline="30000" dirty="0"/>
              <a:t>*</a:t>
            </a:r>
            <a:r>
              <a:rPr lang="en-US" dirty="0"/>
              <a:t> and q</a:t>
            </a:r>
            <a:r>
              <a:rPr lang="en-US" baseline="30000" dirty="0"/>
              <a:t>*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Previous work: use a </a:t>
            </a:r>
            <a:r>
              <a:rPr lang="en-US" dirty="0">
                <a:solidFill>
                  <a:srgbClr val="FF0000"/>
                </a:solidFill>
              </a:rPr>
              <a:t>gateway graph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 edges</a:t>
            </a:r>
          </a:p>
          <a:p>
            <a:pPr lvl="2"/>
            <a:r>
              <a:rPr lang="en-US" dirty="0"/>
              <a:t>O(m</a:t>
            </a:r>
            <a:r>
              <a:rPr lang="en-US" baseline="30000" dirty="0"/>
              <a:t>2</a:t>
            </a:r>
            <a:r>
              <a:rPr lang="en-US" dirty="0"/>
              <a:t>) time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New result</a:t>
            </a:r>
            <a:r>
              <a:rPr lang="en-US" dirty="0"/>
              <a:t>: a </a:t>
            </a:r>
            <a:r>
              <a:rPr lang="en-US" dirty="0">
                <a:solidFill>
                  <a:srgbClr val="FF0000"/>
                </a:solidFill>
              </a:rPr>
              <a:t>divide and conquer</a:t>
            </a:r>
            <a:r>
              <a:rPr lang="en-US" dirty="0"/>
              <a:t> algorithm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O(m log m) </a:t>
            </a:r>
            <a:r>
              <a:rPr lang="en-US" dirty="0"/>
              <a:t>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18708" y="6395900"/>
            <a:ext cx="140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gateways of 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836345" y="6407446"/>
            <a:ext cx="1398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gateways of 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8417198" y="3626907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417198" y="418353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417198" y="477903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417198" y="576771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417198" y="634377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15574" y="499505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……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9487" y="44137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0361414" y="3626907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0361414" y="418353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361414" y="477903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0361414" y="576771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361414" y="634377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325405" y="573950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*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373220" y="2677352"/>
            <a:ext cx="292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 shortest path from p* to q*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 flipH="1">
            <a:off x="9261973" y="3046684"/>
            <a:ext cx="462404" cy="20923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5515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63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23" grpId="0"/>
      <p:bldP spid="12" grpId="0" animBg="1"/>
      <p:bldP spid="13" grpId="0" animBg="1"/>
      <p:bldP spid="14" grpId="0" animBg="1"/>
      <p:bldP spid="15" grpId="0" animBg="1"/>
      <p:bldP spid="16" grpId="0" animBg="1"/>
      <p:bldP spid="61" grpId="0"/>
      <p:bldP spid="60" grpId="0"/>
      <p:bldP spid="6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path-preserving</a:t>
            </a:r>
            <a:r>
              <a:rPr lang="en-US" dirty="0"/>
              <a:t> graph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for finding a single shortest path (Clarkson, Kapoor, Vaidya, 87’)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1867" y="1429308"/>
                <a:ext cx="11465406" cy="885840"/>
              </a:xfrm>
            </p:spPr>
            <p:txBody>
              <a:bodyPr/>
              <a:lstStyle/>
              <a:p>
                <a:r>
                  <a:rPr lang="en-US" sz="2000" dirty="0"/>
                  <a:t>The node set of G: all obstacle vertices and some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Steiner points</a:t>
                </a:r>
                <a:endParaRPr lang="en-US" sz="2000" dirty="0"/>
              </a:p>
              <a:p>
                <a:r>
                  <a:rPr lang="en-US" sz="2000" dirty="0"/>
                  <a:t>Draw a vertical line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</m:oMath>
                </a14:m>
                <a:r>
                  <a:rPr lang="en-US" sz="2000" dirty="0"/>
                  <a:t> through the median x-coordinate of all vertices</a:t>
                </a:r>
              </a:p>
              <a:p>
                <a:pPr lvl="1"/>
                <a:r>
                  <a:rPr lang="en-US" sz="2000" dirty="0"/>
                  <a:t>for each vertex v, if v is </a:t>
                </a:r>
                <a:r>
                  <a:rPr lang="en-US" sz="2000" dirty="0">
                    <a:solidFill>
                      <a:srgbClr val="FF0000"/>
                    </a:solidFill>
                  </a:rPr>
                  <a:t>horizontally visible </a:t>
                </a:r>
                <a:r>
                  <a:rPr lang="en-US" sz="2000" dirty="0"/>
                  <a:t>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</m:oMath>
                </a14:m>
                <a:r>
                  <a:rPr lang="en-US" sz="2000" dirty="0"/>
                  <a:t>, then the projection of v 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is a Steiner point</a:t>
                </a:r>
              </a:p>
              <a:p>
                <a:pPr lvl="1"/>
                <a:r>
                  <a:rPr lang="en-US" sz="2000" dirty="0"/>
                  <a:t>do this </a:t>
                </a:r>
                <a:r>
                  <a:rPr lang="en-US" sz="2000" dirty="0">
                    <a:solidFill>
                      <a:srgbClr val="FF0000"/>
                    </a:solidFill>
                  </a:rPr>
                  <a:t>recursively</a:t>
                </a:r>
                <a:r>
                  <a:rPr lang="en-US" sz="2000" dirty="0"/>
                  <a:t> for the vertices to the left and right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867" y="1429308"/>
                <a:ext cx="11465406" cy="885840"/>
              </a:xfrm>
              <a:blipFill rotWithShape="0">
                <a:blip r:embed="rId2"/>
                <a:stretch>
                  <a:fillRect l="-478" t="-3425" b="-80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7"/>
          <p:cNvSpPr>
            <a:spLocks/>
          </p:cNvSpPr>
          <p:nvPr/>
        </p:nvSpPr>
        <p:spPr bwMode="auto">
          <a:xfrm>
            <a:off x="5662464" y="4022998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4219426" y="3251472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  <a:gd name="connsiteX0" fmla="*/ 8283 w 10000"/>
              <a:gd name="connsiteY0" fmla="*/ 0 h 10000"/>
              <a:gd name="connsiteX1" fmla="*/ 98 w 10000"/>
              <a:gd name="connsiteY1" fmla="*/ 878 h 10000"/>
              <a:gd name="connsiteX2" fmla="*/ 2616 w 10000"/>
              <a:gd name="connsiteY2" fmla="*/ 2857 h 10000"/>
              <a:gd name="connsiteX3" fmla="*/ 0 w 10000"/>
              <a:gd name="connsiteY3" fmla="*/ 3571 h 10000"/>
              <a:gd name="connsiteX4" fmla="*/ 9155 w 10000"/>
              <a:gd name="connsiteY4" fmla="*/ 10000 h 10000"/>
              <a:gd name="connsiteX5" fmla="*/ 6104 w 10000"/>
              <a:gd name="connsiteY5" fmla="*/ 6429 h 10000"/>
              <a:gd name="connsiteX6" fmla="*/ 10000 w 10000"/>
              <a:gd name="connsiteY6" fmla="*/ 3943 h 10000"/>
              <a:gd name="connsiteX7" fmla="*/ 8283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8283" y="0"/>
                </a:moveTo>
                <a:lnTo>
                  <a:pt x="98" y="878"/>
                </a:lnTo>
                <a:lnTo>
                  <a:pt x="2616" y="2857"/>
                </a:lnTo>
                <a:lnTo>
                  <a:pt x="0" y="3571"/>
                </a:lnTo>
                <a:lnTo>
                  <a:pt x="9155" y="10000"/>
                </a:lnTo>
                <a:lnTo>
                  <a:pt x="6104" y="6429"/>
                </a:lnTo>
                <a:lnTo>
                  <a:pt x="10000" y="3943"/>
                </a:lnTo>
                <a:lnTo>
                  <a:pt x="8283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071664" y="5069160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007768" y="564181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27280" y="3857153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274634" y="458112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320354" y="2924944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4393446" y="602128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7" name="Straight Connector 16"/>
          <p:cNvCxnSpPr>
            <a:stCxn id="13" idx="6"/>
          </p:cNvCxnSpPr>
          <p:nvPr/>
        </p:nvCxnSpPr>
        <p:spPr bwMode="auto">
          <a:xfrm>
            <a:off x="4484886" y="6067008"/>
            <a:ext cx="8354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5286820" y="602128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567174" y="504011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647728" y="5085184"/>
            <a:ext cx="16848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5286820" y="503026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62898" y="530975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5332540" y="5356124"/>
            <a:ext cx="4754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5618882" y="630932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5320354" y="6364236"/>
            <a:ext cx="3235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7381258" y="656082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406066" y="661444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460332" y="6669360"/>
            <a:ext cx="186002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320354" y="6605898"/>
            <a:ext cx="20937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5286820" y="630932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284480" y="654243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284480" y="663517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284480" y="530741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286820" y="564181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>
            <a:endCxn id="41" idx="2"/>
          </p:cNvCxnSpPr>
          <p:nvPr/>
        </p:nvCxnSpPr>
        <p:spPr bwMode="auto">
          <a:xfrm flipV="1">
            <a:off x="4068240" y="5687536"/>
            <a:ext cx="1218580" cy="115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8443969" y="28880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cut-line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7202966" y="3072685"/>
            <a:ext cx="12295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231904" y="2771636"/>
                <a:ext cx="3923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771636"/>
                <a:ext cx="39235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3381" y="3391832"/>
                <a:ext cx="2764865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Every two adjacent </a:t>
                </a:r>
              </a:p>
              <a:p>
                <a:r>
                  <a:rPr lang="en-US" sz="2000" dirty="0"/>
                  <a:t>Steiner points 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define an edge of G </a:t>
                </a:r>
              </a:p>
              <a:p>
                <a:r>
                  <a:rPr lang="en-US" sz="2000" dirty="0"/>
                  <a:t>if they are mutually </a:t>
                </a:r>
              </a:p>
              <a:p>
                <a:r>
                  <a:rPr lang="en-US" sz="2000" dirty="0"/>
                  <a:t>visible 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81" y="3391832"/>
                <a:ext cx="2764865" cy="1631216"/>
              </a:xfrm>
              <a:prstGeom prst="rect">
                <a:avLst/>
              </a:prstGeom>
              <a:blipFill rotWithShape="0">
                <a:blip r:embed="rId4"/>
                <a:stretch>
                  <a:fillRect l="-2203"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/>
          <p:cNvSpPr/>
          <p:nvPr/>
        </p:nvSpPr>
        <p:spPr bwMode="auto">
          <a:xfrm>
            <a:off x="5627428" y="319354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5320354" y="3247160"/>
            <a:ext cx="34060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286820" y="320079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76875" y="5675054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44309" y="372154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782499" y="2854963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149153" y="2854963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2464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8" grpId="0" animBg="1"/>
      <p:bldP spid="19" grpId="0" animBg="1"/>
      <p:bldP spid="22" grpId="0" animBg="1"/>
      <p:bldP spid="23" grpId="0" animBg="1"/>
      <p:bldP spid="26" grpId="0" animBg="1"/>
      <p:bldP spid="29" grpId="0" animBg="1"/>
      <p:bldP spid="30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5" grpId="0"/>
      <p:bldP spid="49" grpId="0"/>
      <p:bldP spid="50" grpId="0"/>
      <p:bldP spid="44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587997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71973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8112224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9985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495600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032104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336360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cut-line tree</a:t>
            </a:r>
            <a:r>
              <a:rPr lang="en-US" dirty="0"/>
              <a:t>: O(log n) height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43452" y="191683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681912" y="2833504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075700" y="278092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763332" y="422108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476168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012672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9289990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>
            <a:stCxn id="8" idx="2"/>
            <a:endCxn id="12" idx="7"/>
          </p:cNvCxnSpPr>
          <p:nvPr/>
        </p:nvCxnSpPr>
        <p:spPr bwMode="auto">
          <a:xfrm flipH="1">
            <a:off x="3759962" y="1962553"/>
            <a:ext cx="2083491" cy="8843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8" idx="0"/>
            <a:endCxn id="13" idx="2"/>
          </p:cNvCxnSpPr>
          <p:nvPr/>
        </p:nvCxnSpPr>
        <p:spPr bwMode="auto">
          <a:xfrm>
            <a:off x="5889172" y="1916832"/>
            <a:ext cx="2186528" cy="909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3" idx="4"/>
            <a:endCxn id="20" idx="6"/>
          </p:cNvCxnSpPr>
          <p:nvPr/>
        </p:nvCxnSpPr>
        <p:spPr bwMode="auto">
          <a:xfrm flipH="1">
            <a:off x="7104112" y="2872368"/>
            <a:ext cx="1017308" cy="1466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3" idx="4"/>
            <a:endCxn id="21" idx="0"/>
          </p:cNvCxnSpPr>
          <p:nvPr/>
        </p:nvCxnSpPr>
        <p:spPr bwMode="auto">
          <a:xfrm>
            <a:off x="8121420" y="2872368"/>
            <a:ext cx="1214290" cy="14207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2" idx="2"/>
            <a:endCxn id="19" idx="6"/>
          </p:cNvCxnSpPr>
          <p:nvPr/>
        </p:nvCxnSpPr>
        <p:spPr bwMode="auto">
          <a:xfrm flipH="1">
            <a:off x="2567608" y="2879224"/>
            <a:ext cx="1114304" cy="1459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2" idx="5"/>
            <a:endCxn id="14" idx="4"/>
          </p:cNvCxnSpPr>
          <p:nvPr/>
        </p:nvCxnSpPr>
        <p:spPr bwMode="auto">
          <a:xfrm>
            <a:off x="3759962" y="2911554"/>
            <a:ext cx="1049091" cy="1400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173992" y="5928649"/>
            <a:ext cx="6166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 has O(</a:t>
            </a:r>
            <a:r>
              <a:rPr lang="en-US" sz="2400" dirty="0" err="1"/>
              <a:t>nlogn</a:t>
            </a:r>
            <a:r>
              <a:rPr lang="en-US" sz="2400" dirty="0"/>
              <a:t>) nodes and edges</a:t>
            </a:r>
          </a:p>
          <a:p>
            <a:r>
              <a:rPr lang="en-US" sz="2400" dirty="0"/>
              <a:t>G contains a shortest path from s to t</a:t>
            </a:r>
          </a:p>
        </p:txBody>
      </p:sp>
    </p:spTree>
    <p:extLst>
      <p:ext uri="{BB962C8B-B14F-4D97-AF65-F5344CB8AC3E}">
        <p14:creationId xmlns:p14="http://schemas.microsoft.com/office/powerpoint/2010/main" val="94151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Answering two-point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idea: “insert” s and t to G (Chen et al. 00’)</a:t>
            </a:r>
          </a:p>
          <a:p>
            <a:pPr lvl="1"/>
            <a:r>
              <a:rPr lang="en-US" dirty="0"/>
              <a:t>insert Steiner points: connect to G via </a:t>
            </a:r>
            <a:r>
              <a:rPr lang="en-US" dirty="0">
                <a:solidFill>
                  <a:srgbClr val="FF0000"/>
                </a:solidFill>
              </a:rPr>
              <a:t>O(log n)</a:t>
            </a:r>
            <a:r>
              <a:rPr lang="en-US" dirty="0"/>
              <a:t> ``</a:t>
            </a:r>
            <a:r>
              <a:rPr lang="en-US" dirty="0">
                <a:solidFill>
                  <a:srgbClr val="FF0000"/>
                </a:solidFill>
              </a:rPr>
              <a:t>gateways</a:t>
            </a:r>
            <a:r>
              <a:rPr lang="en-US" dirty="0"/>
              <a:t>’’ for each of s and 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852267" y="2663273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692027" y="2663273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5815743" y="2951305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084515" y="2663273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3654203" y="3867977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8047991" y="3815401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735623" y="5255561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4772147" y="2663273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67891" y="2735281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7004395" y="2735281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9308651" y="2735281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2448459" y="5327569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984963" y="5327569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9262281" y="5327569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>
            <a:stCxn id="27" idx="2"/>
            <a:endCxn id="32" idx="7"/>
          </p:cNvCxnSpPr>
          <p:nvPr/>
        </p:nvCxnSpPr>
        <p:spPr bwMode="auto">
          <a:xfrm flipH="1">
            <a:off x="3732253" y="2997026"/>
            <a:ext cx="2083491" cy="8843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27" idx="0"/>
            <a:endCxn id="33" idx="2"/>
          </p:cNvCxnSpPr>
          <p:nvPr/>
        </p:nvCxnSpPr>
        <p:spPr bwMode="auto">
          <a:xfrm>
            <a:off x="5861463" y="2951305"/>
            <a:ext cx="2186528" cy="909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3" idx="4"/>
            <a:endCxn id="48" idx="6"/>
          </p:cNvCxnSpPr>
          <p:nvPr/>
        </p:nvCxnSpPr>
        <p:spPr bwMode="auto">
          <a:xfrm flipH="1">
            <a:off x="7076403" y="3906841"/>
            <a:ext cx="1017308" cy="1466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3" idx="4"/>
            <a:endCxn id="49" idx="0"/>
          </p:cNvCxnSpPr>
          <p:nvPr/>
        </p:nvCxnSpPr>
        <p:spPr bwMode="auto">
          <a:xfrm>
            <a:off x="8093711" y="3906841"/>
            <a:ext cx="1214290" cy="14207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32" idx="2"/>
            <a:endCxn id="47" idx="6"/>
          </p:cNvCxnSpPr>
          <p:nvPr/>
        </p:nvCxnSpPr>
        <p:spPr bwMode="auto">
          <a:xfrm flipH="1">
            <a:off x="2539899" y="3913697"/>
            <a:ext cx="1114304" cy="1459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32" idx="5"/>
            <a:endCxn id="35" idx="4"/>
          </p:cNvCxnSpPr>
          <p:nvPr/>
        </p:nvCxnSpPr>
        <p:spPr bwMode="auto">
          <a:xfrm>
            <a:off x="3732253" y="3946027"/>
            <a:ext cx="1049091" cy="1400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4124075" y="5894341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60187" y="5926917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735623" y="5903633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832835" y="5903633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672595" y="5903633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815743" y="619166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5814443" y="5668177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735623" y="541666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4727077" y="6335681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672595" y="619166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3672595" y="5615601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67" name="Straight Connector 66"/>
          <p:cNvCxnSpPr>
            <a:stCxn id="56" idx="6"/>
            <a:endCxn id="62" idx="3"/>
          </p:cNvCxnSpPr>
          <p:nvPr/>
        </p:nvCxnSpPr>
        <p:spPr bwMode="auto">
          <a:xfrm flipV="1">
            <a:off x="4215516" y="5746227"/>
            <a:ext cx="1612319" cy="1938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56" idx="7"/>
            <a:endCxn id="63" idx="6"/>
          </p:cNvCxnSpPr>
          <p:nvPr/>
        </p:nvCxnSpPr>
        <p:spPr bwMode="auto">
          <a:xfrm flipV="1">
            <a:off x="4202125" y="5462390"/>
            <a:ext cx="624939" cy="4453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56" idx="6"/>
            <a:endCxn id="61" idx="2"/>
          </p:cNvCxnSpPr>
          <p:nvPr/>
        </p:nvCxnSpPr>
        <p:spPr bwMode="auto">
          <a:xfrm>
            <a:off x="4215515" y="5940061"/>
            <a:ext cx="1600228" cy="2973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endCxn id="56" idx="4"/>
          </p:cNvCxnSpPr>
          <p:nvPr/>
        </p:nvCxnSpPr>
        <p:spPr bwMode="auto">
          <a:xfrm flipV="1">
            <a:off x="3732253" y="5985781"/>
            <a:ext cx="437543" cy="25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56" idx="5"/>
          </p:cNvCxnSpPr>
          <p:nvPr/>
        </p:nvCxnSpPr>
        <p:spPr bwMode="auto">
          <a:xfrm>
            <a:off x="4202124" y="5972391"/>
            <a:ext cx="581084" cy="4043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6" idx="2"/>
          </p:cNvCxnSpPr>
          <p:nvPr/>
        </p:nvCxnSpPr>
        <p:spPr bwMode="auto">
          <a:xfrm flipH="1" flipV="1">
            <a:off x="3719219" y="5659943"/>
            <a:ext cx="404857" cy="2801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458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shortest s-t path using gateways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472808" y="515689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3062" y="5139075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59790" y="499505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……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1782142" y="500364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98460" y="502483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20" name="Straight Connector 19"/>
          <p:cNvCxnSpPr>
            <a:endCxn id="6" idx="3"/>
          </p:cNvCxnSpPr>
          <p:nvPr/>
        </p:nvCxnSpPr>
        <p:spPr bwMode="auto">
          <a:xfrm flipV="1">
            <a:off x="7564249" y="3704956"/>
            <a:ext cx="866341" cy="15017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4" idx="5"/>
          </p:cNvCxnSpPr>
          <p:nvPr/>
        </p:nvCxnSpPr>
        <p:spPr bwMode="auto">
          <a:xfrm flipV="1">
            <a:off x="7550858" y="4229259"/>
            <a:ext cx="912061" cy="10056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4" idx="7"/>
          </p:cNvCxnSpPr>
          <p:nvPr/>
        </p:nvCxnSpPr>
        <p:spPr bwMode="auto">
          <a:xfrm flipV="1">
            <a:off x="7550857" y="4807747"/>
            <a:ext cx="912060" cy="36254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4" idx="6"/>
          </p:cNvCxnSpPr>
          <p:nvPr/>
        </p:nvCxnSpPr>
        <p:spPr bwMode="auto">
          <a:xfrm>
            <a:off x="7564248" y="5202618"/>
            <a:ext cx="889200" cy="6122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4" idx="5"/>
          </p:cNvCxnSpPr>
          <p:nvPr/>
        </p:nvCxnSpPr>
        <p:spPr bwMode="auto">
          <a:xfrm>
            <a:off x="7550857" y="5234948"/>
            <a:ext cx="900630" cy="11704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2" idx="5"/>
          </p:cNvCxnSpPr>
          <p:nvPr/>
        </p:nvCxnSpPr>
        <p:spPr bwMode="auto">
          <a:xfrm>
            <a:off x="10439464" y="3704956"/>
            <a:ext cx="1388399" cy="13993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18" idx="3"/>
          </p:cNvCxnSpPr>
          <p:nvPr/>
        </p:nvCxnSpPr>
        <p:spPr bwMode="auto">
          <a:xfrm>
            <a:off x="10393743" y="4220023"/>
            <a:ext cx="1401790" cy="8616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18" idx="4"/>
          </p:cNvCxnSpPr>
          <p:nvPr/>
        </p:nvCxnSpPr>
        <p:spPr bwMode="auto">
          <a:xfrm>
            <a:off x="10415848" y="4831986"/>
            <a:ext cx="1412014" cy="263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8" idx="5"/>
          </p:cNvCxnSpPr>
          <p:nvPr/>
        </p:nvCxnSpPr>
        <p:spPr bwMode="auto">
          <a:xfrm flipV="1">
            <a:off x="10415849" y="5081696"/>
            <a:ext cx="1444343" cy="7321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18" idx="5"/>
          </p:cNvCxnSpPr>
          <p:nvPr/>
        </p:nvCxnSpPr>
        <p:spPr bwMode="auto">
          <a:xfrm flipV="1">
            <a:off x="10399683" y="5081696"/>
            <a:ext cx="1460508" cy="13442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6" idx="5"/>
            <a:endCxn id="16" idx="1"/>
          </p:cNvCxnSpPr>
          <p:nvPr/>
        </p:nvCxnSpPr>
        <p:spPr bwMode="auto">
          <a:xfrm>
            <a:off x="8495247" y="3704956"/>
            <a:ext cx="1879558" cy="26522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16" idx="2"/>
          </p:cNvCxnSpPr>
          <p:nvPr/>
        </p:nvCxnSpPr>
        <p:spPr bwMode="auto">
          <a:xfrm>
            <a:off x="8481856" y="4224567"/>
            <a:ext cx="1879558" cy="21649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16" idx="2"/>
          </p:cNvCxnSpPr>
          <p:nvPr/>
        </p:nvCxnSpPr>
        <p:spPr bwMode="auto">
          <a:xfrm>
            <a:off x="8474006" y="4846351"/>
            <a:ext cx="1887408" cy="15431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2"/>
          </p:cNvCxnSpPr>
          <p:nvPr/>
        </p:nvCxnSpPr>
        <p:spPr bwMode="auto">
          <a:xfrm>
            <a:off x="8474006" y="5828175"/>
            <a:ext cx="1887408" cy="5613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3"/>
          </p:cNvCxnSpPr>
          <p:nvPr/>
        </p:nvCxnSpPr>
        <p:spPr bwMode="auto">
          <a:xfrm>
            <a:off x="8489163" y="6389500"/>
            <a:ext cx="1885642" cy="323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" idx="5"/>
          </p:cNvCxnSpPr>
          <p:nvPr/>
        </p:nvCxnSpPr>
        <p:spPr bwMode="auto">
          <a:xfrm flipV="1">
            <a:off x="8495247" y="5828176"/>
            <a:ext cx="1920318" cy="5936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endCxn id="15" idx="2"/>
          </p:cNvCxnSpPr>
          <p:nvPr/>
        </p:nvCxnSpPr>
        <p:spPr bwMode="auto">
          <a:xfrm>
            <a:off x="8497904" y="5804737"/>
            <a:ext cx="1863510" cy="86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8" idx="6"/>
            <a:endCxn id="15" idx="0"/>
          </p:cNvCxnSpPr>
          <p:nvPr/>
        </p:nvCxnSpPr>
        <p:spPr bwMode="auto">
          <a:xfrm>
            <a:off x="8508638" y="4824755"/>
            <a:ext cx="1898496" cy="9429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5" idx="6"/>
          </p:cNvCxnSpPr>
          <p:nvPr/>
        </p:nvCxnSpPr>
        <p:spPr bwMode="auto">
          <a:xfrm>
            <a:off x="8474006" y="4274979"/>
            <a:ext cx="1978848" cy="1538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endCxn id="15" idx="6"/>
          </p:cNvCxnSpPr>
          <p:nvPr/>
        </p:nvCxnSpPr>
        <p:spPr bwMode="auto">
          <a:xfrm>
            <a:off x="8474006" y="3698915"/>
            <a:ext cx="1978848" cy="2114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" idx="6"/>
          </p:cNvCxnSpPr>
          <p:nvPr/>
        </p:nvCxnSpPr>
        <p:spPr bwMode="auto">
          <a:xfrm>
            <a:off x="8508639" y="3672628"/>
            <a:ext cx="1921697" cy="117484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" idx="6"/>
          </p:cNvCxnSpPr>
          <p:nvPr/>
        </p:nvCxnSpPr>
        <p:spPr bwMode="auto">
          <a:xfrm>
            <a:off x="8508639" y="3672628"/>
            <a:ext cx="1887065" cy="5530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8481857" y="4260052"/>
            <a:ext cx="1887065" cy="5530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4" idx="5"/>
          </p:cNvCxnSpPr>
          <p:nvPr/>
        </p:nvCxnSpPr>
        <p:spPr bwMode="auto">
          <a:xfrm>
            <a:off x="8456083" y="4839950"/>
            <a:ext cx="1983381" cy="171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9" idx="7"/>
            <a:endCxn id="14" idx="4"/>
          </p:cNvCxnSpPr>
          <p:nvPr/>
        </p:nvCxnSpPr>
        <p:spPr bwMode="auto">
          <a:xfrm flipV="1">
            <a:off x="8495248" y="4870476"/>
            <a:ext cx="1911887" cy="9106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14" idx="4"/>
          </p:cNvCxnSpPr>
          <p:nvPr/>
        </p:nvCxnSpPr>
        <p:spPr bwMode="auto">
          <a:xfrm flipV="1">
            <a:off x="8449528" y="4870475"/>
            <a:ext cx="1957607" cy="15349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7" idx="6"/>
            <a:endCxn id="13" idx="4"/>
          </p:cNvCxnSpPr>
          <p:nvPr/>
        </p:nvCxnSpPr>
        <p:spPr bwMode="auto">
          <a:xfrm>
            <a:off x="8508638" y="4229259"/>
            <a:ext cx="1898496" cy="457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8" idx="6"/>
            <a:endCxn id="13" idx="4"/>
          </p:cNvCxnSpPr>
          <p:nvPr/>
        </p:nvCxnSpPr>
        <p:spPr bwMode="auto">
          <a:xfrm flipV="1">
            <a:off x="8508638" y="4274979"/>
            <a:ext cx="1898496" cy="5497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9" idx="7"/>
            <a:endCxn id="13" idx="5"/>
          </p:cNvCxnSpPr>
          <p:nvPr/>
        </p:nvCxnSpPr>
        <p:spPr bwMode="auto">
          <a:xfrm flipV="1">
            <a:off x="8495247" y="4261588"/>
            <a:ext cx="1944216" cy="15195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10" idx="7"/>
            <a:endCxn id="13" idx="4"/>
          </p:cNvCxnSpPr>
          <p:nvPr/>
        </p:nvCxnSpPr>
        <p:spPr bwMode="auto">
          <a:xfrm flipV="1">
            <a:off x="8495248" y="4274980"/>
            <a:ext cx="1911887" cy="208219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10" idx="7"/>
          </p:cNvCxnSpPr>
          <p:nvPr/>
        </p:nvCxnSpPr>
        <p:spPr bwMode="auto">
          <a:xfrm flipV="1">
            <a:off x="8495247" y="3669036"/>
            <a:ext cx="1909580" cy="26881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2" idx="3"/>
          </p:cNvCxnSpPr>
          <p:nvPr/>
        </p:nvCxnSpPr>
        <p:spPr bwMode="auto">
          <a:xfrm flipV="1">
            <a:off x="8493917" y="3704957"/>
            <a:ext cx="1880888" cy="20761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2" idx="3"/>
          </p:cNvCxnSpPr>
          <p:nvPr/>
        </p:nvCxnSpPr>
        <p:spPr bwMode="auto">
          <a:xfrm flipV="1">
            <a:off x="8491597" y="3704956"/>
            <a:ext cx="1883208" cy="1119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12" idx="3"/>
          </p:cNvCxnSpPr>
          <p:nvPr/>
        </p:nvCxnSpPr>
        <p:spPr bwMode="auto">
          <a:xfrm flipV="1">
            <a:off x="8462919" y="3704956"/>
            <a:ext cx="1911887" cy="5130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12" idx="2"/>
          </p:cNvCxnSpPr>
          <p:nvPr/>
        </p:nvCxnSpPr>
        <p:spPr bwMode="auto">
          <a:xfrm>
            <a:off x="8478418" y="3669035"/>
            <a:ext cx="1882997" cy="35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0628" y="1497198"/>
                <a:ext cx="11677832" cy="5268034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m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gateways</a:t>
                </a:r>
                <a:r>
                  <a:rPr lang="en-US" dirty="0"/>
                  <a:t> for s, and </a:t>
                </a:r>
                <a:r>
                  <a:rPr lang="en-US" dirty="0">
                    <a:solidFill>
                      <a:srgbClr val="FF0000"/>
                    </a:solidFill>
                  </a:rPr>
                  <a:t>m gateways </a:t>
                </a:r>
                <a:r>
                  <a:rPr lang="en-US" dirty="0"/>
                  <a:t>for t</a:t>
                </a:r>
              </a:p>
              <a:p>
                <a:r>
                  <a:rPr lang="en-US" dirty="0"/>
                  <a:t>A straightforward solution (previous work): use a </a:t>
                </a:r>
                <a:r>
                  <a:rPr lang="en-US" dirty="0">
                    <a:solidFill>
                      <a:srgbClr val="FF0000"/>
                    </a:solidFill>
                  </a:rPr>
                  <a:t>gateway graph </a:t>
                </a:r>
                <a:r>
                  <a:rPr lang="en-US" dirty="0"/>
                  <a:t>of </a:t>
                </a:r>
                <a:r>
                  <a:rPr lang="en-US" dirty="0">
                    <a:solidFill>
                      <a:srgbClr val="FF0000"/>
                    </a:solidFill>
                  </a:rPr>
                  <a:t>m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/>
                  <a:t> edges</a:t>
                </a:r>
              </a:p>
              <a:p>
                <a:pPr lvl="1"/>
                <a:r>
                  <a:rPr lang="en-US" dirty="0"/>
                  <a:t>O(m</a:t>
                </a:r>
                <a:r>
                  <a:rPr lang="en-US" baseline="30000" dirty="0"/>
                  <a:t>2</a:t>
                </a:r>
                <a:r>
                  <a:rPr lang="en-US" dirty="0"/>
                  <a:t>) time</a:t>
                </a:r>
              </a:p>
              <a:p>
                <a:r>
                  <a:rPr lang="en-US" dirty="0"/>
                  <a:t>Previous work (Chen, </a:t>
                </a:r>
                <a:r>
                  <a:rPr lang="en-US" dirty="0" err="1"/>
                  <a:t>Klenk</a:t>
                </a:r>
                <a:r>
                  <a:rPr lang="en-US" dirty="0"/>
                  <a:t>, </a:t>
                </a:r>
                <a:r>
                  <a:rPr lang="en-US" dirty="0" err="1"/>
                  <a:t>Tu</a:t>
                </a:r>
                <a:r>
                  <a:rPr lang="en-US" dirty="0"/>
                  <a:t> 2000):</a:t>
                </a:r>
              </a:p>
              <a:p>
                <a:pPr lvl="1"/>
                <a:r>
                  <a:rPr lang="en-US" dirty="0"/>
                  <a:t>m = O(log n), query time: O(log</a:t>
                </a:r>
                <a:r>
                  <a:rPr lang="en-US" baseline="30000" dirty="0"/>
                  <a:t>2</a:t>
                </a:r>
                <a:r>
                  <a:rPr lang="en-US" dirty="0"/>
                  <a:t>n) time</a:t>
                </a:r>
              </a:p>
              <a:p>
                <a:r>
                  <a:rPr lang="en-US" dirty="0"/>
                  <a:t>Previous work (Chen, </a:t>
                </a:r>
                <a:r>
                  <a:rPr lang="en-US" dirty="0" err="1"/>
                  <a:t>Inkulu</a:t>
                </a:r>
                <a:r>
                  <a:rPr lang="en-US" dirty="0"/>
                  <a:t>, Wang 2014):</a:t>
                </a:r>
              </a:p>
              <a:p>
                <a:pPr lvl="1"/>
                <a:r>
                  <a:rPr lang="en-US" dirty="0"/>
                  <a:t>use a </a:t>
                </a:r>
                <a:r>
                  <a:rPr lang="en-US" dirty="0">
                    <a:solidFill>
                      <a:srgbClr val="FF0000"/>
                    </a:solidFill>
                  </a:rPr>
                  <a:t>larger</a:t>
                </a:r>
                <a:r>
                  <a:rPr lang="en-US" dirty="0"/>
                  <a:t> graph </a:t>
                </a:r>
              </a:p>
              <a:p>
                <a:pPr lvl="1"/>
                <a:r>
                  <a:rPr lang="en-US" dirty="0"/>
                  <a:t>m = </a:t>
                </a:r>
                <a:r>
                  <a:rPr lang="en-US" dirty="0">
                    <a:solidFill>
                      <a:srgbClr val="FF0000"/>
                    </a:solidFill>
                  </a:rPr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), </a:t>
                </a:r>
                <a:r>
                  <a:rPr lang="en-US" dirty="0"/>
                  <a:t>query time: </a:t>
                </a:r>
                <a:r>
                  <a:rPr lang="en-US" dirty="0">
                    <a:solidFill>
                      <a:srgbClr val="FF0000"/>
                    </a:solidFill>
                  </a:rPr>
                  <a:t>O(log n) </a:t>
                </a:r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Our algorithm</a:t>
                </a:r>
                <a:r>
                  <a:rPr lang="en-US" dirty="0"/>
                  <a:t>: </a:t>
                </a:r>
                <a:r>
                  <a:rPr lang="en-US" dirty="0">
                    <a:solidFill>
                      <a:srgbClr val="FF0000"/>
                    </a:solidFill>
                  </a:rPr>
                  <a:t>O(m log m) </a:t>
                </a:r>
                <a:r>
                  <a:rPr lang="en-US" dirty="0"/>
                  <a:t>time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 = log n / </a:t>
                </a:r>
                <a:r>
                  <a:rPr lang="en-US" dirty="0" err="1">
                    <a:solidFill>
                      <a:srgbClr val="FF0000"/>
                    </a:solidFill>
                  </a:rPr>
                  <a:t>loglog</a:t>
                </a:r>
                <a:r>
                  <a:rPr lang="en-US" dirty="0">
                    <a:solidFill>
                      <a:srgbClr val="FF0000"/>
                    </a:solidFill>
                  </a:rPr>
                  <a:t> n</a:t>
                </a:r>
                <a:r>
                  <a:rPr lang="en-US" dirty="0"/>
                  <a:t>, </a:t>
                </a:r>
              </a:p>
              <a:p>
                <a:pPr lvl="1"/>
                <a:r>
                  <a:rPr lang="en-US" dirty="0"/>
                  <a:t>query time: </a:t>
                </a:r>
                <a:r>
                  <a:rPr lang="en-US" dirty="0">
                    <a:solidFill>
                      <a:srgbClr val="FF0000"/>
                    </a:solidFill>
                  </a:rPr>
                  <a:t>O(log n) </a:t>
                </a:r>
                <a:endParaRPr lang="en-US" dirty="0"/>
              </a:p>
            </p:txBody>
          </p:sp>
        </mc:Choice>
        <mc:Fallback xmlns="">
          <p:sp>
            <p:nvSpPr>
              <p:cNvPr id="10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0628" y="1497198"/>
                <a:ext cx="11677832" cy="5268034"/>
              </a:xfrm>
              <a:blipFill rotWithShape="0">
                <a:blip r:embed="rId2"/>
                <a:stretch>
                  <a:fillRect l="-887" t="-1157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818708" y="6395900"/>
            <a:ext cx="140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gateways of 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836345" y="6407446"/>
            <a:ext cx="1398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gateways of 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8417198" y="3626907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417198" y="418353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417198" y="477903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417198" y="576771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417198" y="634377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15574" y="499505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……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361414" y="3626907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0361414" y="418353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361414" y="477903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0361414" y="576771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361414" y="6343779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2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Zack's Standard 5">
    <a:dk1>
      <a:srgbClr val="000066"/>
    </a:dk1>
    <a:lt1>
      <a:srgbClr val="FFFFFF"/>
    </a:lt1>
    <a:dk2>
      <a:srgbClr val="0000FF"/>
    </a:dk2>
    <a:lt2>
      <a:srgbClr val="000000"/>
    </a:lt2>
    <a:accent1>
      <a:srgbClr val="0066FF"/>
    </a:accent1>
    <a:accent2>
      <a:srgbClr val="33CCCC"/>
    </a:accent2>
    <a:accent3>
      <a:srgbClr val="FFFFFF"/>
    </a:accent3>
    <a:accent4>
      <a:srgbClr val="000056"/>
    </a:accent4>
    <a:accent5>
      <a:srgbClr val="AAB8FF"/>
    </a:accent5>
    <a:accent6>
      <a:srgbClr val="2DB9B9"/>
    </a:accent6>
    <a:hlink>
      <a:srgbClr val="FF00FF"/>
    </a:hlink>
    <a:folHlink>
      <a:srgbClr val="9933FF"/>
    </a:folHlink>
  </a:clrScheme>
</a:themeOverride>
</file>

<file path=ppt/theme/themeOverride2.xml><?xml version="1.0" encoding="utf-8"?>
<a:themeOverride xmlns:a="http://schemas.openxmlformats.org/drawingml/2006/main">
  <a:clrScheme name="Zack's Standard 5">
    <a:dk1>
      <a:srgbClr val="000066"/>
    </a:dk1>
    <a:lt1>
      <a:srgbClr val="FFFFFF"/>
    </a:lt1>
    <a:dk2>
      <a:srgbClr val="0000FF"/>
    </a:dk2>
    <a:lt2>
      <a:srgbClr val="000000"/>
    </a:lt2>
    <a:accent1>
      <a:srgbClr val="0066FF"/>
    </a:accent1>
    <a:accent2>
      <a:srgbClr val="33CCCC"/>
    </a:accent2>
    <a:accent3>
      <a:srgbClr val="FFFFFF"/>
    </a:accent3>
    <a:accent4>
      <a:srgbClr val="000056"/>
    </a:accent4>
    <a:accent5>
      <a:srgbClr val="AAB8FF"/>
    </a:accent5>
    <a:accent6>
      <a:srgbClr val="2DB9B9"/>
    </a:accent6>
    <a:hlink>
      <a:srgbClr val="FF00FF"/>
    </a:hlink>
    <a:folHlink>
      <a:srgbClr val="99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7998</TotalTime>
  <Words>1040</Words>
  <Application>Microsoft Office PowerPoint</Application>
  <PresentationFormat>Widescreen</PresentationFormat>
  <Paragraphs>204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Franklin Gothic Medium</vt:lpstr>
      <vt:lpstr>Gill Sans MT</vt:lpstr>
      <vt:lpstr>Times New Roman</vt:lpstr>
      <vt:lpstr>Wingdings</vt:lpstr>
      <vt:lpstr>Theme1</vt:lpstr>
      <vt:lpstr>自定义设计方案</vt:lpstr>
      <vt:lpstr>A Divide-and-Conquer Algorithm for Two-Point L_1 Shortest Path Queries in Polygonal Domains</vt:lpstr>
      <vt:lpstr>A polygonal domain</vt:lpstr>
      <vt:lpstr>Two-point shortest path queries</vt:lpstr>
      <vt:lpstr>Previous work and our results</vt:lpstr>
      <vt:lpstr>The main idea</vt:lpstr>
      <vt:lpstr>A path-preserving graph G for finding a single shortest path (Clarkson, Kapoor, Vaidya, 87’)</vt:lpstr>
      <vt:lpstr>The cut-line tree: O(log n) height</vt:lpstr>
      <vt:lpstr>Answering two-point queries</vt:lpstr>
      <vt:lpstr>Finding a shortest s-t path using gateways</vt:lpstr>
      <vt:lpstr>Our divide-and-conquer algorithm</vt:lpstr>
      <vt:lpstr>Our divide-and-conquer algorithm: an ideal scenario</vt:lpstr>
      <vt:lpstr>Ideal vs. non-ideal</vt:lpstr>
      <vt:lpstr>Ideal vs. non-ideal</vt:lpstr>
      <vt:lpstr>Ideal vs. non-ideal</vt:lpstr>
      <vt:lpstr>Dealing with the non-ideal cases</vt:lpstr>
      <vt:lpstr>pi now playing the role of p1</vt:lpstr>
      <vt:lpstr>Dealing with the non-ideal cases</vt:lpstr>
      <vt:lpstr>Remark</vt:lpstr>
      <vt:lpstr>Thank you for your attention!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554</cp:revision>
  <dcterms:created xsi:type="dcterms:W3CDTF">2016-08-10T22:02:35Z</dcterms:created>
  <dcterms:modified xsi:type="dcterms:W3CDTF">2019-08-01T04:03:05Z</dcterms:modified>
</cp:coreProperties>
</file>