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5" r:id="rId2"/>
  </p:sldMasterIdLst>
  <p:notesMasterIdLst>
    <p:notesMasterId r:id="rId18"/>
  </p:notesMasterIdLst>
  <p:handoutMasterIdLst>
    <p:handoutMasterId r:id="rId19"/>
  </p:handoutMasterIdLst>
  <p:sldIdLst>
    <p:sldId id="256" r:id="rId3"/>
    <p:sldId id="309" r:id="rId4"/>
    <p:sldId id="356" r:id="rId5"/>
    <p:sldId id="358" r:id="rId6"/>
    <p:sldId id="359" r:id="rId7"/>
    <p:sldId id="361" r:id="rId8"/>
    <p:sldId id="360" r:id="rId9"/>
    <p:sldId id="370" r:id="rId10"/>
    <p:sldId id="364" r:id="rId11"/>
    <p:sldId id="363" r:id="rId12"/>
    <p:sldId id="365" r:id="rId13"/>
    <p:sldId id="366" r:id="rId14"/>
    <p:sldId id="367" r:id="rId15"/>
    <p:sldId id="368" r:id="rId16"/>
    <p:sldId id="3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20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7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8D55B9-776B-4970-9BEB-CFA05D6EED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E5A40-4128-4826-AD6E-CC4BB3DEBA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2E8A-A1D4-447F-9DF3-9A3BBC5551A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DAE06-9C5D-4201-A160-C2A8458400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779B3-8C6F-4D8E-A877-E82F9568A4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7481D-A8CD-4007-9E57-C86FE834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8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D9643-811F-4D24-996C-44C324A2C8F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88AA1-1C47-4AE6-8233-0D644405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7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88AA1-1C47-4AE6-8233-0D64440514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9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88AA1-1C47-4AE6-8233-0D64440514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3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1438275"/>
            <a:ext cx="104986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7379" y="3886200"/>
            <a:ext cx="85344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152400"/>
            <a:ext cx="2743200" cy="5905500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152400"/>
            <a:ext cx="8026400" cy="5905500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5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0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defRPr kumimoji="1" lang="en-US" altLang="zh-CN" sz="28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>
              <a:defRPr kumimoji="1" lang="en-US" altLang="zh-CN" sz="2400" kern="1200" dirty="0" smtClean="0"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>
              <a:defRPr kumimoji="1" lang="en-US" altLang="zh-CN" sz="2000" kern="1200" dirty="0" smtClean="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>
              <a:defRPr kumimoji="1" lang="en-US" altLang="zh-CN" sz="2000" kern="1200" dirty="0" smtClean="0">
                <a:solidFill>
                  <a:srgbClr val="003366"/>
                </a:solidFill>
                <a:latin typeface="Calibri" pitchFamily="34" charset="0"/>
              </a:defRPr>
            </a:lvl4pPr>
            <a:lvl5pPr marL="2057400" indent="-228600">
              <a:defRPr kumimoji="1" lang="en-US" sz="2000" kern="1200" dirty="0" smtClean="0">
                <a:solidFill>
                  <a:srgbClr val="003366"/>
                </a:solidFill>
                <a:latin typeface="Calibri" pitchFamily="34" charset="0"/>
              </a:defRPr>
            </a:lvl5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US" altLang="zh-CN" dirty="0"/>
              <a:t>Click to edit Master text styles</a:t>
            </a: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US" altLang="zh-CN" dirty="0"/>
              <a:t>Second level</a:t>
            </a:r>
          </a:p>
          <a:p>
            <a:pPr marL="11430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70000"/>
              <a:buFont typeface="Wingdings" pitchFamily="2" charset="2"/>
              <a:buChar char="v"/>
            </a:pPr>
            <a:r>
              <a:rPr lang="en-US" altLang="zh-CN" dirty="0"/>
              <a:t>Third level</a:t>
            </a:r>
          </a:p>
          <a:p>
            <a:pPr marL="1600200" lvl="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s"/>
            </a:pPr>
            <a:r>
              <a:rPr lang="en-US" altLang="zh-CN" dirty="0"/>
              <a:t>Fourth level</a:t>
            </a:r>
          </a:p>
          <a:p>
            <a:pPr marL="2057400" lvl="4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Char char="•"/>
            </a:pPr>
            <a:r>
              <a:rPr lang="en-US" altLang="zh-CN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1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7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0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59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96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60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" y="15271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320" y="14970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20" y="21367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2088" y="14970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2088" y="21367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85167" y="61912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894233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1524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05067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4A2D5DE4-0005-4B0E-883A-8DC99FE61B2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2452" y="1290639"/>
            <a:ext cx="10519833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603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lang="en-US" altLang="en-US" sz="3600" b="1" kern="1200" spc="10" dirty="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zh-CN" altLang="en-US" dirty="0"/>
              <a:t>单击此处编辑母版文本样式</a:t>
            </a: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zh-CN" altLang="en-US" dirty="0"/>
              <a:t>第二级</a:t>
            </a:r>
          </a:p>
          <a:p>
            <a:pPr marL="11430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"/>
            </a:pPr>
            <a:r>
              <a:rPr lang="zh-CN" altLang="en-US" dirty="0"/>
              <a:t>第三级</a:t>
            </a:r>
          </a:p>
          <a:p>
            <a:pPr marL="1600200" lvl="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s"/>
            </a:pPr>
            <a:r>
              <a:rPr lang="zh-CN" altLang="en-US" dirty="0"/>
              <a:t>第四级</a:t>
            </a:r>
          </a:p>
          <a:p>
            <a:pPr marL="2057400" lvl="4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</a:pPr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lang="en-US" altLang="en-US" sz="3600" b="1" kern="1200" spc="10" dirty="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zh-CN" altLang="en-US" sz="28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zh-CN" altLang="en-US" sz="24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zh-CN" altLang="en-US" sz="20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zh-CN" altLang="en-US" sz="20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lang="en-US" altLang="en-US" sz="20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1" y="1438275"/>
            <a:ext cx="10293684" cy="1343426"/>
          </a:xfrm>
        </p:spPr>
        <p:txBody>
          <a:bodyPr/>
          <a:lstStyle/>
          <a:p>
            <a:pPr algn="ctr"/>
            <a:r>
              <a:rPr lang="en-US" altLang="en-US" dirty="0"/>
              <a:t>Shortest Paths Among Obstacles in the Plane Revisited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827" y="3760069"/>
            <a:ext cx="8534400" cy="2270760"/>
          </a:xfrm>
        </p:spPr>
        <p:txBody>
          <a:bodyPr/>
          <a:lstStyle/>
          <a:p>
            <a:pPr algn="ctr"/>
            <a:r>
              <a:rPr lang="en-US" sz="3600" dirty="0"/>
              <a:t>Haitao Wang</a:t>
            </a:r>
          </a:p>
          <a:p>
            <a:pPr algn="ctr"/>
            <a:r>
              <a:rPr lang="en-US" sz="3600" dirty="0"/>
              <a:t>Utah State University</a:t>
            </a:r>
          </a:p>
          <a:p>
            <a:pPr algn="ctr"/>
            <a:r>
              <a:rPr lang="en-US" sz="3600" dirty="0"/>
              <a:t>SODA 2021</a:t>
            </a:r>
          </a:p>
        </p:txBody>
      </p:sp>
    </p:spTree>
    <p:extLst>
      <p:ext uri="{BB962C8B-B14F-4D97-AF65-F5344CB8AC3E}">
        <p14:creationId xmlns:p14="http://schemas.microsoft.com/office/powerpoint/2010/main" val="3132853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D5F62-8118-4BBB-9E19-59B252759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916" y="-342555"/>
            <a:ext cx="10972800" cy="1143000"/>
          </a:xfrm>
        </p:spPr>
        <p:txBody>
          <a:bodyPr/>
          <a:lstStyle/>
          <a:p>
            <a:r>
              <a:rPr lang="en-US" dirty="0"/>
              <a:t>The wavefront expansion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92F25-1EE7-4F5A-843C-055FBE612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12" y="465186"/>
            <a:ext cx="11664100" cy="63928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Process the edges e of S in a rough time/distance order</a:t>
            </a:r>
          </a:p>
          <a:p>
            <a:r>
              <a:rPr lang="en-US" dirty="0"/>
              <a:t>Construct W(e) at time </a:t>
            </a:r>
            <a:r>
              <a:rPr lang="en-US" dirty="0" err="1">
                <a:solidFill>
                  <a:srgbClr val="FF0000"/>
                </a:solidFill>
              </a:rPr>
              <a:t>covertime</a:t>
            </a:r>
            <a:r>
              <a:rPr lang="en-US" dirty="0">
                <a:solidFill>
                  <a:srgbClr val="FF0000"/>
                </a:solidFill>
              </a:rPr>
              <a:t>(e)</a:t>
            </a:r>
            <a:r>
              <a:rPr lang="en-US" dirty="0"/>
              <a:t> = d’(</a:t>
            </a:r>
            <a:r>
              <a:rPr lang="en-US" dirty="0" err="1"/>
              <a:t>s,e</a:t>
            </a:r>
            <a:r>
              <a:rPr lang="en-US" dirty="0"/>
              <a:t>) + |e|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d’(</a:t>
            </a:r>
            <a:r>
              <a:rPr lang="en-US" dirty="0" err="1">
                <a:solidFill>
                  <a:srgbClr val="FF0000"/>
                </a:solidFill>
              </a:rPr>
              <a:t>s,e</a:t>
            </a:r>
            <a:r>
              <a:rPr lang="en-US" dirty="0">
                <a:solidFill>
                  <a:srgbClr val="FF0000"/>
                </a:solidFill>
              </a:rPr>
              <a:t>): </a:t>
            </a:r>
            <a:r>
              <a:rPr lang="en-US" dirty="0"/>
              <a:t>minimum distance from s to the two endpoints of e</a:t>
            </a:r>
          </a:p>
          <a:p>
            <a:pPr lvl="1"/>
            <a:r>
              <a:rPr lang="en-US" dirty="0"/>
              <a:t>a conservative time when all points of e are </a:t>
            </a:r>
            <a:r>
              <a:rPr lang="en-US" dirty="0">
                <a:solidFill>
                  <a:srgbClr val="FF0000"/>
                </a:solidFill>
              </a:rPr>
              <a:t>covered</a:t>
            </a:r>
            <a:r>
              <a:rPr lang="en-US" dirty="0"/>
              <a:t> by the true wavefront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Pseudocode:</a:t>
            </a:r>
          </a:p>
          <a:p>
            <a:pPr marL="0" indent="0">
              <a:buNone/>
            </a:pPr>
            <a:r>
              <a:rPr lang="en-US" dirty="0"/>
              <a:t>While there are unprocessed edges of S</a:t>
            </a:r>
          </a:p>
          <a:p>
            <a:pPr marL="400050" lvl="1" indent="0">
              <a:buNone/>
            </a:pPr>
            <a:r>
              <a:rPr lang="en-US" dirty="0"/>
              <a:t>find an unprocessed edge e with minimum </a:t>
            </a:r>
            <a:r>
              <a:rPr lang="en-US" dirty="0" err="1"/>
              <a:t>covertime</a:t>
            </a:r>
            <a:r>
              <a:rPr lang="en-US" dirty="0"/>
              <a:t>(e);</a:t>
            </a:r>
          </a:p>
          <a:p>
            <a:pPr marL="400050" lvl="1" indent="0">
              <a:buNone/>
            </a:pPr>
            <a:r>
              <a:rPr lang="en-US" dirty="0"/>
              <a:t>call wavefront </a:t>
            </a:r>
            <a:r>
              <a:rPr lang="en-US" dirty="0">
                <a:solidFill>
                  <a:srgbClr val="FF0000"/>
                </a:solidFill>
              </a:rPr>
              <a:t>merging</a:t>
            </a:r>
            <a:r>
              <a:rPr lang="en-US" dirty="0"/>
              <a:t> procedure on e;</a:t>
            </a:r>
          </a:p>
          <a:p>
            <a:pPr marL="800100" lvl="2" indent="0">
              <a:buNone/>
            </a:pPr>
            <a:r>
              <a:rPr lang="en-US" dirty="0"/>
              <a:t>//construct W(e) from W(f, e) for f </a:t>
            </a:r>
            <a:r>
              <a:rPr lang="el-GR" dirty="0"/>
              <a:t>ϵ</a:t>
            </a:r>
            <a:r>
              <a:rPr lang="en-US" dirty="0"/>
              <a:t> input(e) </a:t>
            </a:r>
          </a:p>
          <a:p>
            <a:pPr marL="400050" lvl="1" indent="0">
              <a:buNone/>
            </a:pPr>
            <a:r>
              <a:rPr lang="en-US" dirty="0"/>
              <a:t>call wavefront </a:t>
            </a:r>
            <a:r>
              <a:rPr lang="en-US" dirty="0">
                <a:solidFill>
                  <a:srgbClr val="FF0000"/>
                </a:solidFill>
              </a:rPr>
              <a:t>propagation</a:t>
            </a:r>
            <a:r>
              <a:rPr lang="en-US" dirty="0"/>
              <a:t> procedure on e;</a:t>
            </a:r>
          </a:p>
          <a:p>
            <a:pPr marL="800100" lvl="2" indent="0">
              <a:buNone/>
            </a:pPr>
            <a:r>
              <a:rPr lang="en-US" dirty="0"/>
              <a:t>//compute W(</a:t>
            </a:r>
            <a:r>
              <a:rPr lang="en-US" dirty="0" err="1"/>
              <a:t>e,g</a:t>
            </a:r>
            <a:r>
              <a:rPr lang="en-US" dirty="0"/>
              <a:t>) for all g </a:t>
            </a:r>
            <a:r>
              <a:rPr lang="el-GR" dirty="0"/>
              <a:t>ϵ</a:t>
            </a:r>
            <a:r>
              <a:rPr lang="en-US" dirty="0"/>
              <a:t> output(e) and update </a:t>
            </a:r>
            <a:r>
              <a:rPr lang="en-US" dirty="0" err="1"/>
              <a:t>covertime</a:t>
            </a:r>
            <a:r>
              <a:rPr lang="en-US" dirty="0"/>
              <a:t>(g)</a:t>
            </a:r>
          </a:p>
          <a:p>
            <a:pPr marL="0" indent="0">
              <a:buNone/>
            </a:pPr>
            <a:r>
              <a:rPr lang="en-US" dirty="0"/>
              <a:t>Time and space:</a:t>
            </a:r>
          </a:p>
          <a:p>
            <a:r>
              <a:rPr lang="en-US" dirty="0"/>
              <a:t>O(n) bisector events in total</a:t>
            </a:r>
          </a:p>
          <a:p>
            <a:r>
              <a:rPr lang="en-US" dirty="0"/>
              <a:t>Each W(e) is represented by a </a:t>
            </a:r>
            <a:r>
              <a:rPr lang="en-US" dirty="0">
                <a:solidFill>
                  <a:srgbClr val="FF0000"/>
                </a:solidFill>
              </a:rPr>
              <a:t>persistent binary tree </a:t>
            </a:r>
            <a:r>
              <a:rPr lang="en-US" dirty="0"/>
              <a:t>(with path-copying)</a:t>
            </a:r>
          </a:p>
          <a:p>
            <a:pPr lvl="1"/>
            <a:r>
              <a:rPr lang="en-US" dirty="0"/>
              <a:t>O(log n) time and extra space for each bisector event</a:t>
            </a:r>
          </a:p>
          <a:p>
            <a:r>
              <a:rPr lang="en-US" dirty="0"/>
              <a:t>O(n log n) time and space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876D19-C0F7-4D7F-81B5-B5DB4D5D4C65}"/>
              </a:ext>
            </a:extLst>
          </p:cNvPr>
          <p:cNvCxnSpPr>
            <a:cxnSpLocks/>
          </p:cNvCxnSpPr>
          <p:nvPr/>
        </p:nvCxnSpPr>
        <p:spPr>
          <a:xfrm>
            <a:off x="9427117" y="1609844"/>
            <a:ext cx="76348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08CB39D-EB0F-44E9-B262-82BB2E802502}"/>
              </a:ext>
            </a:extLst>
          </p:cNvPr>
          <p:cNvSpPr txBox="1"/>
          <p:nvPr/>
        </p:nvSpPr>
        <p:spPr>
          <a:xfrm>
            <a:off x="9596672" y="15981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F17E10E-8594-4586-99A9-7F3987E02CDE}"/>
              </a:ext>
            </a:extLst>
          </p:cNvPr>
          <p:cNvSpPr/>
          <p:nvPr/>
        </p:nvSpPr>
        <p:spPr>
          <a:xfrm>
            <a:off x="9792613" y="517278"/>
            <a:ext cx="104141" cy="10414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0AF2F6-7985-49AF-B8E5-344ACF52DF29}"/>
              </a:ext>
            </a:extLst>
          </p:cNvPr>
          <p:cNvSpPr txBox="1"/>
          <p:nvPr/>
        </p:nvSpPr>
        <p:spPr>
          <a:xfrm>
            <a:off x="9916163" y="35620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FA739F8-D25D-4C28-80CB-D1A15D1CA61A}"/>
              </a:ext>
            </a:extLst>
          </p:cNvPr>
          <p:cNvSpPr/>
          <p:nvPr/>
        </p:nvSpPr>
        <p:spPr>
          <a:xfrm>
            <a:off x="9367472" y="570470"/>
            <a:ext cx="474116" cy="1027522"/>
          </a:xfrm>
          <a:custGeom>
            <a:avLst/>
            <a:gdLst>
              <a:gd name="connsiteX0" fmla="*/ 474116 w 474116"/>
              <a:gd name="connsiteY0" fmla="*/ 0 h 1027522"/>
              <a:gd name="connsiteX1" fmla="*/ 257300 w 474116"/>
              <a:gd name="connsiteY1" fmla="*/ 339365 h 1027522"/>
              <a:gd name="connsiteX2" fmla="*/ 12203 w 474116"/>
              <a:gd name="connsiteY2" fmla="*/ 697584 h 1027522"/>
              <a:gd name="connsiteX3" fmla="*/ 59337 w 474116"/>
              <a:gd name="connsiteY3" fmla="*/ 1027522 h 102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116" h="1027522">
                <a:moveTo>
                  <a:pt x="474116" y="0"/>
                </a:moveTo>
                <a:cubicBezTo>
                  <a:pt x="404200" y="111550"/>
                  <a:pt x="334285" y="223101"/>
                  <a:pt x="257300" y="339365"/>
                </a:cubicBezTo>
                <a:cubicBezTo>
                  <a:pt x="180314" y="455629"/>
                  <a:pt x="45197" y="582891"/>
                  <a:pt x="12203" y="697584"/>
                </a:cubicBezTo>
                <a:cubicBezTo>
                  <a:pt x="-20791" y="812277"/>
                  <a:pt x="19273" y="919899"/>
                  <a:pt x="59337" y="1027522"/>
                </a:cubicBezTo>
              </a:path>
            </a:pathLst>
          </a:custGeom>
          <a:noFill/>
          <a:ln w="190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4DEEC1C-B97F-4C77-BFB6-D4D16A17117C}"/>
              </a:ext>
            </a:extLst>
          </p:cNvPr>
          <p:cNvSpPr/>
          <p:nvPr/>
        </p:nvSpPr>
        <p:spPr>
          <a:xfrm>
            <a:off x="9827670" y="573028"/>
            <a:ext cx="559102" cy="1055802"/>
          </a:xfrm>
          <a:custGeom>
            <a:avLst/>
            <a:gdLst>
              <a:gd name="connsiteX0" fmla="*/ 474116 w 474116"/>
              <a:gd name="connsiteY0" fmla="*/ 0 h 1027522"/>
              <a:gd name="connsiteX1" fmla="*/ 257300 w 474116"/>
              <a:gd name="connsiteY1" fmla="*/ 339365 h 1027522"/>
              <a:gd name="connsiteX2" fmla="*/ 12203 w 474116"/>
              <a:gd name="connsiteY2" fmla="*/ 697584 h 1027522"/>
              <a:gd name="connsiteX3" fmla="*/ 59337 w 474116"/>
              <a:gd name="connsiteY3" fmla="*/ 1027522 h 1027522"/>
              <a:gd name="connsiteX0" fmla="*/ 5968 w 559102"/>
              <a:gd name="connsiteY0" fmla="*/ 0 h 1055802"/>
              <a:gd name="connsiteX1" fmla="*/ 552723 w 559102"/>
              <a:gd name="connsiteY1" fmla="*/ 367645 h 1055802"/>
              <a:gd name="connsiteX2" fmla="*/ 307626 w 559102"/>
              <a:gd name="connsiteY2" fmla="*/ 725864 h 1055802"/>
              <a:gd name="connsiteX3" fmla="*/ 354760 w 559102"/>
              <a:gd name="connsiteY3" fmla="*/ 1055802 h 105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102" h="1055802">
                <a:moveTo>
                  <a:pt x="5968" y="0"/>
                </a:moveTo>
                <a:cubicBezTo>
                  <a:pt x="-63948" y="111550"/>
                  <a:pt x="502447" y="246668"/>
                  <a:pt x="552723" y="367645"/>
                </a:cubicBezTo>
                <a:cubicBezTo>
                  <a:pt x="602999" y="488622"/>
                  <a:pt x="340620" y="611171"/>
                  <a:pt x="307626" y="725864"/>
                </a:cubicBezTo>
                <a:cubicBezTo>
                  <a:pt x="274632" y="840557"/>
                  <a:pt x="314696" y="948179"/>
                  <a:pt x="354760" y="1055802"/>
                </a:cubicBezTo>
              </a:path>
            </a:pathLst>
          </a:custGeom>
          <a:noFill/>
          <a:ln w="190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8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B5D8-4072-4A45-9D46-EE12B9D70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485" y="-307802"/>
            <a:ext cx="10972800" cy="1143000"/>
          </a:xfrm>
        </p:spPr>
        <p:txBody>
          <a:bodyPr/>
          <a:lstStyle/>
          <a:p>
            <a:r>
              <a:rPr lang="en-US" dirty="0"/>
              <a:t>Why need persistent trees?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D12CC-F78B-4124-9514-0585BC991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05" y="537712"/>
            <a:ext cx="11718104" cy="5360352"/>
          </a:xfrm>
        </p:spPr>
        <p:txBody>
          <a:bodyPr>
            <a:normAutofit/>
          </a:bodyPr>
          <a:lstStyle/>
          <a:p>
            <a:r>
              <a:rPr lang="en-US" dirty="0"/>
              <a:t>Wavefront </a:t>
            </a:r>
            <a:r>
              <a:rPr lang="en-US" dirty="0">
                <a:solidFill>
                  <a:srgbClr val="FF0000"/>
                </a:solidFill>
              </a:rPr>
              <a:t>propagation</a:t>
            </a:r>
            <a:r>
              <a:rPr lang="en-US" dirty="0"/>
              <a:t> procedure: </a:t>
            </a:r>
          </a:p>
          <a:p>
            <a:pPr lvl="1"/>
            <a:r>
              <a:rPr lang="en-US" dirty="0"/>
              <a:t>Computing W(</a:t>
            </a:r>
            <a:r>
              <a:rPr lang="en-US" dirty="0" err="1"/>
              <a:t>e,g</a:t>
            </a:r>
            <a:r>
              <a:rPr lang="en-US" dirty="0"/>
              <a:t>) for all edges g </a:t>
            </a:r>
            <a:r>
              <a:rPr lang="el-GR" dirty="0"/>
              <a:t>ϵ</a:t>
            </a:r>
            <a:r>
              <a:rPr lang="en-US" dirty="0"/>
              <a:t> output(e)</a:t>
            </a:r>
          </a:p>
          <a:p>
            <a:pPr lvl="1"/>
            <a:r>
              <a:rPr lang="en-US" dirty="0"/>
              <a:t>After W(e,g</a:t>
            </a:r>
            <a:r>
              <a:rPr lang="en-US" baseline="-25000" dirty="0"/>
              <a:t>1</a:t>
            </a:r>
            <a:r>
              <a:rPr lang="en-US" dirty="0"/>
              <a:t>) is computed for some g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l-GR" dirty="0"/>
              <a:t>ϵ</a:t>
            </a:r>
            <a:r>
              <a:rPr lang="en-US" dirty="0"/>
              <a:t> output(e), W(e) needs to be kept for computing W(</a:t>
            </a:r>
            <a:r>
              <a:rPr lang="en-US" dirty="0" err="1"/>
              <a:t>e,g</a:t>
            </a:r>
            <a:r>
              <a:rPr lang="en-US" dirty="0"/>
              <a:t>) for other g </a:t>
            </a:r>
            <a:r>
              <a:rPr lang="el-GR" dirty="0"/>
              <a:t>ϵ</a:t>
            </a:r>
            <a:r>
              <a:rPr lang="en-US" dirty="0"/>
              <a:t> output(e)</a:t>
            </a:r>
          </a:p>
          <a:p>
            <a:r>
              <a:rPr lang="en-US" dirty="0"/>
              <a:t>Constructing SPM(s)</a:t>
            </a:r>
          </a:p>
          <a:p>
            <a:pPr lvl="1"/>
            <a:r>
              <a:rPr lang="en-US" dirty="0"/>
              <a:t>W(e) needs to be kept also for constructing SPM(S), which is done after the wavefront expansion algorithm</a:t>
            </a:r>
          </a:p>
          <a:p>
            <a:r>
              <a:rPr lang="en-US" dirty="0"/>
              <a:t>Wavefront </a:t>
            </a:r>
            <a:r>
              <a:rPr lang="en-US" dirty="0">
                <a:solidFill>
                  <a:srgbClr val="FF0000"/>
                </a:solidFill>
              </a:rPr>
              <a:t>merging</a:t>
            </a:r>
            <a:r>
              <a:rPr lang="en-US" dirty="0"/>
              <a:t> procedure: </a:t>
            </a:r>
          </a:p>
          <a:p>
            <a:pPr lvl="1"/>
            <a:r>
              <a:rPr lang="en-US" dirty="0"/>
              <a:t>Merging W(</a:t>
            </a:r>
            <a:r>
              <a:rPr lang="en-US" dirty="0" err="1"/>
              <a:t>f,e</a:t>
            </a:r>
            <a:r>
              <a:rPr lang="en-US" dirty="0"/>
              <a:t>) for edges f </a:t>
            </a:r>
            <a:r>
              <a:rPr lang="el-GR" dirty="0"/>
              <a:t>ϵ</a:t>
            </a:r>
            <a:r>
              <a:rPr lang="en-US" dirty="0"/>
              <a:t> input(e) to construct W(e)</a:t>
            </a:r>
          </a:p>
          <a:p>
            <a:pPr lvl="1"/>
            <a:r>
              <a:rPr lang="en-US" dirty="0"/>
              <a:t>Persistent trees are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needed because after W(e) is constructed, W(</a:t>
            </a:r>
            <a:r>
              <a:rPr lang="en-US" dirty="0" err="1"/>
              <a:t>f,e</a:t>
            </a:r>
            <a:r>
              <a:rPr lang="en-US" dirty="0"/>
              <a:t>) is not useful anymore</a:t>
            </a:r>
          </a:p>
          <a:p>
            <a:pPr lvl="1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F1C7F1-9581-44BF-B615-204EC7F8C0E8}"/>
              </a:ext>
            </a:extLst>
          </p:cNvPr>
          <p:cNvCxnSpPr>
            <a:cxnSpLocks/>
          </p:cNvCxnSpPr>
          <p:nvPr/>
        </p:nvCxnSpPr>
        <p:spPr>
          <a:xfrm>
            <a:off x="5164690" y="6486026"/>
            <a:ext cx="125367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F154C0B-D464-4746-800B-BFD9DE73479F}"/>
              </a:ext>
            </a:extLst>
          </p:cNvPr>
          <p:cNvSpPr txBox="1"/>
          <p:nvPr/>
        </p:nvSpPr>
        <p:spPr>
          <a:xfrm>
            <a:off x="4864608" y="6301360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6847F9-0A8B-4EDD-AB1E-2A8FB64ED633}"/>
              </a:ext>
            </a:extLst>
          </p:cNvPr>
          <p:cNvCxnSpPr>
            <a:cxnSpLocks/>
          </p:cNvCxnSpPr>
          <p:nvPr/>
        </p:nvCxnSpPr>
        <p:spPr>
          <a:xfrm>
            <a:off x="5940190" y="5598427"/>
            <a:ext cx="600539" cy="11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99E495E-F2BF-48ED-9A98-64A2EB4D0906}"/>
              </a:ext>
            </a:extLst>
          </p:cNvPr>
          <p:cNvSpPr txBox="1"/>
          <p:nvPr/>
        </p:nvSpPr>
        <p:spPr>
          <a:xfrm>
            <a:off x="6453231" y="5323939"/>
            <a:ext cx="60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02FD94-DF01-4E55-AFE8-CB2161C3A8CD}"/>
              </a:ext>
            </a:extLst>
          </p:cNvPr>
          <p:cNvCxnSpPr>
            <a:cxnSpLocks/>
          </p:cNvCxnSpPr>
          <p:nvPr/>
        </p:nvCxnSpPr>
        <p:spPr>
          <a:xfrm>
            <a:off x="4963966" y="5598427"/>
            <a:ext cx="600539" cy="11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1CEFDBE-B478-47FD-BAE6-7CE4B9FBA04E}"/>
              </a:ext>
            </a:extLst>
          </p:cNvPr>
          <p:cNvSpPr txBox="1"/>
          <p:nvPr/>
        </p:nvSpPr>
        <p:spPr>
          <a:xfrm>
            <a:off x="4551270" y="5374074"/>
            <a:ext cx="60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C9E88A7-B5A7-4D08-ACE9-FEFB57100E8F}"/>
              </a:ext>
            </a:extLst>
          </p:cNvPr>
          <p:cNvCxnSpPr/>
          <p:nvPr/>
        </p:nvCxnSpPr>
        <p:spPr>
          <a:xfrm flipV="1">
            <a:off x="5975057" y="5651924"/>
            <a:ext cx="478174" cy="1162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0F9737-3D59-433C-AC95-2D26B85E9511}"/>
              </a:ext>
            </a:extLst>
          </p:cNvPr>
          <p:cNvCxnSpPr>
            <a:cxnSpLocks/>
          </p:cNvCxnSpPr>
          <p:nvPr/>
        </p:nvCxnSpPr>
        <p:spPr>
          <a:xfrm flipV="1">
            <a:off x="5720780" y="5682990"/>
            <a:ext cx="371810" cy="1100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24EBFA4-0048-4847-8793-15CEA8910C7F}"/>
              </a:ext>
            </a:extLst>
          </p:cNvPr>
          <p:cNvCxnSpPr>
            <a:cxnSpLocks/>
          </p:cNvCxnSpPr>
          <p:nvPr/>
        </p:nvCxnSpPr>
        <p:spPr>
          <a:xfrm flipV="1">
            <a:off x="5450540" y="5682990"/>
            <a:ext cx="41511" cy="1131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04CC60B-1A69-4852-8752-1A43B5F2921D}"/>
              </a:ext>
            </a:extLst>
          </p:cNvPr>
          <p:cNvCxnSpPr>
            <a:cxnSpLocks/>
          </p:cNvCxnSpPr>
          <p:nvPr/>
        </p:nvCxnSpPr>
        <p:spPr>
          <a:xfrm flipV="1">
            <a:off x="5262740" y="5667456"/>
            <a:ext cx="41511" cy="1131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1AB0C22-E812-4355-8A4B-74B999CEEBA0}"/>
              </a:ext>
            </a:extLst>
          </p:cNvPr>
          <p:cNvSpPr txBox="1"/>
          <p:nvPr/>
        </p:nvSpPr>
        <p:spPr>
          <a:xfrm>
            <a:off x="5376696" y="59320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W(e)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FDF6E0A-CBA8-42F1-9166-009B1037F316}"/>
              </a:ext>
            </a:extLst>
          </p:cNvPr>
          <p:cNvCxnSpPr>
            <a:cxnSpLocks/>
          </p:cNvCxnSpPr>
          <p:nvPr/>
        </p:nvCxnSpPr>
        <p:spPr>
          <a:xfrm>
            <a:off x="9100415" y="6579947"/>
            <a:ext cx="125367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23B3824-E881-4859-93C5-DAE837381CC1}"/>
              </a:ext>
            </a:extLst>
          </p:cNvPr>
          <p:cNvSpPr txBox="1"/>
          <p:nvPr/>
        </p:nvSpPr>
        <p:spPr>
          <a:xfrm>
            <a:off x="8800333" y="6395281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51635E-0E09-4818-BA8A-BCBB643D2E65}"/>
              </a:ext>
            </a:extLst>
          </p:cNvPr>
          <p:cNvCxnSpPr>
            <a:cxnSpLocks/>
          </p:cNvCxnSpPr>
          <p:nvPr/>
        </p:nvCxnSpPr>
        <p:spPr>
          <a:xfrm>
            <a:off x="8899691" y="5692348"/>
            <a:ext cx="600539" cy="11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8CD9839-E778-4769-8D6A-5DF19D87898D}"/>
              </a:ext>
            </a:extLst>
          </p:cNvPr>
          <p:cNvSpPr txBox="1"/>
          <p:nvPr/>
        </p:nvSpPr>
        <p:spPr>
          <a:xfrm>
            <a:off x="8486995" y="5467995"/>
            <a:ext cx="60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AF96AF7-AC7F-4AAD-BCA1-1C69074ACCE6}"/>
              </a:ext>
            </a:extLst>
          </p:cNvPr>
          <p:cNvCxnSpPr>
            <a:cxnSpLocks/>
          </p:cNvCxnSpPr>
          <p:nvPr/>
        </p:nvCxnSpPr>
        <p:spPr>
          <a:xfrm flipH="1">
            <a:off x="9769850" y="5467995"/>
            <a:ext cx="313015" cy="1296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9FD9555-C93F-417E-A833-BEAC10D00912}"/>
              </a:ext>
            </a:extLst>
          </p:cNvPr>
          <p:cNvCxnSpPr>
            <a:cxnSpLocks/>
          </p:cNvCxnSpPr>
          <p:nvPr/>
        </p:nvCxnSpPr>
        <p:spPr>
          <a:xfrm>
            <a:off x="9206413" y="5495801"/>
            <a:ext cx="181203" cy="1268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465239A-AC01-43D6-823A-AC2A08394BF7}"/>
              </a:ext>
            </a:extLst>
          </p:cNvPr>
          <p:cNvCxnSpPr>
            <a:cxnSpLocks/>
          </p:cNvCxnSpPr>
          <p:nvPr/>
        </p:nvCxnSpPr>
        <p:spPr>
          <a:xfrm>
            <a:off x="8917084" y="5508654"/>
            <a:ext cx="282876" cy="1030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26F69BC-442D-40D7-82CD-21B9E891AC0F}"/>
              </a:ext>
            </a:extLst>
          </p:cNvPr>
          <p:cNvSpPr txBox="1"/>
          <p:nvPr/>
        </p:nvSpPr>
        <p:spPr>
          <a:xfrm>
            <a:off x="8198687" y="5942576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W(f</a:t>
            </a:r>
            <a:r>
              <a:rPr lang="en-US" baseline="-25000" dirty="0"/>
              <a:t>1</a:t>
            </a:r>
            <a:r>
              <a:rPr lang="en-US" dirty="0"/>
              <a:t>,e)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08FD63D-D83C-4AF7-B606-1C5E8805E29B}"/>
              </a:ext>
            </a:extLst>
          </p:cNvPr>
          <p:cNvCxnSpPr>
            <a:cxnSpLocks/>
          </p:cNvCxnSpPr>
          <p:nvPr/>
        </p:nvCxnSpPr>
        <p:spPr>
          <a:xfrm>
            <a:off x="9958752" y="5692348"/>
            <a:ext cx="600539" cy="11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500381D-4F59-4B01-8E76-2DA8E721BB04}"/>
              </a:ext>
            </a:extLst>
          </p:cNvPr>
          <p:cNvSpPr txBox="1"/>
          <p:nvPr/>
        </p:nvSpPr>
        <p:spPr>
          <a:xfrm>
            <a:off x="10567148" y="5485341"/>
            <a:ext cx="60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1CEEE91-875E-4229-862F-DA39557F9617}"/>
              </a:ext>
            </a:extLst>
          </p:cNvPr>
          <p:cNvCxnSpPr>
            <a:cxnSpLocks/>
          </p:cNvCxnSpPr>
          <p:nvPr/>
        </p:nvCxnSpPr>
        <p:spPr>
          <a:xfrm flipH="1">
            <a:off x="10018091" y="5441783"/>
            <a:ext cx="279438" cy="1383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C6D4BF1D-CA2C-49CC-8FF5-A2870A1A0A19}"/>
              </a:ext>
            </a:extLst>
          </p:cNvPr>
          <p:cNvSpPr txBox="1"/>
          <p:nvPr/>
        </p:nvSpPr>
        <p:spPr>
          <a:xfrm>
            <a:off x="10150211" y="592859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W(f</a:t>
            </a:r>
            <a:r>
              <a:rPr lang="en-US" baseline="-25000" dirty="0"/>
              <a:t>2</a:t>
            </a:r>
            <a:r>
              <a:rPr lang="en-US" dirty="0"/>
              <a:t>,e)</a:t>
            </a:r>
          </a:p>
        </p:txBody>
      </p:sp>
    </p:spTree>
    <p:extLst>
      <p:ext uri="{BB962C8B-B14F-4D97-AF65-F5344CB8AC3E}">
        <p14:creationId xmlns:p14="http://schemas.microsoft.com/office/powerpoint/2010/main" val="407641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8" grpId="0"/>
      <p:bldP spid="27" grpId="0"/>
      <p:bldP spid="39" grpId="0"/>
      <p:bldP spid="43" grpId="0"/>
      <p:bldP spid="47" grpId="0"/>
      <p:bldP spid="52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53A1E-CC42-4D45-9965-4BFF55B2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72117"/>
            <a:ext cx="10972800" cy="1143000"/>
          </a:xfrm>
        </p:spPr>
        <p:txBody>
          <a:bodyPr/>
          <a:lstStyle/>
          <a:p>
            <a:r>
              <a:rPr lang="en-US" dirty="0"/>
              <a:t>Our contribution: reducing the space to O(n)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3BC5-B489-4ACB-BF7F-411322C01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61" y="795468"/>
            <a:ext cx="11541551" cy="5803294"/>
          </a:xfrm>
        </p:spPr>
        <p:txBody>
          <a:bodyPr>
            <a:normAutofit/>
          </a:bodyPr>
          <a:lstStyle/>
          <a:p>
            <a:r>
              <a:rPr lang="en-US" dirty="0"/>
              <a:t>Still use persistent trees</a:t>
            </a:r>
          </a:p>
          <a:p>
            <a:r>
              <a:rPr lang="en-US" dirty="0">
                <a:solidFill>
                  <a:schemeClr val="tx2"/>
                </a:solidFill>
              </a:rPr>
              <a:t>Divide the wavefront propagation procedure of the entire algorithm into </a:t>
            </a:r>
            <a:r>
              <a:rPr lang="en-US" dirty="0">
                <a:solidFill>
                  <a:srgbClr val="FF0000"/>
                </a:solidFill>
              </a:rPr>
              <a:t>O(log n) </a:t>
            </a:r>
            <a:r>
              <a:rPr lang="en-US" dirty="0">
                <a:solidFill>
                  <a:schemeClr val="tx2"/>
                </a:solidFill>
              </a:rPr>
              <a:t>phases, each involving </a:t>
            </a:r>
            <a:r>
              <a:rPr lang="en-US" dirty="0">
                <a:solidFill>
                  <a:srgbClr val="FF0000"/>
                </a:solidFill>
              </a:rPr>
              <a:t>O(n / log n) </a:t>
            </a:r>
            <a:r>
              <a:rPr lang="en-US" dirty="0">
                <a:solidFill>
                  <a:schemeClr val="tx2"/>
                </a:solidFill>
              </a:rPr>
              <a:t>bisector events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The extra space introduced by the persistent trees in each phase </a:t>
            </a:r>
            <a:r>
              <a:rPr lang="en-US" dirty="0">
                <a:solidFill>
                  <a:srgbClr val="FF0000"/>
                </a:solidFill>
              </a:rPr>
              <a:t>O(n)</a:t>
            </a:r>
          </a:p>
          <a:p>
            <a:r>
              <a:rPr lang="en-US" dirty="0">
                <a:solidFill>
                  <a:srgbClr val="FF0000"/>
                </a:solidFill>
              </a:rPr>
              <a:t>Reset the space </a:t>
            </a:r>
            <a:r>
              <a:rPr lang="en-US" dirty="0">
                <a:solidFill>
                  <a:schemeClr val="tx2"/>
                </a:solidFill>
              </a:rPr>
              <a:t>at the end of each phase: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maintain a “</a:t>
            </a:r>
            <a:r>
              <a:rPr lang="en-US" dirty="0">
                <a:solidFill>
                  <a:srgbClr val="FF0000"/>
                </a:solidFill>
              </a:rPr>
              <a:t>snapshot</a:t>
            </a:r>
            <a:r>
              <a:rPr lang="en-US" dirty="0">
                <a:solidFill>
                  <a:schemeClr val="tx2"/>
                </a:solidFill>
              </a:rPr>
              <a:t>” of the algorithm such that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it contains </a:t>
            </a:r>
            <a:r>
              <a:rPr lang="en-US" dirty="0">
                <a:solidFill>
                  <a:srgbClr val="FF0000"/>
                </a:solidFill>
              </a:rPr>
              <a:t>sufficient information </a:t>
            </a:r>
            <a:r>
              <a:rPr lang="en-US" dirty="0">
                <a:solidFill>
                  <a:schemeClr val="tx2"/>
                </a:solidFill>
              </a:rPr>
              <a:t>for the algorithm to proceed as usual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its space is only </a:t>
            </a:r>
            <a:r>
              <a:rPr lang="en-US" dirty="0">
                <a:solidFill>
                  <a:srgbClr val="FF0000"/>
                </a:solidFill>
              </a:rPr>
              <a:t>O(n)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disregard all other space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intuitively, the snapshot is the “forefront” of the true wavefront</a:t>
            </a:r>
          </a:p>
          <a:p>
            <a:r>
              <a:rPr lang="en-US" dirty="0">
                <a:solidFill>
                  <a:schemeClr val="tx2"/>
                </a:solidFill>
              </a:rPr>
              <a:t>Total space: O(n)</a:t>
            </a:r>
          </a:p>
          <a:p>
            <a:r>
              <a:rPr lang="en-US" dirty="0">
                <a:solidFill>
                  <a:schemeClr val="tx2"/>
                </a:solidFill>
              </a:rPr>
              <a:t>Time: O(n log 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6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FDCC5-66C5-4D55-8DE0-6358AB5FA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2" y="396596"/>
            <a:ext cx="12120395" cy="6132693"/>
          </a:xfrm>
        </p:spPr>
        <p:txBody>
          <a:bodyPr/>
          <a:lstStyle/>
          <a:p>
            <a:r>
              <a:rPr lang="en-US" dirty="0"/>
              <a:t>Maintain a </a:t>
            </a:r>
            <a:r>
              <a:rPr lang="en-US" dirty="0">
                <a:solidFill>
                  <a:srgbClr val="FF0000"/>
                </a:solidFill>
              </a:rPr>
              <a:t>counter</a:t>
            </a:r>
            <a:r>
              <a:rPr lang="en-US" dirty="0"/>
              <a:t> in the wavefront propagation procedure to record the number of bisector events that have been processed since the last space-reset</a:t>
            </a:r>
          </a:p>
          <a:p>
            <a:r>
              <a:rPr lang="en-US" dirty="0"/>
              <a:t>If counter &lt; n / log n, proceed as usual </a:t>
            </a:r>
          </a:p>
          <a:p>
            <a:r>
              <a:rPr lang="en-US" dirty="0"/>
              <a:t>Otherwise, reset the space and store the following information (the snapshot):</a:t>
            </a:r>
          </a:p>
          <a:p>
            <a:pPr marL="457200" lvl="1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: the edge of output(e) whose W(e, g) is currently being computed)</a:t>
            </a:r>
          </a:p>
          <a:p>
            <a:pPr marL="800100" lvl="1"/>
            <a:r>
              <a:rPr lang="en-US" dirty="0">
                <a:solidFill>
                  <a:srgbClr val="FF0000"/>
                </a:solidFill>
              </a:rPr>
              <a:t>Store the tree </a:t>
            </a:r>
            <a:r>
              <a:rPr lang="en-US" dirty="0"/>
              <a:t>that is currently being used to compute W(e, g)</a:t>
            </a:r>
          </a:p>
          <a:p>
            <a:pPr marL="800100" lvl="1"/>
            <a:r>
              <a:rPr lang="en-US" dirty="0"/>
              <a:t>For each g’ </a:t>
            </a:r>
            <a:r>
              <a:rPr lang="el-GR" dirty="0"/>
              <a:t>ϵ</a:t>
            </a:r>
            <a:r>
              <a:rPr lang="en-US" dirty="0"/>
              <a:t> output(e) \ {g} whose W(e, g’) has been computed, </a:t>
            </a:r>
            <a:r>
              <a:rPr lang="en-US" dirty="0">
                <a:solidFill>
                  <a:srgbClr val="FF0000"/>
                </a:solidFill>
              </a:rPr>
              <a:t>store W(e, g’)</a:t>
            </a:r>
          </a:p>
          <a:p>
            <a:pPr marL="800100" lvl="1"/>
            <a:r>
              <a:rPr lang="en-US" dirty="0">
                <a:solidFill>
                  <a:srgbClr val="FF0000"/>
                </a:solidFill>
              </a:rPr>
              <a:t>Store W(e)</a:t>
            </a:r>
          </a:p>
          <a:p>
            <a:pPr marL="800100" lvl="1"/>
            <a:r>
              <a:rPr lang="en-US" dirty="0"/>
              <a:t>For each edge e’ of S \ {e}, if e’ has been processed (i.e., W(e’) already propagated to output(e’)) and there is an edge g’ </a:t>
            </a:r>
            <a:r>
              <a:rPr lang="el-GR" dirty="0"/>
              <a:t>ϵ</a:t>
            </a:r>
            <a:r>
              <a:rPr lang="en-US" dirty="0"/>
              <a:t> output(e’) whose W(g’) has not been constructed yet, </a:t>
            </a:r>
            <a:r>
              <a:rPr lang="en-US" dirty="0">
                <a:solidFill>
                  <a:srgbClr val="FF0000"/>
                </a:solidFill>
              </a:rPr>
              <a:t>store W(e’, g’)</a:t>
            </a:r>
          </a:p>
          <a:p>
            <a:r>
              <a:rPr lang="en-US" dirty="0"/>
              <a:t>The snapshot has </a:t>
            </a:r>
            <a:r>
              <a:rPr lang="en-US" dirty="0">
                <a:solidFill>
                  <a:srgbClr val="FF0000"/>
                </a:solidFill>
              </a:rPr>
              <a:t>sufficient information</a:t>
            </a:r>
          </a:p>
          <a:p>
            <a:r>
              <a:rPr lang="en-US" dirty="0"/>
              <a:t>The total space of the snapshot is </a:t>
            </a:r>
            <a:r>
              <a:rPr lang="en-US" dirty="0">
                <a:solidFill>
                  <a:srgbClr val="FF0000"/>
                </a:solidFill>
              </a:rPr>
              <a:t>O(n)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CEC05C2-9D41-47F2-8C23-9C07858F3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58" y="-319250"/>
            <a:ext cx="10972800" cy="1143000"/>
          </a:xfrm>
        </p:spPr>
        <p:txBody>
          <a:bodyPr/>
          <a:lstStyle/>
          <a:p>
            <a:r>
              <a:rPr lang="en-US" dirty="0"/>
              <a:t>Details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017192-CBA0-4BE5-8CAD-700D6BBE8D20}"/>
              </a:ext>
            </a:extLst>
          </p:cNvPr>
          <p:cNvCxnSpPr>
            <a:cxnSpLocks/>
          </p:cNvCxnSpPr>
          <p:nvPr/>
        </p:nvCxnSpPr>
        <p:spPr>
          <a:xfrm>
            <a:off x="10243884" y="6344624"/>
            <a:ext cx="125367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1C4FCFD-B0D2-4DE8-874F-3703986C16C5}"/>
              </a:ext>
            </a:extLst>
          </p:cNvPr>
          <p:cNvSpPr txBox="1"/>
          <p:nvPr/>
        </p:nvSpPr>
        <p:spPr>
          <a:xfrm>
            <a:off x="9943802" y="6159958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14016C-6E24-4306-B1D1-F34055BFC353}"/>
              </a:ext>
            </a:extLst>
          </p:cNvPr>
          <p:cNvCxnSpPr>
            <a:cxnSpLocks/>
          </p:cNvCxnSpPr>
          <p:nvPr/>
        </p:nvCxnSpPr>
        <p:spPr>
          <a:xfrm>
            <a:off x="11019384" y="5457025"/>
            <a:ext cx="600539" cy="11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6D667BB-795E-4191-9A96-EFB9A0740FB9}"/>
              </a:ext>
            </a:extLst>
          </p:cNvPr>
          <p:cNvSpPr txBox="1"/>
          <p:nvPr/>
        </p:nvSpPr>
        <p:spPr>
          <a:xfrm>
            <a:off x="11607839" y="5239098"/>
            <a:ext cx="60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0D196A-C4D5-46D8-BD95-C1D97F60153D}"/>
              </a:ext>
            </a:extLst>
          </p:cNvPr>
          <p:cNvCxnSpPr>
            <a:cxnSpLocks/>
          </p:cNvCxnSpPr>
          <p:nvPr/>
        </p:nvCxnSpPr>
        <p:spPr>
          <a:xfrm>
            <a:off x="10043160" y="5457025"/>
            <a:ext cx="600539" cy="110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8E0365F-1E03-4033-AAEB-925B98DD7476}"/>
              </a:ext>
            </a:extLst>
          </p:cNvPr>
          <p:cNvSpPr txBox="1"/>
          <p:nvPr/>
        </p:nvSpPr>
        <p:spPr>
          <a:xfrm>
            <a:off x="9720303" y="5239098"/>
            <a:ext cx="60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g’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2B209D0-419D-4E9B-8782-BF05370C26B2}"/>
              </a:ext>
            </a:extLst>
          </p:cNvPr>
          <p:cNvCxnSpPr/>
          <p:nvPr/>
        </p:nvCxnSpPr>
        <p:spPr>
          <a:xfrm flipV="1">
            <a:off x="11054251" y="5510522"/>
            <a:ext cx="478174" cy="1162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8E442CF-A0EE-4F2B-92B8-FF7C3CBA1816}"/>
              </a:ext>
            </a:extLst>
          </p:cNvPr>
          <p:cNvCxnSpPr>
            <a:cxnSpLocks/>
          </p:cNvCxnSpPr>
          <p:nvPr/>
        </p:nvCxnSpPr>
        <p:spPr>
          <a:xfrm flipV="1">
            <a:off x="10799974" y="5541588"/>
            <a:ext cx="371810" cy="1100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596DA-2EC9-4F8B-99D7-A9BB363573E4}"/>
              </a:ext>
            </a:extLst>
          </p:cNvPr>
          <p:cNvCxnSpPr>
            <a:cxnSpLocks/>
          </p:cNvCxnSpPr>
          <p:nvPr/>
        </p:nvCxnSpPr>
        <p:spPr>
          <a:xfrm flipV="1">
            <a:off x="10529734" y="5541588"/>
            <a:ext cx="41511" cy="1131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7BB370D-F156-4965-AFD0-04CA6107018A}"/>
              </a:ext>
            </a:extLst>
          </p:cNvPr>
          <p:cNvCxnSpPr>
            <a:cxnSpLocks/>
          </p:cNvCxnSpPr>
          <p:nvPr/>
        </p:nvCxnSpPr>
        <p:spPr>
          <a:xfrm flipV="1">
            <a:off x="10341934" y="5526054"/>
            <a:ext cx="41511" cy="1131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EDA51FD-F1BF-4F46-82BB-4C1AEBE5C60D}"/>
              </a:ext>
            </a:extLst>
          </p:cNvPr>
          <p:cNvSpPr txBox="1"/>
          <p:nvPr/>
        </p:nvSpPr>
        <p:spPr>
          <a:xfrm>
            <a:off x="10455890" y="57906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W(e)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B316F7E-2B6C-403D-AD17-07A97C2B56C3}"/>
              </a:ext>
            </a:extLst>
          </p:cNvPr>
          <p:cNvCxnSpPr>
            <a:cxnSpLocks/>
          </p:cNvCxnSpPr>
          <p:nvPr/>
        </p:nvCxnSpPr>
        <p:spPr>
          <a:xfrm>
            <a:off x="6891448" y="6412648"/>
            <a:ext cx="125367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463BEA7-CBD4-49DF-9AF0-8CA638251AE7}"/>
              </a:ext>
            </a:extLst>
          </p:cNvPr>
          <p:cNvSpPr txBox="1"/>
          <p:nvPr/>
        </p:nvSpPr>
        <p:spPr>
          <a:xfrm>
            <a:off x="6591365" y="6227982"/>
            <a:ext cx="53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e’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877B039-3C7A-4284-B39C-DCA56BB4BE36}"/>
              </a:ext>
            </a:extLst>
          </p:cNvPr>
          <p:cNvCxnSpPr>
            <a:cxnSpLocks/>
          </p:cNvCxnSpPr>
          <p:nvPr/>
        </p:nvCxnSpPr>
        <p:spPr>
          <a:xfrm>
            <a:off x="6992998" y="5524953"/>
            <a:ext cx="600539" cy="110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D177EB0-82D3-45A8-8E8F-F5B0A2F61837}"/>
              </a:ext>
            </a:extLst>
          </p:cNvPr>
          <p:cNvSpPr txBox="1"/>
          <p:nvPr/>
        </p:nvSpPr>
        <p:spPr>
          <a:xfrm>
            <a:off x="6617313" y="5297941"/>
            <a:ext cx="60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g’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F297CA7-D06C-49EB-B329-91D8E0CA2103}"/>
              </a:ext>
            </a:extLst>
          </p:cNvPr>
          <p:cNvCxnSpPr>
            <a:cxnSpLocks/>
          </p:cNvCxnSpPr>
          <p:nvPr/>
        </p:nvCxnSpPr>
        <p:spPr>
          <a:xfrm flipV="1">
            <a:off x="7177298" y="5609612"/>
            <a:ext cx="41511" cy="1131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902559D-37F6-4C78-9836-3FA827D4D565}"/>
              </a:ext>
            </a:extLst>
          </p:cNvPr>
          <p:cNvCxnSpPr>
            <a:cxnSpLocks/>
          </p:cNvCxnSpPr>
          <p:nvPr/>
        </p:nvCxnSpPr>
        <p:spPr>
          <a:xfrm flipV="1">
            <a:off x="6989498" y="5594078"/>
            <a:ext cx="41511" cy="1131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464611F-1254-4633-A1E3-FD128CC6E531}"/>
              </a:ext>
            </a:extLst>
          </p:cNvPr>
          <p:cNvSpPr txBox="1"/>
          <p:nvPr/>
        </p:nvSpPr>
        <p:spPr>
          <a:xfrm>
            <a:off x="7733931" y="58586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W(e’)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BFC0551-035A-4224-9EDA-57C4A6D8C4D7}"/>
              </a:ext>
            </a:extLst>
          </p:cNvPr>
          <p:cNvCxnSpPr>
            <a:cxnSpLocks/>
          </p:cNvCxnSpPr>
          <p:nvPr/>
        </p:nvCxnSpPr>
        <p:spPr>
          <a:xfrm flipV="1">
            <a:off x="7414103" y="5662103"/>
            <a:ext cx="41511" cy="1131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7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6" grpId="0"/>
      <p:bldP spid="18" grpId="0"/>
      <p:bldP spid="21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361FE-51E9-4D0A-8F43-E7ED7B8C5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7" y="104956"/>
            <a:ext cx="10972800" cy="1143000"/>
          </a:xfrm>
        </p:spPr>
        <p:txBody>
          <a:bodyPr/>
          <a:lstStyle/>
          <a:p>
            <a:r>
              <a:rPr lang="en-US" dirty="0"/>
              <a:t>Constructing SPM(s)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D8BAE-A7DC-42FB-9321-5C488BF01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096" y="1247956"/>
            <a:ext cx="11698665" cy="56100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HS algorithm relies on W(e) for all edges e of S, maintained by persistent trees </a:t>
            </a:r>
          </a:p>
          <a:p>
            <a:r>
              <a:rPr lang="en-US" dirty="0"/>
              <a:t>With all W(e) as well as </a:t>
            </a:r>
            <a:r>
              <a:rPr lang="en-US" dirty="0">
                <a:solidFill>
                  <a:srgbClr val="FF0000"/>
                </a:solidFill>
              </a:rPr>
              <a:t>O(n) generators marked </a:t>
            </a:r>
            <a:r>
              <a:rPr lang="en-US" dirty="0"/>
              <a:t>in the wavefront expansion algorithm, SPM(s) can be constructed in O(n log n) time and O(n) space</a:t>
            </a:r>
          </a:p>
          <a:p>
            <a:r>
              <a:rPr lang="en-US" dirty="0"/>
              <a:t>Due to </a:t>
            </a:r>
            <a:r>
              <a:rPr lang="en-US" dirty="0">
                <a:solidFill>
                  <a:srgbClr val="FF0000"/>
                </a:solidFill>
              </a:rPr>
              <a:t>the space reset </a:t>
            </a:r>
            <a:r>
              <a:rPr lang="en-US" dirty="0"/>
              <a:t>in our new algorithm, W(e) is not available anymore</a:t>
            </a:r>
          </a:p>
          <a:p>
            <a:r>
              <a:rPr lang="en-US" dirty="0"/>
              <a:t>Need to restore W(e) for those edges e that are needed to construct SPM(s)</a:t>
            </a:r>
          </a:p>
          <a:p>
            <a:r>
              <a:rPr lang="en-US" dirty="0"/>
              <a:t>Observation: Mark </a:t>
            </a:r>
            <a:r>
              <a:rPr lang="en-US" dirty="0">
                <a:solidFill>
                  <a:srgbClr val="FF0000"/>
                </a:solidFill>
              </a:rPr>
              <a:t>additional O(n) generators </a:t>
            </a:r>
            <a:r>
              <a:rPr lang="en-US" dirty="0"/>
              <a:t>during the wavefront </a:t>
            </a:r>
          </a:p>
          <a:p>
            <a:pPr lvl="1"/>
            <a:r>
              <a:rPr lang="en-US" dirty="0"/>
              <a:t>For each originally marked generator, mark its </a:t>
            </a:r>
            <a:r>
              <a:rPr lang="en-US" dirty="0">
                <a:solidFill>
                  <a:srgbClr val="FF0000"/>
                </a:solidFill>
              </a:rPr>
              <a:t>two neighbors </a:t>
            </a:r>
            <a:r>
              <a:rPr lang="en-US" dirty="0"/>
              <a:t>as well</a:t>
            </a:r>
          </a:p>
          <a:p>
            <a:pPr lvl="1"/>
            <a:r>
              <a:rPr lang="en-US" dirty="0"/>
              <a:t>These marked generators suffice to restore W(e) for those edges e that are needed to construct SPM(s)</a:t>
            </a:r>
          </a:p>
          <a:p>
            <a:r>
              <a:rPr lang="en-US" dirty="0"/>
              <a:t>Summary: </a:t>
            </a:r>
          </a:p>
          <a:p>
            <a:pPr lvl="1"/>
            <a:r>
              <a:rPr lang="en-US" dirty="0"/>
              <a:t>O(n log n) time and O(n) space to </a:t>
            </a:r>
            <a:r>
              <a:rPr lang="en-US"/>
              <a:t>construct SPM(s)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2389-01F9-420E-8306-5F7972413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83" y="2857500"/>
            <a:ext cx="10972800" cy="1143000"/>
          </a:xfrm>
        </p:spPr>
        <p:txBody>
          <a:bodyPr/>
          <a:lstStyle/>
          <a:p>
            <a:r>
              <a:rPr lang="en-US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44537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1338-B74B-483A-97AC-9A53A27E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78" y="17137"/>
            <a:ext cx="10528979" cy="773864"/>
          </a:xfrm>
        </p:spPr>
        <p:txBody>
          <a:bodyPr/>
          <a:lstStyle/>
          <a:p>
            <a:r>
              <a:rPr lang="en-US" dirty="0"/>
              <a:t>Problem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4B53F-9B50-4942-8577-0F038C87C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75" y="949569"/>
            <a:ext cx="9797379" cy="526756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: a set of disjoint polygonal obstacles in the plane</a:t>
            </a:r>
          </a:p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: the total number of all vertices</a:t>
            </a:r>
          </a:p>
          <a:p>
            <a:r>
              <a:rPr lang="en-US" dirty="0">
                <a:solidFill>
                  <a:srgbClr val="FF0000"/>
                </a:solidFill>
              </a:rPr>
              <a:t>Free space</a:t>
            </a:r>
            <a:r>
              <a:rPr lang="en-US" dirty="0"/>
              <a:t>: the space outside all obstacles</a:t>
            </a:r>
          </a:p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: two points</a:t>
            </a:r>
          </a:p>
          <a:p>
            <a:r>
              <a:rPr lang="en-US" dirty="0"/>
              <a:t>Goal: find a Euclidean shortest s-t path in the free space</a:t>
            </a:r>
          </a:p>
          <a:p>
            <a:r>
              <a:rPr lang="en-US" dirty="0"/>
              <a:t>Single-source-shortest-paths: </a:t>
            </a:r>
          </a:p>
          <a:p>
            <a:pPr lvl="1"/>
            <a:r>
              <a:rPr lang="en-US" dirty="0"/>
              <a:t>s is given as a source point</a:t>
            </a:r>
          </a:p>
          <a:p>
            <a:pPr lvl="1"/>
            <a:r>
              <a:rPr lang="en-US" dirty="0"/>
              <a:t>t is a query point</a:t>
            </a:r>
          </a:p>
          <a:p>
            <a:pPr lvl="1"/>
            <a:r>
              <a:rPr lang="en-US" dirty="0"/>
              <a:t>build a data structure to answer shortest path queries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shortest path map SPM(s): </a:t>
            </a:r>
            <a:r>
              <a:rPr lang="en-US" dirty="0">
                <a:solidFill>
                  <a:srgbClr val="002060"/>
                </a:solidFill>
              </a:rPr>
              <a:t>O(n) space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O(log n) query time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218B772-050B-4728-8634-97E32775A6FE}"/>
              </a:ext>
            </a:extLst>
          </p:cNvPr>
          <p:cNvSpPr/>
          <p:nvPr/>
        </p:nvSpPr>
        <p:spPr>
          <a:xfrm>
            <a:off x="9561690" y="4510218"/>
            <a:ext cx="2476870" cy="1606859"/>
          </a:xfrm>
          <a:custGeom>
            <a:avLst/>
            <a:gdLst>
              <a:gd name="connsiteX0" fmla="*/ 825624 w 2476870"/>
              <a:gd name="connsiteY0" fmla="*/ 0 h 1606859"/>
              <a:gd name="connsiteX1" fmla="*/ 0 w 2476870"/>
              <a:gd name="connsiteY1" fmla="*/ 932156 h 1606859"/>
              <a:gd name="connsiteX2" fmla="*/ 763480 w 2476870"/>
              <a:gd name="connsiteY2" fmla="*/ 1606859 h 1606859"/>
              <a:gd name="connsiteX3" fmla="*/ 2476870 w 2476870"/>
              <a:gd name="connsiteY3" fmla="*/ 994299 h 1606859"/>
              <a:gd name="connsiteX4" fmla="*/ 1935332 w 2476870"/>
              <a:gd name="connsiteY4" fmla="*/ 310719 h 1606859"/>
              <a:gd name="connsiteX5" fmla="*/ 1127464 w 2476870"/>
              <a:gd name="connsiteY5" fmla="*/ 1065321 h 1606859"/>
              <a:gd name="connsiteX6" fmla="*/ 825624 w 2476870"/>
              <a:gd name="connsiteY6" fmla="*/ 0 h 160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6870" h="1606859">
                <a:moveTo>
                  <a:pt x="825624" y="0"/>
                </a:moveTo>
                <a:lnTo>
                  <a:pt x="0" y="932156"/>
                </a:lnTo>
                <a:lnTo>
                  <a:pt x="763480" y="1606859"/>
                </a:lnTo>
                <a:lnTo>
                  <a:pt x="2476870" y="994299"/>
                </a:lnTo>
                <a:lnTo>
                  <a:pt x="1935332" y="310719"/>
                </a:lnTo>
                <a:lnTo>
                  <a:pt x="1127464" y="1065321"/>
                </a:lnTo>
                <a:lnTo>
                  <a:pt x="82562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2846FAE-E0A7-48D5-96F3-1297F525CA56}"/>
              </a:ext>
            </a:extLst>
          </p:cNvPr>
          <p:cNvSpPr/>
          <p:nvPr/>
        </p:nvSpPr>
        <p:spPr>
          <a:xfrm rot="7217642">
            <a:off x="7491426" y="3782249"/>
            <a:ext cx="2388093" cy="1455938"/>
          </a:xfrm>
          <a:custGeom>
            <a:avLst/>
            <a:gdLst>
              <a:gd name="connsiteX0" fmla="*/ 1038687 w 2388093"/>
              <a:gd name="connsiteY0" fmla="*/ 550415 h 1455938"/>
              <a:gd name="connsiteX1" fmla="*/ 1899821 w 2388093"/>
              <a:gd name="connsiteY1" fmla="*/ 35510 h 1455938"/>
              <a:gd name="connsiteX2" fmla="*/ 2388093 w 2388093"/>
              <a:gd name="connsiteY2" fmla="*/ 97654 h 1455938"/>
              <a:gd name="connsiteX3" fmla="*/ 2068497 w 2388093"/>
              <a:gd name="connsiteY3" fmla="*/ 1207363 h 1455938"/>
              <a:gd name="connsiteX4" fmla="*/ 594804 w 2388093"/>
              <a:gd name="connsiteY4" fmla="*/ 1455938 h 1455938"/>
              <a:gd name="connsiteX5" fmla="*/ 0 w 2388093"/>
              <a:gd name="connsiteY5" fmla="*/ 0 h 1455938"/>
              <a:gd name="connsiteX6" fmla="*/ 603682 w 2388093"/>
              <a:gd name="connsiteY6" fmla="*/ 870011 h 1455938"/>
              <a:gd name="connsiteX7" fmla="*/ 985421 w 2388093"/>
              <a:gd name="connsiteY7" fmla="*/ 133165 h 1455938"/>
              <a:gd name="connsiteX8" fmla="*/ 1038687 w 2388093"/>
              <a:gd name="connsiteY8" fmla="*/ 550415 h 1455938"/>
              <a:gd name="connsiteX0" fmla="*/ 1038687 w 2388093"/>
              <a:gd name="connsiteY0" fmla="*/ 550415 h 1455938"/>
              <a:gd name="connsiteX1" fmla="*/ 1899821 w 2388093"/>
              <a:gd name="connsiteY1" fmla="*/ 35510 h 1455938"/>
              <a:gd name="connsiteX2" fmla="*/ 2388093 w 2388093"/>
              <a:gd name="connsiteY2" fmla="*/ 97654 h 1455938"/>
              <a:gd name="connsiteX3" fmla="*/ 1516205 w 2388093"/>
              <a:gd name="connsiteY3" fmla="*/ 1289831 h 1455938"/>
              <a:gd name="connsiteX4" fmla="*/ 594804 w 2388093"/>
              <a:gd name="connsiteY4" fmla="*/ 1455938 h 1455938"/>
              <a:gd name="connsiteX5" fmla="*/ 0 w 2388093"/>
              <a:gd name="connsiteY5" fmla="*/ 0 h 1455938"/>
              <a:gd name="connsiteX6" fmla="*/ 603682 w 2388093"/>
              <a:gd name="connsiteY6" fmla="*/ 870011 h 1455938"/>
              <a:gd name="connsiteX7" fmla="*/ 985421 w 2388093"/>
              <a:gd name="connsiteY7" fmla="*/ 133165 h 1455938"/>
              <a:gd name="connsiteX8" fmla="*/ 1038687 w 2388093"/>
              <a:gd name="connsiteY8" fmla="*/ 550415 h 145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8093" h="1455938">
                <a:moveTo>
                  <a:pt x="1038687" y="550415"/>
                </a:moveTo>
                <a:lnTo>
                  <a:pt x="1899821" y="35510"/>
                </a:lnTo>
                <a:lnTo>
                  <a:pt x="2388093" y="97654"/>
                </a:lnTo>
                <a:lnTo>
                  <a:pt x="1516205" y="1289831"/>
                </a:lnTo>
                <a:lnTo>
                  <a:pt x="594804" y="1455938"/>
                </a:lnTo>
                <a:lnTo>
                  <a:pt x="0" y="0"/>
                </a:lnTo>
                <a:lnTo>
                  <a:pt x="603682" y="870011"/>
                </a:lnTo>
                <a:lnTo>
                  <a:pt x="985421" y="133165"/>
                </a:lnTo>
                <a:lnTo>
                  <a:pt x="1038687" y="55041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B98B699-59E8-47EC-9830-44C762BACCF1}"/>
              </a:ext>
            </a:extLst>
          </p:cNvPr>
          <p:cNvSpPr/>
          <p:nvPr/>
        </p:nvSpPr>
        <p:spPr>
          <a:xfrm>
            <a:off x="8550676" y="5814873"/>
            <a:ext cx="1660124" cy="878889"/>
          </a:xfrm>
          <a:custGeom>
            <a:avLst/>
            <a:gdLst>
              <a:gd name="connsiteX0" fmla="*/ 0 w 1660124"/>
              <a:gd name="connsiteY0" fmla="*/ 452761 h 878889"/>
              <a:gd name="connsiteX1" fmla="*/ 958788 w 1660124"/>
              <a:gd name="connsiteY1" fmla="*/ 0 h 878889"/>
              <a:gd name="connsiteX2" fmla="*/ 1660124 w 1660124"/>
              <a:gd name="connsiteY2" fmla="*/ 621437 h 878889"/>
              <a:gd name="connsiteX3" fmla="*/ 825623 w 1660124"/>
              <a:gd name="connsiteY3" fmla="*/ 878889 h 878889"/>
              <a:gd name="connsiteX4" fmla="*/ 976544 w 1660124"/>
              <a:gd name="connsiteY4" fmla="*/ 443884 h 878889"/>
              <a:gd name="connsiteX5" fmla="*/ 0 w 1660124"/>
              <a:gd name="connsiteY5" fmla="*/ 452761 h 87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0124" h="878889">
                <a:moveTo>
                  <a:pt x="0" y="452761"/>
                </a:moveTo>
                <a:lnTo>
                  <a:pt x="958788" y="0"/>
                </a:lnTo>
                <a:lnTo>
                  <a:pt x="1660124" y="621437"/>
                </a:lnTo>
                <a:lnTo>
                  <a:pt x="825623" y="878889"/>
                </a:lnTo>
                <a:lnTo>
                  <a:pt x="976544" y="443884"/>
                </a:lnTo>
                <a:lnTo>
                  <a:pt x="0" y="45276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C1C426C-1476-4115-9BD4-22B5ADC21741}"/>
              </a:ext>
            </a:extLst>
          </p:cNvPr>
          <p:cNvSpPr/>
          <p:nvPr/>
        </p:nvSpPr>
        <p:spPr>
          <a:xfrm>
            <a:off x="8044686" y="5710732"/>
            <a:ext cx="104141" cy="10414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C4C4053-33D8-448E-8BA9-42187B0738D9}"/>
              </a:ext>
            </a:extLst>
          </p:cNvPr>
          <p:cNvSpPr/>
          <p:nvPr/>
        </p:nvSpPr>
        <p:spPr>
          <a:xfrm>
            <a:off x="10873318" y="4741870"/>
            <a:ext cx="104141" cy="10414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5AA62D-C566-49B7-8F85-F066F39AF9AD}"/>
              </a:ext>
            </a:extLst>
          </p:cNvPr>
          <p:cNvSpPr txBox="1"/>
          <p:nvPr/>
        </p:nvSpPr>
        <p:spPr>
          <a:xfrm>
            <a:off x="7823029" y="559236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B8D7CD-B513-4FE8-B6E5-519AC3D44969}"/>
              </a:ext>
            </a:extLst>
          </p:cNvPr>
          <p:cNvSpPr txBox="1"/>
          <p:nvPr/>
        </p:nvSpPr>
        <p:spPr>
          <a:xfrm>
            <a:off x="10928852" y="455720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22900C3-9AD0-43B0-A13E-16A736DD9948}"/>
              </a:ext>
            </a:extLst>
          </p:cNvPr>
          <p:cNvSpPr/>
          <p:nvPr/>
        </p:nvSpPr>
        <p:spPr>
          <a:xfrm>
            <a:off x="8104472" y="4523874"/>
            <a:ext cx="2800951" cy="1347537"/>
          </a:xfrm>
          <a:custGeom>
            <a:avLst/>
            <a:gdLst>
              <a:gd name="connsiteX0" fmla="*/ 0 w 2800951"/>
              <a:gd name="connsiteY0" fmla="*/ 1251284 h 1347537"/>
              <a:gd name="connsiteX1" fmla="*/ 519764 w 2800951"/>
              <a:gd name="connsiteY1" fmla="*/ 1347537 h 1347537"/>
              <a:gd name="connsiteX2" fmla="*/ 2281187 w 2800951"/>
              <a:gd name="connsiteY2" fmla="*/ 0 h 1347537"/>
              <a:gd name="connsiteX3" fmla="*/ 2800951 w 2800951"/>
              <a:gd name="connsiteY3" fmla="*/ 259882 h 134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0951" h="1347537">
                <a:moveTo>
                  <a:pt x="0" y="1251284"/>
                </a:moveTo>
                <a:lnTo>
                  <a:pt x="519764" y="1347537"/>
                </a:lnTo>
                <a:lnTo>
                  <a:pt x="2281187" y="0"/>
                </a:lnTo>
                <a:lnTo>
                  <a:pt x="2800951" y="259882"/>
                </a:lnTo>
              </a:path>
            </a:pathLst>
          </a:cu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364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" grpId="0" animBg="1"/>
      <p:bldP spid="31" grpId="0"/>
      <p:bldP spid="32" grpId="0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22D3-32BA-43B4-B596-30CF50BCD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88" y="146068"/>
            <a:ext cx="11210223" cy="950495"/>
          </a:xfrm>
        </p:spPr>
        <p:txBody>
          <a:bodyPr>
            <a:normAutofit/>
          </a:bodyPr>
          <a:lstStyle/>
          <a:p>
            <a:r>
              <a:rPr lang="en-US" dirty="0"/>
              <a:t>Previous work and our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688BA-C474-4128-A148-DBDA2D196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73" y="1287378"/>
            <a:ext cx="7191133" cy="5424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Lower bound: Ω(n log n) time</a:t>
            </a:r>
          </a:p>
          <a:p>
            <a:pPr marL="0" indent="0">
              <a:buNone/>
            </a:pPr>
            <a:r>
              <a:rPr lang="en-US" dirty="0"/>
              <a:t>Two methods: </a:t>
            </a:r>
          </a:p>
          <a:p>
            <a:r>
              <a:rPr lang="en-US" dirty="0"/>
              <a:t>Visibility graphs</a:t>
            </a:r>
          </a:p>
          <a:p>
            <a:pPr lvl="1"/>
            <a:r>
              <a:rPr lang="en-US" dirty="0"/>
              <a:t>compute the visibility graph G</a:t>
            </a:r>
          </a:p>
          <a:p>
            <a:pPr lvl="1"/>
            <a:r>
              <a:rPr lang="en-US" dirty="0"/>
              <a:t>find a shortest s-t path in G</a:t>
            </a:r>
          </a:p>
          <a:p>
            <a:pPr lvl="1"/>
            <a:r>
              <a:rPr lang="en-US" dirty="0"/>
              <a:t>Ω(n</a:t>
            </a:r>
            <a:r>
              <a:rPr lang="en-US" baseline="30000" dirty="0"/>
              <a:t>2</a:t>
            </a:r>
            <a:r>
              <a:rPr lang="en-US" dirty="0"/>
              <a:t>) time as G has Ω(n</a:t>
            </a:r>
            <a:r>
              <a:rPr lang="en-US" baseline="30000" dirty="0"/>
              <a:t>2</a:t>
            </a:r>
            <a:r>
              <a:rPr lang="en-US" dirty="0"/>
              <a:t>) edges</a:t>
            </a:r>
          </a:p>
          <a:p>
            <a:r>
              <a:rPr lang="en-US" dirty="0"/>
              <a:t>Continuous Dijkstra 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3/2+</a:t>
            </a:r>
            <a:r>
              <a:rPr lang="el-GR" baseline="30000" dirty="0"/>
              <a:t>ε</a:t>
            </a:r>
            <a:r>
              <a:rPr lang="en-US" dirty="0"/>
              <a:t>) time, Mitchell, ’96</a:t>
            </a:r>
          </a:p>
          <a:p>
            <a:pPr lvl="1"/>
            <a:r>
              <a:rPr lang="en-US" dirty="0"/>
              <a:t>O(n log n) time, Hershberger and Suri, ’99</a:t>
            </a:r>
          </a:p>
          <a:p>
            <a:pPr lvl="2"/>
            <a:r>
              <a:rPr lang="en-US" dirty="0"/>
              <a:t>O(n log n) space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O(n) space, our result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2166B8E-AC4A-4A36-9D3D-804F5877BC07}"/>
              </a:ext>
            </a:extLst>
          </p:cNvPr>
          <p:cNvSpPr/>
          <p:nvPr/>
        </p:nvSpPr>
        <p:spPr>
          <a:xfrm>
            <a:off x="9561690" y="4510218"/>
            <a:ext cx="2476870" cy="1606859"/>
          </a:xfrm>
          <a:custGeom>
            <a:avLst/>
            <a:gdLst>
              <a:gd name="connsiteX0" fmla="*/ 825624 w 2476870"/>
              <a:gd name="connsiteY0" fmla="*/ 0 h 1606859"/>
              <a:gd name="connsiteX1" fmla="*/ 0 w 2476870"/>
              <a:gd name="connsiteY1" fmla="*/ 932156 h 1606859"/>
              <a:gd name="connsiteX2" fmla="*/ 763480 w 2476870"/>
              <a:gd name="connsiteY2" fmla="*/ 1606859 h 1606859"/>
              <a:gd name="connsiteX3" fmla="*/ 2476870 w 2476870"/>
              <a:gd name="connsiteY3" fmla="*/ 994299 h 1606859"/>
              <a:gd name="connsiteX4" fmla="*/ 1935332 w 2476870"/>
              <a:gd name="connsiteY4" fmla="*/ 310719 h 1606859"/>
              <a:gd name="connsiteX5" fmla="*/ 1127464 w 2476870"/>
              <a:gd name="connsiteY5" fmla="*/ 1065321 h 1606859"/>
              <a:gd name="connsiteX6" fmla="*/ 825624 w 2476870"/>
              <a:gd name="connsiteY6" fmla="*/ 0 h 160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6870" h="1606859">
                <a:moveTo>
                  <a:pt x="825624" y="0"/>
                </a:moveTo>
                <a:lnTo>
                  <a:pt x="0" y="932156"/>
                </a:lnTo>
                <a:lnTo>
                  <a:pt x="763480" y="1606859"/>
                </a:lnTo>
                <a:lnTo>
                  <a:pt x="2476870" y="994299"/>
                </a:lnTo>
                <a:lnTo>
                  <a:pt x="1935332" y="310719"/>
                </a:lnTo>
                <a:lnTo>
                  <a:pt x="1127464" y="1065321"/>
                </a:lnTo>
                <a:lnTo>
                  <a:pt x="82562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42FF9FF-AEE3-46CD-89FC-4FF7FA1E8011}"/>
              </a:ext>
            </a:extLst>
          </p:cNvPr>
          <p:cNvSpPr/>
          <p:nvPr/>
        </p:nvSpPr>
        <p:spPr>
          <a:xfrm rot="7217642">
            <a:off x="7491426" y="3782249"/>
            <a:ext cx="2388093" cy="1455938"/>
          </a:xfrm>
          <a:custGeom>
            <a:avLst/>
            <a:gdLst>
              <a:gd name="connsiteX0" fmla="*/ 1038687 w 2388093"/>
              <a:gd name="connsiteY0" fmla="*/ 550415 h 1455938"/>
              <a:gd name="connsiteX1" fmla="*/ 1899821 w 2388093"/>
              <a:gd name="connsiteY1" fmla="*/ 35510 h 1455938"/>
              <a:gd name="connsiteX2" fmla="*/ 2388093 w 2388093"/>
              <a:gd name="connsiteY2" fmla="*/ 97654 h 1455938"/>
              <a:gd name="connsiteX3" fmla="*/ 2068497 w 2388093"/>
              <a:gd name="connsiteY3" fmla="*/ 1207363 h 1455938"/>
              <a:gd name="connsiteX4" fmla="*/ 594804 w 2388093"/>
              <a:gd name="connsiteY4" fmla="*/ 1455938 h 1455938"/>
              <a:gd name="connsiteX5" fmla="*/ 0 w 2388093"/>
              <a:gd name="connsiteY5" fmla="*/ 0 h 1455938"/>
              <a:gd name="connsiteX6" fmla="*/ 603682 w 2388093"/>
              <a:gd name="connsiteY6" fmla="*/ 870011 h 1455938"/>
              <a:gd name="connsiteX7" fmla="*/ 985421 w 2388093"/>
              <a:gd name="connsiteY7" fmla="*/ 133165 h 1455938"/>
              <a:gd name="connsiteX8" fmla="*/ 1038687 w 2388093"/>
              <a:gd name="connsiteY8" fmla="*/ 550415 h 145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8093" h="1455938">
                <a:moveTo>
                  <a:pt x="1038687" y="550415"/>
                </a:moveTo>
                <a:lnTo>
                  <a:pt x="1899821" y="35510"/>
                </a:lnTo>
                <a:lnTo>
                  <a:pt x="2388093" y="97654"/>
                </a:lnTo>
                <a:lnTo>
                  <a:pt x="2068497" y="1207363"/>
                </a:lnTo>
                <a:lnTo>
                  <a:pt x="594804" y="1455938"/>
                </a:lnTo>
                <a:lnTo>
                  <a:pt x="0" y="0"/>
                </a:lnTo>
                <a:lnTo>
                  <a:pt x="603682" y="870011"/>
                </a:lnTo>
                <a:lnTo>
                  <a:pt x="985421" y="133165"/>
                </a:lnTo>
                <a:lnTo>
                  <a:pt x="1038687" y="55041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DA7DB55-9F21-4497-A90D-0C7334BECC6F}"/>
              </a:ext>
            </a:extLst>
          </p:cNvPr>
          <p:cNvSpPr/>
          <p:nvPr/>
        </p:nvSpPr>
        <p:spPr>
          <a:xfrm>
            <a:off x="8550676" y="5814873"/>
            <a:ext cx="1660124" cy="878889"/>
          </a:xfrm>
          <a:custGeom>
            <a:avLst/>
            <a:gdLst>
              <a:gd name="connsiteX0" fmla="*/ 0 w 1660124"/>
              <a:gd name="connsiteY0" fmla="*/ 452761 h 878889"/>
              <a:gd name="connsiteX1" fmla="*/ 958788 w 1660124"/>
              <a:gd name="connsiteY1" fmla="*/ 0 h 878889"/>
              <a:gd name="connsiteX2" fmla="*/ 1660124 w 1660124"/>
              <a:gd name="connsiteY2" fmla="*/ 621437 h 878889"/>
              <a:gd name="connsiteX3" fmla="*/ 825623 w 1660124"/>
              <a:gd name="connsiteY3" fmla="*/ 878889 h 878889"/>
              <a:gd name="connsiteX4" fmla="*/ 976544 w 1660124"/>
              <a:gd name="connsiteY4" fmla="*/ 443884 h 878889"/>
              <a:gd name="connsiteX5" fmla="*/ 0 w 1660124"/>
              <a:gd name="connsiteY5" fmla="*/ 452761 h 87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0124" h="878889">
                <a:moveTo>
                  <a:pt x="0" y="452761"/>
                </a:moveTo>
                <a:lnTo>
                  <a:pt x="958788" y="0"/>
                </a:lnTo>
                <a:lnTo>
                  <a:pt x="1660124" y="621437"/>
                </a:lnTo>
                <a:lnTo>
                  <a:pt x="825623" y="878889"/>
                </a:lnTo>
                <a:lnTo>
                  <a:pt x="976544" y="443884"/>
                </a:lnTo>
                <a:lnTo>
                  <a:pt x="0" y="45276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8045541-5E0C-4468-81DD-53E146BB3749}"/>
              </a:ext>
            </a:extLst>
          </p:cNvPr>
          <p:cNvSpPr/>
          <p:nvPr/>
        </p:nvSpPr>
        <p:spPr>
          <a:xfrm>
            <a:off x="8044686" y="5710732"/>
            <a:ext cx="104141" cy="10414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9D27CBC-4751-4E76-B469-F50356CEFEFF}"/>
              </a:ext>
            </a:extLst>
          </p:cNvPr>
          <p:cNvSpPr/>
          <p:nvPr/>
        </p:nvSpPr>
        <p:spPr>
          <a:xfrm>
            <a:off x="10873318" y="4741870"/>
            <a:ext cx="104141" cy="10414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92DCF1-2E0E-4F0A-9E32-6FBF554C9FF2}"/>
              </a:ext>
            </a:extLst>
          </p:cNvPr>
          <p:cNvSpPr txBox="1"/>
          <p:nvPr/>
        </p:nvSpPr>
        <p:spPr>
          <a:xfrm>
            <a:off x="7823029" y="559236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B5DA-A40C-487C-B97B-CA9B8AF8EAA1}"/>
              </a:ext>
            </a:extLst>
          </p:cNvPr>
          <p:cNvSpPr txBox="1"/>
          <p:nvPr/>
        </p:nvSpPr>
        <p:spPr>
          <a:xfrm>
            <a:off x="10928852" y="455720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3D1CD5-5269-4181-A61E-70AD07DBC09B}"/>
              </a:ext>
            </a:extLst>
          </p:cNvPr>
          <p:cNvCxnSpPr>
            <a:cxnSpLocks/>
            <a:stCxn id="5" idx="2"/>
            <a:endCxn id="4" idx="1"/>
          </p:cNvCxnSpPr>
          <p:nvPr/>
        </p:nvCxnSpPr>
        <p:spPr>
          <a:xfrm flipV="1">
            <a:off x="8627395" y="5442374"/>
            <a:ext cx="934295" cy="416796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5C93F54-290D-495C-A299-A00477C62373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8949651" y="5442374"/>
            <a:ext cx="612039" cy="396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3BC3B6-A508-482C-ACB6-3310AD958F1F}"/>
              </a:ext>
            </a:extLst>
          </p:cNvPr>
          <p:cNvCxnSpPr>
            <a:cxnSpLocks/>
            <a:stCxn id="5" idx="5"/>
            <a:endCxn id="4" idx="0"/>
          </p:cNvCxnSpPr>
          <p:nvPr/>
        </p:nvCxnSpPr>
        <p:spPr>
          <a:xfrm>
            <a:off x="9916358" y="3846436"/>
            <a:ext cx="470956" cy="66378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C1C9F16-C1EE-4304-822A-E191AEFF3FCB}"/>
              </a:ext>
            </a:extLst>
          </p:cNvPr>
          <p:cNvCxnSpPr>
            <a:cxnSpLocks/>
            <a:stCxn id="5" idx="6"/>
            <a:endCxn id="4" idx="0"/>
          </p:cNvCxnSpPr>
          <p:nvPr/>
        </p:nvCxnSpPr>
        <p:spPr>
          <a:xfrm>
            <a:off x="8860629" y="3928818"/>
            <a:ext cx="1526685" cy="58140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7B43293-CB47-4E6C-B074-CEDB61A5656E}"/>
              </a:ext>
            </a:extLst>
          </p:cNvPr>
          <p:cNvCxnSpPr>
            <a:cxnSpLocks/>
            <a:stCxn id="5" idx="7"/>
            <a:endCxn id="4" idx="0"/>
          </p:cNvCxnSpPr>
          <p:nvPr/>
        </p:nvCxnSpPr>
        <p:spPr>
          <a:xfrm flipV="1">
            <a:off x="9304293" y="4510218"/>
            <a:ext cx="1083021" cy="11990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7BD755D-7CDB-4F8D-B63C-61B3268FF50C}"/>
              </a:ext>
            </a:extLst>
          </p:cNvPr>
          <p:cNvCxnSpPr>
            <a:cxnSpLocks/>
            <a:stCxn id="5" idx="7"/>
            <a:endCxn id="5" idx="5"/>
          </p:cNvCxnSpPr>
          <p:nvPr/>
        </p:nvCxnSpPr>
        <p:spPr>
          <a:xfrm flipV="1">
            <a:off x="9304293" y="3846436"/>
            <a:ext cx="612065" cy="783686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A52FC05-7847-48B1-9244-03660E777818}"/>
              </a:ext>
            </a:extLst>
          </p:cNvPr>
          <p:cNvCxnSpPr>
            <a:cxnSpLocks/>
            <a:stCxn id="4" idx="4"/>
            <a:endCxn id="5" idx="5"/>
          </p:cNvCxnSpPr>
          <p:nvPr/>
        </p:nvCxnSpPr>
        <p:spPr>
          <a:xfrm flipH="1" flipV="1">
            <a:off x="9916358" y="3846436"/>
            <a:ext cx="1580664" cy="974501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90FDF9A-1E1B-4564-92E2-EEAAD8900985}"/>
              </a:ext>
            </a:extLst>
          </p:cNvPr>
          <p:cNvCxnSpPr>
            <a:cxnSpLocks/>
            <a:stCxn id="10" idx="1"/>
            <a:endCxn id="5" idx="5"/>
          </p:cNvCxnSpPr>
          <p:nvPr/>
        </p:nvCxnSpPr>
        <p:spPr>
          <a:xfrm flipH="1" flipV="1">
            <a:off x="9916358" y="3846436"/>
            <a:ext cx="1012494" cy="89543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95945D0-DB3F-469A-AC5B-994C8625F3D7}"/>
              </a:ext>
            </a:extLst>
          </p:cNvPr>
          <p:cNvCxnSpPr>
            <a:cxnSpLocks/>
            <a:stCxn id="4" idx="5"/>
            <a:endCxn id="8" idx="3"/>
          </p:cNvCxnSpPr>
          <p:nvPr/>
        </p:nvCxnSpPr>
        <p:spPr>
          <a:xfrm flipV="1">
            <a:off x="10689154" y="4830760"/>
            <a:ext cx="199415" cy="744779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35EDCD4-4DCC-4E09-958A-3F5503C041ED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 flipH="1" flipV="1">
            <a:off x="10928852" y="4741870"/>
            <a:ext cx="568170" cy="79067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7708795-3E97-43C1-B94D-C9A695A55E52}"/>
              </a:ext>
            </a:extLst>
          </p:cNvPr>
          <p:cNvCxnSpPr>
            <a:cxnSpLocks/>
            <a:stCxn id="10" idx="1"/>
            <a:endCxn id="4" idx="0"/>
          </p:cNvCxnSpPr>
          <p:nvPr/>
        </p:nvCxnSpPr>
        <p:spPr>
          <a:xfrm flipH="1" flipV="1">
            <a:off x="10387314" y="4510218"/>
            <a:ext cx="541538" cy="23165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23C1CF4-9D5E-4694-B974-C9FD709CCED6}"/>
              </a:ext>
            </a:extLst>
          </p:cNvPr>
          <p:cNvCxnSpPr>
            <a:cxnSpLocks/>
            <a:stCxn id="4" idx="1"/>
            <a:endCxn id="5" idx="7"/>
          </p:cNvCxnSpPr>
          <p:nvPr/>
        </p:nvCxnSpPr>
        <p:spPr>
          <a:xfrm flipH="1" flipV="1">
            <a:off x="9304293" y="4630122"/>
            <a:ext cx="257397" cy="81225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17B8F50-30F5-4B5E-9CBD-CC4D9B937171}"/>
              </a:ext>
            </a:extLst>
          </p:cNvPr>
          <p:cNvCxnSpPr>
            <a:cxnSpLocks/>
            <a:stCxn id="5" idx="1"/>
            <a:endCxn id="4" idx="0"/>
          </p:cNvCxnSpPr>
          <p:nvPr/>
        </p:nvCxnSpPr>
        <p:spPr>
          <a:xfrm flipV="1">
            <a:off x="8927356" y="4510218"/>
            <a:ext cx="1459958" cy="95870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0ABEF40-F23A-4F63-9646-9A6FAEE03062}"/>
              </a:ext>
            </a:extLst>
          </p:cNvPr>
          <p:cNvCxnSpPr>
            <a:cxnSpLocks/>
            <a:stCxn id="5" idx="1"/>
            <a:endCxn id="4" idx="2"/>
          </p:cNvCxnSpPr>
          <p:nvPr/>
        </p:nvCxnSpPr>
        <p:spPr>
          <a:xfrm>
            <a:off x="8927356" y="5468920"/>
            <a:ext cx="1397814" cy="648157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A9CE9E7-52FD-4510-95C5-88AFA6D233AC}"/>
              </a:ext>
            </a:extLst>
          </p:cNvPr>
          <p:cNvCxnSpPr>
            <a:cxnSpLocks/>
            <a:stCxn id="6" idx="1"/>
            <a:endCxn id="4" idx="2"/>
          </p:cNvCxnSpPr>
          <p:nvPr/>
        </p:nvCxnSpPr>
        <p:spPr>
          <a:xfrm>
            <a:off x="9509464" y="5814873"/>
            <a:ext cx="815706" cy="30220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28B5289-BF62-4E90-B3CE-E092E50D9999}"/>
              </a:ext>
            </a:extLst>
          </p:cNvPr>
          <p:cNvCxnSpPr>
            <a:cxnSpLocks/>
            <a:stCxn id="4" idx="1"/>
            <a:endCxn id="6" idx="2"/>
          </p:cNvCxnSpPr>
          <p:nvPr/>
        </p:nvCxnSpPr>
        <p:spPr>
          <a:xfrm>
            <a:off x="9561690" y="5442374"/>
            <a:ext cx="649110" cy="993936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FD2E6F3-DF6E-4791-9403-E99EC0B28495}"/>
              </a:ext>
            </a:extLst>
          </p:cNvPr>
          <p:cNvCxnSpPr>
            <a:cxnSpLocks/>
            <a:stCxn id="4" idx="2"/>
            <a:endCxn id="6" idx="2"/>
          </p:cNvCxnSpPr>
          <p:nvPr/>
        </p:nvCxnSpPr>
        <p:spPr>
          <a:xfrm flipH="1">
            <a:off x="10210800" y="6117077"/>
            <a:ext cx="114370" cy="319233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E5A553F-3E47-4B0A-9A5F-B7A7F72656AC}"/>
              </a:ext>
            </a:extLst>
          </p:cNvPr>
          <p:cNvCxnSpPr>
            <a:cxnSpLocks/>
            <a:stCxn id="4" idx="3"/>
            <a:endCxn id="6" idx="2"/>
          </p:cNvCxnSpPr>
          <p:nvPr/>
        </p:nvCxnSpPr>
        <p:spPr>
          <a:xfrm flipH="1">
            <a:off x="10210800" y="5504517"/>
            <a:ext cx="1827760" cy="931793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A6E9A2C-197F-4C68-B709-008FEFA1F28A}"/>
              </a:ext>
            </a:extLst>
          </p:cNvPr>
          <p:cNvCxnSpPr>
            <a:cxnSpLocks/>
            <a:stCxn id="5" idx="2"/>
            <a:endCxn id="6" idx="1"/>
          </p:cNvCxnSpPr>
          <p:nvPr/>
        </p:nvCxnSpPr>
        <p:spPr>
          <a:xfrm flipV="1">
            <a:off x="8627395" y="5814873"/>
            <a:ext cx="882069" cy="44297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BCB03B4-B49D-4A0F-A8C4-30D028E43EC7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8550676" y="5859170"/>
            <a:ext cx="76719" cy="40846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7CE5E35-D777-4528-AD51-71D7CDC53805}"/>
              </a:ext>
            </a:extLst>
          </p:cNvPr>
          <p:cNvCxnSpPr>
            <a:cxnSpLocks/>
            <a:stCxn id="9" idx="3"/>
            <a:endCxn id="6" idx="0"/>
          </p:cNvCxnSpPr>
          <p:nvPr/>
        </p:nvCxnSpPr>
        <p:spPr>
          <a:xfrm>
            <a:off x="8097463" y="5777030"/>
            <a:ext cx="453213" cy="49060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36518B9-587B-4510-AA38-C0F6391B7107}"/>
              </a:ext>
            </a:extLst>
          </p:cNvPr>
          <p:cNvCxnSpPr>
            <a:cxnSpLocks/>
            <a:stCxn id="5" idx="3"/>
            <a:endCxn id="9" idx="3"/>
          </p:cNvCxnSpPr>
          <p:nvPr/>
        </p:nvCxnSpPr>
        <p:spPr>
          <a:xfrm>
            <a:off x="7830435" y="5023436"/>
            <a:ext cx="267028" cy="75359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28C0798-9383-4A8E-B812-89801ACD3BCF}"/>
              </a:ext>
            </a:extLst>
          </p:cNvPr>
          <p:cNvCxnSpPr>
            <a:cxnSpLocks/>
            <a:stCxn id="5" idx="2"/>
            <a:endCxn id="7" idx="6"/>
          </p:cNvCxnSpPr>
          <p:nvPr/>
        </p:nvCxnSpPr>
        <p:spPr>
          <a:xfrm flipH="1" flipV="1">
            <a:off x="8148827" y="5762803"/>
            <a:ext cx="478568" cy="96367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E97D393-7886-4620-A801-97CC1D106FE1}"/>
              </a:ext>
            </a:extLst>
          </p:cNvPr>
          <p:cNvCxnSpPr>
            <a:cxnSpLocks/>
            <a:stCxn id="6" idx="3"/>
            <a:endCxn id="6" idx="0"/>
          </p:cNvCxnSpPr>
          <p:nvPr/>
        </p:nvCxnSpPr>
        <p:spPr>
          <a:xfrm flipH="1" flipV="1">
            <a:off x="8550676" y="6267634"/>
            <a:ext cx="825623" cy="426128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0FFF9C9-B273-4FC5-8CB4-593612DD7501}"/>
              </a:ext>
            </a:extLst>
          </p:cNvPr>
          <p:cNvCxnSpPr>
            <a:cxnSpLocks/>
            <a:stCxn id="5" idx="1"/>
            <a:endCxn id="6" idx="0"/>
          </p:cNvCxnSpPr>
          <p:nvPr/>
        </p:nvCxnSpPr>
        <p:spPr>
          <a:xfrm flipH="1">
            <a:off x="8550676" y="5468920"/>
            <a:ext cx="376680" cy="79871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CBB2652-8342-40FA-B867-D40C255E8216}"/>
              </a:ext>
            </a:extLst>
          </p:cNvPr>
          <p:cNvCxnSpPr>
            <a:cxnSpLocks/>
            <a:stCxn id="4" idx="1"/>
            <a:endCxn id="6" idx="0"/>
          </p:cNvCxnSpPr>
          <p:nvPr/>
        </p:nvCxnSpPr>
        <p:spPr>
          <a:xfrm flipH="1">
            <a:off x="8550676" y="5442374"/>
            <a:ext cx="1011014" cy="82526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A0C0233-567D-45D8-B297-116EF36FE86D}"/>
              </a:ext>
            </a:extLst>
          </p:cNvPr>
          <p:cNvCxnSpPr>
            <a:cxnSpLocks/>
            <a:stCxn id="5" idx="7"/>
            <a:endCxn id="6" idx="1"/>
          </p:cNvCxnSpPr>
          <p:nvPr/>
        </p:nvCxnSpPr>
        <p:spPr>
          <a:xfrm>
            <a:off x="9304293" y="4630122"/>
            <a:ext cx="205171" cy="1184751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0EC4C76A-29E9-4FC4-82F6-6583327E4749}"/>
              </a:ext>
            </a:extLst>
          </p:cNvPr>
          <p:cNvCxnSpPr>
            <a:cxnSpLocks/>
            <a:stCxn id="5" idx="0"/>
            <a:endCxn id="4" idx="1"/>
          </p:cNvCxnSpPr>
          <p:nvPr/>
        </p:nvCxnSpPr>
        <p:spPr>
          <a:xfrm>
            <a:off x="8917150" y="4465638"/>
            <a:ext cx="644540" cy="976736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33AE7B2-C119-4396-AB50-28B600C0AD87}"/>
              </a:ext>
            </a:extLst>
          </p:cNvPr>
          <p:cNvCxnSpPr>
            <a:cxnSpLocks/>
            <a:stCxn id="5" idx="5"/>
            <a:endCxn id="4" idx="1"/>
          </p:cNvCxnSpPr>
          <p:nvPr/>
        </p:nvCxnSpPr>
        <p:spPr>
          <a:xfrm flipH="1">
            <a:off x="9561690" y="3846436"/>
            <a:ext cx="354668" cy="1595938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2B8F3CC-17C4-40AA-877E-C0FC10031FFC}"/>
              </a:ext>
            </a:extLst>
          </p:cNvPr>
          <p:cNvCxnSpPr>
            <a:cxnSpLocks/>
            <a:stCxn id="5" idx="5"/>
            <a:endCxn id="5" idx="1"/>
          </p:cNvCxnSpPr>
          <p:nvPr/>
        </p:nvCxnSpPr>
        <p:spPr>
          <a:xfrm flipH="1">
            <a:off x="8927356" y="3846436"/>
            <a:ext cx="989002" cy="1622484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EA37724-8FC4-4EBE-A612-9CD436D7DE66}"/>
              </a:ext>
            </a:extLst>
          </p:cNvPr>
          <p:cNvCxnSpPr>
            <a:cxnSpLocks/>
            <a:stCxn id="5" idx="3"/>
            <a:endCxn id="6" idx="0"/>
          </p:cNvCxnSpPr>
          <p:nvPr/>
        </p:nvCxnSpPr>
        <p:spPr>
          <a:xfrm>
            <a:off x="7830435" y="5023436"/>
            <a:ext cx="720241" cy="1244198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55662232-A443-4FF4-AC53-A3BF877AABAB}"/>
              </a:ext>
            </a:extLst>
          </p:cNvPr>
          <p:cNvCxnSpPr>
            <a:cxnSpLocks/>
            <a:stCxn id="5" idx="6"/>
            <a:endCxn id="4" idx="4"/>
          </p:cNvCxnSpPr>
          <p:nvPr/>
        </p:nvCxnSpPr>
        <p:spPr>
          <a:xfrm>
            <a:off x="8860629" y="3928818"/>
            <a:ext cx="2636393" cy="892119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A18D8041-77FE-4335-A328-F53B9770A2BD}"/>
              </a:ext>
            </a:extLst>
          </p:cNvPr>
          <p:cNvSpPr txBox="1"/>
          <p:nvPr/>
        </p:nvSpPr>
        <p:spPr>
          <a:xfrm>
            <a:off x="4480963" y="2341725"/>
            <a:ext cx="3667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for single shortest path only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B0CC2282-4444-4822-B4FE-E6CE52A8BD24}"/>
              </a:ext>
            </a:extLst>
          </p:cNvPr>
          <p:cNvCxnSpPr>
            <a:cxnSpLocks/>
          </p:cNvCxnSpPr>
          <p:nvPr/>
        </p:nvCxnSpPr>
        <p:spPr>
          <a:xfrm flipH="1">
            <a:off x="3166712" y="2572557"/>
            <a:ext cx="1374784" cy="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61555A53-4AE7-4805-A702-83D28DCA898E}"/>
              </a:ext>
            </a:extLst>
          </p:cNvPr>
          <p:cNvSpPr txBox="1"/>
          <p:nvPr/>
        </p:nvSpPr>
        <p:spPr>
          <a:xfrm>
            <a:off x="4313244" y="4253156"/>
            <a:ext cx="366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builds SPM(s)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86CA65AB-495C-461B-B0A6-324DE56A05D2}"/>
              </a:ext>
            </a:extLst>
          </p:cNvPr>
          <p:cNvCxnSpPr>
            <a:cxnSpLocks/>
          </p:cNvCxnSpPr>
          <p:nvPr/>
        </p:nvCxnSpPr>
        <p:spPr>
          <a:xfrm flipH="1" flipV="1">
            <a:off x="3657600" y="4465638"/>
            <a:ext cx="716177" cy="1835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6632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6533-5C73-49B9-9E81-EDBD198A1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347" y="-360630"/>
            <a:ext cx="10972800" cy="1143000"/>
          </a:xfrm>
        </p:spPr>
        <p:txBody>
          <a:bodyPr/>
          <a:lstStyle/>
          <a:p>
            <a:r>
              <a:rPr lang="en-US" dirty="0"/>
              <a:t>Main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5934-CED8-4A19-B3C3-290669C14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99931"/>
            <a:ext cx="12039600" cy="60365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Two parts of the </a:t>
            </a:r>
            <a:r>
              <a:rPr lang="en-US" dirty="0">
                <a:solidFill>
                  <a:srgbClr val="FF0000"/>
                </a:solidFill>
              </a:rPr>
              <a:t>HS algorithm </a:t>
            </a:r>
            <a:r>
              <a:rPr lang="en-US" dirty="0"/>
              <a:t>(Hershberger and Suri) need O(n log n) space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FF0000"/>
                </a:solidFill>
              </a:rPr>
              <a:t>persistent binary trees </a:t>
            </a:r>
            <a:r>
              <a:rPr lang="en-US" dirty="0"/>
              <a:t>(with path-copying) to represent </a:t>
            </a:r>
            <a:r>
              <a:rPr lang="en-US" dirty="0">
                <a:solidFill>
                  <a:srgbClr val="FF0000"/>
                </a:solidFill>
              </a:rPr>
              <a:t>wavefronts</a:t>
            </a:r>
          </a:p>
          <a:p>
            <a:pPr lvl="1"/>
            <a:r>
              <a:rPr lang="en-US" dirty="0"/>
              <a:t>O(n) </a:t>
            </a:r>
            <a:r>
              <a:rPr lang="en-US" dirty="0">
                <a:solidFill>
                  <a:srgbClr val="FF0000"/>
                </a:solidFill>
              </a:rPr>
              <a:t>bisector events</a:t>
            </a:r>
            <a:r>
              <a:rPr lang="en-US" dirty="0"/>
              <a:t>, each costing O(log n) extra space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Our solution: 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Divide the algorithm into </a:t>
            </a:r>
            <a:r>
              <a:rPr lang="en-US" dirty="0">
                <a:solidFill>
                  <a:srgbClr val="FF0000"/>
                </a:solidFill>
              </a:rPr>
              <a:t>O(log n) phases, </a:t>
            </a:r>
            <a:r>
              <a:rPr lang="en-US" dirty="0">
                <a:solidFill>
                  <a:srgbClr val="00B050"/>
                </a:solidFill>
              </a:rPr>
              <a:t>each involving </a:t>
            </a:r>
            <a:r>
              <a:rPr lang="en-US" dirty="0">
                <a:solidFill>
                  <a:srgbClr val="FF0000"/>
                </a:solidFill>
              </a:rPr>
              <a:t>O(n / log n) </a:t>
            </a:r>
            <a:r>
              <a:rPr lang="en-US" dirty="0">
                <a:solidFill>
                  <a:srgbClr val="00B050"/>
                </a:solidFill>
              </a:rPr>
              <a:t>bisector events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Total extra space for each phase is</a:t>
            </a:r>
            <a:r>
              <a:rPr lang="en-US" dirty="0">
                <a:solidFill>
                  <a:srgbClr val="FF0000"/>
                </a:solidFill>
              </a:rPr>
              <a:t> O(n)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Reset the space </a:t>
            </a:r>
            <a:r>
              <a:rPr lang="en-US" dirty="0">
                <a:solidFill>
                  <a:srgbClr val="00B050"/>
                </a:solidFill>
              </a:rPr>
              <a:t>at the end of each phase: 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store a </a:t>
            </a:r>
            <a:r>
              <a:rPr lang="en-US" dirty="0">
                <a:solidFill>
                  <a:srgbClr val="FF0000"/>
                </a:solidFill>
              </a:rPr>
              <a:t>“snapshot” </a:t>
            </a:r>
            <a:r>
              <a:rPr lang="en-US" dirty="0">
                <a:solidFill>
                  <a:srgbClr val="00B050"/>
                </a:solidFill>
              </a:rPr>
              <a:t>of the algorithm such that</a:t>
            </a:r>
          </a:p>
          <a:p>
            <a:pPr lvl="4"/>
            <a:r>
              <a:rPr lang="en-US" dirty="0">
                <a:solidFill>
                  <a:srgbClr val="00B050"/>
                </a:solidFill>
              </a:rPr>
              <a:t>it contains sufficient information for the algorithm to proceed as usual</a:t>
            </a:r>
          </a:p>
          <a:p>
            <a:pPr lvl="4"/>
            <a:r>
              <a:rPr lang="en-US" dirty="0">
                <a:solidFill>
                  <a:srgbClr val="00B050"/>
                </a:solidFill>
              </a:rPr>
              <a:t>its space is only </a:t>
            </a:r>
            <a:r>
              <a:rPr lang="en-US" dirty="0">
                <a:solidFill>
                  <a:srgbClr val="FF0000"/>
                </a:solidFill>
              </a:rPr>
              <a:t>O(n)</a:t>
            </a:r>
          </a:p>
          <a:p>
            <a:r>
              <a:rPr lang="en-US" dirty="0"/>
              <a:t>Build SPM(s) after the </a:t>
            </a:r>
            <a:r>
              <a:rPr lang="en-US" dirty="0">
                <a:solidFill>
                  <a:srgbClr val="FF0000"/>
                </a:solidFill>
              </a:rPr>
              <a:t>wavefront expansion algorithm</a:t>
            </a:r>
            <a:r>
              <a:rPr lang="en-US" dirty="0"/>
              <a:t>, using the following information computed during the algorithm</a:t>
            </a:r>
          </a:p>
          <a:p>
            <a:pPr lvl="1"/>
            <a:r>
              <a:rPr lang="en-US" dirty="0"/>
              <a:t>wavefronts of the edges of a </a:t>
            </a:r>
            <a:r>
              <a:rPr lang="en-US" dirty="0">
                <a:solidFill>
                  <a:srgbClr val="FF0000"/>
                </a:solidFill>
              </a:rPr>
              <a:t>conforming subdivision </a:t>
            </a:r>
            <a:r>
              <a:rPr lang="en-US" dirty="0">
                <a:solidFill>
                  <a:schemeClr val="tx2"/>
                </a:solidFill>
              </a:rPr>
              <a:t>of the free space</a:t>
            </a:r>
          </a:p>
          <a:p>
            <a:pPr lvl="1"/>
            <a:r>
              <a:rPr lang="en-US" dirty="0"/>
              <a:t>O(n) </a:t>
            </a:r>
            <a:r>
              <a:rPr lang="en-US" dirty="0">
                <a:solidFill>
                  <a:srgbClr val="FF0000"/>
                </a:solidFill>
              </a:rPr>
              <a:t>marked generators (each generator is an obstacle vertex)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Our solution: </a:t>
            </a:r>
            <a:r>
              <a:rPr lang="en-US" dirty="0">
                <a:solidFill>
                  <a:srgbClr val="FF0000"/>
                </a:solidFill>
              </a:rPr>
              <a:t>mark additional O(n) generators </a:t>
            </a:r>
            <a:r>
              <a:rPr lang="en-US" dirty="0">
                <a:solidFill>
                  <a:srgbClr val="00B050"/>
                </a:solidFill>
              </a:rPr>
              <a:t>such that all generators maintain sufficient information to </a:t>
            </a:r>
            <a:r>
              <a:rPr lang="en-US" dirty="0">
                <a:solidFill>
                  <a:srgbClr val="FF0000"/>
                </a:solidFill>
              </a:rPr>
              <a:t>restore all wavefronts </a:t>
            </a:r>
            <a:r>
              <a:rPr lang="en-US" dirty="0">
                <a:solidFill>
                  <a:srgbClr val="00B050"/>
                </a:solidFill>
              </a:rPr>
              <a:t>that are needed to construct SPM(s)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006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D52E-E2A7-41D6-930A-FED8FDD1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641" y="0"/>
            <a:ext cx="10972800" cy="697514"/>
          </a:xfrm>
        </p:spPr>
        <p:txBody>
          <a:bodyPr/>
          <a:lstStyle/>
          <a:p>
            <a:r>
              <a:rPr lang="en-US" dirty="0"/>
              <a:t>Review of the HS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3D19B-1F9B-4D12-B557-FDD1CA5AA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265" y="561269"/>
            <a:ext cx="11390424" cy="4234822"/>
          </a:xfrm>
        </p:spPr>
        <p:txBody>
          <a:bodyPr>
            <a:normAutofit/>
          </a:bodyPr>
          <a:lstStyle/>
          <a:p>
            <a:r>
              <a:rPr lang="en-US" dirty="0"/>
              <a:t>The difficulty of continuous Dijkstra: how to maintain the </a:t>
            </a:r>
            <a:r>
              <a:rPr lang="en-US" dirty="0">
                <a:solidFill>
                  <a:srgbClr val="FF0000"/>
                </a:solidFill>
              </a:rPr>
              <a:t>wavefront </a:t>
            </a:r>
            <a:r>
              <a:rPr lang="en-US" dirty="0">
                <a:solidFill>
                  <a:schemeClr val="tx2"/>
                </a:solidFill>
              </a:rPr>
              <a:t>(consisting of all points with the same geodesic distance from s)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 sequence of </a:t>
            </a:r>
            <a:r>
              <a:rPr lang="en-US" dirty="0">
                <a:solidFill>
                  <a:srgbClr val="FF0000"/>
                </a:solidFill>
              </a:rPr>
              <a:t>wavelets</a:t>
            </a:r>
            <a:r>
              <a:rPr lang="en-US" dirty="0">
                <a:solidFill>
                  <a:schemeClr val="tx2"/>
                </a:solidFill>
              </a:rPr>
              <a:t>, each centered at an obstacle vertex, called a </a:t>
            </a:r>
            <a:r>
              <a:rPr lang="en-US" dirty="0">
                <a:solidFill>
                  <a:srgbClr val="FF0000"/>
                </a:solidFill>
              </a:rPr>
              <a:t>generator </a:t>
            </a:r>
            <a:r>
              <a:rPr lang="en-US" dirty="0">
                <a:solidFill>
                  <a:schemeClr val="tx2"/>
                </a:solidFill>
              </a:rPr>
              <a:t>(shortest path from s to every point of the wavelet through its generator)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 wavefront is represented by a list of generators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7D49BAD-03D4-4921-966C-6649A6759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04" y="2734252"/>
            <a:ext cx="6464926" cy="412367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EE2DDFA-9D05-4E25-86F1-2EB8793034A9}"/>
              </a:ext>
            </a:extLst>
          </p:cNvPr>
          <p:cNvSpPr txBox="1"/>
          <p:nvPr/>
        </p:nvSpPr>
        <p:spPr>
          <a:xfrm>
            <a:off x="7223623" y="3604334"/>
            <a:ext cx="41174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need a geometric structure to </a:t>
            </a:r>
          </a:p>
          <a:p>
            <a:r>
              <a:rPr lang="en-US" sz="3200" dirty="0">
                <a:solidFill>
                  <a:srgbClr val="00B050"/>
                </a:solidFill>
              </a:rPr>
              <a:t>guide the wavefront expansion</a:t>
            </a:r>
          </a:p>
          <a:p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F38BDB-5CAA-4553-B054-D422A04FC57A}"/>
              </a:ext>
            </a:extLst>
          </p:cNvPr>
          <p:cNvSpPr txBox="1"/>
          <p:nvPr/>
        </p:nvSpPr>
        <p:spPr>
          <a:xfrm>
            <a:off x="1313896" y="6346625"/>
            <a:ext cx="940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HS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480E09-F037-45F3-81B4-EFD465E1C062}"/>
              </a:ext>
            </a:extLst>
          </p:cNvPr>
          <p:cNvSpPr/>
          <p:nvPr/>
        </p:nvSpPr>
        <p:spPr>
          <a:xfrm>
            <a:off x="3182122" y="4660532"/>
            <a:ext cx="178835" cy="17883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D2A65FD-C4D3-4730-B3C6-07341AEED1A7}"/>
              </a:ext>
            </a:extLst>
          </p:cNvPr>
          <p:cNvSpPr/>
          <p:nvPr/>
        </p:nvSpPr>
        <p:spPr>
          <a:xfrm>
            <a:off x="2780522" y="3277453"/>
            <a:ext cx="1726164" cy="650735"/>
          </a:xfrm>
          <a:custGeom>
            <a:avLst/>
            <a:gdLst>
              <a:gd name="connsiteX0" fmla="*/ 0 w 1726164"/>
              <a:gd name="connsiteY0" fmla="*/ 90898 h 650735"/>
              <a:gd name="connsiteX1" fmla="*/ 195943 w 1726164"/>
              <a:gd name="connsiteY1" fmla="*/ 16253 h 650735"/>
              <a:gd name="connsiteX2" fmla="*/ 578498 w 1726164"/>
              <a:gd name="connsiteY2" fmla="*/ 6923 h 650735"/>
              <a:gd name="connsiteX3" fmla="*/ 1035698 w 1726164"/>
              <a:gd name="connsiteY3" fmla="*/ 100229 h 650735"/>
              <a:gd name="connsiteX4" fmla="*/ 1399592 w 1726164"/>
              <a:gd name="connsiteY4" fmla="*/ 305502 h 650735"/>
              <a:gd name="connsiteX5" fmla="*/ 1726164 w 1726164"/>
              <a:gd name="connsiteY5" fmla="*/ 650735 h 65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6164" h="650735">
                <a:moveTo>
                  <a:pt x="0" y="90898"/>
                </a:moveTo>
                <a:cubicBezTo>
                  <a:pt x="49763" y="60573"/>
                  <a:pt x="99527" y="30249"/>
                  <a:pt x="195943" y="16253"/>
                </a:cubicBezTo>
                <a:cubicBezTo>
                  <a:pt x="292359" y="2257"/>
                  <a:pt x="438539" y="-7073"/>
                  <a:pt x="578498" y="6923"/>
                </a:cubicBezTo>
                <a:cubicBezTo>
                  <a:pt x="718457" y="20919"/>
                  <a:pt x="898849" y="50466"/>
                  <a:pt x="1035698" y="100229"/>
                </a:cubicBezTo>
                <a:cubicBezTo>
                  <a:pt x="1172547" y="149992"/>
                  <a:pt x="1284514" y="213751"/>
                  <a:pt x="1399592" y="305502"/>
                </a:cubicBezTo>
                <a:cubicBezTo>
                  <a:pt x="1514670" y="397253"/>
                  <a:pt x="1620417" y="523994"/>
                  <a:pt x="1726164" y="65073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1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8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D52E-E2A7-41D6-930A-FED8FDD1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97514"/>
          </a:xfrm>
        </p:spPr>
        <p:txBody>
          <a:bodyPr/>
          <a:lstStyle/>
          <a:p>
            <a:r>
              <a:rPr lang="en-US" dirty="0"/>
              <a:t>A conforming subdivision 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3D19B-1F9B-4D12-B557-FDD1CA5AA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32629"/>
            <a:ext cx="5646821" cy="5515276"/>
          </a:xfrm>
        </p:spPr>
        <p:txBody>
          <a:bodyPr>
            <a:normAutofit/>
          </a:bodyPr>
          <a:lstStyle/>
          <a:p>
            <a:r>
              <a:rPr lang="en-US" dirty="0"/>
              <a:t>O(n) cells of O(1) edges each</a:t>
            </a:r>
          </a:p>
          <a:p>
            <a:r>
              <a:rPr lang="en-US" dirty="0">
                <a:solidFill>
                  <a:srgbClr val="FF0000"/>
                </a:solidFill>
              </a:rPr>
              <a:t>Transparent</a:t>
            </a:r>
            <a:r>
              <a:rPr lang="en-US" dirty="0"/>
              <a:t> edges (axis-parallel)</a:t>
            </a:r>
          </a:p>
          <a:p>
            <a:r>
              <a:rPr lang="en-US" dirty="0"/>
              <a:t>Obstacle/opaque edges</a:t>
            </a:r>
          </a:p>
          <a:p>
            <a:r>
              <a:rPr lang="en-US" dirty="0"/>
              <a:t>Each (transparent) edge e has a </a:t>
            </a:r>
            <a:r>
              <a:rPr lang="en-US" dirty="0">
                <a:solidFill>
                  <a:srgbClr val="FF0000"/>
                </a:solidFill>
              </a:rPr>
              <a:t>well-covering region U(e)</a:t>
            </a:r>
          </a:p>
          <a:p>
            <a:pPr lvl="1"/>
            <a:r>
              <a:rPr lang="en-US" dirty="0"/>
              <a:t>union of O(1) cells</a:t>
            </a:r>
          </a:p>
          <a:p>
            <a:pPr lvl="1"/>
            <a:r>
              <a:rPr lang="en-US" dirty="0"/>
              <a:t>e is inside U(e)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well-covering property</a:t>
            </a:r>
            <a:r>
              <a:rPr lang="en-US" dirty="0"/>
              <a:t>: for each edge f on ∂U(e), </a:t>
            </a:r>
            <a:r>
              <a:rPr lang="en-US" dirty="0">
                <a:solidFill>
                  <a:srgbClr val="FF0000"/>
                </a:solidFill>
              </a:rPr>
              <a:t>d(</a:t>
            </a:r>
            <a:r>
              <a:rPr lang="en-US" dirty="0" err="1">
                <a:solidFill>
                  <a:srgbClr val="FF0000"/>
                </a:solidFill>
              </a:rPr>
              <a:t>e,f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≥ 2|e| and d(</a:t>
            </a:r>
            <a:r>
              <a:rPr lang="en-US" dirty="0" err="1"/>
              <a:t>e,f</a:t>
            </a:r>
            <a:r>
              <a:rPr lang="en-US" dirty="0"/>
              <a:t>) ≥ 2|f|</a:t>
            </a:r>
          </a:p>
          <a:p>
            <a:r>
              <a:rPr lang="en-US" dirty="0"/>
              <a:t>S can be constructed in O(n log n) time and O(n) space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1E0399-D2BB-4D30-9B2F-C971D822B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281" y="1732547"/>
            <a:ext cx="6648719" cy="512545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522605B-A909-4454-BCBE-1E9704220499}"/>
              </a:ext>
            </a:extLst>
          </p:cNvPr>
          <p:cNvCxnSpPr>
            <a:cxnSpLocks/>
          </p:cNvCxnSpPr>
          <p:nvPr/>
        </p:nvCxnSpPr>
        <p:spPr>
          <a:xfrm>
            <a:off x="7472140" y="3028287"/>
            <a:ext cx="3316" cy="3559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89B9BBE-81EE-45AE-A04A-EA5DB71DDCFB}"/>
              </a:ext>
            </a:extLst>
          </p:cNvPr>
          <p:cNvSpPr txBox="1"/>
          <p:nvPr/>
        </p:nvSpPr>
        <p:spPr>
          <a:xfrm>
            <a:off x="7140762" y="2926916"/>
            <a:ext cx="293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F383AFC-C1DC-4F58-BA8B-531D6FC14753}"/>
              </a:ext>
            </a:extLst>
          </p:cNvPr>
          <p:cNvCxnSpPr>
            <a:cxnSpLocks/>
          </p:cNvCxnSpPr>
          <p:nvPr/>
        </p:nvCxnSpPr>
        <p:spPr>
          <a:xfrm>
            <a:off x="7472140" y="3308808"/>
            <a:ext cx="2316753" cy="416169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E7C0D30-561F-4F9E-B340-E6A99E3D8458}"/>
              </a:ext>
            </a:extLst>
          </p:cNvPr>
          <p:cNvSpPr txBox="1"/>
          <p:nvPr/>
        </p:nvSpPr>
        <p:spPr>
          <a:xfrm>
            <a:off x="8062059" y="6496408"/>
            <a:ext cx="940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HS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14E82E-D71A-4687-B8E8-93E3689C0CFE}"/>
              </a:ext>
            </a:extLst>
          </p:cNvPr>
          <p:cNvCxnSpPr>
            <a:cxnSpLocks/>
          </p:cNvCxnSpPr>
          <p:nvPr/>
        </p:nvCxnSpPr>
        <p:spPr>
          <a:xfrm>
            <a:off x="6476214" y="5109328"/>
            <a:ext cx="331510" cy="15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EDDEE8-7F6A-46BF-8771-0C14203CB45E}"/>
              </a:ext>
            </a:extLst>
          </p:cNvPr>
          <p:cNvCxnSpPr>
            <a:cxnSpLocks/>
          </p:cNvCxnSpPr>
          <p:nvPr/>
        </p:nvCxnSpPr>
        <p:spPr>
          <a:xfrm flipV="1">
            <a:off x="6166700" y="2762054"/>
            <a:ext cx="1305440" cy="7359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2D91C6-C878-4723-BEFB-E540E89B50E6}"/>
              </a:ext>
            </a:extLst>
          </p:cNvPr>
          <p:cNvSpPr txBox="1"/>
          <p:nvPr/>
        </p:nvSpPr>
        <p:spPr>
          <a:xfrm>
            <a:off x="4260541" y="4142926"/>
            <a:ext cx="1646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transparent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686493-8D5E-4C3E-B08F-8BFBFA8FCB75}"/>
              </a:ext>
            </a:extLst>
          </p:cNvPr>
          <p:cNvCxnSpPr>
            <a:cxnSpLocks/>
          </p:cNvCxnSpPr>
          <p:nvPr/>
        </p:nvCxnSpPr>
        <p:spPr>
          <a:xfrm>
            <a:off x="5906761" y="4519192"/>
            <a:ext cx="705726" cy="582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2FA8B8D-A99A-4CB8-A37F-F4330F39397C}"/>
              </a:ext>
            </a:extLst>
          </p:cNvPr>
          <p:cNvSpPr txBox="1"/>
          <p:nvPr/>
        </p:nvSpPr>
        <p:spPr>
          <a:xfrm>
            <a:off x="5720796" y="1472070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opaque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C22FFCA-C100-4A7D-9B12-4E7504FB80D8}"/>
              </a:ext>
            </a:extLst>
          </p:cNvPr>
          <p:cNvCxnSpPr>
            <a:cxnSpLocks/>
          </p:cNvCxnSpPr>
          <p:nvPr/>
        </p:nvCxnSpPr>
        <p:spPr>
          <a:xfrm>
            <a:off x="6405554" y="1909158"/>
            <a:ext cx="402170" cy="1162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21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3" grpId="0"/>
      <p:bldP spid="13" grpId="1"/>
      <p:bldP spid="18" grpId="0"/>
      <p:bldP spid="1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E8C25FA-63BD-441E-9D0D-BAEE019DC729}"/>
              </a:ext>
            </a:extLst>
          </p:cNvPr>
          <p:cNvSpPr/>
          <p:nvPr/>
        </p:nvSpPr>
        <p:spPr>
          <a:xfrm>
            <a:off x="3835154" y="4572000"/>
            <a:ext cx="2112885" cy="1864310"/>
          </a:xfrm>
          <a:custGeom>
            <a:avLst/>
            <a:gdLst>
              <a:gd name="connsiteX0" fmla="*/ 0 w 2112885"/>
              <a:gd name="connsiteY0" fmla="*/ 1127464 h 1864310"/>
              <a:gd name="connsiteX1" fmla="*/ 0 w 2112885"/>
              <a:gd name="connsiteY1" fmla="*/ 275207 h 1864310"/>
              <a:gd name="connsiteX2" fmla="*/ 612559 w 2112885"/>
              <a:gd name="connsiteY2" fmla="*/ 275207 h 1864310"/>
              <a:gd name="connsiteX3" fmla="*/ 612559 w 2112885"/>
              <a:gd name="connsiteY3" fmla="*/ 523782 h 1864310"/>
              <a:gd name="connsiteX4" fmla="*/ 1189608 w 2112885"/>
              <a:gd name="connsiteY4" fmla="*/ 523782 h 1864310"/>
              <a:gd name="connsiteX5" fmla="*/ 1189608 w 2112885"/>
              <a:gd name="connsiteY5" fmla="*/ 0 h 1864310"/>
              <a:gd name="connsiteX6" fmla="*/ 2112885 w 2112885"/>
              <a:gd name="connsiteY6" fmla="*/ 0 h 1864310"/>
              <a:gd name="connsiteX7" fmla="*/ 2112885 w 2112885"/>
              <a:gd name="connsiteY7" fmla="*/ 1518081 h 1864310"/>
              <a:gd name="connsiteX8" fmla="*/ 1207363 w 2112885"/>
              <a:gd name="connsiteY8" fmla="*/ 1518081 h 1864310"/>
              <a:gd name="connsiteX9" fmla="*/ 1207363 w 2112885"/>
              <a:gd name="connsiteY9" fmla="*/ 1864310 h 1864310"/>
              <a:gd name="connsiteX10" fmla="*/ 186431 w 2112885"/>
              <a:gd name="connsiteY10" fmla="*/ 1864310 h 1864310"/>
              <a:gd name="connsiteX11" fmla="*/ 186431 w 2112885"/>
              <a:gd name="connsiteY11" fmla="*/ 1136341 h 1864310"/>
              <a:gd name="connsiteX12" fmla="*/ 0 w 2112885"/>
              <a:gd name="connsiteY12" fmla="*/ 1127464 h 186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2885" h="1864310">
                <a:moveTo>
                  <a:pt x="0" y="1127464"/>
                </a:moveTo>
                <a:lnTo>
                  <a:pt x="0" y="275207"/>
                </a:lnTo>
                <a:lnTo>
                  <a:pt x="612559" y="275207"/>
                </a:lnTo>
                <a:lnTo>
                  <a:pt x="612559" y="523782"/>
                </a:lnTo>
                <a:lnTo>
                  <a:pt x="1189608" y="523782"/>
                </a:lnTo>
                <a:lnTo>
                  <a:pt x="1189608" y="0"/>
                </a:lnTo>
                <a:lnTo>
                  <a:pt x="2112885" y="0"/>
                </a:lnTo>
                <a:lnTo>
                  <a:pt x="2112885" y="1518081"/>
                </a:lnTo>
                <a:lnTo>
                  <a:pt x="1207363" y="1518081"/>
                </a:lnTo>
                <a:lnTo>
                  <a:pt x="1207363" y="1864310"/>
                </a:lnTo>
                <a:lnTo>
                  <a:pt x="186431" y="1864310"/>
                </a:lnTo>
                <a:lnTo>
                  <a:pt x="186431" y="1136341"/>
                </a:lnTo>
                <a:lnTo>
                  <a:pt x="0" y="1127464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B5E65-E51D-4D21-AEA7-69A04F531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4" y="579587"/>
            <a:ext cx="11517959" cy="4150308"/>
          </a:xfrm>
        </p:spPr>
        <p:txBody>
          <a:bodyPr/>
          <a:lstStyle/>
          <a:p>
            <a:r>
              <a:rPr lang="en-US" dirty="0"/>
              <a:t>Difficult to maintain a true wavefront</a:t>
            </a:r>
          </a:p>
          <a:p>
            <a:r>
              <a:rPr lang="en-US" dirty="0"/>
              <a:t>Maintain two one-sided wavefronts W(e) for each edge e of S</a:t>
            </a:r>
          </a:p>
          <a:p>
            <a:pPr lvl="1"/>
            <a:r>
              <a:rPr lang="en-US" dirty="0"/>
              <a:t>each representing the wavefront coming from one side of e</a:t>
            </a:r>
          </a:p>
          <a:p>
            <a:r>
              <a:rPr lang="en-US" dirty="0">
                <a:solidFill>
                  <a:srgbClr val="FF0000"/>
                </a:solidFill>
              </a:rPr>
              <a:t>input(e)</a:t>
            </a:r>
            <a:r>
              <a:rPr lang="en-US" dirty="0"/>
              <a:t>: the set of edges f on the boundary of U(e)</a:t>
            </a:r>
          </a:p>
          <a:p>
            <a:r>
              <a:rPr lang="en-US" dirty="0"/>
              <a:t>W(e) is constructed from W(f) for edges f of input(e)</a:t>
            </a:r>
          </a:p>
          <a:p>
            <a:r>
              <a:rPr lang="en-US" dirty="0">
                <a:solidFill>
                  <a:srgbClr val="FF0000"/>
                </a:solidFill>
              </a:rPr>
              <a:t>output(e) </a:t>
            </a:r>
            <a:r>
              <a:rPr lang="en-US" dirty="0"/>
              <a:t>= { f | e </a:t>
            </a:r>
            <a:r>
              <a:rPr lang="el-GR" dirty="0"/>
              <a:t>ϵ</a:t>
            </a:r>
            <a:r>
              <a:rPr lang="en-US" dirty="0"/>
              <a:t> input(f)} U input(e)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23AF9E-9C08-4146-B258-C3936EF771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540" t="8844" r="13368" b="4762"/>
          <a:stretch/>
        </p:blipFill>
        <p:spPr>
          <a:xfrm>
            <a:off x="7024334" y="3429000"/>
            <a:ext cx="4906859" cy="3307702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5AD35D-D136-4B9C-BA92-D4FF91C969D8}"/>
              </a:ext>
            </a:extLst>
          </p:cNvPr>
          <p:cNvCxnSpPr>
            <a:cxnSpLocks/>
          </p:cNvCxnSpPr>
          <p:nvPr/>
        </p:nvCxnSpPr>
        <p:spPr>
          <a:xfrm>
            <a:off x="4572000" y="5458498"/>
            <a:ext cx="76348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E5EDEAE-79A7-4D10-A58F-8D8571AA23D9}"/>
              </a:ext>
            </a:extLst>
          </p:cNvPr>
          <p:cNvSpPr txBox="1"/>
          <p:nvPr/>
        </p:nvSpPr>
        <p:spPr>
          <a:xfrm>
            <a:off x="4741555" y="54468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E4FAF12-DC89-40E5-959F-11872950E050}"/>
              </a:ext>
            </a:extLst>
          </p:cNvPr>
          <p:cNvCxnSpPr>
            <a:cxnSpLocks/>
          </p:cNvCxnSpPr>
          <p:nvPr/>
        </p:nvCxnSpPr>
        <p:spPr>
          <a:xfrm flipH="1">
            <a:off x="5637761" y="5052767"/>
            <a:ext cx="631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CADF352-0B9C-4E30-B978-7EDE21834F81}"/>
              </a:ext>
            </a:extLst>
          </p:cNvPr>
          <p:cNvSpPr txBox="1"/>
          <p:nvPr/>
        </p:nvSpPr>
        <p:spPr>
          <a:xfrm>
            <a:off x="4153400" y="5810335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U(e)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A782B96-7E6D-43E7-9F21-5FD6F16BF1D1}"/>
              </a:ext>
            </a:extLst>
          </p:cNvPr>
          <p:cNvCxnSpPr>
            <a:cxnSpLocks/>
          </p:cNvCxnSpPr>
          <p:nvPr/>
        </p:nvCxnSpPr>
        <p:spPr>
          <a:xfrm flipH="1">
            <a:off x="5632507" y="5458498"/>
            <a:ext cx="631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959D350-3C18-4BF1-A12B-53947D04C93A}"/>
              </a:ext>
            </a:extLst>
          </p:cNvPr>
          <p:cNvCxnSpPr>
            <a:cxnSpLocks/>
          </p:cNvCxnSpPr>
          <p:nvPr/>
        </p:nvCxnSpPr>
        <p:spPr>
          <a:xfrm flipV="1">
            <a:off x="5657105" y="5880376"/>
            <a:ext cx="0" cy="555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223A78C-6221-4500-AFDC-ECA023F419D7}"/>
              </a:ext>
            </a:extLst>
          </p:cNvPr>
          <p:cNvCxnSpPr>
            <a:cxnSpLocks/>
          </p:cNvCxnSpPr>
          <p:nvPr/>
        </p:nvCxnSpPr>
        <p:spPr>
          <a:xfrm flipV="1">
            <a:off x="5347500" y="5880376"/>
            <a:ext cx="0" cy="555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0791FBB-C3E2-4E63-8C09-64B4D5DFDBA0}"/>
              </a:ext>
            </a:extLst>
          </p:cNvPr>
          <p:cNvCxnSpPr>
            <a:cxnSpLocks/>
          </p:cNvCxnSpPr>
          <p:nvPr/>
        </p:nvCxnSpPr>
        <p:spPr>
          <a:xfrm flipV="1">
            <a:off x="4783335" y="6180768"/>
            <a:ext cx="0" cy="555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263C35-46EA-4BBF-9184-36545FADB8F8}"/>
              </a:ext>
            </a:extLst>
          </p:cNvPr>
          <p:cNvCxnSpPr>
            <a:cxnSpLocks/>
          </p:cNvCxnSpPr>
          <p:nvPr/>
        </p:nvCxnSpPr>
        <p:spPr>
          <a:xfrm flipV="1">
            <a:off x="4370127" y="6180768"/>
            <a:ext cx="0" cy="555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9958C72-0386-44D9-86A0-2D6D47AFAD7C}"/>
              </a:ext>
            </a:extLst>
          </p:cNvPr>
          <p:cNvCxnSpPr>
            <a:cxnSpLocks/>
          </p:cNvCxnSpPr>
          <p:nvPr/>
        </p:nvCxnSpPr>
        <p:spPr>
          <a:xfrm>
            <a:off x="3761295" y="6179667"/>
            <a:ext cx="4580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C540C6F-5267-4019-9F2B-2A8D5CEB636B}"/>
              </a:ext>
            </a:extLst>
          </p:cNvPr>
          <p:cNvCxnSpPr>
            <a:cxnSpLocks/>
          </p:cNvCxnSpPr>
          <p:nvPr/>
        </p:nvCxnSpPr>
        <p:spPr>
          <a:xfrm>
            <a:off x="3761295" y="5868204"/>
            <a:ext cx="4580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FA044DB-C46B-4E70-A4B4-A114C255605F}"/>
              </a:ext>
            </a:extLst>
          </p:cNvPr>
          <p:cNvCxnSpPr>
            <a:cxnSpLocks/>
          </p:cNvCxnSpPr>
          <p:nvPr/>
        </p:nvCxnSpPr>
        <p:spPr>
          <a:xfrm>
            <a:off x="3606107" y="5443711"/>
            <a:ext cx="4580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665E12B-4C95-4834-B0CC-2A50F748B52D}"/>
              </a:ext>
            </a:extLst>
          </p:cNvPr>
          <p:cNvCxnSpPr>
            <a:cxnSpLocks/>
          </p:cNvCxnSpPr>
          <p:nvPr/>
        </p:nvCxnSpPr>
        <p:spPr>
          <a:xfrm>
            <a:off x="3596696" y="5134198"/>
            <a:ext cx="4580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83E2885-CFD2-416B-8AF5-677371CA3FD7}"/>
              </a:ext>
            </a:extLst>
          </p:cNvPr>
          <p:cNvCxnSpPr>
            <a:cxnSpLocks/>
          </p:cNvCxnSpPr>
          <p:nvPr/>
        </p:nvCxnSpPr>
        <p:spPr>
          <a:xfrm>
            <a:off x="5174414" y="4334491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5E67AF9-A4AF-42E3-B714-B3E279F1A8CD}"/>
              </a:ext>
            </a:extLst>
          </p:cNvPr>
          <p:cNvCxnSpPr>
            <a:cxnSpLocks/>
          </p:cNvCxnSpPr>
          <p:nvPr/>
        </p:nvCxnSpPr>
        <p:spPr>
          <a:xfrm>
            <a:off x="5515350" y="4335410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43B353A-11E9-4E51-984C-95D15C1FF8B4}"/>
              </a:ext>
            </a:extLst>
          </p:cNvPr>
          <p:cNvCxnSpPr>
            <a:cxnSpLocks/>
          </p:cNvCxnSpPr>
          <p:nvPr/>
        </p:nvCxnSpPr>
        <p:spPr>
          <a:xfrm>
            <a:off x="4851565" y="4844458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EBF3BDC-7083-47AA-B534-CB00535189DB}"/>
              </a:ext>
            </a:extLst>
          </p:cNvPr>
          <p:cNvCxnSpPr>
            <a:cxnSpLocks/>
          </p:cNvCxnSpPr>
          <p:nvPr/>
        </p:nvCxnSpPr>
        <p:spPr>
          <a:xfrm>
            <a:off x="4628562" y="4835951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74F0B1A-7617-4CB7-814B-234E901D58D5}"/>
              </a:ext>
            </a:extLst>
          </p:cNvPr>
          <p:cNvCxnSpPr>
            <a:cxnSpLocks/>
          </p:cNvCxnSpPr>
          <p:nvPr/>
        </p:nvCxnSpPr>
        <p:spPr>
          <a:xfrm>
            <a:off x="4219388" y="4572000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A9BC809-D6BD-44CE-AEA2-44DD5D29E6B7}"/>
              </a:ext>
            </a:extLst>
          </p:cNvPr>
          <p:cNvCxnSpPr>
            <a:cxnSpLocks/>
          </p:cNvCxnSpPr>
          <p:nvPr/>
        </p:nvCxnSpPr>
        <p:spPr>
          <a:xfrm>
            <a:off x="3996385" y="4563493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6F24A09-099E-40EB-B51E-370D8FBE9C74}"/>
              </a:ext>
            </a:extLst>
          </p:cNvPr>
          <p:cNvCxnSpPr>
            <a:cxnSpLocks/>
            <a:endCxn id="20" idx="6"/>
          </p:cNvCxnSpPr>
          <p:nvPr/>
        </p:nvCxnSpPr>
        <p:spPr>
          <a:xfrm>
            <a:off x="5347500" y="4570899"/>
            <a:ext cx="600539" cy="11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C0AF9B2-2A8F-4D7B-8DDB-8ADBD9C982A4}"/>
              </a:ext>
            </a:extLst>
          </p:cNvPr>
          <p:cNvSpPr txBox="1"/>
          <p:nvPr/>
        </p:nvSpPr>
        <p:spPr>
          <a:xfrm>
            <a:off x="5604096" y="426119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6FBE84-36FB-4D59-A00B-D5C491BC4F9F}"/>
              </a:ext>
            </a:extLst>
          </p:cNvPr>
          <p:cNvSpPr txBox="1"/>
          <p:nvPr/>
        </p:nvSpPr>
        <p:spPr>
          <a:xfrm>
            <a:off x="216650" y="3951926"/>
            <a:ext cx="2496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|input(e)| = O(1)</a:t>
            </a:r>
          </a:p>
          <a:p>
            <a:r>
              <a:rPr lang="en-US" sz="2400" dirty="0"/>
              <a:t>|output(e)| = O(1)</a:t>
            </a: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DBD656A1-1CAF-4229-BC10-7C59CDCB7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921" y="2227"/>
            <a:ext cx="10902352" cy="705682"/>
          </a:xfrm>
        </p:spPr>
        <p:txBody>
          <a:bodyPr>
            <a:normAutofit/>
          </a:bodyPr>
          <a:lstStyle/>
          <a:p>
            <a:r>
              <a:rPr lang="en-US" dirty="0"/>
              <a:t>Using S to guide the wavefront expansion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1FB015F-D4A2-4196-B1C1-DF05B19AA951}"/>
              </a:ext>
            </a:extLst>
          </p:cNvPr>
          <p:cNvCxnSpPr>
            <a:cxnSpLocks/>
          </p:cNvCxnSpPr>
          <p:nvPr/>
        </p:nvCxnSpPr>
        <p:spPr>
          <a:xfrm flipV="1">
            <a:off x="7698016" y="4727605"/>
            <a:ext cx="0" cy="81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AEA70BE-8DF3-46DC-9009-7173AD5BC7F8}"/>
              </a:ext>
            </a:extLst>
          </p:cNvPr>
          <p:cNvCxnSpPr>
            <a:cxnSpLocks/>
          </p:cNvCxnSpPr>
          <p:nvPr/>
        </p:nvCxnSpPr>
        <p:spPr>
          <a:xfrm flipV="1">
            <a:off x="8274623" y="4743021"/>
            <a:ext cx="0" cy="81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2351774-6013-48AA-94EA-E25776F26513}"/>
              </a:ext>
            </a:extLst>
          </p:cNvPr>
          <p:cNvCxnSpPr>
            <a:cxnSpLocks/>
          </p:cNvCxnSpPr>
          <p:nvPr/>
        </p:nvCxnSpPr>
        <p:spPr>
          <a:xfrm flipV="1">
            <a:off x="8841803" y="4743021"/>
            <a:ext cx="0" cy="81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09D0244-5431-407B-8232-37DE237EB43D}"/>
              </a:ext>
            </a:extLst>
          </p:cNvPr>
          <p:cNvCxnSpPr>
            <a:cxnSpLocks/>
          </p:cNvCxnSpPr>
          <p:nvPr/>
        </p:nvCxnSpPr>
        <p:spPr>
          <a:xfrm flipV="1">
            <a:off x="9399555" y="4744592"/>
            <a:ext cx="0" cy="81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E2847A5-E373-4236-9A57-7710F842F6F6}"/>
              </a:ext>
            </a:extLst>
          </p:cNvPr>
          <p:cNvCxnSpPr>
            <a:cxnSpLocks/>
          </p:cNvCxnSpPr>
          <p:nvPr/>
        </p:nvCxnSpPr>
        <p:spPr>
          <a:xfrm flipV="1">
            <a:off x="10098709" y="4727605"/>
            <a:ext cx="0" cy="81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843F718-5973-4C04-B950-774D54208759}"/>
              </a:ext>
            </a:extLst>
          </p:cNvPr>
          <p:cNvCxnSpPr>
            <a:cxnSpLocks/>
          </p:cNvCxnSpPr>
          <p:nvPr/>
        </p:nvCxnSpPr>
        <p:spPr>
          <a:xfrm flipV="1">
            <a:off x="10703597" y="4727605"/>
            <a:ext cx="0" cy="81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CD2B0F7-D3B7-495F-BB90-ECB613C2819A}"/>
              </a:ext>
            </a:extLst>
          </p:cNvPr>
          <p:cNvSpPr txBox="1"/>
          <p:nvPr/>
        </p:nvSpPr>
        <p:spPr>
          <a:xfrm>
            <a:off x="64681" y="5280574"/>
            <a:ext cx="3306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 edges of input(e) and </a:t>
            </a:r>
          </a:p>
          <a:p>
            <a:r>
              <a:rPr lang="en-US" sz="2400" dirty="0"/>
              <a:t>output(e) are within </a:t>
            </a:r>
          </a:p>
          <a:p>
            <a:r>
              <a:rPr lang="en-US" sz="2400" dirty="0"/>
              <a:t>O(1) cells from e</a:t>
            </a:r>
          </a:p>
        </p:txBody>
      </p:sp>
    </p:spTree>
    <p:extLst>
      <p:ext uri="{BB962C8B-B14F-4D97-AF65-F5344CB8AC3E}">
        <p14:creationId xmlns:p14="http://schemas.microsoft.com/office/powerpoint/2010/main" val="183002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/>
      <p:bldP spid="26" grpId="0"/>
      <p:bldP spid="50" grpId="0"/>
      <p:bldP spid="52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C33C-A7C8-4E56-BE80-985345AE3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major procedures of the wavefront expansion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7619E-0AE5-4148-97EF-F794CBA58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28" y="1388161"/>
            <a:ext cx="10829729" cy="4052653"/>
          </a:xfrm>
        </p:spPr>
        <p:txBody>
          <a:bodyPr>
            <a:normAutofit/>
          </a:bodyPr>
          <a:lstStyle/>
          <a:p>
            <a:r>
              <a:rPr lang="en-US" dirty="0"/>
              <a:t>Wavefront </a:t>
            </a:r>
            <a:r>
              <a:rPr lang="en-US" dirty="0">
                <a:solidFill>
                  <a:srgbClr val="FF0000"/>
                </a:solidFill>
              </a:rPr>
              <a:t>propagation</a:t>
            </a:r>
            <a:r>
              <a:rPr lang="en-US" dirty="0"/>
              <a:t> procedure: </a:t>
            </a:r>
          </a:p>
          <a:p>
            <a:pPr lvl="1"/>
            <a:r>
              <a:rPr lang="en-US" dirty="0"/>
              <a:t>Propagating W(e) to all edges g </a:t>
            </a:r>
            <a:r>
              <a:rPr lang="el-GR" dirty="0"/>
              <a:t>ϵ</a:t>
            </a:r>
            <a:r>
              <a:rPr lang="en-US" dirty="0"/>
              <a:t> output(e) , i.e., computing W(e, g), the portion of W(e) that arrives at 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Wavefront </a:t>
            </a:r>
            <a:r>
              <a:rPr lang="en-US" dirty="0">
                <a:solidFill>
                  <a:srgbClr val="FF0000"/>
                </a:solidFill>
              </a:rPr>
              <a:t>merging</a:t>
            </a:r>
            <a:r>
              <a:rPr lang="en-US" dirty="0"/>
              <a:t> procedure: </a:t>
            </a:r>
          </a:p>
          <a:p>
            <a:pPr lvl="1"/>
            <a:r>
              <a:rPr lang="en-US" dirty="0"/>
              <a:t>Merging W(f, e) for edges f </a:t>
            </a:r>
            <a:r>
              <a:rPr lang="el-GR" dirty="0"/>
              <a:t>ϵ</a:t>
            </a:r>
            <a:r>
              <a:rPr lang="en-US" dirty="0"/>
              <a:t> input(e) to construct W(e)</a:t>
            </a:r>
          </a:p>
          <a:p>
            <a:pPr lvl="1"/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EC00408-2AD6-4259-A26C-BB525DAF7C16}"/>
              </a:ext>
            </a:extLst>
          </p:cNvPr>
          <p:cNvCxnSpPr>
            <a:cxnSpLocks/>
          </p:cNvCxnSpPr>
          <p:nvPr/>
        </p:nvCxnSpPr>
        <p:spPr>
          <a:xfrm>
            <a:off x="9595167" y="3339238"/>
            <a:ext cx="76348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85B2F5A-54FC-4CD9-B458-6B6A5C2423A3}"/>
              </a:ext>
            </a:extLst>
          </p:cNvPr>
          <p:cNvSpPr txBox="1"/>
          <p:nvPr/>
        </p:nvSpPr>
        <p:spPr>
          <a:xfrm>
            <a:off x="9271744" y="31179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BAC714B-90C1-4C0B-93CC-98ABF7C79060}"/>
              </a:ext>
            </a:extLst>
          </p:cNvPr>
          <p:cNvCxnSpPr>
            <a:cxnSpLocks/>
          </p:cNvCxnSpPr>
          <p:nvPr/>
        </p:nvCxnSpPr>
        <p:spPr>
          <a:xfrm>
            <a:off x="9041965" y="2666788"/>
            <a:ext cx="600539" cy="11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0B13337-78A5-4CCB-AEDD-BEA1A06DBC0D}"/>
              </a:ext>
            </a:extLst>
          </p:cNvPr>
          <p:cNvCxnSpPr>
            <a:cxnSpLocks/>
          </p:cNvCxnSpPr>
          <p:nvPr/>
        </p:nvCxnSpPr>
        <p:spPr>
          <a:xfrm>
            <a:off x="9945033" y="2665687"/>
            <a:ext cx="600539" cy="11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151BA01-1E24-4C20-A589-8EF4FCB1351F}"/>
              </a:ext>
            </a:extLst>
          </p:cNvPr>
          <p:cNvCxnSpPr>
            <a:cxnSpLocks/>
          </p:cNvCxnSpPr>
          <p:nvPr/>
        </p:nvCxnSpPr>
        <p:spPr>
          <a:xfrm>
            <a:off x="10863917" y="2697097"/>
            <a:ext cx="0" cy="6055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381880D-0A5A-4EA3-A30D-77CC5D0CCC36}"/>
              </a:ext>
            </a:extLst>
          </p:cNvPr>
          <p:cNvCxnSpPr>
            <a:cxnSpLocks/>
          </p:cNvCxnSpPr>
          <p:nvPr/>
        </p:nvCxnSpPr>
        <p:spPr>
          <a:xfrm>
            <a:off x="11154851" y="3339238"/>
            <a:ext cx="0" cy="6055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AA761E1-5709-41AF-AF2C-677282F52759}"/>
              </a:ext>
            </a:extLst>
          </p:cNvPr>
          <p:cNvCxnSpPr>
            <a:cxnSpLocks/>
          </p:cNvCxnSpPr>
          <p:nvPr/>
        </p:nvCxnSpPr>
        <p:spPr>
          <a:xfrm>
            <a:off x="8931697" y="3117952"/>
            <a:ext cx="0" cy="6055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702D0CD-5524-49FF-BC4D-0EAB672BCFF3}"/>
              </a:ext>
            </a:extLst>
          </p:cNvPr>
          <p:cNvCxnSpPr>
            <a:cxnSpLocks/>
          </p:cNvCxnSpPr>
          <p:nvPr/>
        </p:nvCxnSpPr>
        <p:spPr>
          <a:xfrm>
            <a:off x="8962361" y="3966120"/>
            <a:ext cx="3798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094FA1C-0EE7-467B-A576-B3C82CE2A7D7}"/>
              </a:ext>
            </a:extLst>
          </p:cNvPr>
          <p:cNvCxnSpPr>
            <a:cxnSpLocks/>
          </p:cNvCxnSpPr>
          <p:nvPr/>
        </p:nvCxnSpPr>
        <p:spPr>
          <a:xfrm>
            <a:off x="9638753" y="3944759"/>
            <a:ext cx="3798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EE0EAAE-4427-4AC7-BB45-773031007ADD}"/>
              </a:ext>
            </a:extLst>
          </p:cNvPr>
          <p:cNvCxnSpPr>
            <a:cxnSpLocks/>
          </p:cNvCxnSpPr>
          <p:nvPr/>
        </p:nvCxnSpPr>
        <p:spPr>
          <a:xfrm>
            <a:off x="10304778" y="3944759"/>
            <a:ext cx="3798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4403DFA-6308-4A76-BAC1-E934F6D773B7}"/>
              </a:ext>
            </a:extLst>
          </p:cNvPr>
          <p:cNvSpPr txBox="1"/>
          <p:nvPr/>
        </p:nvSpPr>
        <p:spPr>
          <a:xfrm>
            <a:off x="10884391" y="2623343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CDC2D03-6594-414A-83FE-B425D3BC1799}"/>
              </a:ext>
            </a:extLst>
          </p:cNvPr>
          <p:cNvCxnSpPr>
            <a:cxnSpLocks/>
          </p:cNvCxnSpPr>
          <p:nvPr/>
        </p:nvCxnSpPr>
        <p:spPr>
          <a:xfrm flipH="1" flipV="1">
            <a:off x="9561871" y="2999857"/>
            <a:ext cx="168673" cy="542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71CA418-BA5B-4B38-A62E-F9B799C1C36E}"/>
              </a:ext>
            </a:extLst>
          </p:cNvPr>
          <p:cNvCxnSpPr>
            <a:cxnSpLocks/>
          </p:cNvCxnSpPr>
          <p:nvPr/>
        </p:nvCxnSpPr>
        <p:spPr>
          <a:xfrm flipV="1">
            <a:off x="10135644" y="2986164"/>
            <a:ext cx="263034" cy="569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6BF8C9F-7D23-495E-8329-24BCDF3A2A24}"/>
              </a:ext>
            </a:extLst>
          </p:cNvPr>
          <p:cNvCxnSpPr>
            <a:cxnSpLocks/>
          </p:cNvCxnSpPr>
          <p:nvPr/>
        </p:nvCxnSpPr>
        <p:spPr>
          <a:xfrm flipV="1">
            <a:off x="9993769" y="2953335"/>
            <a:ext cx="263034" cy="569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BA2494A-7D2F-4A17-A2F2-6E19362274A3}"/>
              </a:ext>
            </a:extLst>
          </p:cNvPr>
          <p:cNvCxnSpPr>
            <a:cxnSpLocks/>
          </p:cNvCxnSpPr>
          <p:nvPr/>
        </p:nvCxnSpPr>
        <p:spPr>
          <a:xfrm flipH="1" flipV="1">
            <a:off x="9851894" y="2986165"/>
            <a:ext cx="32389" cy="536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352E82-973B-42EF-8B26-15B06E56BF1B}"/>
              </a:ext>
            </a:extLst>
          </p:cNvPr>
          <p:cNvCxnSpPr>
            <a:cxnSpLocks/>
          </p:cNvCxnSpPr>
          <p:nvPr/>
        </p:nvCxnSpPr>
        <p:spPr>
          <a:xfrm>
            <a:off x="10111309" y="3028847"/>
            <a:ext cx="226349" cy="569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BA54A20-8263-416C-8B97-A96391EB5E3F}"/>
              </a:ext>
            </a:extLst>
          </p:cNvPr>
          <p:cNvCxnSpPr>
            <a:cxnSpLocks/>
          </p:cNvCxnSpPr>
          <p:nvPr/>
        </p:nvCxnSpPr>
        <p:spPr>
          <a:xfrm>
            <a:off x="10214824" y="3028847"/>
            <a:ext cx="226349" cy="569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575A882-2751-4BB7-9E40-0B882AB4FD01}"/>
              </a:ext>
            </a:extLst>
          </p:cNvPr>
          <p:cNvCxnSpPr>
            <a:cxnSpLocks/>
          </p:cNvCxnSpPr>
          <p:nvPr/>
        </p:nvCxnSpPr>
        <p:spPr>
          <a:xfrm>
            <a:off x="10017791" y="3054074"/>
            <a:ext cx="38548" cy="519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7B1D987-2126-4CA4-9CBE-E3C7AC9403B4}"/>
              </a:ext>
            </a:extLst>
          </p:cNvPr>
          <p:cNvCxnSpPr>
            <a:cxnSpLocks/>
          </p:cNvCxnSpPr>
          <p:nvPr/>
        </p:nvCxnSpPr>
        <p:spPr>
          <a:xfrm flipH="1">
            <a:off x="9651006" y="3079303"/>
            <a:ext cx="150173" cy="562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6CFE2DD-259C-40F2-8BFB-30FF8D23CA60}"/>
              </a:ext>
            </a:extLst>
          </p:cNvPr>
          <p:cNvCxnSpPr>
            <a:cxnSpLocks/>
          </p:cNvCxnSpPr>
          <p:nvPr/>
        </p:nvCxnSpPr>
        <p:spPr>
          <a:xfrm flipH="1">
            <a:off x="9755254" y="3133823"/>
            <a:ext cx="150173" cy="562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974FBAFA-6705-4251-8FE1-B8B17C760A1C}"/>
              </a:ext>
            </a:extLst>
          </p:cNvPr>
          <p:cNvSpPr/>
          <p:nvPr/>
        </p:nvSpPr>
        <p:spPr>
          <a:xfrm>
            <a:off x="8659186" y="4615972"/>
            <a:ext cx="2112885" cy="1864310"/>
          </a:xfrm>
          <a:custGeom>
            <a:avLst/>
            <a:gdLst>
              <a:gd name="connsiteX0" fmla="*/ 0 w 2112885"/>
              <a:gd name="connsiteY0" fmla="*/ 1127464 h 1864310"/>
              <a:gd name="connsiteX1" fmla="*/ 0 w 2112885"/>
              <a:gd name="connsiteY1" fmla="*/ 275207 h 1864310"/>
              <a:gd name="connsiteX2" fmla="*/ 612559 w 2112885"/>
              <a:gd name="connsiteY2" fmla="*/ 275207 h 1864310"/>
              <a:gd name="connsiteX3" fmla="*/ 612559 w 2112885"/>
              <a:gd name="connsiteY3" fmla="*/ 523782 h 1864310"/>
              <a:gd name="connsiteX4" fmla="*/ 1189608 w 2112885"/>
              <a:gd name="connsiteY4" fmla="*/ 523782 h 1864310"/>
              <a:gd name="connsiteX5" fmla="*/ 1189608 w 2112885"/>
              <a:gd name="connsiteY5" fmla="*/ 0 h 1864310"/>
              <a:gd name="connsiteX6" fmla="*/ 2112885 w 2112885"/>
              <a:gd name="connsiteY6" fmla="*/ 0 h 1864310"/>
              <a:gd name="connsiteX7" fmla="*/ 2112885 w 2112885"/>
              <a:gd name="connsiteY7" fmla="*/ 1518081 h 1864310"/>
              <a:gd name="connsiteX8" fmla="*/ 1207363 w 2112885"/>
              <a:gd name="connsiteY8" fmla="*/ 1518081 h 1864310"/>
              <a:gd name="connsiteX9" fmla="*/ 1207363 w 2112885"/>
              <a:gd name="connsiteY9" fmla="*/ 1864310 h 1864310"/>
              <a:gd name="connsiteX10" fmla="*/ 186431 w 2112885"/>
              <a:gd name="connsiteY10" fmla="*/ 1864310 h 1864310"/>
              <a:gd name="connsiteX11" fmla="*/ 186431 w 2112885"/>
              <a:gd name="connsiteY11" fmla="*/ 1136341 h 1864310"/>
              <a:gd name="connsiteX12" fmla="*/ 0 w 2112885"/>
              <a:gd name="connsiteY12" fmla="*/ 1127464 h 186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2885" h="1864310">
                <a:moveTo>
                  <a:pt x="0" y="1127464"/>
                </a:moveTo>
                <a:lnTo>
                  <a:pt x="0" y="275207"/>
                </a:lnTo>
                <a:lnTo>
                  <a:pt x="612559" y="275207"/>
                </a:lnTo>
                <a:lnTo>
                  <a:pt x="612559" y="523782"/>
                </a:lnTo>
                <a:lnTo>
                  <a:pt x="1189608" y="523782"/>
                </a:lnTo>
                <a:lnTo>
                  <a:pt x="1189608" y="0"/>
                </a:lnTo>
                <a:lnTo>
                  <a:pt x="2112885" y="0"/>
                </a:lnTo>
                <a:lnTo>
                  <a:pt x="2112885" y="1518081"/>
                </a:lnTo>
                <a:lnTo>
                  <a:pt x="1207363" y="1518081"/>
                </a:lnTo>
                <a:lnTo>
                  <a:pt x="1207363" y="1864310"/>
                </a:lnTo>
                <a:lnTo>
                  <a:pt x="186431" y="1864310"/>
                </a:lnTo>
                <a:lnTo>
                  <a:pt x="186431" y="1136341"/>
                </a:lnTo>
                <a:lnTo>
                  <a:pt x="0" y="1127464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15EF632-1B2A-4A22-8A21-EE1DB4767990}"/>
              </a:ext>
            </a:extLst>
          </p:cNvPr>
          <p:cNvCxnSpPr>
            <a:cxnSpLocks/>
          </p:cNvCxnSpPr>
          <p:nvPr/>
        </p:nvCxnSpPr>
        <p:spPr>
          <a:xfrm>
            <a:off x="9396032" y="5502470"/>
            <a:ext cx="76348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321F4B0-05FA-441B-A1B2-69FAC322057E}"/>
              </a:ext>
            </a:extLst>
          </p:cNvPr>
          <p:cNvSpPr txBox="1"/>
          <p:nvPr/>
        </p:nvSpPr>
        <p:spPr>
          <a:xfrm>
            <a:off x="9565587" y="549080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C88DFEB-4D37-4284-B3ED-FC057D47F59E}"/>
              </a:ext>
            </a:extLst>
          </p:cNvPr>
          <p:cNvCxnSpPr>
            <a:cxnSpLocks/>
          </p:cNvCxnSpPr>
          <p:nvPr/>
        </p:nvCxnSpPr>
        <p:spPr>
          <a:xfrm flipH="1">
            <a:off x="10461793" y="5096739"/>
            <a:ext cx="631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6314D1DC-2587-4EFF-9E25-F9797902A276}"/>
              </a:ext>
            </a:extLst>
          </p:cNvPr>
          <p:cNvSpPr txBox="1"/>
          <p:nvPr/>
        </p:nvSpPr>
        <p:spPr>
          <a:xfrm>
            <a:off x="8977432" y="5854307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U(e)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0709E9A-33DC-43DF-BAB5-D8A2797A694C}"/>
              </a:ext>
            </a:extLst>
          </p:cNvPr>
          <p:cNvCxnSpPr>
            <a:cxnSpLocks/>
          </p:cNvCxnSpPr>
          <p:nvPr/>
        </p:nvCxnSpPr>
        <p:spPr>
          <a:xfrm flipH="1">
            <a:off x="10456539" y="5502470"/>
            <a:ext cx="631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DD7981A-4E34-4B6F-BF1C-05EB030D9778}"/>
              </a:ext>
            </a:extLst>
          </p:cNvPr>
          <p:cNvCxnSpPr>
            <a:cxnSpLocks/>
          </p:cNvCxnSpPr>
          <p:nvPr/>
        </p:nvCxnSpPr>
        <p:spPr>
          <a:xfrm flipV="1">
            <a:off x="10481137" y="5924348"/>
            <a:ext cx="0" cy="555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8CCF041-92FB-433B-A7B0-CA9894B01EE8}"/>
              </a:ext>
            </a:extLst>
          </p:cNvPr>
          <p:cNvCxnSpPr>
            <a:cxnSpLocks/>
          </p:cNvCxnSpPr>
          <p:nvPr/>
        </p:nvCxnSpPr>
        <p:spPr>
          <a:xfrm flipV="1">
            <a:off x="10171532" y="5924348"/>
            <a:ext cx="0" cy="555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B2A442F-A3C9-4AA9-AEC2-87691E9F7BD4}"/>
              </a:ext>
            </a:extLst>
          </p:cNvPr>
          <p:cNvCxnSpPr>
            <a:cxnSpLocks/>
          </p:cNvCxnSpPr>
          <p:nvPr/>
        </p:nvCxnSpPr>
        <p:spPr>
          <a:xfrm flipV="1">
            <a:off x="9607367" y="6224740"/>
            <a:ext cx="0" cy="555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61228BF-4081-4EE9-842C-2A91AC0DABF8}"/>
              </a:ext>
            </a:extLst>
          </p:cNvPr>
          <p:cNvCxnSpPr>
            <a:cxnSpLocks/>
          </p:cNvCxnSpPr>
          <p:nvPr/>
        </p:nvCxnSpPr>
        <p:spPr>
          <a:xfrm flipV="1">
            <a:off x="9194159" y="6224740"/>
            <a:ext cx="0" cy="555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E2056A3-042B-4AD6-A03F-681CCF229AAD}"/>
              </a:ext>
            </a:extLst>
          </p:cNvPr>
          <p:cNvCxnSpPr>
            <a:cxnSpLocks/>
          </p:cNvCxnSpPr>
          <p:nvPr/>
        </p:nvCxnSpPr>
        <p:spPr>
          <a:xfrm>
            <a:off x="8585327" y="6223639"/>
            <a:ext cx="4580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9FC8CEE-982F-4E91-938C-B0A77AC31217}"/>
              </a:ext>
            </a:extLst>
          </p:cNvPr>
          <p:cNvCxnSpPr>
            <a:cxnSpLocks/>
          </p:cNvCxnSpPr>
          <p:nvPr/>
        </p:nvCxnSpPr>
        <p:spPr>
          <a:xfrm>
            <a:off x="8585327" y="5912176"/>
            <a:ext cx="4580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94EDD46-97FF-4529-A9E6-BFC16203539A}"/>
              </a:ext>
            </a:extLst>
          </p:cNvPr>
          <p:cNvCxnSpPr>
            <a:cxnSpLocks/>
          </p:cNvCxnSpPr>
          <p:nvPr/>
        </p:nvCxnSpPr>
        <p:spPr>
          <a:xfrm>
            <a:off x="8430139" y="5487683"/>
            <a:ext cx="4580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52AD0A4-77A1-406D-AB9D-5FE2FDF2F28C}"/>
              </a:ext>
            </a:extLst>
          </p:cNvPr>
          <p:cNvCxnSpPr>
            <a:cxnSpLocks/>
          </p:cNvCxnSpPr>
          <p:nvPr/>
        </p:nvCxnSpPr>
        <p:spPr>
          <a:xfrm>
            <a:off x="8420728" y="5178170"/>
            <a:ext cx="4580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C6D7861-2AC2-481D-995A-C9B5C8E8D83E}"/>
              </a:ext>
            </a:extLst>
          </p:cNvPr>
          <p:cNvCxnSpPr>
            <a:cxnSpLocks/>
          </p:cNvCxnSpPr>
          <p:nvPr/>
        </p:nvCxnSpPr>
        <p:spPr>
          <a:xfrm>
            <a:off x="9998446" y="4378463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F8EDD07-CE34-429C-93A9-461B1ADFD797}"/>
              </a:ext>
            </a:extLst>
          </p:cNvPr>
          <p:cNvCxnSpPr>
            <a:cxnSpLocks/>
          </p:cNvCxnSpPr>
          <p:nvPr/>
        </p:nvCxnSpPr>
        <p:spPr>
          <a:xfrm>
            <a:off x="10339382" y="4379382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FA18826-795E-4631-B582-3F422DE89160}"/>
              </a:ext>
            </a:extLst>
          </p:cNvPr>
          <p:cNvCxnSpPr>
            <a:cxnSpLocks/>
          </p:cNvCxnSpPr>
          <p:nvPr/>
        </p:nvCxnSpPr>
        <p:spPr>
          <a:xfrm>
            <a:off x="9675597" y="4888430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F27DA11-5C93-4683-8788-CA96CF1C37BA}"/>
              </a:ext>
            </a:extLst>
          </p:cNvPr>
          <p:cNvCxnSpPr>
            <a:cxnSpLocks/>
          </p:cNvCxnSpPr>
          <p:nvPr/>
        </p:nvCxnSpPr>
        <p:spPr>
          <a:xfrm>
            <a:off x="9452594" y="4879923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0706D85-281E-43DC-9270-4D760137BD7D}"/>
              </a:ext>
            </a:extLst>
          </p:cNvPr>
          <p:cNvCxnSpPr>
            <a:cxnSpLocks/>
          </p:cNvCxnSpPr>
          <p:nvPr/>
        </p:nvCxnSpPr>
        <p:spPr>
          <a:xfrm>
            <a:off x="9043420" y="4615972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FC331B7-37CD-443F-83A3-F332F4522670}"/>
              </a:ext>
            </a:extLst>
          </p:cNvPr>
          <p:cNvCxnSpPr>
            <a:cxnSpLocks/>
          </p:cNvCxnSpPr>
          <p:nvPr/>
        </p:nvCxnSpPr>
        <p:spPr>
          <a:xfrm>
            <a:off x="8820417" y="4607465"/>
            <a:ext cx="0" cy="47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850CABB-5B4A-4CF3-B75B-AC2C28933102}"/>
              </a:ext>
            </a:extLst>
          </p:cNvPr>
          <p:cNvCxnSpPr>
            <a:cxnSpLocks/>
            <a:endCxn id="46" idx="6"/>
          </p:cNvCxnSpPr>
          <p:nvPr/>
        </p:nvCxnSpPr>
        <p:spPr>
          <a:xfrm>
            <a:off x="10171532" y="4614871"/>
            <a:ext cx="600539" cy="11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DEF8E5E-2729-40F9-ACBC-8664485F6FCC}"/>
              </a:ext>
            </a:extLst>
          </p:cNvPr>
          <p:cNvSpPr txBox="1"/>
          <p:nvPr/>
        </p:nvSpPr>
        <p:spPr>
          <a:xfrm>
            <a:off x="10428128" y="430516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01801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  <p:bldP spid="46" grpId="0" animBg="1"/>
      <p:bldP spid="50" grpId="0"/>
      <p:bldP spid="52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2B134-0236-4453-A366-84B9557F8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/>
              <a:t>Bisector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C47BF-0C87-4E8B-9297-AF342E96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79469"/>
            <a:ext cx="10972800" cy="4525963"/>
          </a:xfrm>
        </p:spPr>
        <p:txBody>
          <a:bodyPr/>
          <a:lstStyle/>
          <a:p>
            <a:r>
              <a:rPr lang="en-US" dirty="0"/>
              <a:t>Type 1: two bisectors intersect</a:t>
            </a:r>
          </a:p>
          <a:p>
            <a:endParaRPr lang="en-US" dirty="0"/>
          </a:p>
          <a:p>
            <a:r>
              <a:rPr lang="en-US" dirty="0"/>
              <a:t>Type 2: a bisector intersects an obstacle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8159B3-3801-43AE-A77A-7B1C6C49CE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80" t="8101" r="14177" b="4303"/>
          <a:stretch/>
        </p:blipFill>
        <p:spPr>
          <a:xfrm>
            <a:off x="822888" y="3429000"/>
            <a:ext cx="4633441" cy="32409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88C93F-24B8-4200-9155-5E58134C1A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64" t="8009" r="17501" b="4193"/>
          <a:stretch/>
        </p:blipFill>
        <p:spPr>
          <a:xfrm>
            <a:off x="6735673" y="4298623"/>
            <a:ext cx="3036208" cy="237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9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3|6.1|7.1|6|6.2|5.2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3.7|6.3|8.8|5.4|10.6|8.1|10.4|5.1|4.6|29.5|1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1|0.1|0.1|0.3|0.2|0.1|0.2|0.2|0.2|0.3|0.2"/>
</p:tagLst>
</file>

<file path=ppt/theme/theme1.xml><?xml version="1.0" encoding="utf-8"?>
<a:theme xmlns:a="http://schemas.openxmlformats.org/drawingml/2006/main" name="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6A2F38A-C246-481A-91CD-175ACD8A551B}" vid="{620BED34-B486-439D-B6B4-BACB6ACF8FB7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16558</TotalTime>
  <Words>1719</Words>
  <Application>Microsoft Office PowerPoint</Application>
  <PresentationFormat>Widescreen</PresentationFormat>
  <Paragraphs>180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Franklin Gothic Medium</vt:lpstr>
      <vt:lpstr>Gill Sans MT</vt:lpstr>
      <vt:lpstr>Wingdings</vt:lpstr>
      <vt:lpstr>Theme1</vt:lpstr>
      <vt:lpstr>自定义设计方案</vt:lpstr>
      <vt:lpstr>Shortest Paths Among Obstacles in the Plane Revisited</vt:lpstr>
      <vt:lpstr>Problem definition</vt:lpstr>
      <vt:lpstr>Previous work and our result</vt:lpstr>
      <vt:lpstr>Main idea</vt:lpstr>
      <vt:lpstr>Review of the HS algorithm</vt:lpstr>
      <vt:lpstr>A conforming subdivision S</vt:lpstr>
      <vt:lpstr>Using S to guide the wavefront expansion</vt:lpstr>
      <vt:lpstr>Two major procedures of the wavefront expansion algorithm</vt:lpstr>
      <vt:lpstr>Bisector events</vt:lpstr>
      <vt:lpstr>The wavefront expansion algorithm</vt:lpstr>
      <vt:lpstr>Why need persistent trees?</vt:lpstr>
      <vt:lpstr>Our contribution: reducing the space to O(n)</vt:lpstr>
      <vt:lpstr>Details</vt:lpstr>
      <vt:lpstr>Constructing SPM(s)</vt:lpstr>
      <vt:lpstr>Thank you for your 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Haitao Wang</dc:creator>
  <cp:lastModifiedBy>Haitao Wang</cp:lastModifiedBy>
  <cp:revision>1061</cp:revision>
  <dcterms:created xsi:type="dcterms:W3CDTF">2016-08-10T22:02:35Z</dcterms:created>
  <dcterms:modified xsi:type="dcterms:W3CDTF">2021-02-26T03:24:54Z</dcterms:modified>
</cp:coreProperties>
</file>