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9" r:id="rId2"/>
  </p:sldMasterIdLst>
  <p:notesMasterIdLst>
    <p:notesMasterId r:id="rId28"/>
  </p:notesMasterIdLst>
  <p:sldIdLst>
    <p:sldId id="381" r:id="rId3"/>
    <p:sldId id="372" r:id="rId4"/>
    <p:sldId id="341" r:id="rId5"/>
    <p:sldId id="375" r:id="rId6"/>
    <p:sldId id="343" r:id="rId7"/>
    <p:sldId id="344" r:id="rId8"/>
    <p:sldId id="349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60" r:id="rId17"/>
    <p:sldId id="361" r:id="rId18"/>
    <p:sldId id="362" r:id="rId19"/>
    <p:sldId id="363" r:id="rId20"/>
    <p:sldId id="364" r:id="rId21"/>
    <p:sldId id="366" r:id="rId22"/>
    <p:sldId id="368" r:id="rId23"/>
    <p:sldId id="369" r:id="rId24"/>
    <p:sldId id="373" r:id="rId25"/>
    <p:sldId id="374" r:id="rId26"/>
    <p:sldId id="283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C1489"/>
    <a:srgbClr val="F84EFC"/>
    <a:srgbClr val="A30D8E"/>
    <a:srgbClr val="BEC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0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180-F634-4A85-A2B7-3B5232FC080C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B4B1E-A216-4E0E-9B02-33038057C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1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B4B1E-A216-4E0E-9B02-33038057C53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6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3034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C7EDF0B6-AFAD-468F-A024-5A21167AA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2608-FF40-4895-8EAD-25BDBF1C87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B7A3-98A2-4C6A-AE8A-E11411C86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641C4-55A2-4232-9195-B1A924DF4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B37B-9910-4A7B-8566-B742309A1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91ED-EA0F-4217-BAA5-17FFB122C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39EC8-3110-412F-8D9E-12784F334A1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DA06-2B62-428A-8848-5DCB68ECD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2BB0-1247-4850-BDCD-05A56D6D8C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44BF-270E-4651-857B-A42D8F8D9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B21F-0353-4DD2-A14F-0B3AD5E6F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906-1E0C-4D05-9AFF-64AECFB5F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ADC7-410F-4FBD-92A9-848E4ED67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A478-4CB7-4B5C-A30C-24D9B27C9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EF39EC8-3110-412F-8D9E-12784F33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8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71472" y="1785934"/>
                <a:ext cx="7993090" cy="1143000"/>
              </a:xfrm>
            </p:spPr>
            <p:txBody>
              <a:bodyPr/>
              <a:lstStyle/>
              <a:p>
                <a:pPr algn="ctr"/>
                <a:r>
                  <a:rPr lang="en-US" dirty="0" smtClean="0"/>
                  <a:t>Two-Point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/>
                  <a:t>Shortest Path Queries in the Plane</a:t>
                </a:r>
                <a:endParaRPr 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71472" y="1785934"/>
                <a:ext cx="7993090" cy="1143000"/>
              </a:xfrm>
              <a:blipFill rotWithShape="1">
                <a:blip r:embed="rId2"/>
                <a:stretch>
                  <a:fillRect t="-12299" r="-381" b="-20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1357290" y="3501008"/>
            <a:ext cx="6400800" cy="2270760"/>
          </a:xfrm>
        </p:spPr>
        <p:txBody>
          <a:bodyPr/>
          <a:lstStyle/>
          <a:p>
            <a:pPr algn="ctr"/>
            <a:r>
              <a:rPr lang="en-US" dirty="0" smtClean="0"/>
              <a:t>Danny Z. Chen</a:t>
            </a:r>
            <a:r>
              <a:rPr lang="en-US" baseline="30000" dirty="0" smtClean="0"/>
              <a:t>1</a:t>
            </a:r>
            <a:r>
              <a:rPr lang="en-US" dirty="0" smtClean="0"/>
              <a:t>   </a:t>
            </a:r>
            <a:r>
              <a:rPr lang="en-US" dirty="0" err="1" smtClean="0"/>
              <a:t>Rajasekhar</a:t>
            </a:r>
            <a:r>
              <a:rPr lang="en-US" dirty="0" smtClean="0"/>
              <a:t> Inkulu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Haitao Wang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baseline="30000" dirty="0" smtClean="0"/>
              <a:t>1</a:t>
            </a:r>
            <a:r>
              <a:rPr lang="en-US" dirty="0" smtClean="0"/>
              <a:t>University of Notre Dame</a:t>
            </a:r>
          </a:p>
          <a:p>
            <a:pPr algn="ctr"/>
            <a:r>
              <a:rPr lang="en-US" baseline="30000" dirty="0" smtClean="0"/>
              <a:t>2</a:t>
            </a:r>
            <a:r>
              <a:rPr lang="en-US" dirty="0" smtClean="0"/>
              <a:t>Indian Institute of Technology</a:t>
            </a:r>
          </a:p>
          <a:p>
            <a:pPr algn="ctr"/>
            <a:r>
              <a:rPr lang="en-US" baseline="30000" dirty="0" smtClean="0"/>
              <a:t>3</a:t>
            </a:r>
            <a:r>
              <a:rPr lang="en-US" dirty="0" smtClean="0"/>
              <a:t>Utah State University </a:t>
            </a:r>
            <a:endParaRPr lang="en-US" baseline="30000" dirty="0" smtClean="0"/>
          </a:p>
          <a:p>
            <a:pPr algn="ctr"/>
            <a:r>
              <a:rPr lang="en-US" dirty="0" err="1" smtClean="0"/>
              <a:t>SoCG</a:t>
            </a:r>
            <a:r>
              <a:rPr lang="en-US" dirty="0" smtClean="0"/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14359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"/>
    </mc:Choice>
    <mc:Fallback xmlns="">
      <p:transition spd="slow" advTm="58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two-point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“insert” s and t back to G (Chen et al. 00’)</a:t>
            </a:r>
          </a:p>
          <a:p>
            <a:pPr lvl="1"/>
            <a:r>
              <a:rPr lang="en-US" dirty="0" smtClean="0"/>
              <a:t>insert type-1 Steiner points</a:t>
            </a:r>
          </a:p>
          <a:p>
            <a:pPr lvl="2"/>
            <a:r>
              <a:rPr lang="en-US" dirty="0" smtClean="0"/>
              <a:t>connect </a:t>
            </a:r>
            <a:r>
              <a:rPr lang="en-US" dirty="0"/>
              <a:t>to G </a:t>
            </a:r>
            <a:r>
              <a:rPr lang="en-US" dirty="0" smtClean="0"/>
              <a:t>via </a:t>
            </a:r>
            <a:r>
              <a:rPr lang="en-US" dirty="0" smtClean="0">
                <a:solidFill>
                  <a:srgbClr val="FF0000"/>
                </a:solidFill>
              </a:rPr>
              <a:t>eight</a:t>
            </a:r>
            <a:r>
              <a:rPr lang="en-US" dirty="0" smtClean="0"/>
              <a:t> ``</a:t>
            </a:r>
            <a:r>
              <a:rPr lang="en-US" dirty="0" smtClean="0">
                <a:solidFill>
                  <a:srgbClr val="FF0000"/>
                </a:solidFill>
              </a:rPr>
              <a:t>gateways</a:t>
            </a:r>
            <a:r>
              <a:rPr lang="en-US" dirty="0" smtClean="0"/>
              <a:t>’’ for each of s and 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4498504" y="3881819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3055466" y="3110294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907704" y="4927982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825730" y="4437112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163320" y="3697600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200640" y="5425792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49216" y="450912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54390" y="35062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794758" y="3740330"/>
            <a:ext cx="40573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220072" y="3757260"/>
            <a:ext cx="0" cy="5443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220072" y="3757260"/>
            <a:ext cx="50405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5220072" y="3238614"/>
            <a:ext cx="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4894216" y="573091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398272" y="522920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7784" y="5363924"/>
            <a:ext cx="143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</a:t>
            </a:r>
            <a:r>
              <a:rPr lang="en-US" dirty="0" smtClean="0">
                <a:solidFill>
                  <a:srgbClr val="FF0000"/>
                </a:solidFill>
              </a:rPr>
              <a:t>gateways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>
            <a:stCxn id="38" idx="3"/>
          </p:cNvCxnSpPr>
          <p:nvPr/>
        </p:nvCxnSpPr>
        <p:spPr bwMode="auto">
          <a:xfrm flipV="1">
            <a:off x="4066319" y="5274920"/>
            <a:ext cx="1225761" cy="2736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38" idx="3"/>
          </p:cNvCxnSpPr>
          <p:nvPr/>
        </p:nvCxnSpPr>
        <p:spPr bwMode="auto">
          <a:xfrm>
            <a:off x="4066319" y="5548590"/>
            <a:ext cx="736985" cy="1794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220072" y="3757260"/>
            <a:ext cx="232286" cy="14853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8" idx="4"/>
          </p:cNvCxnSpPr>
          <p:nvPr/>
        </p:nvCxnSpPr>
        <p:spPr bwMode="auto">
          <a:xfrm flipH="1">
            <a:off x="4941596" y="3789040"/>
            <a:ext cx="267444" cy="19857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83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6" grpId="0" animBg="1"/>
      <p:bldP spid="37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Insert type-2 Steiner points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5597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19573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4319452" y="191683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588224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2157912" y="2833504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551700" y="278092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39332" y="422108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27585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971600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508104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2360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952168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88672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765990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6" idx="2"/>
            <a:endCxn id="8" idx="7"/>
          </p:cNvCxnSpPr>
          <p:nvPr/>
        </p:nvCxnSpPr>
        <p:spPr bwMode="auto">
          <a:xfrm flipH="1">
            <a:off x="2235961" y="1962552"/>
            <a:ext cx="2083491" cy="8843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" idx="0"/>
            <a:endCxn id="9" idx="2"/>
          </p:cNvCxnSpPr>
          <p:nvPr/>
        </p:nvCxnSpPr>
        <p:spPr bwMode="auto">
          <a:xfrm>
            <a:off x="4365172" y="1916832"/>
            <a:ext cx="2186528" cy="909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4"/>
            <a:endCxn id="16" idx="6"/>
          </p:cNvCxnSpPr>
          <p:nvPr/>
        </p:nvCxnSpPr>
        <p:spPr bwMode="auto">
          <a:xfrm flipH="1">
            <a:off x="5580112" y="2872368"/>
            <a:ext cx="1017308" cy="1466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4"/>
            <a:endCxn id="17" idx="0"/>
          </p:cNvCxnSpPr>
          <p:nvPr/>
        </p:nvCxnSpPr>
        <p:spPr bwMode="auto">
          <a:xfrm>
            <a:off x="6597420" y="2872368"/>
            <a:ext cx="1214290" cy="14207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8" idx="2"/>
            <a:endCxn id="15" idx="6"/>
          </p:cNvCxnSpPr>
          <p:nvPr/>
        </p:nvCxnSpPr>
        <p:spPr bwMode="auto">
          <a:xfrm flipH="1">
            <a:off x="1043608" y="2879224"/>
            <a:ext cx="1114304" cy="1459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8" idx="5"/>
            <a:endCxn id="10" idx="4"/>
          </p:cNvCxnSpPr>
          <p:nvPr/>
        </p:nvCxnSpPr>
        <p:spPr bwMode="auto">
          <a:xfrm>
            <a:off x="2235961" y="2911553"/>
            <a:ext cx="1049091" cy="1400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2627784" y="485986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82198" y="501317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 bwMode="auto">
          <a:xfrm>
            <a:off x="3239332" y="4869160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336544" y="4869160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2176304" y="4869160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319452" y="5157192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318152" y="463370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239332" y="438219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3230786" y="530120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176304" y="5157192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176304" y="458112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9435" y="6165304"/>
            <a:ext cx="3639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t to G via </a:t>
            </a:r>
            <a:r>
              <a:rPr lang="en-US" dirty="0" smtClean="0">
                <a:solidFill>
                  <a:srgbClr val="FF0000"/>
                </a:solidFill>
              </a:rPr>
              <a:t>O(log n)</a:t>
            </a:r>
            <a:r>
              <a:rPr lang="en-US" dirty="0" smtClean="0"/>
              <a:t> gateways</a:t>
            </a:r>
            <a:endParaRPr lang="en-US" dirty="0"/>
          </a:p>
        </p:txBody>
      </p:sp>
      <p:cxnSp>
        <p:nvCxnSpPr>
          <p:cNvPr id="48" name="Straight Connector 47"/>
          <p:cNvCxnSpPr>
            <a:stCxn id="24" idx="6"/>
            <a:endCxn id="39" idx="3"/>
          </p:cNvCxnSpPr>
          <p:nvPr/>
        </p:nvCxnSpPr>
        <p:spPr bwMode="auto">
          <a:xfrm flipV="1">
            <a:off x="2719224" y="4711753"/>
            <a:ext cx="1612319" cy="1938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24" idx="7"/>
            <a:endCxn id="40" idx="6"/>
          </p:cNvCxnSpPr>
          <p:nvPr/>
        </p:nvCxnSpPr>
        <p:spPr bwMode="auto">
          <a:xfrm flipV="1">
            <a:off x="2705833" y="4427916"/>
            <a:ext cx="624939" cy="4453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24" idx="6"/>
            <a:endCxn id="38" idx="2"/>
          </p:cNvCxnSpPr>
          <p:nvPr/>
        </p:nvCxnSpPr>
        <p:spPr bwMode="auto">
          <a:xfrm>
            <a:off x="2719224" y="4905588"/>
            <a:ext cx="1600228" cy="2973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endCxn id="24" idx="4"/>
          </p:cNvCxnSpPr>
          <p:nvPr/>
        </p:nvCxnSpPr>
        <p:spPr bwMode="auto">
          <a:xfrm flipV="1">
            <a:off x="2235961" y="4951308"/>
            <a:ext cx="437543" cy="25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24" idx="5"/>
          </p:cNvCxnSpPr>
          <p:nvPr/>
        </p:nvCxnSpPr>
        <p:spPr bwMode="auto">
          <a:xfrm>
            <a:off x="2705833" y="4937917"/>
            <a:ext cx="581084" cy="4043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24" idx="2"/>
          </p:cNvCxnSpPr>
          <p:nvPr/>
        </p:nvCxnSpPr>
        <p:spPr bwMode="auto">
          <a:xfrm flipH="1" flipV="1">
            <a:off x="2222927" y="4625469"/>
            <a:ext cx="404857" cy="2801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605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gateway graph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47290" y="4454934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437111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691680" y="2924943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91680" y="348157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91680" y="4077071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691680" y="5065751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91680" y="564181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0055" y="4293095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3635896" y="2924943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635896" y="348157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35896" y="4077071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635896" y="5065751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635896" y="5641815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4271" y="4293095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5056624" y="431091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4872" y="422108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20" name="Straight Connector 19"/>
          <p:cNvCxnSpPr>
            <a:endCxn id="6" idx="3"/>
          </p:cNvCxnSpPr>
          <p:nvPr/>
        </p:nvCxnSpPr>
        <p:spPr bwMode="auto">
          <a:xfrm flipV="1">
            <a:off x="838730" y="3002992"/>
            <a:ext cx="866341" cy="15017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4" idx="5"/>
          </p:cNvCxnSpPr>
          <p:nvPr/>
        </p:nvCxnSpPr>
        <p:spPr bwMode="auto">
          <a:xfrm flipV="1">
            <a:off x="825339" y="3527295"/>
            <a:ext cx="912061" cy="10056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4" idx="7"/>
          </p:cNvCxnSpPr>
          <p:nvPr/>
        </p:nvCxnSpPr>
        <p:spPr bwMode="auto">
          <a:xfrm flipV="1">
            <a:off x="825339" y="4105783"/>
            <a:ext cx="912060" cy="36254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4" idx="6"/>
          </p:cNvCxnSpPr>
          <p:nvPr/>
        </p:nvCxnSpPr>
        <p:spPr bwMode="auto">
          <a:xfrm>
            <a:off x="838730" y="4500654"/>
            <a:ext cx="889200" cy="6122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4" idx="5"/>
          </p:cNvCxnSpPr>
          <p:nvPr/>
        </p:nvCxnSpPr>
        <p:spPr bwMode="auto">
          <a:xfrm>
            <a:off x="825339" y="4532983"/>
            <a:ext cx="900630" cy="11704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2" idx="5"/>
          </p:cNvCxnSpPr>
          <p:nvPr/>
        </p:nvCxnSpPr>
        <p:spPr bwMode="auto">
          <a:xfrm>
            <a:off x="3713945" y="3002992"/>
            <a:ext cx="1388399" cy="13993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18" idx="3"/>
          </p:cNvCxnSpPr>
          <p:nvPr/>
        </p:nvCxnSpPr>
        <p:spPr bwMode="auto">
          <a:xfrm>
            <a:off x="3668225" y="3527295"/>
            <a:ext cx="1401790" cy="8616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18" idx="4"/>
          </p:cNvCxnSpPr>
          <p:nvPr/>
        </p:nvCxnSpPr>
        <p:spPr bwMode="auto">
          <a:xfrm>
            <a:off x="3690330" y="4139258"/>
            <a:ext cx="1412014" cy="263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8" idx="5"/>
          </p:cNvCxnSpPr>
          <p:nvPr/>
        </p:nvCxnSpPr>
        <p:spPr bwMode="auto">
          <a:xfrm flipV="1">
            <a:off x="3690330" y="4388967"/>
            <a:ext cx="1444343" cy="7321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18" idx="5"/>
          </p:cNvCxnSpPr>
          <p:nvPr/>
        </p:nvCxnSpPr>
        <p:spPr bwMode="auto">
          <a:xfrm flipV="1">
            <a:off x="3674165" y="4388967"/>
            <a:ext cx="1460508" cy="13442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895161" y="6156012"/>
            <a:ext cx="186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O(log n) gateways</a:t>
            </a:r>
            <a:endParaRPr lang="en-US" dirty="0"/>
          </a:p>
        </p:txBody>
      </p:sp>
      <p:cxnSp>
        <p:nvCxnSpPr>
          <p:cNvPr id="44" name="Straight Connector 43"/>
          <p:cNvCxnSpPr>
            <a:stCxn id="6" idx="5"/>
            <a:endCxn id="16" idx="1"/>
          </p:cNvCxnSpPr>
          <p:nvPr/>
        </p:nvCxnSpPr>
        <p:spPr bwMode="auto">
          <a:xfrm>
            <a:off x="1769729" y="3002992"/>
            <a:ext cx="1879558" cy="26522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16" idx="2"/>
          </p:cNvCxnSpPr>
          <p:nvPr/>
        </p:nvCxnSpPr>
        <p:spPr bwMode="auto">
          <a:xfrm>
            <a:off x="1756338" y="3522603"/>
            <a:ext cx="1879558" cy="21649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16" idx="2"/>
          </p:cNvCxnSpPr>
          <p:nvPr/>
        </p:nvCxnSpPr>
        <p:spPr bwMode="auto">
          <a:xfrm>
            <a:off x="1748488" y="4144387"/>
            <a:ext cx="1887408" cy="15431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2"/>
          </p:cNvCxnSpPr>
          <p:nvPr/>
        </p:nvCxnSpPr>
        <p:spPr bwMode="auto">
          <a:xfrm>
            <a:off x="1748488" y="5126211"/>
            <a:ext cx="1887408" cy="5613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3"/>
          </p:cNvCxnSpPr>
          <p:nvPr/>
        </p:nvCxnSpPr>
        <p:spPr bwMode="auto">
          <a:xfrm>
            <a:off x="1763645" y="5687535"/>
            <a:ext cx="1885642" cy="323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" idx="5"/>
          </p:cNvCxnSpPr>
          <p:nvPr/>
        </p:nvCxnSpPr>
        <p:spPr bwMode="auto">
          <a:xfrm flipV="1">
            <a:off x="1769729" y="5126212"/>
            <a:ext cx="1920318" cy="5936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endCxn id="15" idx="2"/>
          </p:cNvCxnSpPr>
          <p:nvPr/>
        </p:nvCxnSpPr>
        <p:spPr bwMode="auto">
          <a:xfrm>
            <a:off x="1772386" y="5102772"/>
            <a:ext cx="1863510" cy="86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8" idx="6"/>
            <a:endCxn id="15" idx="0"/>
          </p:cNvCxnSpPr>
          <p:nvPr/>
        </p:nvCxnSpPr>
        <p:spPr bwMode="auto">
          <a:xfrm>
            <a:off x="1783120" y="4122791"/>
            <a:ext cx="1898496" cy="9429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endCxn id="15" idx="6"/>
          </p:cNvCxnSpPr>
          <p:nvPr/>
        </p:nvCxnSpPr>
        <p:spPr bwMode="auto">
          <a:xfrm>
            <a:off x="1748488" y="3573015"/>
            <a:ext cx="1978848" cy="15384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endCxn id="15" idx="6"/>
          </p:cNvCxnSpPr>
          <p:nvPr/>
        </p:nvCxnSpPr>
        <p:spPr bwMode="auto">
          <a:xfrm>
            <a:off x="1748488" y="2996951"/>
            <a:ext cx="1978848" cy="21145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" idx="6"/>
          </p:cNvCxnSpPr>
          <p:nvPr/>
        </p:nvCxnSpPr>
        <p:spPr bwMode="auto">
          <a:xfrm>
            <a:off x="1783120" y="2970663"/>
            <a:ext cx="1921697" cy="117484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" idx="6"/>
          </p:cNvCxnSpPr>
          <p:nvPr/>
        </p:nvCxnSpPr>
        <p:spPr bwMode="auto">
          <a:xfrm>
            <a:off x="1783120" y="2970663"/>
            <a:ext cx="1887065" cy="5530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1756338" y="3558087"/>
            <a:ext cx="1887065" cy="5530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4" idx="5"/>
          </p:cNvCxnSpPr>
          <p:nvPr/>
        </p:nvCxnSpPr>
        <p:spPr bwMode="auto">
          <a:xfrm>
            <a:off x="1730564" y="4137986"/>
            <a:ext cx="1983381" cy="171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9" idx="7"/>
            <a:endCxn id="14" idx="4"/>
          </p:cNvCxnSpPr>
          <p:nvPr/>
        </p:nvCxnSpPr>
        <p:spPr bwMode="auto">
          <a:xfrm flipV="1">
            <a:off x="1769729" y="4168511"/>
            <a:ext cx="1911887" cy="9106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14" idx="4"/>
          </p:cNvCxnSpPr>
          <p:nvPr/>
        </p:nvCxnSpPr>
        <p:spPr bwMode="auto">
          <a:xfrm flipV="1">
            <a:off x="1724009" y="4168511"/>
            <a:ext cx="1957607" cy="15349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7" idx="6"/>
            <a:endCxn id="13" idx="4"/>
          </p:cNvCxnSpPr>
          <p:nvPr/>
        </p:nvCxnSpPr>
        <p:spPr bwMode="auto">
          <a:xfrm>
            <a:off x="1783120" y="3527295"/>
            <a:ext cx="1898496" cy="457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8" idx="6"/>
            <a:endCxn id="13" idx="4"/>
          </p:cNvCxnSpPr>
          <p:nvPr/>
        </p:nvCxnSpPr>
        <p:spPr bwMode="auto">
          <a:xfrm flipV="1">
            <a:off x="1783120" y="3573015"/>
            <a:ext cx="1898496" cy="5497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9" idx="7"/>
            <a:endCxn id="13" idx="5"/>
          </p:cNvCxnSpPr>
          <p:nvPr/>
        </p:nvCxnSpPr>
        <p:spPr bwMode="auto">
          <a:xfrm flipV="1">
            <a:off x="1769729" y="3559624"/>
            <a:ext cx="1944216" cy="15195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10" idx="7"/>
            <a:endCxn id="13" idx="4"/>
          </p:cNvCxnSpPr>
          <p:nvPr/>
        </p:nvCxnSpPr>
        <p:spPr bwMode="auto">
          <a:xfrm flipV="1">
            <a:off x="1769729" y="3573015"/>
            <a:ext cx="1911887" cy="208219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10" idx="7"/>
          </p:cNvCxnSpPr>
          <p:nvPr/>
        </p:nvCxnSpPr>
        <p:spPr bwMode="auto">
          <a:xfrm flipV="1">
            <a:off x="1769729" y="2967071"/>
            <a:ext cx="1909580" cy="26881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2" idx="3"/>
          </p:cNvCxnSpPr>
          <p:nvPr/>
        </p:nvCxnSpPr>
        <p:spPr bwMode="auto">
          <a:xfrm flipV="1">
            <a:off x="1768399" y="3002992"/>
            <a:ext cx="1880888" cy="20761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2" idx="3"/>
          </p:cNvCxnSpPr>
          <p:nvPr/>
        </p:nvCxnSpPr>
        <p:spPr bwMode="auto">
          <a:xfrm flipV="1">
            <a:off x="1766079" y="3002992"/>
            <a:ext cx="1883208" cy="1119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12" idx="3"/>
          </p:cNvCxnSpPr>
          <p:nvPr/>
        </p:nvCxnSpPr>
        <p:spPr bwMode="auto">
          <a:xfrm flipV="1">
            <a:off x="1737400" y="3002992"/>
            <a:ext cx="1911887" cy="5130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12" idx="2"/>
          </p:cNvCxnSpPr>
          <p:nvPr/>
        </p:nvCxnSpPr>
        <p:spPr bwMode="auto">
          <a:xfrm>
            <a:off x="1752899" y="2967071"/>
            <a:ext cx="1882997" cy="35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317888"/>
          </a:xfrm>
        </p:spPr>
        <p:txBody>
          <a:bodyPr/>
          <a:lstStyle/>
          <a:p>
            <a:r>
              <a:rPr lang="en-US" dirty="0" smtClean="0"/>
              <a:t>O(log n) nodes and O(log</a:t>
            </a:r>
            <a:r>
              <a:rPr lang="en-US" baseline="30000" dirty="0" smtClean="0"/>
              <a:t>2</a:t>
            </a:r>
            <a:r>
              <a:rPr lang="en-US" dirty="0" smtClean="0"/>
              <a:t>n) edges</a:t>
            </a:r>
          </a:p>
          <a:p>
            <a:pPr lvl="1"/>
            <a:r>
              <a:rPr lang="en-US" dirty="0" smtClean="0"/>
              <a:t>finding a shortest path in </a:t>
            </a:r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n)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148064" y="2636912"/>
            <a:ext cx="36104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preprocessing, shortest paths</a:t>
            </a:r>
          </a:p>
          <a:p>
            <a:r>
              <a:rPr lang="en-US" dirty="0" smtClean="0"/>
              <a:t>for all pairs of nodes are computed.</a:t>
            </a:r>
          </a:p>
          <a:p>
            <a:endParaRPr lang="en-US" dirty="0"/>
          </a:p>
          <a:p>
            <a:r>
              <a:rPr lang="en-US" dirty="0" smtClean="0"/>
              <a:t>The lengths of the orange edges are</a:t>
            </a:r>
          </a:p>
          <a:p>
            <a:r>
              <a:rPr lang="en-US" dirty="0" smtClean="0"/>
              <a:t>available during queries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07369" y="5157192"/>
            <a:ext cx="3757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Remark:  </a:t>
            </a:r>
            <a:r>
              <a:rPr lang="en-US" dirty="0" smtClean="0"/>
              <a:t>this approach can find </a:t>
            </a:r>
            <a:r>
              <a:rPr lang="el-GR" dirty="0" smtClean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if </a:t>
            </a:r>
            <a:r>
              <a:rPr lang="el-GR" dirty="0" smtClean="0"/>
              <a:t>π</a:t>
            </a:r>
            <a:r>
              <a:rPr lang="en-US" dirty="0"/>
              <a:t>(</a:t>
            </a:r>
            <a:r>
              <a:rPr lang="en-US" dirty="0" err="1"/>
              <a:t>s,t</a:t>
            </a:r>
            <a:r>
              <a:rPr lang="en-US" dirty="0" smtClean="0"/>
              <a:t>) contains an obstacle vertex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query time to O(log 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605920"/>
              </a:xfrm>
            </p:spPr>
            <p:txBody>
              <a:bodyPr/>
              <a:lstStyle/>
              <a:p>
                <a:r>
                  <a:rPr lang="en-US" dirty="0" smtClean="0"/>
                  <a:t>Idea: using only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dirty="0" smtClean="0"/>
                  <a:t>gateways</a:t>
                </a:r>
              </a:p>
              <a:p>
                <a:r>
                  <a:rPr lang="en-US" dirty="0" smtClean="0"/>
                  <a:t>How to do this?</a:t>
                </a:r>
              </a:p>
              <a:p>
                <a:pPr lvl="1"/>
                <a:r>
                  <a:rPr lang="en-US" dirty="0" smtClean="0"/>
                  <a:t>add more Steiner points on the cut-line tree</a:t>
                </a:r>
              </a:p>
              <a:p>
                <a:pPr lvl="1"/>
                <a:r>
                  <a:rPr lang="en-US" dirty="0" smtClean="0"/>
                  <a:t>make sure every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 smtClean="0"/>
                  <a:t> levels have a new gateway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605920"/>
              </a:xfrm>
              <a:blipFill rotWithShape="1">
                <a:blip r:embed="rId2"/>
                <a:stretch>
                  <a:fillRect l="-1272" b="-38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>
            <a:off x="3275856" y="3563724"/>
            <a:ext cx="0" cy="26993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355976" y="3588066"/>
            <a:ext cx="0" cy="26993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580112" y="3612537"/>
            <a:ext cx="0" cy="26993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020272" y="3612537"/>
            <a:ext cx="0" cy="26993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1403648" y="4912444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0030" y="465313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4336544" y="4912444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479646" y="4951715"/>
            <a:ext cx="6474679" cy="128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3230786" y="4923330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43588" y="4923330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973902" y="4931876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222240" y="392376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313246" y="404834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560680" y="4355812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973902" y="4624412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64206" y="64440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24046" y="64440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11960" y="63720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31840" y="63720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242920" y="6362744"/>
            <a:ext cx="1528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numbers: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 bwMode="auto">
          <a:xfrm>
            <a:off x="7740352" y="462923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86744" y="449053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3313680" y="4671962"/>
            <a:ext cx="4472392" cy="40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5545928" y="4643844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327998" y="4670782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229486" y="4687874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Connector 44"/>
          <p:cNvCxnSpPr>
            <a:endCxn id="44" idx="2"/>
          </p:cNvCxnSpPr>
          <p:nvPr/>
        </p:nvCxnSpPr>
        <p:spPr bwMode="auto">
          <a:xfrm flipV="1">
            <a:off x="1465130" y="4733594"/>
            <a:ext cx="1764356" cy="2329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BECC04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7020272" y="4687320"/>
            <a:ext cx="765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Freeform 4"/>
          <p:cNvSpPr/>
          <p:nvPr/>
        </p:nvSpPr>
        <p:spPr bwMode="auto">
          <a:xfrm>
            <a:off x="1461331" y="4409630"/>
            <a:ext cx="4144710" cy="546931"/>
          </a:xfrm>
          <a:custGeom>
            <a:avLst/>
            <a:gdLst>
              <a:gd name="connsiteX0" fmla="*/ 0 w 4144710"/>
              <a:gd name="connsiteY0" fmla="*/ 546931 h 546931"/>
              <a:gd name="connsiteX1" fmla="*/ 1820254 w 4144710"/>
              <a:gd name="connsiteY1" fmla="*/ 316194 h 546931"/>
              <a:gd name="connsiteX2" fmla="*/ 4144710 w 4144710"/>
              <a:gd name="connsiteY2" fmla="*/ 282011 h 546931"/>
              <a:gd name="connsiteX3" fmla="*/ 4136164 w 4144710"/>
              <a:gd name="connsiteY3" fmla="*/ 0 h 546931"/>
              <a:gd name="connsiteX4" fmla="*/ 4136164 w 4144710"/>
              <a:gd name="connsiteY4" fmla="*/ 17091 h 54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4710" h="546931">
                <a:moveTo>
                  <a:pt x="0" y="546931"/>
                </a:moveTo>
                <a:lnTo>
                  <a:pt x="1820254" y="316194"/>
                </a:lnTo>
                <a:lnTo>
                  <a:pt x="4144710" y="282011"/>
                </a:lnTo>
                <a:lnTo>
                  <a:pt x="4136164" y="0"/>
                </a:lnTo>
                <a:lnTo>
                  <a:pt x="4136164" y="17091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54325" y="5373216"/>
            <a:ext cx="1016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obstacle </a:t>
            </a:r>
          </a:p>
          <a:p>
            <a:r>
              <a:rPr lang="en-US" dirty="0" smtClean="0"/>
              <a:t>vertex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7831792" y="4762222"/>
            <a:ext cx="340608" cy="6109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757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8" grpId="0" animBg="1"/>
      <p:bldP spid="29" grpId="0" animBg="1"/>
      <p:bldP spid="31" grpId="0"/>
      <p:bldP spid="32" grpId="0"/>
      <p:bldP spid="33" grpId="0"/>
      <p:bldP spid="34" grpId="0"/>
      <p:bldP spid="36" grpId="0"/>
      <p:bldP spid="37" grpId="0" animBg="1"/>
      <p:bldP spid="38" grpId="0"/>
      <p:bldP spid="42" grpId="0" animBg="1"/>
      <p:bldP spid="43" grpId="0" animBg="1"/>
      <p:bldP spid="4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A new graph </a:t>
            </a:r>
            <a:r>
              <a:rPr lang="en-US" dirty="0" smtClean="0">
                <a:solidFill>
                  <a:srgbClr val="FF0000"/>
                </a:solidFill>
              </a:rPr>
              <a:t>G’</a:t>
            </a:r>
            <a:r>
              <a:rPr lang="en-US" dirty="0" smtClean="0"/>
              <a:t>: Inserting </a:t>
            </a:r>
            <a:r>
              <a:rPr lang="en-US" dirty="0"/>
              <a:t>more Steiner points on the cut-line </a:t>
            </a:r>
            <a:r>
              <a:rPr lang="en-US" dirty="0" smtClean="0"/>
              <a:t>tree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597808"/>
              </a:xfrm>
            </p:spPr>
            <p:txBody>
              <a:bodyPr/>
              <a:lstStyle/>
              <a:p>
                <a:r>
                  <a:rPr lang="en-US" dirty="0" smtClean="0"/>
                  <a:t>Partition the cut-line tree into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</a:t>
                </a:r>
                <a:r>
                  <a:rPr lang="en-US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super-levels</a:t>
                </a:r>
                <a:r>
                  <a:rPr lang="en-US" dirty="0" smtClean="0"/>
                  <a:t> and each has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levels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597808"/>
              </a:xfrm>
              <a:blipFill rotWithShape="1">
                <a:blip r:embed="rId2"/>
                <a:stretch>
                  <a:fillRect l="-1272" b="-1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 bwMode="auto">
          <a:xfrm>
            <a:off x="495190" y="467181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979814" y="4691244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575310" y="4691244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59934" y="471067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55430" y="470495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140054" y="472438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735550" y="472438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220174" y="4743820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83222" y="418718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843910" y="4239764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924030" y="431177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951574" y="431177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339854" y="368313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428086" y="3755140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367398" y="310706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>
            <a:stCxn id="18" idx="0"/>
            <a:endCxn id="16" idx="7"/>
          </p:cNvCxnSpPr>
          <p:nvPr/>
        </p:nvCxnSpPr>
        <p:spPr bwMode="auto">
          <a:xfrm flipH="1">
            <a:off x="1417903" y="3107068"/>
            <a:ext cx="995215" cy="5894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6" idx="4"/>
            <a:endCxn id="12" idx="7"/>
          </p:cNvCxnSpPr>
          <p:nvPr/>
        </p:nvCxnSpPr>
        <p:spPr bwMode="auto">
          <a:xfrm flipH="1">
            <a:off x="861271" y="3774572"/>
            <a:ext cx="524303" cy="4260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4"/>
            <a:endCxn id="4" idx="3"/>
          </p:cNvCxnSpPr>
          <p:nvPr/>
        </p:nvCxnSpPr>
        <p:spPr bwMode="auto">
          <a:xfrm flipH="1">
            <a:off x="508581" y="4278628"/>
            <a:ext cx="320361" cy="4712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2" idx="4"/>
            <a:endCxn id="5" idx="1"/>
          </p:cNvCxnSpPr>
          <p:nvPr/>
        </p:nvCxnSpPr>
        <p:spPr bwMode="auto">
          <a:xfrm>
            <a:off x="828942" y="4278628"/>
            <a:ext cx="164263" cy="4260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6" idx="4"/>
            <a:endCxn id="13" idx="1"/>
          </p:cNvCxnSpPr>
          <p:nvPr/>
        </p:nvCxnSpPr>
        <p:spPr bwMode="auto">
          <a:xfrm>
            <a:off x="1385574" y="3774572"/>
            <a:ext cx="471727" cy="4785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6" idx="4"/>
          </p:cNvCxnSpPr>
          <p:nvPr/>
        </p:nvCxnSpPr>
        <p:spPr bwMode="auto">
          <a:xfrm flipH="1">
            <a:off x="1621030" y="4331204"/>
            <a:ext cx="268600" cy="45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3" idx="4"/>
            <a:endCxn id="7" idx="0"/>
          </p:cNvCxnSpPr>
          <p:nvPr/>
        </p:nvCxnSpPr>
        <p:spPr bwMode="auto">
          <a:xfrm>
            <a:off x="1889630" y="4331204"/>
            <a:ext cx="216024" cy="3794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8" idx="6"/>
            <a:endCxn id="17" idx="3"/>
          </p:cNvCxnSpPr>
          <p:nvPr/>
        </p:nvCxnSpPr>
        <p:spPr bwMode="auto">
          <a:xfrm>
            <a:off x="2458838" y="3152788"/>
            <a:ext cx="982639" cy="6804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4" idx="0"/>
            <a:endCxn id="17" idx="3"/>
          </p:cNvCxnSpPr>
          <p:nvPr/>
        </p:nvCxnSpPr>
        <p:spPr bwMode="auto">
          <a:xfrm flipV="1">
            <a:off x="2969750" y="3833189"/>
            <a:ext cx="471727" cy="4785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8" idx="4"/>
            <a:endCxn id="14" idx="2"/>
          </p:cNvCxnSpPr>
          <p:nvPr/>
        </p:nvCxnSpPr>
        <p:spPr bwMode="auto">
          <a:xfrm flipV="1">
            <a:off x="2701150" y="4357492"/>
            <a:ext cx="222880" cy="4389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4" idx="4"/>
            <a:endCxn id="9" idx="4"/>
          </p:cNvCxnSpPr>
          <p:nvPr/>
        </p:nvCxnSpPr>
        <p:spPr bwMode="auto">
          <a:xfrm>
            <a:off x="2969750" y="4403212"/>
            <a:ext cx="216024" cy="4126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0" idx="4"/>
            <a:endCxn id="15" idx="3"/>
          </p:cNvCxnSpPr>
          <p:nvPr/>
        </p:nvCxnSpPr>
        <p:spPr bwMode="auto">
          <a:xfrm flipV="1">
            <a:off x="3781270" y="4389821"/>
            <a:ext cx="183695" cy="4260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5" idx="4"/>
            <a:endCxn id="11" idx="1"/>
          </p:cNvCxnSpPr>
          <p:nvPr/>
        </p:nvCxnSpPr>
        <p:spPr bwMode="auto">
          <a:xfrm>
            <a:off x="3997294" y="4403212"/>
            <a:ext cx="236271" cy="353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7" idx="0"/>
            <a:endCxn id="15" idx="5"/>
          </p:cNvCxnSpPr>
          <p:nvPr/>
        </p:nvCxnSpPr>
        <p:spPr bwMode="auto">
          <a:xfrm>
            <a:off x="3473806" y="3755140"/>
            <a:ext cx="555817" cy="6346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Isosceles Triangle 47"/>
          <p:cNvSpPr/>
          <p:nvPr/>
        </p:nvSpPr>
        <p:spPr bwMode="auto">
          <a:xfrm>
            <a:off x="395536" y="4756396"/>
            <a:ext cx="261744" cy="169694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Isosceles Triangle 48"/>
          <p:cNvSpPr/>
          <p:nvPr/>
        </p:nvSpPr>
        <p:spPr bwMode="auto">
          <a:xfrm>
            <a:off x="881518" y="4763252"/>
            <a:ext cx="261744" cy="169008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Isosceles Triangle 49"/>
          <p:cNvSpPr/>
          <p:nvPr/>
        </p:nvSpPr>
        <p:spPr bwMode="auto">
          <a:xfrm>
            <a:off x="1503302" y="4763252"/>
            <a:ext cx="261744" cy="169008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Isosceles Triangle 50"/>
          <p:cNvSpPr/>
          <p:nvPr/>
        </p:nvSpPr>
        <p:spPr bwMode="auto">
          <a:xfrm>
            <a:off x="1961638" y="4763252"/>
            <a:ext cx="261744" cy="169008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Isosceles Triangle 51"/>
          <p:cNvSpPr/>
          <p:nvPr/>
        </p:nvSpPr>
        <p:spPr bwMode="auto">
          <a:xfrm>
            <a:off x="2574876" y="4763252"/>
            <a:ext cx="261744" cy="169008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Isosceles Triangle 52"/>
          <p:cNvSpPr/>
          <p:nvPr/>
        </p:nvSpPr>
        <p:spPr bwMode="auto">
          <a:xfrm>
            <a:off x="3061840" y="4763252"/>
            <a:ext cx="261744" cy="169008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Isosceles Triangle 53"/>
          <p:cNvSpPr/>
          <p:nvPr/>
        </p:nvSpPr>
        <p:spPr bwMode="auto">
          <a:xfrm>
            <a:off x="3663542" y="4763252"/>
            <a:ext cx="261744" cy="169008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Isosceles Triangle 54"/>
          <p:cNvSpPr/>
          <p:nvPr/>
        </p:nvSpPr>
        <p:spPr bwMode="auto">
          <a:xfrm>
            <a:off x="4138320" y="4763252"/>
            <a:ext cx="261744" cy="169008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ight Brace 57"/>
          <p:cNvSpPr/>
          <p:nvPr/>
        </p:nvSpPr>
        <p:spPr bwMode="auto">
          <a:xfrm>
            <a:off x="4644008" y="3068960"/>
            <a:ext cx="155448" cy="1242812"/>
          </a:xfrm>
          <a:prstGeom prst="rightBrac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716016" y="3471410"/>
                <a:ext cx="139878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 smtClean="0"/>
                  <a:t> levels</a:t>
                </a:r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471410"/>
                <a:ext cx="1398781" cy="427746"/>
              </a:xfrm>
              <a:prstGeom prst="rect">
                <a:avLst/>
              </a:prstGeom>
              <a:blipFill rotWithShape="1">
                <a:blip r:embed="rId3"/>
                <a:stretch>
                  <a:fillRect r="-2620" b="-1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ight Brace 59"/>
          <p:cNvSpPr/>
          <p:nvPr/>
        </p:nvSpPr>
        <p:spPr bwMode="auto">
          <a:xfrm>
            <a:off x="4572000" y="4676870"/>
            <a:ext cx="227456" cy="840362"/>
          </a:xfrm>
          <a:prstGeom prst="rightBrac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29403" y="4897196"/>
                <a:ext cx="139878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 smtClean="0"/>
                  <a:t> levels</a:t>
                </a:r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03" y="4897196"/>
                <a:ext cx="1398781" cy="427746"/>
              </a:xfrm>
              <a:prstGeom prst="rect">
                <a:avLst/>
              </a:prstGeom>
              <a:blipFill rotWithShape="1">
                <a:blip r:embed="rId4"/>
                <a:stretch>
                  <a:fillRect r="-2609" b="-1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499992" y="5589240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3" name="Right Brace 62"/>
          <p:cNvSpPr/>
          <p:nvPr/>
        </p:nvSpPr>
        <p:spPr bwMode="auto">
          <a:xfrm>
            <a:off x="4572000" y="5973014"/>
            <a:ext cx="257403" cy="696346"/>
          </a:xfrm>
          <a:prstGeom prst="rightBrac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829404" y="6049324"/>
                <a:ext cx="139878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 smtClean="0"/>
                  <a:t> levels</a:t>
                </a:r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04" y="6049324"/>
                <a:ext cx="1398781" cy="427746"/>
              </a:xfrm>
              <a:prstGeom prst="rect">
                <a:avLst/>
              </a:prstGeom>
              <a:blipFill rotWithShape="1">
                <a:blip r:embed="rId5"/>
                <a:stretch>
                  <a:fillRect r="-2609" b="-1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ight Brace 64"/>
          <p:cNvSpPr/>
          <p:nvPr/>
        </p:nvSpPr>
        <p:spPr bwMode="auto">
          <a:xfrm>
            <a:off x="6732240" y="3709797"/>
            <a:ext cx="155448" cy="2611389"/>
          </a:xfrm>
          <a:prstGeom prst="rightBrac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020272" y="4751525"/>
                <a:ext cx="1274644" cy="704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dirty="0" smtClean="0"/>
                  <a:t>) </a:t>
                </a:r>
              </a:p>
              <a:p>
                <a:r>
                  <a:rPr lang="en-US" dirty="0" smtClean="0">
                    <a:solidFill>
                      <a:schemeClr val="tx2"/>
                    </a:solidFill>
                  </a:rPr>
                  <a:t>super levels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51525"/>
                <a:ext cx="1274644" cy="704745"/>
              </a:xfrm>
              <a:prstGeom prst="rect">
                <a:avLst/>
              </a:prstGeom>
              <a:blipFill rotWithShape="1">
                <a:blip r:embed="rId6"/>
                <a:stretch>
                  <a:fillRect l="-4306" r="-2871" b="-12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7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Insert more Steiner points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238898" y="234888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2078658" y="234888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4202374" y="263691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471146" y="234888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2040834" y="3553584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434622" y="350100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22254" y="494116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158778" y="234888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854522" y="242088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391026" y="242088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695282" y="242088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835090" y="501317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371594" y="501317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648912" y="501317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6" idx="2"/>
            <a:endCxn id="8" idx="7"/>
          </p:cNvCxnSpPr>
          <p:nvPr/>
        </p:nvCxnSpPr>
        <p:spPr bwMode="auto">
          <a:xfrm flipH="1">
            <a:off x="2118883" y="2682632"/>
            <a:ext cx="2083491" cy="8843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" idx="0"/>
            <a:endCxn id="9" idx="2"/>
          </p:cNvCxnSpPr>
          <p:nvPr/>
        </p:nvCxnSpPr>
        <p:spPr bwMode="auto">
          <a:xfrm>
            <a:off x="4248094" y="2636912"/>
            <a:ext cx="2186528" cy="909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4"/>
            <a:endCxn id="16" idx="6"/>
          </p:cNvCxnSpPr>
          <p:nvPr/>
        </p:nvCxnSpPr>
        <p:spPr bwMode="auto">
          <a:xfrm flipH="1">
            <a:off x="5463034" y="3592448"/>
            <a:ext cx="1017308" cy="1466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4"/>
            <a:endCxn id="17" idx="0"/>
          </p:cNvCxnSpPr>
          <p:nvPr/>
        </p:nvCxnSpPr>
        <p:spPr bwMode="auto">
          <a:xfrm>
            <a:off x="6480342" y="3592448"/>
            <a:ext cx="1214290" cy="14207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8" idx="2"/>
            <a:endCxn id="15" idx="6"/>
          </p:cNvCxnSpPr>
          <p:nvPr/>
        </p:nvCxnSpPr>
        <p:spPr bwMode="auto">
          <a:xfrm flipH="1">
            <a:off x="926530" y="3599304"/>
            <a:ext cx="1114304" cy="1459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8" idx="5"/>
            <a:endCxn id="10" idx="4"/>
          </p:cNvCxnSpPr>
          <p:nvPr/>
        </p:nvCxnSpPr>
        <p:spPr bwMode="auto">
          <a:xfrm>
            <a:off x="2118883" y="3631633"/>
            <a:ext cx="1049091" cy="1400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331640" y="5589240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032288" y="558924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>
            <a:stCxn id="6" idx="0"/>
          </p:cNvCxnSpPr>
          <p:nvPr/>
        </p:nvCxnSpPr>
        <p:spPr bwMode="auto">
          <a:xfrm flipV="1">
            <a:off x="4248094" y="1628800"/>
            <a:ext cx="4212338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8432454" y="159097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533912"/>
          </a:xfrm>
        </p:spPr>
        <p:txBody>
          <a:bodyPr/>
          <a:lstStyle/>
          <a:p>
            <a:r>
              <a:rPr lang="en-US" dirty="0" smtClean="0"/>
              <a:t>Consider a sub-tree in any </a:t>
            </a:r>
            <a:r>
              <a:rPr lang="en-US" dirty="0" smtClean="0">
                <a:solidFill>
                  <a:schemeClr val="tx2"/>
                </a:solidFill>
              </a:rPr>
              <a:t>super-level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62008" y="558924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808152" y="558924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192528" y="558924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A30D8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865408" y="5634960"/>
            <a:ext cx="338437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865408" y="5635610"/>
            <a:ext cx="69385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3131840" y="5580694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364088" y="5589240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435662" y="5586900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7657458" y="5572148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8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2" grpId="0" animBg="1"/>
      <p:bldP spid="27" grpId="0"/>
      <p:bldP spid="47" grpId="0" animBg="1"/>
      <p:bldP spid="49" grpId="0" animBg="1"/>
      <p:bldP spid="53" grpId="0" animBg="1"/>
      <p:bldP spid="55" grpId="0" animBg="1"/>
      <p:bldP spid="56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graph G’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size: O(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ra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Each vertex defines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dirty="0" smtClean="0"/>
                  <a:t>Steiner points in each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super-level</a:t>
                </a:r>
                <a:endParaRPr lang="en-US" dirty="0"/>
              </a:p>
              <a:p>
                <a:r>
                  <a:rPr lang="en-US" dirty="0" smtClean="0"/>
                  <a:t>Preprocessing: </a:t>
                </a:r>
                <a:r>
                  <a:rPr lang="en-US" dirty="0"/>
                  <a:t>O(n</a:t>
                </a:r>
                <a:r>
                  <a:rPr lang="en-US" baseline="30000" dirty="0"/>
                  <a:t>2</a:t>
                </a:r>
                <a:r>
                  <a:rPr lang="en-US" dirty="0"/>
                  <a:t>log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n</m:t>
                    </m:r>
                    <m:r>
                      <a:rPr lang="en-US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space</a:t>
                </a:r>
              </a:p>
              <a:p>
                <a:r>
                  <a:rPr lang="en-US" dirty="0" smtClean="0"/>
                  <a:t>Query</a:t>
                </a:r>
                <a:r>
                  <a:rPr lang="en-US" dirty="0"/>
                  <a:t>: O(log n) </a:t>
                </a:r>
                <a:r>
                  <a:rPr lang="en-US" dirty="0" smtClean="0"/>
                  <a:t>time</a:t>
                </a:r>
              </a:p>
              <a:p>
                <a:endParaRPr lang="en-US" dirty="0"/>
              </a:p>
              <a:p>
                <a:r>
                  <a:rPr lang="en-US" dirty="0" smtClean="0"/>
                  <a:t>Next task: </a:t>
                </a:r>
              </a:p>
              <a:p>
                <a:pPr lvl="1"/>
                <a:r>
                  <a:rPr lang="en-US" dirty="0" smtClean="0"/>
                  <a:t>reduce the preprocessing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O(n+ h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logh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/>
                  <a:t> </a:t>
                </a:r>
                <a:r>
                  <a:rPr lang="en-US" dirty="0" smtClean="0"/>
                  <a:t>space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even more challenging!!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67" b="-4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4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convex case: all obstacles are convex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525800"/>
              </a:xfrm>
            </p:spPr>
            <p:txBody>
              <a:bodyPr/>
              <a:lstStyle/>
              <a:p>
                <a:r>
                  <a:rPr lang="en-US" sz="2400" dirty="0" smtClean="0"/>
                  <a:t>Only consider the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extreme vertices </a:t>
                </a:r>
                <a:r>
                  <a:rPr lang="en-US" sz="2400" dirty="0" smtClean="0"/>
                  <a:t>for building the graph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O(h) </a:t>
                </a:r>
                <a:r>
                  <a:rPr lang="en-US" sz="2400" dirty="0" smtClean="0"/>
                  <a:t>such extreme vertices in total</a:t>
                </a:r>
              </a:p>
              <a:p>
                <a:pPr lvl="1"/>
                <a:r>
                  <a:rPr lang="en-US" sz="2000" dirty="0" smtClean="0"/>
                  <a:t>size of the graph: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O(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</m:func>
                      </m:e>
                    </m:rad>
                    <m:sSup>
                      <m:sSup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525800"/>
              </a:xfrm>
              <a:blipFill rotWithShape="1">
                <a:blip r:embed="rId2"/>
                <a:stretch>
                  <a:fillRect l="-973" t="-9302" b="-18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 bwMode="auto">
          <a:xfrm>
            <a:off x="2915816" y="3356992"/>
            <a:ext cx="2008262" cy="2093719"/>
          </a:xfrm>
          <a:custGeom>
            <a:avLst/>
            <a:gdLst>
              <a:gd name="connsiteX0" fmla="*/ 1068225 w 2008262"/>
              <a:gd name="connsiteY0" fmla="*/ 0 h 2093719"/>
              <a:gd name="connsiteX1" fmla="*/ 1589518 w 2008262"/>
              <a:gd name="connsiteY1" fmla="*/ 230736 h 2093719"/>
              <a:gd name="connsiteX2" fmla="*/ 1837346 w 2008262"/>
              <a:gd name="connsiteY2" fmla="*/ 564022 h 2093719"/>
              <a:gd name="connsiteX3" fmla="*/ 2008262 w 2008262"/>
              <a:gd name="connsiteY3" fmla="*/ 982766 h 2093719"/>
              <a:gd name="connsiteX4" fmla="*/ 1974079 w 2008262"/>
              <a:gd name="connsiteY4" fmla="*/ 1512605 h 2093719"/>
              <a:gd name="connsiteX5" fmla="*/ 1606610 w 2008262"/>
              <a:gd name="connsiteY5" fmla="*/ 1820254 h 2093719"/>
              <a:gd name="connsiteX6" fmla="*/ 905854 w 2008262"/>
              <a:gd name="connsiteY6" fmla="*/ 2093719 h 2093719"/>
              <a:gd name="connsiteX7" fmla="*/ 393107 w 2008262"/>
              <a:gd name="connsiteY7" fmla="*/ 1854437 h 2093719"/>
              <a:gd name="connsiteX8" fmla="*/ 76912 w 2008262"/>
              <a:gd name="connsiteY8" fmla="*/ 1341690 h 2093719"/>
              <a:gd name="connsiteX9" fmla="*/ 0 w 2008262"/>
              <a:gd name="connsiteY9" fmla="*/ 854579 h 2093719"/>
              <a:gd name="connsiteX10" fmla="*/ 179462 w 2008262"/>
              <a:gd name="connsiteY10" fmla="*/ 427290 h 2093719"/>
              <a:gd name="connsiteX11" fmla="*/ 564023 w 2008262"/>
              <a:gd name="connsiteY11" fmla="*/ 170916 h 2093719"/>
              <a:gd name="connsiteX12" fmla="*/ 1068225 w 2008262"/>
              <a:gd name="connsiteY12" fmla="*/ 0 h 2093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8262" h="2093719">
                <a:moveTo>
                  <a:pt x="1068225" y="0"/>
                </a:moveTo>
                <a:lnTo>
                  <a:pt x="1589518" y="230736"/>
                </a:lnTo>
                <a:lnTo>
                  <a:pt x="1837346" y="564022"/>
                </a:lnTo>
                <a:lnTo>
                  <a:pt x="2008262" y="982766"/>
                </a:lnTo>
                <a:lnTo>
                  <a:pt x="1974079" y="1512605"/>
                </a:lnTo>
                <a:lnTo>
                  <a:pt x="1606610" y="1820254"/>
                </a:lnTo>
                <a:lnTo>
                  <a:pt x="905854" y="2093719"/>
                </a:lnTo>
                <a:lnTo>
                  <a:pt x="393107" y="1854437"/>
                </a:lnTo>
                <a:lnTo>
                  <a:pt x="76912" y="1341690"/>
                </a:lnTo>
                <a:lnTo>
                  <a:pt x="0" y="854579"/>
                </a:lnTo>
                <a:lnTo>
                  <a:pt x="179462" y="427290"/>
                </a:lnTo>
                <a:lnTo>
                  <a:pt x="564023" y="170916"/>
                </a:lnTo>
                <a:lnTo>
                  <a:pt x="1068225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012160" y="3822403"/>
            <a:ext cx="1777526" cy="2187723"/>
          </a:xfrm>
          <a:custGeom>
            <a:avLst/>
            <a:gdLst>
              <a:gd name="connsiteX0" fmla="*/ 0 w 1777526"/>
              <a:gd name="connsiteY0" fmla="*/ 1222048 h 2187723"/>
              <a:gd name="connsiteX1" fmla="*/ 299103 w 1777526"/>
              <a:gd name="connsiteY1" fmla="*/ 393106 h 2187723"/>
              <a:gd name="connsiteX2" fmla="*/ 1034041 w 1777526"/>
              <a:gd name="connsiteY2" fmla="*/ 0 h 2187723"/>
              <a:gd name="connsiteX3" fmla="*/ 1461331 w 1777526"/>
              <a:gd name="connsiteY3" fmla="*/ 427290 h 2187723"/>
              <a:gd name="connsiteX4" fmla="*/ 1777526 w 1777526"/>
              <a:gd name="connsiteY4" fmla="*/ 1298961 h 2187723"/>
              <a:gd name="connsiteX5" fmla="*/ 948583 w 1777526"/>
              <a:gd name="connsiteY5" fmla="*/ 2187723 h 2187723"/>
              <a:gd name="connsiteX6" fmla="*/ 504202 w 1777526"/>
              <a:gd name="connsiteY6" fmla="*/ 2085174 h 2187723"/>
              <a:gd name="connsiteX7" fmla="*/ 136733 w 1777526"/>
              <a:gd name="connsiteY7" fmla="*/ 1751888 h 2187723"/>
              <a:gd name="connsiteX8" fmla="*/ 0 w 1777526"/>
              <a:gd name="connsiteY8" fmla="*/ 1222048 h 218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7526" h="2187723">
                <a:moveTo>
                  <a:pt x="0" y="1222048"/>
                </a:moveTo>
                <a:lnTo>
                  <a:pt x="299103" y="393106"/>
                </a:lnTo>
                <a:lnTo>
                  <a:pt x="1034041" y="0"/>
                </a:lnTo>
                <a:lnTo>
                  <a:pt x="1461331" y="427290"/>
                </a:lnTo>
                <a:lnTo>
                  <a:pt x="1777526" y="1298961"/>
                </a:lnTo>
                <a:lnTo>
                  <a:pt x="948583" y="2187723"/>
                </a:lnTo>
                <a:lnTo>
                  <a:pt x="504202" y="2085174"/>
                </a:lnTo>
                <a:lnTo>
                  <a:pt x="136733" y="1751888"/>
                </a:lnTo>
                <a:lnTo>
                  <a:pt x="0" y="122204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任意多边形 8"/>
          <p:cNvSpPr>
            <a:spLocks/>
          </p:cNvSpPr>
          <p:nvPr/>
        </p:nvSpPr>
        <p:spPr bwMode="auto">
          <a:xfrm>
            <a:off x="4716016" y="5661248"/>
            <a:ext cx="904875" cy="996950"/>
          </a:xfrm>
          <a:custGeom>
            <a:avLst/>
            <a:gdLst>
              <a:gd name="T0" fmla="*/ 427243 w 905256"/>
              <a:gd name="T1" fmla="*/ 0 h 996696"/>
              <a:gd name="T2" fmla="*/ 0 w 905256"/>
              <a:gd name="T3" fmla="*/ 477185 h 996696"/>
              <a:gd name="T4" fmla="*/ 263620 w 905256"/>
              <a:gd name="T5" fmla="*/ 1000258 h 996696"/>
              <a:gd name="T6" fmla="*/ 899936 w 905256"/>
              <a:gd name="T7" fmla="*/ 697428 h 996696"/>
              <a:gd name="T8" fmla="*/ 763583 w 905256"/>
              <a:gd name="T9" fmla="*/ 220240 h 996696"/>
              <a:gd name="T10" fmla="*/ 427243 w 905256"/>
              <a:gd name="T11" fmla="*/ 0 h 9966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05256"/>
              <a:gd name="T19" fmla="*/ 0 h 996696"/>
              <a:gd name="T20" fmla="*/ 905256 w 905256"/>
              <a:gd name="T21" fmla="*/ 996696 h 9966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05256" h="996696">
                <a:moveTo>
                  <a:pt x="429768" y="0"/>
                </a:moveTo>
                <a:lnTo>
                  <a:pt x="0" y="475488"/>
                </a:lnTo>
                <a:lnTo>
                  <a:pt x="265176" y="996696"/>
                </a:lnTo>
                <a:lnTo>
                  <a:pt x="905256" y="694944"/>
                </a:lnTo>
                <a:lnTo>
                  <a:pt x="768096" y="219456"/>
                </a:lnTo>
                <a:lnTo>
                  <a:pt x="429768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877992" y="417471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779912" y="5400154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86970" y="429309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932312" y="330207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679492" y="609329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111540" y="561617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950432" y="6597352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580112" y="628988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975636" y="501317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928832" y="5967672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765990" y="5085184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994634" y="376960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0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Non-convex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957848"/>
          </a:xfrm>
        </p:spPr>
        <p:txBody>
          <a:bodyPr/>
          <a:lstStyle/>
          <a:p>
            <a:pPr marL="342900" lvl="1" indent="-342900"/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special case</a:t>
            </a:r>
            <a:r>
              <a:rPr lang="en-US" dirty="0" smtClean="0"/>
              <a:t>: assume their convex hulls are </a:t>
            </a:r>
            <a:r>
              <a:rPr lang="en-US" dirty="0"/>
              <a:t>pairwise disjoint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general case can be reduced to this special case using the extended corridor structure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ocean M</a:t>
            </a:r>
            <a:r>
              <a:rPr lang="en-US" sz="2400" dirty="0" smtClean="0"/>
              <a:t>: the free space outside the convex hulls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Bays</a:t>
            </a:r>
            <a:r>
              <a:rPr lang="en-US" sz="2400" dirty="0" smtClean="0"/>
              <a:t>: free space not in M</a:t>
            </a:r>
          </a:p>
        </p:txBody>
      </p:sp>
      <p:sp>
        <p:nvSpPr>
          <p:cNvPr id="4" name="任意多边形 3"/>
          <p:cNvSpPr>
            <a:spLocks/>
          </p:cNvSpPr>
          <p:nvPr/>
        </p:nvSpPr>
        <p:spPr bwMode="auto">
          <a:xfrm>
            <a:off x="2097402" y="3706935"/>
            <a:ext cx="2414588" cy="1752600"/>
          </a:xfrm>
          <a:custGeom>
            <a:avLst/>
            <a:gdLst>
              <a:gd name="T0" fmla="*/ 0 w 2414427"/>
              <a:gd name="T1" fmla="*/ 540249 h 1752600"/>
              <a:gd name="T2" fmla="*/ 1069609 w 2414427"/>
              <a:gd name="T3" fmla="*/ 0 h 1752600"/>
              <a:gd name="T4" fmla="*/ 2173540 w 2414427"/>
              <a:gd name="T5" fmla="*/ 221750 h 1752600"/>
              <a:gd name="T6" fmla="*/ 1503967 w 2414427"/>
              <a:gd name="T7" fmla="*/ 509427 h 1752600"/>
              <a:gd name="T8" fmla="*/ 1215520 w 2414427"/>
              <a:gd name="T9" fmla="*/ 1064231 h 1752600"/>
              <a:gd name="T10" fmla="*/ 1823285 w 2414427"/>
              <a:gd name="T11" fmla="*/ 920393 h 1752600"/>
              <a:gd name="T12" fmla="*/ 2420744 w 2414427"/>
              <a:gd name="T13" fmla="*/ 1218343 h 1752600"/>
              <a:gd name="T14" fmla="*/ 1236137 w 2414427"/>
              <a:gd name="T15" fmla="*/ 1752600 h 1752600"/>
              <a:gd name="T16" fmla="*/ 999206 w 2414427"/>
              <a:gd name="T17" fmla="*/ 899844 h 1752600"/>
              <a:gd name="T18" fmla="*/ 525347 w 2414427"/>
              <a:gd name="T19" fmla="*/ 1495746 h 1752600"/>
              <a:gd name="T20" fmla="*/ 20588 w 2414427"/>
              <a:gd name="T21" fmla="*/ 1269714 h 1752600"/>
              <a:gd name="T22" fmla="*/ 576874 w 2414427"/>
              <a:gd name="T23" fmla="*/ 920393 h 1752600"/>
              <a:gd name="T24" fmla="*/ 566561 w 2414427"/>
              <a:gd name="T25" fmla="*/ 591620 h 1752600"/>
              <a:gd name="T26" fmla="*/ 566561 w 2414427"/>
              <a:gd name="T27" fmla="*/ 591620 h 1752600"/>
              <a:gd name="T28" fmla="*/ 566561 w 2414427"/>
              <a:gd name="T29" fmla="*/ 591620 h 1752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4427"/>
              <a:gd name="T46" fmla="*/ 0 h 1752600"/>
              <a:gd name="T47" fmla="*/ 2414427 w 2414427"/>
              <a:gd name="T48" fmla="*/ 1752600 h 1752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4427" h="1752600">
                <a:moveTo>
                  <a:pt x="0" y="540249"/>
                </a:moveTo>
                <a:lnTo>
                  <a:pt x="1066800" y="0"/>
                </a:lnTo>
                <a:lnTo>
                  <a:pt x="2167847" y="221750"/>
                </a:lnTo>
                <a:lnTo>
                  <a:pt x="1500027" y="509427"/>
                </a:lnTo>
                <a:lnTo>
                  <a:pt x="1212351" y="1064231"/>
                </a:lnTo>
                <a:lnTo>
                  <a:pt x="1818526" y="920393"/>
                </a:lnTo>
                <a:lnTo>
                  <a:pt x="2414427" y="1218343"/>
                </a:lnTo>
                <a:lnTo>
                  <a:pt x="1232899" y="1752600"/>
                </a:lnTo>
                <a:lnTo>
                  <a:pt x="996593" y="899844"/>
                </a:lnTo>
                <a:lnTo>
                  <a:pt x="523982" y="1495746"/>
                </a:lnTo>
                <a:lnTo>
                  <a:pt x="20549" y="1269714"/>
                </a:lnTo>
                <a:lnTo>
                  <a:pt x="575353" y="920393"/>
                </a:lnTo>
                <a:lnTo>
                  <a:pt x="565079" y="59162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任意多边形 6"/>
          <p:cNvSpPr>
            <a:spLocks/>
          </p:cNvSpPr>
          <p:nvPr/>
        </p:nvSpPr>
        <p:spPr bwMode="auto">
          <a:xfrm>
            <a:off x="6030168" y="5092824"/>
            <a:ext cx="1838325" cy="1597025"/>
          </a:xfrm>
          <a:custGeom>
            <a:avLst/>
            <a:gdLst>
              <a:gd name="T0" fmla="*/ 1137154 w 1837944"/>
              <a:gd name="T1" fmla="*/ 776372 h 1597152"/>
              <a:gd name="T2" fmla="*/ 0 w 1837944"/>
              <a:gd name="T3" fmla="*/ 274012 h 1597152"/>
              <a:gd name="T4" fmla="*/ 1476464 w 1837944"/>
              <a:gd name="T5" fmla="*/ 0 h 1597152"/>
              <a:gd name="T6" fmla="*/ 1843285 w 1837944"/>
              <a:gd name="T7" fmla="*/ 1351810 h 1597152"/>
              <a:gd name="T8" fmla="*/ 207866 w 1837944"/>
              <a:gd name="T9" fmla="*/ 1595374 h 1597152"/>
              <a:gd name="T10" fmla="*/ 834526 w 1837944"/>
              <a:gd name="T11" fmla="*/ 1233068 h 1597152"/>
              <a:gd name="T12" fmla="*/ 1137154 w 1837944"/>
              <a:gd name="T13" fmla="*/ 776372 h 15971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7944"/>
              <a:gd name="T22" fmla="*/ 0 h 1597152"/>
              <a:gd name="T23" fmla="*/ 1837944 w 1837944"/>
              <a:gd name="T24" fmla="*/ 1597152 h 15971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7944" h="1597152">
                <a:moveTo>
                  <a:pt x="1133856" y="777240"/>
                </a:moveTo>
                <a:lnTo>
                  <a:pt x="0" y="274320"/>
                </a:lnTo>
                <a:lnTo>
                  <a:pt x="1472184" y="0"/>
                </a:lnTo>
                <a:lnTo>
                  <a:pt x="1837944" y="1353312"/>
                </a:lnTo>
                <a:lnTo>
                  <a:pt x="207264" y="1597152"/>
                </a:lnTo>
                <a:lnTo>
                  <a:pt x="832104" y="1234440"/>
                </a:lnTo>
                <a:lnTo>
                  <a:pt x="1133856" y="77724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任意多边形 7"/>
          <p:cNvSpPr>
            <a:spLocks/>
          </p:cNvSpPr>
          <p:nvPr/>
        </p:nvSpPr>
        <p:spPr bwMode="auto">
          <a:xfrm>
            <a:off x="4963368" y="3645024"/>
            <a:ext cx="1471613" cy="1208087"/>
          </a:xfrm>
          <a:custGeom>
            <a:avLst/>
            <a:gdLst>
              <a:gd name="T0" fmla="*/ 0 w 1472184"/>
              <a:gd name="T1" fmla="*/ 842576 h 1207008"/>
              <a:gd name="T2" fmla="*/ 527480 w 1472184"/>
              <a:gd name="T3" fmla="*/ 0 h 1207008"/>
              <a:gd name="T4" fmla="*/ 1464210 w 1472184"/>
              <a:gd name="T5" fmla="*/ 379623 h 1207008"/>
              <a:gd name="T6" fmla="*/ 627519 w 1472184"/>
              <a:gd name="T7" fmla="*/ 444436 h 1207008"/>
              <a:gd name="T8" fmla="*/ 836691 w 1472184"/>
              <a:gd name="T9" fmla="*/ 833320 h 1207008"/>
              <a:gd name="T10" fmla="*/ 1191377 w 1472184"/>
              <a:gd name="T11" fmla="*/ 638881 h 1207008"/>
              <a:gd name="T12" fmla="*/ 827596 w 1472184"/>
              <a:gd name="T13" fmla="*/ 1222205 h 1207008"/>
              <a:gd name="T14" fmla="*/ 536575 w 1472184"/>
              <a:gd name="T15" fmla="*/ 712950 h 12070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72184"/>
              <a:gd name="T25" fmla="*/ 0 h 1207008"/>
              <a:gd name="T26" fmla="*/ 1472184 w 1472184"/>
              <a:gd name="T27" fmla="*/ 1207008 h 12070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72184" h="1207008">
                <a:moveTo>
                  <a:pt x="0" y="832104"/>
                </a:moveTo>
                <a:lnTo>
                  <a:pt x="530352" y="0"/>
                </a:lnTo>
                <a:lnTo>
                  <a:pt x="1472184" y="374904"/>
                </a:lnTo>
                <a:lnTo>
                  <a:pt x="630936" y="438912"/>
                </a:lnTo>
                <a:lnTo>
                  <a:pt x="841248" y="822960"/>
                </a:lnTo>
                <a:lnTo>
                  <a:pt x="1197864" y="630936"/>
                </a:lnTo>
                <a:lnTo>
                  <a:pt x="832104" y="1207008"/>
                </a:lnTo>
                <a:lnTo>
                  <a:pt x="539496" y="70408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" name="任意多边形 8"/>
          <p:cNvSpPr>
            <a:spLocks/>
          </p:cNvSpPr>
          <p:nvPr/>
        </p:nvSpPr>
        <p:spPr bwMode="auto">
          <a:xfrm>
            <a:off x="3910838" y="5296554"/>
            <a:ext cx="1544638" cy="1500187"/>
          </a:xfrm>
          <a:custGeom>
            <a:avLst/>
            <a:gdLst>
              <a:gd name="T0" fmla="*/ 0 w 1545336"/>
              <a:gd name="T1" fmla="*/ 533187 h 1499616"/>
              <a:gd name="T2" fmla="*/ 763253 w 1545336"/>
              <a:gd name="T3" fmla="*/ 0 h 1499616"/>
              <a:gd name="T4" fmla="*/ 1535593 w 1545336"/>
              <a:gd name="T5" fmla="*/ 661887 h 1499616"/>
              <a:gd name="T6" fmla="*/ 890461 w 1545336"/>
              <a:gd name="T7" fmla="*/ 634307 h 1499616"/>
              <a:gd name="T8" fmla="*/ 735994 w 1545336"/>
              <a:gd name="T9" fmla="*/ 1507630 h 1499616"/>
              <a:gd name="T10" fmla="*/ 99954 w 1545336"/>
              <a:gd name="T11" fmla="*/ 1176688 h 1499616"/>
              <a:gd name="T12" fmla="*/ 99954 w 1545336"/>
              <a:gd name="T13" fmla="*/ 1176688 h 14996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45336"/>
              <a:gd name="T22" fmla="*/ 0 h 1499616"/>
              <a:gd name="T23" fmla="*/ 1545336 w 1545336"/>
              <a:gd name="T24" fmla="*/ 1499616 h 14996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45336" h="1499616">
                <a:moveTo>
                  <a:pt x="0" y="530352"/>
                </a:moveTo>
                <a:lnTo>
                  <a:pt x="768096" y="0"/>
                </a:lnTo>
                <a:lnTo>
                  <a:pt x="1545336" y="658368"/>
                </a:lnTo>
                <a:lnTo>
                  <a:pt x="896112" y="630936"/>
                </a:lnTo>
                <a:lnTo>
                  <a:pt x="740664" y="1499616"/>
                </a:lnTo>
                <a:lnTo>
                  <a:pt x="100584" y="117043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任意多边形 10"/>
          <p:cNvSpPr>
            <a:spLocks/>
          </p:cNvSpPr>
          <p:nvPr/>
        </p:nvSpPr>
        <p:spPr bwMode="auto">
          <a:xfrm>
            <a:off x="2132856" y="3721224"/>
            <a:ext cx="2373312" cy="1757362"/>
          </a:xfrm>
          <a:custGeom>
            <a:avLst/>
            <a:gdLst>
              <a:gd name="T0" fmla="*/ 11130 w 2373330"/>
              <a:gd name="T1" fmla="*/ 511935 h 1756880"/>
              <a:gd name="T2" fmla="*/ 0 w 2373330"/>
              <a:gd name="T3" fmla="*/ 1292771 h 1756880"/>
              <a:gd name="T4" fmla="*/ 503337 w 2373330"/>
              <a:gd name="T5" fmla="*/ 1509957 h 1756880"/>
              <a:gd name="T6" fmla="*/ 1201860 w 2373330"/>
              <a:gd name="T7" fmla="*/ 1768509 h 1756880"/>
              <a:gd name="T8" fmla="*/ 2372898 w 2373330"/>
              <a:gd name="T9" fmla="*/ 1241061 h 1756880"/>
              <a:gd name="T10" fmla="*/ 2136640 w 2373330"/>
              <a:gd name="T11" fmla="*/ 237865 h 1756880"/>
              <a:gd name="T12" fmla="*/ 1042634 w 2373330"/>
              <a:gd name="T13" fmla="*/ 0 h 1756880"/>
              <a:gd name="T14" fmla="*/ 11130 w 2373330"/>
              <a:gd name="T15" fmla="*/ 511935 h 17568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73330"/>
              <a:gd name="T25" fmla="*/ 0 h 1756880"/>
              <a:gd name="T26" fmla="*/ 2373330 w 2373330"/>
              <a:gd name="T27" fmla="*/ 1756880 h 17568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73330" h="1756880">
                <a:moveTo>
                  <a:pt x="11130" y="508570"/>
                </a:moveTo>
                <a:lnTo>
                  <a:pt x="0" y="1284269"/>
                </a:lnTo>
                <a:lnTo>
                  <a:pt x="503433" y="1500026"/>
                </a:lnTo>
                <a:lnTo>
                  <a:pt x="1202076" y="1756880"/>
                </a:lnTo>
                <a:lnTo>
                  <a:pt x="2373330" y="1232898"/>
                </a:lnTo>
                <a:lnTo>
                  <a:pt x="2137024" y="236305"/>
                </a:lnTo>
                <a:lnTo>
                  <a:pt x="1042826" y="0"/>
                </a:lnTo>
                <a:lnTo>
                  <a:pt x="11130" y="508570"/>
                </a:lnTo>
                <a:close/>
              </a:path>
            </a:pathLst>
          </a:custGeom>
          <a:noFill/>
          <a:ln w="381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任意多边形 14"/>
          <p:cNvSpPr/>
          <p:nvPr/>
        </p:nvSpPr>
        <p:spPr bwMode="auto">
          <a:xfrm>
            <a:off x="4971835" y="3646611"/>
            <a:ext cx="1456266" cy="1219200"/>
          </a:xfrm>
          <a:custGeom>
            <a:avLst/>
            <a:gdLst>
              <a:gd name="connsiteX0" fmla="*/ 524933 w 1456266"/>
              <a:gd name="connsiteY0" fmla="*/ 0 h 1219200"/>
              <a:gd name="connsiteX1" fmla="*/ 0 w 1456266"/>
              <a:gd name="connsiteY1" fmla="*/ 829733 h 1219200"/>
              <a:gd name="connsiteX2" fmla="*/ 829733 w 1456266"/>
              <a:gd name="connsiteY2" fmla="*/ 1219200 h 1219200"/>
              <a:gd name="connsiteX3" fmla="*/ 1456266 w 1456266"/>
              <a:gd name="connsiteY3" fmla="*/ 381000 h 1219200"/>
              <a:gd name="connsiteX4" fmla="*/ 1456266 w 1456266"/>
              <a:gd name="connsiteY4" fmla="*/ 381000 h 1219200"/>
              <a:gd name="connsiteX5" fmla="*/ 1456266 w 1456266"/>
              <a:gd name="connsiteY5" fmla="*/ 381000 h 1219200"/>
              <a:gd name="connsiteX0" fmla="*/ 524933 w 1456266"/>
              <a:gd name="connsiteY0" fmla="*/ 0 h 1219200"/>
              <a:gd name="connsiteX1" fmla="*/ 0 w 1456266"/>
              <a:gd name="connsiteY1" fmla="*/ 829733 h 1219200"/>
              <a:gd name="connsiteX2" fmla="*/ 829733 w 1456266"/>
              <a:gd name="connsiteY2" fmla="*/ 1219200 h 1219200"/>
              <a:gd name="connsiteX3" fmla="*/ 1346200 w 1456266"/>
              <a:gd name="connsiteY3" fmla="*/ 516467 h 1219200"/>
              <a:gd name="connsiteX4" fmla="*/ 1456266 w 1456266"/>
              <a:gd name="connsiteY4" fmla="*/ 381000 h 1219200"/>
              <a:gd name="connsiteX5" fmla="*/ 1456266 w 1456266"/>
              <a:gd name="connsiteY5" fmla="*/ 381000 h 1219200"/>
              <a:gd name="connsiteX6" fmla="*/ 1456266 w 1456266"/>
              <a:gd name="connsiteY6" fmla="*/ 381000 h 1219200"/>
              <a:gd name="connsiteX0" fmla="*/ 524933 w 1456266"/>
              <a:gd name="connsiteY0" fmla="*/ 0 h 1219200"/>
              <a:gd name="connsiteX1" fmla="*/ 0 w 1456266"/>
              <a:gd name="connsiteY1" fmla="*/ 829733 h 1219200"/>
              <a:gd name="connsiteX2" fmla="*/ 829733 w 1456266"/>
              <a:gd name="connsiteY2" fmla="*/ 1219200 h 1219200"/>
              <a:gd name="connsiteX3" fmla="*/ 1346200 w 1456266"/>
              <a:gd name="connsiteY3" fmla="*/ 516467 h 1219200"/>
              <a:gd name="connsiteX4" fmla="*/ 1456266 w 1456266"/>
              <a:gd name="connsiteY4" fmla="*/ 381000 h 1219200"/>
              <a:gd name="connsiteX5" fmla="*/ 1456266 w 1456266"/>
              <a:gd name="connsiteY5" fmla="*/ 381000 h 1219200"/>
              <a:gd name="connsiteX6" fmla="*/ 527540 w 1456266"/>
              <a:gd name="connsiteY6" fmla="*/ 23786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266" h="1219200">
                <a:moveTo>
                  <a:pt x="524933" y="0"/>
                </a:moveTo>
                <a:lnTo>
                  <a:pt x="0" y="829733"/>
                </a:lnTo>
                <a:lnTo>
                  <a:pt x="829733" y="1219200"/>
                </a:lnTo>
                <a:lnTo>
                  <a:pt x="1346200" y="516467"/>
                </a:lnTo>
                <a:lnTo>
                  <a:pt x="1456266" y="381000"/>
                </a:lnTo>
                <a:lnTo>
                  <a:pt x="1456266" y="381000"/>
                </a:lnTo>
                <a:lnTo>
                  <a:pt x="527540" y="2378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任意多边形 15"/>
          <p:cNvSpPr/>
          <p:nvPr/>
        </p:nvSpPr>
        <p:spPr bwMode="auto">
          <a:xfrm>
            <a:off x="3919305" y="5298141"/>
            <a:ext cx="1524000" cy="1507067"/>
          </a:xfrm>
          <a:custGeom>
            <a:avLst/>
            <a:gdLst>
              <a:gd name="connsiteX0" fmla="*/ 762000 w 1524000"/>
              <a:gd name="connsiteY0" fmla="*/ 0 h 1507067"/>
              <a:gd name="connsiteX1" fmla="*/ 0 w 1524000"/>
              <a:gd name="connsiteY1" fmla="*/ 541867 h 1507067"/>
              <a:gd name="connsiteX2" fmla="*/ 84666 w 1524000"/>
              <a:gd name="connsiteY2" fmla="*/ 1202267 h 1507067"/>
              <a:gd name="connsiteX3" fmla="*/ 753533 w 1524000"/>
              <a:gd name="connsiteY3" fmla="*/ 1507067 h 1507067"/>
              <a:gd name="connsiteX4" fmla="*/ 1524000 w 1524000"/>
              <a:gd name="connsiteY4" fmla="*/ 668867 h 1507067"/>
              <a:gd name="connsiteX5" fmla="*/ 762000 w 1524000"/>
              <a:gd name="connsiteY5" fmla="*/ 0 h 15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0" h="1507067">
                <a:moveTo>
                  <a:pt x="762000" y="0"/>
                </a:moveTo>
                <a:lnTo>
                  <a:pt x="0" y="541867"/>
                </a:lnTo>
                <a:lnTo>
                  <a:pt x="84666" y="1202267"/>
                </a:lnTo>
                <a:lnTo>
                  <a:pt x="753533" y="1507067"/>
                </a:lnTo>
                <a:lnTo>
                  <a:pt x="1524000" y="668867"/>
                </a:lnTo>
                <a:lnTo>
                  <a:pt x="762000" y="0"/>
                </a:lnTo>
                <a:close/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任意多边形 18"/>
          <p:cNvSpPr/>
          <p:nvPr/>
        </p:nvSpPr>
        <p:spPr bwMode="auto">
          <a:xfrm>
            <a:off x="6030168" y="5111344"/>
            <a:ext cx="1854200" cy="1583267"/>
          </a:xfrm>
          <a:custGeom>
            <a:avLst/>
            <a:gdLst>
              <a:gd name="connsiteX0" fmla="*/ 0 w 1854200"/>
              <a:gd name="connsiteY0" fmla="*/ 262467 h 1583267"/>
              <a:gd name="connsiteX1" fmla="*/ 1481667 w 1854200"/>
              <a:gd name="connsiteY1" fmla="*/ 0 h 1583267"/>
              <a:gd name="connsiteX2" fmla="*/ 1854200 w 1854200"/>
              <a:gd name="connsiteY2" fmla="*/ 1346200 h 1583267"/>
              <a:gd name="connsiteX3" fmla="*/ 211667 w 1854200"/>
              <a:gd name="connsiteY3" fmla="*/ 1583267 h 1583267"/>
              <a:gd name="connsiteX4" fmla="*/ 0 w 1854200"/>
              <a:gd name="connsiteY4" fmla="*/ 262467 h 158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200" h="1583267">
                <a:moveTo>
                  <a:pt x="0" y="262467"/>
                </a:moveTo>
                <a:lnTo>
                  <a:pt x="1481667" y="0"/>
                </a:lnTo>
                <a:lnTo>
                  <a:pt x="1854200" y="1346200"/>
                </a:lnTo>
                <a:lnTo>
                  <a:pt x="211667" y="1583267"/>
                </a:lnTo>
                <a:lnTo>
                  <a:pt x="0" y="262467"/>
                </a:lnTo>
                <a:close/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5733256"/>
            <a:ext cx="57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bays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V="1">
            <a:off x="1116478" y="4599905"/>
            <a:ext cx="1151266" cy="11333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5" idx="3"/>
          </p:cNvCxnSpPr>
          <p:nvPr/>
        </p:nvCxnSpPr>
        <p:spPr bwMode="auto">
          <a:xfrm flipV="1">
            <a:off x="1405371" y="5166580"/>
            <a:ext cx="1582453" cy="751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903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queries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Both s and t are in M</a:t>
                </a:r>
              </a:p>
              <a:p>
                <a:pPr lvl="1"/>
                <a:r>
                  <a:rPr lang="en-US" dirty="0" smtClean="0"/>
                  <a:t>M contains a shortest path</a:t>
                </a:r>
              </a:p>
              <a:p>
                <a:r>
                  <a:rPr lang="en-US" dirty="0" smtClean="0"/>
                  <a:t>Build a graph G</a:t>
                </a:r>
                <a:r>
                  <a:rPr lang="en-US" baseline="-25000" dirty="0" smtClean="0"/>
                  <a:t>M</a:t>
                </a:r>
                <a:r>
                  <a:rPr lang="en-US" dirty="0" smtClean="0"/>
                  <a:t> on all convex hulls</a:t>
                </a:r>
              </a:p>
              <a:p>
                <a:pPr lvl="1"/>
                <a:r>
                  <a:rPr lang="en-US" dirty="0"/>
                  <a:t>size of </a:t>
                </a:r>
                <a:r>
                  <a:rPr lang="en-US" dirty="0" smtClean="0"/>
                  <a:t>G</a:t>
                </a:r>
                <a:r>
                  <a:rPr lang="en-US" baseline="-25000" dirty="0" smtClean="0"/>
                  <a:t>M</a:t>
                </a:r>
                <a:r>
                  <a:rPr lang="en-US" dirty="0" smtClean="0"/>
                  <a:t> : </a:t>
                </a:r>
                <a:r>
                  <a:rPr lang="en-US" dirty="0">
                    <a:solidFill>
                      <a:srgbClr val="FF0000"/>
                    </a:solidFill>
                  </a:rPr>
                  <a:t>O(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</m:func>
                      </m:e>
                    </m:rad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7" t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任意多边形 3"/>
          <p:cNvSpPr>
            <a:spLocks/>
          </p:cNvSpPr>
          <p:nvPr/>
        </p:nvSpPr>
        <p:spPr bwMode="auto">
          <a:xfrm>
            <a:off x="2097402" y="3706935"/>
            <a:ext cx="2414588" cy="1752600"/>
          </a:xfrm>
          <a:custGeom>
            <a:avLst/>
            <a:gdLst>
              <a:gd name="T0" fmla="*/ 0 w 2414427"/>
              <a:gd name="T1" fmla="*/ 540249 h 1752600"/>
              <a:gd name="T2" fmla="*/ 1069609 w 2414427"/>
              <a:gd name="T3" fmla="*/ 0 h 1752600"/>
              <a:gd name="T4" fmla="*/ 2173540 w 2414427"/>
              <a:gd name="T5" fmla="*/ 221750 h 1752600"/>
              <a:gd name="T6" fmla="*/ 1503967 w 2414427"/>
              <a:gd name="T7" fmla="*/ 509427 h 1752600"/>
              <a:gd name="T8" fmla="*/ 1215520 w 2414427"/>
              <a:gd name="T9" fmla="*/ 1064231 h 1752600"/>
              <a:gd name="T10" fmla="*/ 1823285 w 2414427"/>
              <a:gd name="T11" fmla="*/ 920393 h 1752600"/>
              <a:gd name="T12" fmla="*/ 2420744 w 2414427"/>
              <a:gd name="T13" fmla="*/ 1218343 h 1752600"/>
              <a:gd name="T14" fmla="*/ 1236137 w 2414427"/>
              <a:gd name="T15" fmla="*/ 1752600 h 1752600"/>
              <a:gd name="T16" fmla="*/ 999206 w 2414427"/>
              <a:gd name="T17" fmla="*/ 899844 h 1752600"/>
              <a:gd name="T18" fmla="*/ 525347 w 2414427"/>
              <a:gd name="T19" fmla="*/ 1495746 h 1752600"/>
              <a:gd name="T20" fmla="*/ 20588 w 2414427"/>
              <a:gd name="T21" fmla="*/ 1269714 h 1752600"/>
              <a:gd name="T22" fmla="*/ 576874 w 2414427"/>
              <a:gd name="T23" fmla="*/ 920393 h 1752600"/>
              <a:gd name="T24" fmla="*/ 566561 w 2414427"/>
              <a:gd name="T25" fmla="*/ 591620 h 1752600"/>
              <a:gd name="T26" fmla="*/ 566561 w 2414427"/>
              <a:gd name="T27" fmla="*/ 591620 h 1752600"/>
              <a:gd name="T28" fmla="*/ 566561 w 2414427"/>
              <a:gd name="T29" fmla="*/ 591620 h 1752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4427"/>
              <a:gd name="T46" fmla="*/ 0 h 1752600"/>
              <a:gd name="T47" fmla="*/ 2414427 w 2414427"/>
              <a:gd name="T48" fmla="*/ 1752600 h 1752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4427" h="1752600">
                <a:moveTo>
                  <a:pt x="0" y="540249"/>
                </a:moveTo>
                <a:lnTo>
                  <a:pt x="1066800" y="0"/>
                </a:lnTo>
                <a:lnTo>
                  <a:pt x="2167847" y="221750"/>
                </a:lnTo>
                <a:lnTo>
                  <a:pt x="1500027" y="509427"/>
                </a:lnTo>
                <a:lnTo>
                  <a:pt x="1212351" y="1064231"/>
                </a:lnTo>
                <a:lnTo>
                  <a:pt x="1818526" y="920393"/>
                </a:lnTo>
                <a:lnTo>
                  <a:pt x="2414427" y="1218343"/>
                </a:lnTo>
                <a:lnTo>
                  <a:pt x="1232899" y="1752600"/>
                </a:lnTo>
                <a:lnTo>
                  <a:pt x="996593" y="899844"/>
                </a:lnTo>
                <a:lnTo>
                  <a:pt x="523982" y="1495746"/>
                </a:lnTo>
                <a:lnTo>
                  <a:pt x="20549" y="1269714"/>
                </a:lnTo>
                <a:lnTo>
                  <a:pt x="575353" y="920393"/>
                </a:lnTo>
                <a:lnTo>
                  <a:pt x="565079" y="59162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任意多边形 6"/>
          <p:cNvSpPr>
            <a:spLocks/>
          </p:cNvSpPr>
          <p:nvPr/>
        </p:nvSpPr>
        <p:spPr bwMode="auto">
          <a:xfrm>
            <a:off x="6030168" y="5092824"/>
            <a:ext cx="1838325" cy="1597025"/>
          </a:xfrm>
          <a:custGeom>
            <a:avLst/>
            <a:gdLst>
              <a:gd name="T0" fmla="*/ 1137154 w 1837944"/>
              <a:gd name="T1" fmla="*/ 776372 h 1597152"/>
              <a:gd name="T2" fmla="*/ 0 w 1837944"/>
              <a:gd name="T3" fmla="*/ 274012 h 1597152"/>
              <a:gd name="T4" fmla="*/ 1476464 w 1837944"/>
              <a:gd name="T5" fmla="*/ 0 h 1597152"/>
              <a:gd name="T6" fmla="*/ 1843285 w 1837944"/>
              <a:gd name="T7" fmla="*/ 1351810 h 1597152"/>
              <a:gd name="T8" fmla="*/ 207866 w 1837944"/>
              <a:gd name="T9" fmla="*/ 1595374 h 1597152"/>
              <a:gd name="T10" fmla="*/ 834526 w 1837944"/>
              <a:gd name="T11" fmla="*/ 1233068 h 1597152"/>
              <a:gd name="T12" fmla="*/ 1137154 w 1837944"/>
              <a:gd name="T13" fmla="*/ 776372 h 15971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7944"/>
              <a:gd name="T22" fmla="*/ 0 h 1597152"/>
              <a:gd name="T23" fmla="*/ 1837944 w 1837944"/>
              <a:gd name="T24" fmla="*/ 1597152 h 15971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7944" h="1597152">
                <a:moveTo>
                  <a:pt x="1133856" y="777240"/>
                </a:moveTo>
                <a:lnTo>
                  <a:pt x="0" y="274320"/>
                </a:lnTo>
                <a:lnTo>
                  <a:pt x="1472184" y="0"/>
                </a:lnTo>
                <a:lnTo>
                  <a:pt x="1837944" y="1353312"/>
                </a:lnTo>
                <a:lnTo>
                  <a:pt x="207264" y="1597152"/>
                </a:lnTo>
                <a:lnTo>
                  <a:pt x="832104" y="1234440"/>
                </a:lnTo>
                <a:lnTo>
                  <a:pt x="1133856" y="77724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任意多边形 7"/>
          <p:cNvSpPr>
            <a:spLocks/>
          </p:cNvSpPr>
          <p:nvPr/>
        </p:nvSpPr>
        <p:spPr bwMode="auto">
          <a:xfrm>
            <a:off x="4963368" y="3645024"/>
            <a:ext cx="1471613" cy="1208087"/>
          </a:xfrm>
          <a:custGeom>
            <a:avLst/>
            <a:gdLst>
              <a:gd name="T0" fmla="*/ 0 w 1472184"/>
              <a:gd name="T1" fmla="*/ 842576 h 1207008"/>
              <a:gd name="T2" fmla="*/ 527480 w 1472184"/>
              <a:gd name="T3" fmla="*/ 0 h 1207008"/>
              <a:gd name="T4" fmla="*/ 1464210 w 1472184"/>
              <a:gd name="T5" fmla="*/ 379623 h 1207008"/>
              <a:gd name="T6" fmla="*/ 627519 w 1472184"/>
              <a:gd name="T7" fmla="*/ 444436 h 1207008"/>
              <a:gd name="T8" fmla="*/ 836691 w 1472184"/>
              <a:gd name="T9" fmla="*/ 833320 h 1207008"/>
              <a:gd name="T10" fmla="*/ 1191377 w 1472184"/>
              <a:gd name="T11" fmla="*/ 638881 h 1207008"/>
              <a:gd name="T12" fmla="*/ 827596 w 1472184"/>
              <a:gd name="T13" fmla="*/ 1222205 h 1207008"/>
              <a:gd name="T14" fmla="*/ 536575 w 1472184"/>
              <a:gd name="T15" fmla="*/ 712950 h 12070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72184"/>
              <a:gd name="T25" fmla="*/ 0 h 1207008"/>
              <a:gd name="T26" fmla="*/ 1472184 w 1472184"/>
              <a:gd name="T27" fmla="*/ 1207008 h 12070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72184" h="1207008">
                <a:moveTo>
                  <a:pt x="0" y="832104"/>
                </a:moveTo>
                <a:lnTo>
                  <a:pt x="530352" y="0"/>
                </a:lnTo>
                <a:lnTo>
                  <a:pt x="1472184" y="374904"/>
                </a:lnTo>
                <a:lnTo>
                  <a:pt x="630936" y="438912"/>
                </a:lnTo>
                <a:lnTo>
                  <a:pt x="841248" y="822960"/>
                </a:lnTo>
                <a:lnTo>
                  <a:pt x="1197864" y="630936"/>
                </a:lnTo>
                <a:lnTo>
                  <a:pt x="832104" y="1207008"/>
                </a:lnTo>
                <a:lnTo>
                  <a:pt x="539496" y="704088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" name="任意多边形 8"/>
          <p:cNvSpPr>
            <a:spLocks/>
          </p:cNvSpPr>
          <p:nvPr/>
        </p:nvSpPr>
        <p:spPr bwMode="auto">
          <a:xfrm>
            <a:off x="3910838" y="5296554"/>
            <a:ext cx="1544638" cy="1500187"/>
          </a:xfrm>
          <a:custGeom>
            <a:avLst/>
            <a:gdLst>
              <a:gd name="T0" fmla="*/ 0 w 1545336"/>
              <a:gd name="T1" fmla="*/ 533187 h 1499616"/>
              <a:gd name="T2" fmla="*/ 763253 w 1545336"/>
              <a:gd name="T3" fmla="*/ 0 h 1499616"/>
              <a:gd name="T4" fmla="*/ 1535593 w 1545336"/>
              <a:gd name="T5" fmla="*/ 661887 h 1499616"/>
              <a:gd name="T6" fmla="*/ 890461 w 1545336"/>
              <a:gd name="T7" fmla="*/ 634307 h 1499616"/>
              <a:gd name="T8" fmla="*/ 735994 w 1545336"/>
              <a:gd name="T9" fmla="*/ 1507630 h 1499616"/>
              <a:gd name="T10" fmla="*/ 99954 w 1545336"/>
              <a:gd name="T11" fmla="*/ 1176688 h 1499616"/>
              <a:gd name="T12" fmla="*/ 99954 w 1545336"/>
              <a:gd name="T13" fmla="*/ 1176688 h 14996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45336"/>
              <a:gd name="T22" fmla="*/ 0 h 1499616"/>
              <a:gd name="T23" fmla="*/ 1545336 w 1545336"/>
              <a:gd name="T24" fmla="*/ 1499616 h 14996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45336" h="1499616">
                <a:moveTo>
                  <a:pt x="0" y="530352"/>
                </a:moveTo>
                <a:lnTo>
                  <a:pt x="768096" y="0"/>
                </a:lnTo>
                <a:lnTo>
                  <a:pt x="1545336" y="658368"/>
                </a:lnTo>
                <a:lnTo>
                  <a:pt x="896112" y="630936"/>
                </a:lnTo>
                <a:lnTo>
                  <a:pt x="740664" y="1499616"/>
                </a:lnTo>
                <a:lnTo>
                  <a:pt x="100584" y="117043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任意多边形 10"/>
          <p:cNvSpPr>
            <a:spLocks/>
          </p:cNvSpPr>
          <p:nvPr/>
        </p:nvSpPr>
        <p:spPr bwMode="auto">
          <a:xfrm>
            <a:off x="2132856" y="3721224"/>
            <a:ext cx="2373312" cy="1757362"/>
          </a:xfrm>
          <a:custGeom>
            <a:avLst/>
            <a:gdLst>
              <a:gd name="T0" fmla="*/ 11130 w 2373330"/>
              <a:gd name="T1" fmla="*/ 511935 h 1756880"/>
              <a:gd name="T2" fmla="*/ 0 w 2373330"/>
              <a:gd name="T3" fmla="*/ 1292771 h 1756880"/>
              <a:gd name="T4" fmla="*/ 503337 w 2373330"/>
              <a:gd name="T5" fmla="*/ 1509957 h 1756880"/>
              <a:gd name="T6" fmla="*/ 1201860 w 2373330"/>
              <a:gd name="T7" fmla="*/ 1768509 h 1756880"/>
              <a:gd name="T8" fmla="*/ 2372898 w 2373330"/>
              <a:gd name="T9" fmla="*/ 1241061 h 1756880"/>
              <a:gd name="T10" fmla="*/ 2136640 w 2373330"/>
              <a:gd name="T11" fmla="*/ 237865 h 1756880"/>
              <a:gd name="T12" fmla="*/ 1042634 w 2373330"/>
              <a:gd name="T13" fmla="*/ 0 h 1756880"/>
              <a:gd name="T14" fmla="*/ 11130 w 2373330"/>
              <a:gd name="T15" fmla="*/ 511935 h 17568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73330"/>
              <a:gd name="T25" fmla="*/ 0 h 1756880"/>
              <a:gd name="T26" fmla="*/ 2373330 w 2373330"/>
              <a:gd name="T27" fmla="*/ 1756880 h 17568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73330" h="1756880">
                <a:moveTo>
                  <a:pt x="11130" y="508570"/>
                </a:moveTo>
                <a:lnTo>
                  <a:pt x="0" y="1284269"/>
                </a:lnTo>
                <a:lnTo>
                  <a:pt x="503433" y="1500026"/>
                </a:lnTo>
                <a:lnTo>
                  <a:pt x="1202076" y="1756880"/>
                </a:lnTo>
                <a:lnTo>
                  <a:pt x="2373330" y="1232898"/>
                </a:lnTo>
                <a:lnTo>
                  <a:pt x="2137024" y="236305"/>
                </a:lnTo>
                <a:lnTo>
                  <a:pt x="1042826" y="0"/>
                </a:lnTo>
                <a:lnTo>
                  <a:pt x="11130" y="508570"/>
                </a:lnTo>
                <a:close/>
              </a:path>
            </a:pathLst>
          </a:custGeom>
          <a:noFill/>
          <a:ln w="381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任意多边形 14"/>
          <p:cNvSpPr/>
          <p:nvPr/>
        </p:nvSpPr>
        <p:spPr bwMode="auto">
          <a:xfrm>
            <a:off x="4971835" y="3646611"/>
            <a:ext cx="1456266" cy="1219200"/>
          </a:xfrm>
          <a:custGeom>
            <a:avLst/>
            <a:gdLst>
              <a:gd name="connsiteX0" fmla="*/ 524933 w 1456266"/>
              <a:gd name="connsiteY0" fmla="*/ 0 h 1219200"/>
              <a:gd name="connsiteX1" fmla="*/ 0 w 1456266"/>
              <a:gd name="connsiteY1" fmla="*/ 829733 h 1219200"/>
              <a:gd name="connsiteX2" fmla="*/ 829733 w 1456266"/>
              <a:gd name="connsiteY2" fmla="*/ 1219200 h 1219200"/>
              <a:gd name="connsiteX3" fmla="*/ 1456266 w 1456266"/>
              <a:gd name="connsiteY3" fmla="*/ 381000 h 1219200"/>
              <a:gd name="connsiteX4" fmla="*/ 1456266 w 1456266"/>
              <a:gd name="connsiteY4" fmla="*/ 381000 h 1219200"/>
              <a:gd name="connsiteX5" fmla="*/ 1456266 w 1456266"/>
              <a:gd name="connsiteY5" fmla="*/ 381000 h 1219200"/>
              <a:gd name="connsiteX0" fmla="*/ 524933 w 1456266"/>
              <a:gd name="connsiteY0" fmla="*/ 0 h 1219200"/>
              <a:gd name="connsiteX1" fmla="*/ 0 w 1456266"/>
              <a:gd name="connsiteY1" fmla="*/ 829733 h 1219200"/>
              <a:gd name="connsiteX2" fmla="*/ 829733 w 1456266"/>
              <a:gd name="connsiteY2" fmla="*/ 1219200 h 1219200"/>
              <a:gd name="connsiteX3" fmla="*/ 1346200 w 1456266"/>
              <a:gd name="connsiteY3" fmla="*/ 516467 h 1219200"/>
              <a:gd name="connsiteX4" fmla="*/ 1456266 w 1456266"/>
              <a:gd name="connsiteY4" fmla="*/ 381000 h 1219200"/>
              <a:gd name="connsiteX5" fmla="*/ 1456266 w 1456266"/>
              <a:gd name="connsiteY5" fmla="*/ 381000 h 1219200"/>
              <a:gd name="connsiteX6" fmla="*/ 1456266 w 1456266"/>
              <a:gd name="connsiteY6" fmla="*/ 381000 h 1219200"/>
              <a:gd name="connsiteX0" fmla="*/ 524933 w 1456266"/>
              <a:gd name="connsiteY0" fmla="*/ 0 h 1219200"/>
              <a:gd name="connsiteX1" fmla="*/ 0 w 1456266"/>
              <a:gd name="connsiteY1" fmla="*/ 829733 h 1219200"/>
              <a:gd name="connsiteX2" fmla="*/ 829733 w 1456266"/>
              <a:gd name="connsiteY2" fmla="*/ 1219200 h 1219200"/>
              <a:gd name="connsiteX3" fmla="*/ 1346200 w 1456266"/>
              <a:gd name="connsiteY3" fmla="*/ 516467 h 1219200"/>
              <a:gd name="connsiteX4" fmla="*/ 1456266 w 1456266"/>
              <a:gd name="connsiteY4" fmla="*/ 381000 h 1219200"/>
              <a:gd name="connsiteX5" fmla="*/ 1456266 w 1456266"/>
              <a:gd name="connsiteY5" fmla="*/ 381000 h 1219200"/>
              <a:gd name="connsiteX6" fmla="*/ 527540 w 1456266"/>
              <a:gd name="connsiteY6" fmla="*/ 23786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6266" h="1219200">
                <a:moveTo>
                  <a:pt x="524933" y="0"/>
                </a:moveTo>
                <a:lnTo>
                  <a:pt x="0" y="829733"/>
                </a:lnTo>
                <a:lnTo>
                  <a:pt x="829733" y="1219200"/>
                </a:lnTo>
                <a:lnTo>
                  <a:pt x="1346200" y="516467"/>
                </a:lnTo>
                <a:lnTo>
                  <a:pt x="1456266" y="381000"/>
                </a:lnTo>
                <a:lnTo>
                  <a:pt x="1456266" y="381000"/>
                </a:lnTo>
                <a:lnTo>
                  <a:pt x="527540" y="2378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任意多边形 15"/>
          <p:cNvSpPr/>
          <p:nvPr/>
        </p:nvSpPr>
        <p:spPr bwMode="auto">
          <a:xfrm>
            <a:off x="3919305" y="5298141"/>
            <a:ext cx="1524000" cy="1507067"/>
          </a:xfrm>
          <a:custGeom>
            <a:avLst/>
            <a:gdLst>
              <a:gd name="connsiteX0" fmla="*/ 762000 w 1524000"/>
              <a:gd name="connsiteY0" fmla="*/ 0 h 1507067"/>
              <a:gd name="connsiteX1" fmla="*/ 0 w 1524000"/>
              <a:gd name="connsiteY1" fmla="*/ 541867 h 1507067"/>
              <a:gd name="connsiteX2" fmla="*/ 84666 w 1524000"/>
              <a:gd name="connsiteY2" fmla="*/ 1202267 h 1507067"/>
              <a:gd name="connsiteX3" fmla="*/ 753533 w 1524000"/>
              <a:gd name="connsiteY3" fmla="*/ 1507067 h 1507067"/>
              <a:gd name="connsiteX4" fmla="*/ 1524000 w 1524000"/>
              <a:gd name="connsiteY4" fmla="*/ 668867 h 1507067"/>
              <a:gd name="connsiteX5" fmla="*/ 762000 w 1524000"/>
              <a:gd name="connsiteY5" fmla="*/ 0 h 15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0" h="1507067">
                <a:moveTo>
                  <a:pt x="762000" y="0"/>
                </a:moveTo>
                <a:lnTo>
                  <a:pt x="0" y="541867"/>
                </a:lnTo>
                <a:lnTo>
                  <a:pt x="84666" y="1202267"/>
                </a:lnTo>
                <a:lnTo>
                  <a:pt x="753533" y="1507067"/>
                </a:lnTo>
                <a:lnTo>
                  <a:pt x="1524000" y="668867"/>
                </a:lnTo>
                <a:lnTo>
                  <a:pt x="762000" y="0"/>
                </a:lnTo>
                <a:close/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任意多边形 18"/>
          <p:cNvSpPr/>
          <p:nvPr/>
        </p:nvSpPr>
        <p:spPr bwMode="auto">
          <a:xfrm>
            <a:off x="6030168" y="5111344"/>
            <a:ext cx="1854200" cy="1583267"/>
          </a:xfrm>
          <a:custGeom>
            <a:avLst/>
            <a:gdLst>
              <a:gd name="connsiteX0" fmla="*/ 0 w 1854200"/>
              <a:gd name="connsiteY0" fmla="*/ 262467 h 1583267"/>
              <a:gd name="connsiteX1" fmla="*/ 1481667 w 1854200"/>
              <a:gd name="connsiteY1" fmla="*/ 0 h 1583267"/>
              <a:gd name="connsiteX2" fmla="*/ 1854200 w 1854200"/>
              <a:gd name="connsiteY2" fmla="*/ 1346200 h 1583267"/>
              <a:gd name="connsiteX3" fmla="*/ 211667 w 1854200"/>
              <a:gd name="connsiteY3" fmla="*/ 1583267 h 1583267"/>
              <a:gd name="connsiteX4" fmla="*/ 0 w 1854200"/>
              <a:gd name="connsiteY4" fmla="*/ 262467 h 158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200" h="1583267">
                <a:moveTo>
                  <a:pt x="0" y="262467"/>
                </a:moveTo>
                <a:lnTo>
                  <a:pt x="1481667" y="0"/>
                </a:lnTo>
                <a:lnTo>
                  <a:pt x="1854200" y="1346200"/>
                </a:lnTo>
                <a:lnTo>
                  <a:pt x="211667" y="1583267"/>
                </a:lnTo>
                <a:lnTo>
                  <a:pt x="0" y="262467"/>
                </a:lnTo>
                <a:close/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440238" y="5919663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72974" y="4345672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5775647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72974" y="39560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 bwMode="auto">
          <a:xfrm>
            <a:off x="3486684" y="4401084"/>
            <a:ext cx="2922662" cy="1563880"/>
          </a:xfrm>
          <a:custGeom>
            <a:avLst/>
            <a:gdLst>
              <a:gd name="connsiteX0" fmla="*/ 0 w 2922662"/>
              <a:gd name="connsiteY0" fmla="*/ 1563880 h 1563880"/>
              <a:gd name="connsiteX1" fmla="*/ 1196411 w 2922662"/>
              <a:gd name="connsiteY1" fmla="*/ 905854 h 1563880"/>
              <a:gd name="connsiteX2" fmla="*/ 2324456 w 2922662"/>
              <a:gd name="connsiteY2" fmla="*/ 470019 h 1563880"/>
              <a:gd name="connsiteX3" fmla="*/ 2922662 w 2922662"/>
              <a:gd name="connsiteY3" fmla="*/ 0 h 1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2662" h="1563880">
                <a:moveTo>
                  <a:pt x="0" y="1563880"/>
                </a:moveTo>
                <a:lnTo>
                  <a:pt x="1196411" y="905854"/>
                </a:lnTo>
                <a:lnTo>
                  <a:pt x="2324456" y="470019"/>
                </a:lnTo>
                <a:lnTo>
                  <a:pt x="2922662" y="0"/>
                </a:lnTo>
              </a:path>
            </a:pathLst>
          </a:custGeom>
          <a:noFill/>
          <a:ln w="28575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polygonal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6766" cy="2037398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A set of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h</a:t>
            </a:r>
            <a:r>
              <a:rPr lang="en-US" altLang="zh-CN" dirty="0" smtClean="0">
                <a:ea typeface="宋体" charset="-122"/>
              </a:rPr>
              <a:t> disjoint polygonal obstacles with a total of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dirty="0" smtClean="0">
                <a:ea typeface="宋体" charset="-122"/>
              </a:rPr>
              <a:t> vertices </a:t>
            </a:r>
          </a:p>
          <a:p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Free space</a:t>
            </a:r>
            <a:r>
              <a:rPr lang="en-US" altLang="zh-CN" dirty="0" smtClean="0">
                <a:ea typeface="宋体" charset="-122"/>
              </a:rPr>
              <a:t>: the space outside the obstacles</a:t>
            </a:r>
          </a:p>
          <a:p>
            <a:endParaRPr lang="en-US" dirty="0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5002213" y="4010025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3559175" y="3238500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411413" y="5056188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63525" y="3733800"/>
            <a:ext cx="2541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h&lt;&lt;n </a:t>
            </a:r>
            <a:r>
              <a:rPr lang="en-US" sz="2800" dirty="0"/>
              <a:t>is possible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0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"/>
    </mc:Choice>
    <mc:Fallback xmlns="">
      <p:transition spd="slow" advTm="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827584" y="1484784"/>
            <a:ext cx="6912768" cy="504056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points are in bays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813832"/>
          </a:xfrm>
        </p:spPr>
        <p:txBody>
          <a:bodyPr/>
          <a:lstStyle/>
          <a:p>
            <a:r>
              <a:rPr lang="en-US" dirty="0" smtClean="0"/>
              <a:t>Determine </a:t>
            </a:r>
            <a:r>
              <a:rPr lang="en-US" dirty="0"/>
              <a:t>an</a:t>
            </a:r>
            <a:r>
              <a:rPr lang="en-US" dirty="0" smtClean="0">
                <a:solidFill>
                  <a:srgbClr val="FF0000"/>
                </a:solidFill>
              </a:rPr>
              <a:t> intermediate </a:t>
            </a:r>
            <a:r>
              <a:rPr lang="en-US" dirty="0">
                <a:solidFill>
                  <a:srgbClr val="FF0000"/>
                </a:solidFill>
              </a:rPr>
              <a:t>point</a:t>
            </a:r>
            <a:r>
              <a:rPr lang="en-US" dirty="0"/>
              <a:t> p </a:t>
            </a:r>
            <a:r>
              <a:rPr lang="en-US" dirty="0" smtClean="0"/>
              <a:t>on the gate, such that p is in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s,t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Find </a:t>
            </a:r>
            <a:r>
              <a:rPr lang="el-GR" dirty="0" smtClean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s,p</a:t>
            </a:r>
            <a:r>
              <a:rPr lang="en-US" dirty="0" smtClean="0"/>
              <a:t>) in the bay</a:t>
            </a:r>
          </a:p>
          <a:p>
            <a:pPr lvl="1"/>
            <a:r>
              <a:rPr lang="en-US" dirty="0" smtClean="0"/>
              <a:t>Find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p,t</a:t>
            </a:r>
            <a:r>
              <a:rPr lang="en-US" dirty="0" smtClean="0"/>
              <a:t>) in the ocean M </a:t>
            </a:r>
          </a:p>
          <a:p>
            <a:pPr lvl="1"/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s,t</a:t>
            </a:r>
            <a:r>
              <a:rPr lang="en-US" dirty="0"/>
              <a:t>) </a:t>
            </a:r>
            <a:r>
              <a:rPr lang="en-US" dirty="0" smtClean="0"/>
              <a:t>=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s,p</a:t>
            </a:r>
            <a:r>
              <a:rPr lang="en-US" dirty="0"/>
              <a:t>) </a:t>
            </a:r>
            <a:r>
              <a:rPr lang="en-US" dirty="0" smtClean="0"/>
              <a:t>U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p,t</a:t>
            </a:r>
            <a:r>
              <a:rPr lang="en-US" dirty="0" smtClean="0"/>
              <a:t>) 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19872" y="3751362"/>
            <a:ext cx="2414588" cy="1757362"/>
            <a:chOff x="2097402" y="3284984"/>
            <a:chExt cx="2414588" cy="1757362"/>
          </a:xfrm>
        </p:grpSpPr>
        <p:sp>
          <p:nvSpPr>
            <p:cNvPr id="4" name="任意多边形 3"/>
            <p:cNvSpPr>
              <a:spLocks/>
            </p:cNvSpPr>
            <p:nvPr/>
          </p:nvSpPr>
          <p:spPr bwMode="auto">
            <a:xfrm>
              <a:off x="2097402" y="3284984"/>
              <a:ext cx="2414588" cy="1752600"/>
            </a:xfrm>
            <a:custGeom>
              <a:avLst/>
              <a:gdLst>
                <a:gd name="T0" fmla="*/ 0 w 2414427"/>
                <a:gd name="T1" fmla="*/ 540249 h 1752600"/>
                <a:gd name="T2" fmla="*/ 1069609 w 2414427"/>
                <a:gd name="T3" fmla="*/ 0 h 1752600"/>
                <a:gd name="T4" fmla="*/ 2173540 w 2414427"/>
                <a:gd name="T5" fmla="*/ 221750 h 1752600"/>
                <a:gd name="T6" fmla="*/ 1503967 w 2414427"/>
                <a:gd name="T7" fmla="*/ 509427 h 1752600"/>
                <a:gd name="T8" fmla="*/ 1215520 w 2414427"/>
                <a:gd name="T9" fmla="*/ 1064231 h 1752600"/>
                <a:gd name="T10" fmla="*/ 1823285 w 2414427"/>
                <a:gd name="T11" fmla="*/ 920393 h 1752600"/>
                <a:gd name="T12" fmla="*/ 2420744 w 2414427"/>
                <a:gd name="T13" fmla="*/ 1218343 h 1752600"/>
                <a:gd name="T14" fmla="*/ 1236137 w 2414427"/>
                <a:gd name="T15" fmla="*/ 1752600 h 1752600"/>
                <a:gd name="T16" fmla="*/ 999206 w 2414427"/>
                <a:gd name="T17" fmla="*/ 899844 h 1752600"/>
                <a:gd name="T18" fmla="*/ 525347 w 2414427"/>
                <a:gd name="T19" fmla="*/ 1495746 h 1752600"/>
                <a:gd name="T20" fmla="*/ 20588 w 2414427"/>
                <a:gd name="T21" fmla="*/ 1269714 h 1752600"/>
                <a:gd name="T22" fmla="*/ 576874 w 2414427"/>
                <a:gd name="T23" fmla="*/ 920393 h 1752600"/>
                <a:gd name="T24" fmla="*/ 566561 w 2414427"/>
                <a:gd name="T25" fmla="*/ 591620 h 1752600"/>
                <a:gd name="T26" fmla="*/ 566561 w 2414427"/>
                <a:gd name="T27" fmla="*/ 591620 h 1752600"/>
                <a:gd name="T28" fmla="*/ 566561 w 2414427"/>
                <a:gd name="T29" fmla="*/ 591620 h 1752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14427"/>
                <a:gd name="T46" fmla="*/ 0 h 1752600"/>
                <a:gd name="T47" fmla="*/ 2414427 w 2414427"/>
                <a:gd name="T48" fmla="*/ 1752600 h 17526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14427" h="1752600">
                  <a:moveTo>
                    <a:pt x="0" y="540249"/>
                  </a:moveTo>
                  <a:lnTo>
                    <a:pt x="1066800" y="0"/>
                  </a:lnTo>
                  <a:lnTo>
                    <a:pt x="2167847" y="221750"/>
                  </a:lnTo>
                  <a:lnTo>
                    <a:pt x="1500027" y="509427"/>
                  </a:lnTo>
                  <a:lnTo>
                    <a:pt x="1212351" y="1064231"/>
                  </a:lnTo>
                  <a:lnTo>
                    <a:pt x="1818526" y="920393"/>
                  </a:lnTo>
                  <a:lnTo>
                    <a:pt x="2414427" y="1218343"/>
                  </a:lnTo>
                  <a:lnTo>
                    <a:pt x="1232899" y="1752600"/>
                  </a:lnTo>
                  <a:lnTo>
                    <a:pt x="996593" y="899844"/>
                  </a:lnTo>
                  <a:lnTo>
                    <a:pt x="523982" y="1495746"/>
                  </a:lnTo>
                  <a:lnTo>
                    <a:pt x="20549" y="1269714"/>
                  </a:lnTo>
                  <a:lnTo>
                    <a:pt x="575353" y="920393"/>
                  </a:lnTo>
                  <a:lnTo>
                    <a:pt x="565079" y="591620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任意多边形 10"/>
            <p:cNvSpPr>
              <a:spLocks/>
            </p:cNvSpPr>
            <p:nvPr/>
          </p:nvSpPr>
          <p:spPr bwMode="auto">
            <a:xfrm>
              <a:off x="2132856" y="3284984"/>
              <a:ext cx="2373312" cy="1757362"/>
            </a:xfrm>
            <a:custGeom>
              <a:avLst/>
              <a:gdLst>
                <a:gd name="T0" fmla="*/ 11130 w 2373330"/>
                <a:gd name="T1" fmla="*/ 511935 h 1756880"/>
                <a:gd name="T2" fmla="*/ 0 w 2373330"/>
                <a:gd name="T3" fmla="*/ 1292771 h 1756880"/>
                <a:gd name="T4" fmla="*/ 503337 w 2373330"/>
                <a:gd name="T5" fmla="*/ 1509957 h 1756880"/>
                <a:gd name="T6" fmla="*/ 1201860 w 2373330"/>
                <a:gd name="T7" fmla="*/ 1768509 h 1756880"/>
                <a:gd name="T8" fmla="*/ 2372898 w 2373330"/>
                <a:gd name="T9" fmla="*/ 1241061 h 1756880"/>
                <a:gd name="T10" fmla="*/ 2136640 w 2373330"/>
                <a:gd name="T11" fmla="*/ 237865 h 1756880"/>
                <a:gd name="T12" fmla="*/ 1042634 w 2373330"/>
                <a:gd name="T13" fmla="*/ 0 h 1756880"/>
                <a:gd name="T14" fmla="*/ 11130 w 2373330"/>
                <a:gd name="T15" fmla="*/ 511935 h 17568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73330"/>
                <a:gd name="T25" fmla="*/ 0 h 1756880"/>
                <a:gd name="T26" fmla="*/ 2373330 w 2373330"/>
                <a:gd name="T27" fmla="*/ 1756880 h 17568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73330" h="1756880">
                  <a:moveTo>
                    <a:pt x="11130" y="508570"/>
                  </a:moveTo>
                  <a:lnTo>
                    <a:pt x="0" y="1284269"/>
                  </a:lnTo>
                  <a:lnTo>
                    <a:pt x="503433" y="1500026"/>
                  </a:lnTo>
                  <a:lnTo>
                    <a:pt x="1202076" y="1756880"/>
                  </a:lnTo>
                  <a:lnTo>
                    <a:pt x="2373330" y="1232898"/>
                  </a:lnTo>
                  <a:lnTo>
                    <a:pt x="2137024" y="236305"/>
                  </a:lnTo>
                  <a:lnTo>
                    <a:pt x="1042826" y="0"/>
                  </a:lnTo>
                  <a:lnTo>
                    <a:pt x="11130" y="508570"/>
                  </a:lnTo>
                  <a:close/>
                </a:path>
              </a:pathLst>
            </a:custGeom>
            <a:noFill/>
            <a:ln w="3810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84616" y="3645024"/>
            <a:ext cx="1471613" cy="1220787"/>
            <a:chOff x="6187504" y="4584477"/>
            <a:chExt cx="1471613" cy="1220787"/>
          </a:xfrm>
        </p:grpSpPr>
        <p:sp>
          <p:nvSpPr>
            <p:cNvPr id="6" name="任意多边形 7"/>
            <p:cNvSpPr>
              <a:spLocks/>
            </p:cNvSpPr>
            <p:nvPr/>
          </p:nvSpPr>
          <p:spPr bwMode="auto">
            <a:xfrm>
              <a:off x="6187504" y="4584477"/>
              <a:ext cx="1471613" cy="1208087"/>
            </a:xfrm>
            <a:custGeom>
              <a:avLst/>
              <a:gdLst>
                <a:gd name="T0" fmla="*/ 0 w 1472184"/>
                <a:gd name="T1" fmla="*/ 842576 h 1207008"/>
                <a:gd name="T2" fmla="*/ 527480 w 1472184"/>
                <a:gd name="T3" fmla="*/ 0 h 1207008"/>
                <a:gd name="T4" fmla="*/ 1464210 w 1472184"/>
                <a:gd name="T5" fmla="*/ 379623 h 1207008"/>
                <a:gd name="T6" fmla="*/ 627519 w 1472184"/>
                <a:gd name="T7" fmla="*/ 444436 h 1207008"/>
                <a:gd name="T8" fmla="*/ 836691 w 1472184"/>
                <a:gd name="T9" fmla="*/ 833320 h 1207008"/>
                <a:gd name="T10" fmla="*/ 1191377 w 1472184"/>
                <a:gd name="T11" fmla="*/ 638881 h 1207008"/>
                <a:gd name="T12" fmla="*/ 827596 w 1472184"/>
                <a:gd name="T13" fmla="*/ 1222205 h 1207008"/>
                <a:gd name="T14" fmla="*/ 536575 w 1472184"/>
                <a:gd name="T15" fmla="*/ 712950 h 12070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2184"/>
                <a:gd name="T25" fmla="*/ 0 h 1207008"/>
                <a:gd name="T26" fmla="*/ 1472184 w 1472184"/>
                <a:gd name="T27" fmla="*/ 1207008 h 12070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2184" h="1207008">
                  <a:moveTo>
                    <a:pt x="0" y="832104"/>
                  </a:moveTo>
                  <a:lnTo>
                    <a:pt x="530352" y="0"/>
                  </a:lnTo>
                  <a:lnTo>
                    <a:pt x="1472184" y="374904"/>
                  </a:lnTo>
                  <a:lnTo>
                    <a:pt x="630936" y="438912"/>
                  </a:lnTo>
                  <a:lnTo>
                    <a:pt x="841248" y="822960"/>
                  </a:lnTo>
                  <a:lnTo>
                    <a:pt x="1197864" y="630936"/>
                  </a:lnTo>
                  <a:lnTo>
                    <a:pt x="832104" y="1207008"/>
                  </a:lnTo>
                  <a:lnTo>
                    <a:pt x="539496" y="704088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" name="任意多边形 14"/>
            <p:cNvSpPr/>
            <p:nvPr/>
          </p:nvSpPr>
          <p:spPr bwMode="auto">
            <a:xfrm>
              <a:off x="6195971" y="4586064"/>
              <a:ext cx="1456266" cy="1219200"/>
            </a:xfrm>
            <a:custGeom>
              <a:avLst/>
              <a:gdLst>
                <a:gd name="connsiteX0" fmla="*/ 524933 w 1456266"/>
                <a:gd name="connsiteY0" fmla="*/ 0 h 1219200"/>
                <a:gd name="connsiteX1" fmla="*/ 0 w 1456266"/>
                <a:gd name="connsiteY1" fmla="*/ 829733 h 1219200"/>
                <a:gd name="connsiteX2" fmla="*/ 829733 w 1456266"/>
                <a:gd name="connsiteY2" fmla="*/ 1219200 h 1219200"/>
                <a:gd name="connsiteX3" fmla="*/ 1456266 w 1456266"/>
                <a:gd name="connsiteY3" fmla="*/ 381000 h 1219200"/>
                <a:gd name="connsiteX4" fmla="*/ 1456266 w 1456266"/>
                <a:gd name="connsiteY4" fmla="*/ 381000 h 1219200"/>
                <a:gd name="connsiteX5" fmla="*/ 1456266 w 1456266"/>
                <a:gd name="connsiteY5" fmla="*/ 381000 h 1219200"/>
                <a:gd name="connsiteX0" fmla="*/ 524933 w 1456266"/>
                <a:gd name="connsiteY0" fmla="*/ 0 h 1219200"/>
                <a:gd name="connsiteX1" fmla="*/ 0 w 1456266"/>
                <a:gd name="connsiteY1" fmla="*/ 829733 h 1219200"/>
                <a:gd name="connsiteX2" fmla="*/ 829733 w 1456266"/>
                <a:gd name="connsiteY2" fmla="*/ 1219200 h 1219200"/>
                <a:gd name="connsiteX3" fmla="*/ 1346200 w 1456266"/>
                <a:gd name="connsiteY3" fmla="*/ 516467 h 1219200"/>
                <a:gd name="connsiteX4" fmla="*/ 1456266 w 1456266"/>
                <a:gd name="connsiteY4" fmla="*/ 381000 h 1219200"/>
                <a:gd name="connsiteX5" fmla="*/ 1456266 w 1456266"/>
                <a:gd name="connsiteY5" fmla="*/ 381000 h 1219200"/>
                <a:gd name="connsiteX6" fmla="*/ 1456266 w 1456266"/>
                <a:gd name="connsiteY6" fmla="*/ 381000 h 1219200"/>
                <a:gd name="connsiteX0" fmla="*/ 524933 w 1456266"/>
                <a:gd name="connsiteY0" fmla="*/ 0 h 1219200"/>
                <a:gd name="connsiteX1" fmla="*/ 0 w 1456266"/>
                <a:gd name="connsiteY1" fmla="*/ 829733 h 1219200"/>
                <a:gd name="connsiteX2" fmla="*/ 829733 w 1456266"/>
                <a:gd name="connsiteY2" fmla="*/ 1219200 h 1219200"/>
                <a:gd name="connsiteX3" fmla="*/ 1346200 w 1456266"/>
                <a:gd name="connsiteY3" fmla="*/ 516467 h 1219200"/>
                <a:gd name="connsiteX4" fmla="*/ 1456266 w 1456266"/>
                <a:gd name="connsiteY4" fmla="*/ 381000 h 1219200"/>
                <a:gd name="connsiteX5" fmla="*/ 1456266 w 1456266"/>
                <a:gd name="connsiteY5" fmla="*/ 381000 h 1219200"/>
                <a:gd name="connsiteX6" fmla="*/ 527540 w 1456266"/>
                <a:gd name="connsiteY6" fmla="*/ 23786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6266" h="1219200">
                  <a:moveTo>
                    <a:pt x="524933" y="0"/>
                  </a:moveTo>
                  <a:lnTo>
                    <a:pt x="0" y="829733"/>
                  </a:lnTo>
                  <a:lnTo>
                    <a:pt x="829733" y="1219200"/>
                  </a:lnTo>
                  <a:lnTo>
                    <a:pt x="1346200" y="516467"/>
                  </a:lnTo>
                  <a:lnTo>
                    <a:pt x="1456266" y="381000"/>
                  </a:lnTo>
                  <a:lnTo>
                    <a:pt x="1456266" y="381000"/>
                  </a:lnTo>
                  <a:lnTo>
                    <a:pt x="527540" y="23786"/>
                  </a:lnTo>
                </a:path>
              </a:pathLst>
            </a:cu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69792" y="5191522"/>
            <a:ext cx="1544638" cy="1508654"/>
            <a:chOff x="3910838" y="5296554"/>
            <a:chExt cx="1544638" cy="1508654"/>
          </a:xfrm>
        </p:grpSpPr>
        <p:sp>
          <p:nvSpPr>
            <p:cNvPr id="7" name="任意多边形 8"/>
            <p:cNvSpPr>
              <a:spLocks/>
            </p:cNvSpPr>
            <p:nvPr/>
          </p:nvSpPr>
          <p:spPr bwMode="auto">
            <a:xfrm>
              <a:off x="3910838" y="5296554"/>
              <a:ext cx="1544638" cy="1500187"/>
            </a:xfrm>
            <a:custGeom>
              <a:avLst/>
              <a:gdLst>
                <a:gd name="T0" fmla="*/ 0 w 1545336"/>
                <a:gd name="T1" fmla="*/ 533187 h 1499616"/>
                <a:gd name="T2" fmla="*/ 763253 w 1545336"/>
                <a:gd name="T3" fmla="*/ 0 h 1499616"/>
                <a:gd name="T4" fmla="*/ 1535593 w 1545336"/>
                <a:gd name="T5" fmla="*/ 661887 h 1499616"/>
                <a:gd name="T6" fmla="*/ 890461 w 1545336"/>
                <a:gd name="T7" fmla="*/ 634307 h 1499616"/>
                <a:gd name="T8" fmla="*/ 735994 w 1545336"/>
                <a:gd name="T9" fmla="*/ 1507630 h 1499616"/>
                <a:gd name="T10" fmla="*/ 99954 w 1545336"/>
                <a:gd name="T11" fmla="*/ 1176688 h 1499616"/>
                <a:gd name="T12" fmla="*/ 99954 w 1545336"/>
                <a:gd name="T13" fmla="*/ 1176688 h 14996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5336"/>
                <a:gd name="T22" fmla="*/ 0 h 1499616"/>
                <a:gd name="T23" fmla="*/ 1545336 w 1545336"/>
                <a:gd name="T24" fmla="*/ 1499616 h 14996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5336" h="1499616">
                  <a:moveTo>
                    <a:pt x="0" y="530352"/>
                  </a:moveTo>
                  <a:lnTo>
                    <a:pt x="768096" y="0"/>
                  </a:lnTo>
                  <a:lnTo>
                    <a:pt x="1545336" y="658368"/>
                  </a:lnTo>
                  <a:lnTo>
                    <a:pt x="896112" y="630936"/>
                  </a:lnTo>
                  <a:lnTo>
                    <a:pt x="740664" y="1499616"/>
                  </a:lnTo>
                  <a:lnTo>
                    <a:pt x="100584" y="1170432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任意多边形 15"/>
            <p:cNvSpPr/>
            <p:nvPr/>
          </p:nvSpPr>
          <p:spPr bwMode="auto">
            <a:xfrm>
              <a:off x="3919305" y="5298141"/>
              <a:ext cx="1524000" cy="1507067"/>
            </a:xfrm>
            <a:custGeom>
              <a:avLst/>
              <a:gdLst>
                <a:gd name="connsiteX0" fmla="*/ 762000 w 1524000"/>
                <a:gd name="connsiteY0" fmla="*/ 0 h 1507067"/>
                <a:gd name="connsiteX1" fmla="*/ 0 w 1524000"/>
                <a:gd name="connsiteY1" fmla="*/ 541867 h 1507067"/>
                <a:gd name="connsiteX2" fmla="*/ 84666 w 1524000"/>
                <a:gd name="connsiteY2" fmla="*/ 1202267 h 1507067"/>
                <a:gd name="connsiteX3" fmla="*/ 753533 w 1524000"/>
                <a:gd name="connsiteY3" fmla="*/ 1507067 h 1507067"/>
                <a:gd name="connsiteX4" fmla="*/ 1524000 w 1524000"/>
                <a:gd name="connsiteY4" fmla="*/ 668867 h 1507067"/>
                <a:gd name="connsiteX5" fmla="*/ 762000 w 1524000"/>
                <a:gd name="connsiteY5" fmla="*/ 0 h 150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000" h="1507067">
                  <a:moveTo>
                    <a:pt x="762000" y="0"/>
                  </a:moveTo>
                  <a:lnTo>
                    <a:pt x="0" y="541867"/>
                  </a:lnTo>
                  <a:lnTo>
                    <a:pt x="84666" y="1202267"/>
                  </a:lnTo>
                  <a:lnTo>
                    <a:pt x="753533" y="1507067"/>
                  </a:lnTo>
                  <a:lnTo>
                    <a:pt x="1524000" y="668867"/>
                  </a:lnTo>
                  <a:lnTo>
                    <a:pt x="762000" y="0"/>
                  </a:lnTo>
                  <a:close/>
                </a:path>
              </a:pathLst>
            </a:cu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Oval 11"/>
          <p:cNvSpPr/>
          <p:nvPr/>
        </p:nvSpPr>
        <p:spPr bwMode="auto">
          <a:xfrm>
            <a:off x="5122748" y="4399434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982702" y="4501059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4350" y="4255418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982702" y="411140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cxnSp>
        <p:nvCxnSpPr>
          <p:cNvPr id="21" name="Straight Connector 20"/>
          <p:cNvCxnSpPr>
            <a:stCxn id="8" idx="5"/>
            <a:endCxn id="8" idx="4"/>
          </p:cNvCxnSpPr>
          <p:nvPr/>
        </p:nvCxnSpPr>
        <p:spPr bwMode="auto">
          <a:xfrm>
            <a:off x="5591950" y="3989292"/>
            <a:ext cx="236256" cy="100347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719164" y="3133839"/>
            <a:ext cx="1303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bay gate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710079" y="3503171"/>
            <a:ext cx="332032" cy="4861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Freeform 31"/>
          <p:cNvSpPr/>
          <p:nvPr/>
        </p:nvSpPr>
        <p:spPr bwMode="auto">
          <a:xfrm>
            <a:off x="5183218" y="4452359"/>
            <a:ext cx="2854295" cy="427290"/>
          </a:xfrm>
          <a:custGeom>
            <a:avLst/>
            <a:gdLst>
              <a:gd name="connsiteX0" fmla="*/ 0 w 2854295"/>
              <a:gd name="connsiteY0" fmla="*/ 0 h 427290"/>
              <a:gd name="connsiteX1" fmla="*/ 529839 w 2854295"/>
              <a:gd name="connsiteY1" fmla="*/ 0 h 427290"/>
              <a:gd name="connsiteX2" fmla="*/ 2050991 w 2854295"/>
              <a:gd name="connsiteY2" fmla="*/ 427290 h 427290"/>
              <a:gd name="connsiteX3" fmla="*/ 2854295 w 2854295"/>
              <a:gd name="connsiteY3" fmla="*/ 119641 h 42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295" h="427290">
                <a:moveTo>
                  <a:pt x="0" y="0"/>
                </a:moveTo>
                <a:lnTo>
                  <a:pt x="529839" y="0"/>
                </a:lnTo>
                <a:lnTo>
                  <a:pt x="2050991" y="427290"/>
                </a:lnTo>
                <a:lnTo>
                  <a:pt x="2854295" y="119641"/>
                </a:ln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 bwMode="auto">
          <a:xfrm>
            <a:off x="5664306" y="4399288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86440" y="4085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133286" y="2420888"/>
            <a:ext cx="315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easy: the bay is </a:t>
            </a:r>
            <a:r>
              <a:rPr lang="en-US" dirty="0" smtClean="0">
                <a:solidFill>
                  <a:srgbClr val="FF0000"/>
                </a:solidFill>
              </a:rPr>
              <a:t>a simply polygon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79134" y="2852936"/>
            <a:ext cx="195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the graph G</a:t>
            </a:r>
            <a:r>
              <a:rPr lang="en-US" baseline="-25000" dirty="0" smtClean="0"/>
              <a:t>M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067944" y="2605554"/>
            <a:ext cx="10548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4641982" y="3069448"/>
            <a:ext cx="69977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7596336" y="923236"/>
            <a:ext cx="1306481" cy="156966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??  </a:t>
            </a:r>
            <a:endParaRPr lang="en-US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76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32" grpId="0" animBg="1"/>
      <p:bldP spid="33" grpId="0" animBg="1"/>
      <p:bldP spid="34" grpId="0"/>
      <p:bldP spid="35" grpId="0"/>
      <p:bldP spid="36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intermediate points on the bay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5978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: the first point vertically visible to ab if we go from s to a on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s,a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If </a:t>
            </a:r>
            <a:r>
              <a:rPr lang="el-GR" dirty="0" smtClean="0"/>
              <a:t>π</a:t>
            </a:r>
            <a:r>
              <a:rPr lang="en-US" dirty="0"/>
              <a:t>(</a:t>
            </a:r>
            <a:r>
              <a:rPr lang="en-US" dirty="0" err="1"/>
              <a:t>s,t</a:t>
            </a:r>
            <a:r>
              <a:rPr lang="en-US" dirty="0"/>
              <a:t>) </a:t>
            </a:r>
            <a:r>
              <a:rPr lang="en-US" dirty="0" smtClean="0"/>
              <a:t>crosses </a:t>
            </a:r>
            <a:r>
              <a:rPr lang="en-US" dirty="0" smtClean="0">
                <a:solidFill>
                  <a:srgbClr val="FF0000"/>
                </a:solidFill>
              </a:rPr>
              <a:t>az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there exists a shortest path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s,t</a:t>
            </a:r>
            <a:r>
              <a:rPr lang="en-US" dirty="0"/>
              <a:t>) </a:t>
            </a:r>
            <a:r>
              <a:rPr lang="en-US" dirty="0" smtClean="0"/>
              <a:t>containing z</a:t>
            </a:r>
            <a:r>
              <a:rPr lang="en-US" baseline="-25000" dirty="0" smtClean="0"/>
              <a:t>1 </a:t>
            </a:r>
            <a:r>
              <a:rPr lang="en-US" dirty="0" smtClean="0"/>
              <a:t>as an intermediate point</a:t>
            </a:r>
          </a:p>
          <a:p>
            <a:pPr lvl="1"/>
            <a:r>
              <a:rPr lang="en-US" dirty="0" smtClean="0"/>
              <a:t>If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s,t</a:t>
            </a:r>
            <a:r>
              <a:rPr lang="en-US" dirty="0"/>
              <a:t>) </a:t>
            </a:r>
            <a:r>
              <a:rPr lang="en-US" dirty="0" smtClean="0"/>
              <a:t>crosses </a:t>
            </a:r>
            <a:r>
              <a:rPr lang="en-US" dirty="0" smtClean="0">
                <a:solidFill>
                  <a:srgbClr val="FF0000"/>
                </a:solidFill>
              </a:rPr>
              <a:t>bz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then z</a:t>
            </a:r>
            <a:r>
              <a:rPr lang="en-US" baseline="-25000" dirty="0" smtClean="0"/>
              <a:t>2 </a:t>
            </a:r>
            <a:r>
              <a:rPr lang="en-US" dirty="0" smtClean="0"/>
              <a:t>is an intermediate point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1763688" y="3879499"/>
            <a:ext cx="4546363" cy="2597921"/>
          </a:xfrm>
          <a:custGeom>
            <a:avLst/>
            <a:gdLst>
              <a:gd name="connsiteX0" fmla="*/ 3990886 w 3990886"/>
              <a:gd name="connsiteY0" fmla="*/ 743484 h 3085032"/>
              <a:gd name="connsiteX1" fmla="*/ 3161944 w 3990886"/>
              <a:gd name="connsiteY1" fmla="*/ 683663 h 3085032"/>
              <a:gd name="connsiteX2" fmla="*/ 2914116 w 3990886"/>
              <a:gd name="connsiteY2" fmla="*/ 290557 h 3085032"/>
              <a:gd name="connsiteX3" fmla="*/ 2760292 w 3990886"/>
              <a:gd name="connsiteY3" fmla="*/ 1093861 h 3085032"/>
              <a:gd name="connsiteX4" fmla="*/ 1914258 w 3990886"/>
              <a:gd name="connsiteY4" fmla="*/ 854579 h 3085032"/>
              <a:gd name="connsiteX5" fmla="*/ 1213503 w 3990886"/>
              <a:gd name="connsiteY5" fmla="*/ 0 h 3085032"/>
              <a:gd name="connsiteX6" fmla="*/ 239283 w 3990886"/>
              <a:gd name="connsiteY6" fmla="*/ 487110 h 3085032"/>
              <a:gd name="connsiteX7" fmla="*/ 0 w 3990886"/>
              <a:gd name="connsiteY7" fmla="*/ 1777525 h 3085032"/>
              <a:gd name="connsiteX8" fmla="*/ 683664 w 3990886"/>
              <a:gd name="connsiteY8" fmla="*/ 1956987 h 3085032"/>
              <a:gd name="connsiteX9" fmla="*/ 1256232 w 3990886"/>
              <a:gd name="connsiteY9" fmla="*/ 1213503 h 3085032"/>
              <a:gd name="connsiteX10" fmla="*/ 1016950 w 3990886"/>
              <a:gd name="connsiteY10" fmla="*/ 2307364 h 3085032"/>
              <a:gd name="connsiteX11" fmla="*/ 2187724 w 3990886"/>
              <a:gd name="connsiteY11" fmla="*/ 1794617 h 3085032"/>
              <a:gd name="connsiteX12" fmla="*/ 1751888 w 3990886"/>
              <a:gd name="connsiteY12" fmla="*/ 2350093 h 3085032"/>
              <a:gd name="connsiteX13" fmla="*/ 2469735 w 3990886"/>
              <a:gd name="connsiteY13" fmla="*/ 2409914 h 3085032"/>
              <a:gd name="connsiteX14" fmla="*/ 1888621 w 3990886"/>
              <a:gd name="connsiteY14" fmla="*/ 2982482 h 3085032"/>
              <a:gd name="connsiteX15" fmla="*/ 2529556 w 3990886"/>
              <a:gd name="connsiteY15" fmla="*/ 3085032 h 3085032"/>
              <a:gd name="connsiteX16" fmla="*/ 3990886 w 3990886"/>
              <a:gd name="connsiteY16" fmla="*/ 743484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60292 w 3982341"/>
              <a:gd name="connsiteY3" fmla="*/ 1093861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982341 w 3982341"/>
              <a:gd name="connsiteY16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60292 w 3982341"/>
              <a:gd name="connsiteY3" fmla="*/ 1093861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982341 w 3982341"/>
              <a:gd name="connsiteY16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60292 w 3982341"/>
              <a:gd name="connsiteY3" fmla="*/ 1093861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17563 w 3982341"/>
              <a:gd name="connsiteY3" fmla="*/ 1469876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17563 w 3982341"/>
              <a:gd name="connsiteY3" fmla="*/ 1469876 h 3085032"/>
              <a:gd name="connsiteX4" fmla="*/ 1350236 w 3982341"/>
              <a:gd name="connsiteY4" fmla="*/ 811850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17563 w 3982341"/>
              <a:gd name="connsiteY3" fmla="*/ 1469876 h 3085032"/>
              <a:gd name="connsiteX4" fmla="*/ 1948442 w 3982341"/>
              <a:gd name="connsiteY4" fmla="*/ 1093861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25211"/>
              <a:gd name="connsiteX1" fmla="*/ 3161944 w 3982341"/>
              <a:gd name="connsiteY1" fmla="*/ 683663 h 3025211"/>
              <a:gd name="connsiteX2" fmla="*/ 2914116 w 3982341"/>
              <a:gd name="connsiteY2" fmla="*/ 290557 h 3025211"/>
              <a:gd name="connsiteX3" fmla="*/ 2717563 w 3982341"/>
              <a:gd name="connsiteY3" fmla="*/ 1469876 h 3025211"/>
              <a:gd name="connsiteX4" fmla="*/ 1948442 w 3982341"/>
              <a:gd name="connsiteY4" fmla="*/ 1093861 h 3025211"/>
              <a:gd name="connsiteX5" fmla="*/ 1213503 w 3982341"/>
              <a:gd name="connsiteY5" fmla="*/ 0 h 3025211"/>
              <a:gd name="connsiteX6" fmla="*/ 239283 w 3982341"/>
              <a:gd name="connsiteY6" fmla="*/ 487110 h 3025211"/>
              <a:gd name="connsiteX7" fmla="*/ 0 w 3982341"/>
              <a:gd name="connsiteY7" fmla="*/ 1777525 h 3025211"/>
              <a:gd name="connsiteX8" fmla="*/ 683664 w 3982341"/>
              <a:gd name="connsiteY8" fmla="*/ 1956987 h 3025211"/>
              <a:gd name="connsiteX9" fmla="*/ 1256232 w 3982341"/>
              <a:gd name="connsiteY9" fmla="*/ 1213503 h 3025211"/>
              <a:gd name="connsiteX10" fmla="*/ 1016950 w 3982341"/>
              <a:gd name="connsiteY10" fmla="*/ 2307364 h 3025211"/>
              <a:gd name="connsiteX11" fmla="*/ 2187724 w 3982341"/>
              <a:gd name="connsiteY11" fmla="*/ 1794617 h 3025211"/>
              <a:gd name="connsiteX12" fmla="*/ 1751888 w 3982341"/>
              <a:gd name="connsiteY12" fmla="*/ 2350093 h 3025211"/>
              <a:gd name="connsiteX13" fmla="*/ 2469735 w 3982341"/>
              <a:gd name="connsiteY13" fmla="*/ 2409914 h 3025211"/>
              <a:gd name="connsiteX14" fmla="*/ 1888621 w 3982341"/>
              <a:gd name="connsiteY14" fmla="*/ 2982482 h 3025211"/>
              <a:gd name="connsiteX15" fmla="*/ 2213361 w 3982341"/>
              <a:gd name="connsiteY15" fmla="*/ 3025211 h 3025211"/>
              <a:gd name="connsiteX16" fmla="*/ 3290132 w 3982341"/>
              <a:gd name="connsiteY16" fmla="*/ 1845891 h 3025211"/>
              <a:gd name="connsiteX17" fmla="*/ 3982341 w 3982341"/>
              <a:gd name="connsiteY17" fmla="*/ 752030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469876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469735 w 4546363"/>
              <a:gd name="connsiteY13" fmla="*/ 2409914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290132 w 4546363"/>
              <a:gd name="connsiteY16" fmla="*/ 1845891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469876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469735 w 4546363"/>
              <a:gd name="connsiteY13" fmla="*/ 2409914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469876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521010 w 4546363"/>
              <a:gd name="connsiteY13" fmla="*/ 2179178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589517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521010 w 4546363"/>
              <a:gd name="connsiteY13" fmla="*/ 2179178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589517 h 3025211"/>
              <a:gd name="connsiteX4" fmla="*/ 1811709 w 4546363"/>
              <a:gd name="connsiteY4" fmla="*/ 1145136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521010 w 4546363"/>
              <a:gd name="connsiteY13" fmla="*/ 2179178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546931 h 2734654"/>
              <a:gd name="connsiteX1" fmla="*/ 3161944 w 4546363"/>
              <a:gd name="connsiteY1" fmla="*/ 393106 h 2734654"/>
              <a:gd name="connsiteX2" fmla="*/ 2914116 w 4546363"/>
              <a:gd name="connsiteY2" fmla="*/ 0 h 2734654"/>
              <a:gd name="connsiteX3" fmla="*/ 2717563 w 4546363"/>
              <a:gd name="connsiteY3" fmla="*/ 1298960 h 2734654"/>
              <a:gd name="connsiteX4" fmla="*/ 1811709 w 4546363"/>
              <a:gd name="connsiteY4" fmla="*/ 854579 h 2734654"/>
              <a:gd name="connsiteX5" fmla="*/ 1025495 w 4546363"/>
              <a:gd name="connsiteY5" fmla="*/ 136733 h 2734654"/>
              <a:gd name="connsiteX6" fmla="*/ 239283 w 4546363"/>
              <a:gd name="connsiteY6" fmla="*/ 196553 h 2734654"/>
              <a:gd name="connsiteX7" fmla="*/ 0 w 4546363"/>
              <a:gd name="connsiteY7" fmla="*/ 1486968 h 2734654"/>
              <a:gd name="connsiteX8" fmla="*/ 683664 w 4546363"/>
              <a:gd name="connsiteY8" fmla="*/ 1666430 h 2734654"/>
              <a:gd name="connsiteX9" fmla="*/ 1256232 w 4546363"/>
              <a:gd name="connsiteY9" fmla="*/ 922946 h 2734654"/>
              <a:gd name="connsiteX10" fmla="*/ 1016950 w 4546363"/>
              <a:gd name="connsiteY10" fmla="*/ 2016807 h 2734654"/>
              <a:gd name="connsiteX11" fmla="*/ 2187724 w 4546363"/>
              <a:gd name="connsiteY11" fmla="*/ 1504060 h 2734654"/>
              <a:gd name="connsiteX12" fmla="*/ 1751888 w 4546363"/>
              <a:gd name="connsiteY12" fmla="*/ 2059536 h 2734654"/>
              <a:gd name="connsiteX13" fmla="*/ 2521010 w 4546363"/>
              <a:gd name="connsiteY13" fmla="*/ 1888621 h 2734654"/>
              <a:gd name="connsiteX14" fmla="*/ 1888621 w 4546363"/>
              <a:gd name="connsiteY14" fmla="*/ 2691925 h 2734654"/>
              <a:gd name="connsiteX15" fmla="*/ 2213361 w 4546363"/>
              <a:gd name="connsiteY15" fmla="*/ 2734654 h 2734654"/>
              <a:gd name="connsiteX16" fmla="*/ 3349952 w 4546363"/>
              <a:gd name="connsiteY16" fmla="*/ 1692067 h 2734654"/>
              <a:gd name="connsiteX17" fmla="*/ 4546363 w 4546363"/>
              <a:gd name="connsiteY17" fmla="*/ 546931 h 2734654"/>
              <a:gd name="connsiteX0" fmla="*/ 4546363 w 4546363"/>
              <a:gd name="connsiteY0" fmla="*/ 546931 h 2734654"/>
              <a:gd name="connsiteX1" fmla="*/ 3161944 w 4546363"/>
              <a:gd name="connsiteY1" fmla="*/ 393106 h 2734654"/>
              <a:gd name="connsiteX2" fmla="*/ 2914116 w 4546363"/>
              <a:gd name="connsiteY2" fmla="*/ 0 h 2734654"/>
              <a:gd name="connsiteX3" fmla="*/ 2717563 w 4546363"/>
              <a:gd name="connsiteY3" fmla="*/ 1298960 h 2734654"/>
              <a:gd name="connsiteX4" fmla="*/ 1811709 w 4546363"/>
              <a:gd name="connsiteY4" fmla="*/ 854579 h 2734654"/>
              <a:gd name="connsiteX5" fmla="*/ 1025495 w 4546363"/>
              <a:gd name="connsiteY5" fmla="*/ 136733 h 2734654"/>
              <a:gd name="connsiteX6" fmla="*/ 170917 w 4546363"/>
              <a:gd name="connsiteY6" fmla="*/ 435836 h 2734654"/>
              <a:gd name="connsiteX7" fmla="*/ 0 w 4546363"/>
              <a:gd name="connsiteY7" fmla="*/ 1486968 h 2734654"/>
              <a:gd name="connsiteX8" fmla="*/ 683664 w 4546363"/>
              <a:gd name="connsiteY8" fmla="*/ 1666430 h 2734654"/>
              <a:gd name="connsiteX9" fmla="*/ 1256232 w 4546363"/>
              <a:gd name="connsiteY9" fmla="*/ 922946 h 2734654"/>
              <a:gd name="connsiteX10" fmla="*/ 1016950 w 4546363"/>
              <a:gd name="connsiteY10" fmla="*/ 2016807 h 2734654"/>
              <a:gd name="connsiteX11" fmla="*/ 2187724 w 4546363"/>
              <a:gd name="connsiteY11" fmla="*/ 1504060 h 2734654"/>
              <a:gd name="connsiteX12" fmla="*/ 1751888 w 4546363"/>
              <a:gd name="connsiteY12" fmla="*/ 2059536 h 2734654"/>
              <a:gd name="connsiteX13" fmla="*/ 2521010 w 4546363"/>
              <a:gd name="connsiteY13" fmla="*/ 1888621 h 2734654"/>
              <a:gd name="connsiteX14" fmla="*/ 1888621 w 4546363"/>
              <a:gd name="connsiteY14" fmla="*/ 2691925 h 2734654"/>
              <a:gd name="connsiteX15" fmla="*/ 2213361 w 4546363"/>
              <a:gd name="connsiteY15" fmla="*/ 2734654 h 2734654"/>
              <a:gd name="connsiteX16" fmla="*/ 3349952 w 4546363"/>
              <a:gd name="connsiteY16" fmla="*/ 1692067 h 2734654"/>
              <a:gd name="connsiteX17" fmla="*/ 4546363 w 4546363"/>
              <a:gd name="connsiteY17" fmla="*/ 546931 h 2734654"/>
              <a:gd name="connsiteX0" fmla="*/ 4546363 w 4546363"/>
              <a:gd name="connsiteY0" fmla="*/ 410198 h 2597921"/>
              <a:gd name="connsiteX1" fmla="*/ 3161944 w 4546363"/>
              <a:gd name="connsiteY1" fmla="*/ 256373 h 2597921"/>
              <a:gd name="connsiteX2" fmla="*/ 2649196 w 4546363"/>
              <a:gd name="connsiteY2" fmla="*/ 256374 h 2597921"/>
              <a:gd name="connsiteX3" fmla="*/ 2717563 w 4546363"/>
              <a:gd name="connsiteY3" fmla="*/ 1162227 h 2597921"/>
              <a:gd name="connsiteX4" fmla="*/ 1811709 w 4546363"/>
              <a:gd name="connsiteY4" fmla="*/ 717846 h 2597921"/>
              <a:gd name="connsiteX5" fmla="*/ 1025495 w 4546363"/>
              <a:gd name="connsiteY5" fmla="*/ 0 h 2597921"/>
              <a:gd name="connsiteX6" fmla="*/ 170917 w 4546363"/>
              <a:gd name="connsiteY6" fmla="*/ 299103 h 2597921"/>
              <a:gd name="connsiteX7" fmla="*/ 0 w 4546363"/>
              <a:gd name="connsiteY7" fmla="*/ 1350235 h 2597921"/>
              <a:gd name="connsiteX8" fmla="*/ 683664 w 4546363"/>
              <a:gd name="connsiteY8" fmla="*/ 1529697 h 2597921"/>
              <a:gd name="connsiteX9" fmla="*/ 1256232 w 4546363"/>
              <a:gd name="connsiteY9" fmla="*/ 786213 h 2597921"/>
              <a:gd name="connsiteX10" fmla="*/ 1016950 w 4546363"/>
              <a:gd name="connsiteY10" fmla="*/ 1880074 h 2597921"/>
              <a:gd name="connsiteX11" fmla="*/ 2187724 w 4546363"/>
              <a:gd name="connsiteY11" fmla="*/ 1367327 h 2597921"/>
              <a:gd name="connsiteX12" fmla="*/ 1751888 w 4546363"/>
              <a:gd name="connsiteY12" fmla="*/ 1922803 h 2597921"/>
              <a:gd name="connsiteX13" fmla="*/ 2521010 w 4546363"/>
              <a:gd name="connsiteY13" fmla="*/ 1751888 h 2597921"/>
              <a:gd name="connsiteX14" fmla="*/ 1888621 w 4546363"/>
              <a:gd name="connsiteY14" fmla="*/ 2555192 h 2597921"/>
              <a:gd name="connsiteX15" fmla="*/ 2213361 w 4546363"/>
              <a:gd name="connsiteY15" fmla="*/ 2597921 h 2597921"/>
              <a:gd name="connsiteX16" fmla="*/ 3349952 w 4546363"/>
              <a:gd name="connsiteY16" fmla="*/ 1555334 h 2597921"/>
              <a:gd name="connsiteX17" fmla="*/ 4546363 w 4546363"/>
              <a:gd name="connsiteY17" fmla="*/ 410198 h 2597921"/>
              <a:gd name="connsiteX0" fmla="*/ 4546363 w 4546363"/>
              <a:gd name="connsiteY0" fmla="*/ 410198 h 2597921"/>
              <a:gd name="connsiteX1" fmla="*/ 3161944 w 4546363"/>
              <a:gd name="connsiteY1" fmla="*/ 256373 h 2597921"/>
              <a:gd name="connsiteX2" fmla="*/ 2649196 w 4546363"/>
              <a:gd name="connsiteY2" fmla="*/ 256374 h 2597921"/>
              <a:gd name="connsiteX3" fmla="*/ 2717563 w 4546363"/>
              <a:gd name="connsiteY3" fmla="*/ 1162227 h 2597921"/>
              <a:gd name="connsiteX4" fmla="*/ 1820255 w 4546363"/>
              <a:gd name="connsiteY4" fmla="*/ 803304 h 2597921"/>
              <a:gd name="connsiteX5" fmla="*/ 1025495 w 4546363"/>
              <a:gd name="connsiteY5" fmla="*/ 0 h 2597921"/>
              <a:gd name="connsiteX6" fmla="*/ 170917 w 4546363"/>
              <a:gd name="connsiteY6" fmla="*/ 299103 h 2597921"/>
              <a:gd name="connsiteX7" fmla="*/ 0 w 4546363"/>
              <a:gd name="connsiteY7" fmla="*/ 1350235 h 2597921"/>
              <a:gd name="connsiteX8" fmla="*/ 683664 w 4546363"/>
              <a:gd name="connsiteY8" fmla="*/ 1529697 h 2597921"/>
              <a:gd name="connsiteX9" fmla="*/ 1256232 w 4546363"/>
              <a:gd name="connsiteY9" fmla="*/ 786213 h 2597921"/>
              <a:gd name="connsiteX10" fmla="*/ 1016950 w 4546363"/>
              <a:gd name="connsiteY10" fmla="*/ 1880074 h 2597921"/>
              <a:gd name="connsiteX11" fmla="*/ 2187724 w 4546363"/>
              <a:gd name="connsiteY11" fmla="*/ 1367327 h 2597921"/>
              <a:gd name="connsiteX12" fmla="*/ 1751888 w 4546363"/>
              <a:gd name="connsiteY12" fmla="*/ 1922803 h 2597921"/>
              <a:gd name="connsiteX13" fmla="*/ 2521010 w 4546363"/>
              <a:gd name="connsiteY13" fmla="*/ 1751888 h 2597921"/>
              <a:gd name="connsiteX14" fmla="*/ 1888621 w 4546363"/>
              <a:gd name="connsiteY14" fmla="*/ 2555192 h 2597921"/>
              <a:gd name="connsiteX15" fmla="*/ 2213361 w 4546363"/>
              <a:gd name="connsiteY15" fmla="*/ 2597921 h 2597921"/>
              <a:gd name="connsiteX16" fmla="*/ 3349952 w 4546363"/>
              <a:gd name="connsiteY16" fmla="*/ 1555334 h 2597921"/>
              <a:gd name="connsiteX17" fmla="*/ 4546363 w 4546363"/>
              <a:gd name="connsiteY17" fmla="*/ 410198 h 259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46363" h="2597921">
                <a:moveTo>
                  <a:pt x="4546363" y="410198"/>
                </a:moveTo>
                <a:lnTo>
                  <a:pt x="3161944" y="256373"/>
                </a:lnTo>
                <a:lnTo>
                  <a:pt x="2649196" y="256374"/>
                </a:lnTo>
                <a:lnTo>
                  <a:pt x="2717563" y="1162227"/>
                </a:lnTo>
                <a:lnTo>
                  <a:pt x="1820255" y="803304"/>
                </a:lnTo>
                <a:lnTo>
                  <a:pt x="1025495" y="0"/>
                </a:lnTo>
                <a:lnTo>
                  <a:pt x="170917" y="299103"/>
                </a:lnTo>
                <a:lnTo>
                  <a:pt x="0" y="1350235"/>
                </a:lnTo>
                <a:lnTo>
                  <a:pt x="683664" y="1529697"/>
                </a:lnTo>
                <a:lnTo>
                  <a:pt x="1256232" y="786213"/>
                </a:lnTo>
                <a:lnTo>
                  <a:pt x="1016950" y="1880074"/>
                </a:lnTo>
                <a:lnTo>
                  <a:pt x="2187724" y="1367327"/>
                </a:lnTo>
                <a:lnTo>
                  <a:pt x="1751888" y="1922803"/>
                </a:lnTo>
                <a:lnTo>
                  <a:pt x="2521010" y="1751888"/>
                </a:lnTo>
                <a:lnTo>
                  <a:pt x="1888621" y="2555192"/>
                </a:lnTo>
                <a:lnTo>
                  <a:pt x="2213361" y="2597921"/>
                </a:lnTo>
                <a:lnTo>
                  <a:pt x="3349952" y="1555334"/>
                </a:lnTo>
                <a:lnTo>
                  <a:pt x="4546363" y="410198"/>
                </a:lnTo>
                <a:close/>
              </a:path>
            </a:pathLst>
          </a:cu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>
            <a:stCxn id="4" idx="15"/>
            <a:endCxn id="4" idx="0"/>
          </p:cNvCxnSpPr>
          <p:nvPr/>
        </p:nvCxnSpPr>
        <p:spPr bwMode="auto">
          <a:xfrm flipV="1">
            <a:off x="3977049" y="4289697"/>
            <a:ext cx="2333002" cy="2187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2484683" y="480569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6285" y="4661682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 bwMode="auto">
          <a:xfrm>
            <a:off x="3927183" y="6433904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248531" y="4265118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6615" y="644404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39971" y="4085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 bwMode="auto">
          <a:xfrm>
            <a:off x="2541356" y="4657166"/>
            <a:ext cx="1734797" cy="1837346"/>
          </a:xfrm>
          <a:custGeom>
            <a:avLst/>
            <a:gdLst>
              <a:gd name="connsiteX0" fmla="*/ 0 w 1734797"/>
              <a:gd name="connsiteY0" fmla="*/ 196554 h 1837346"/>
              <a:gd name="connsiteX1" fmla="*/ 478565 w 1734797"/>
              <a:gd name="connsiteY1" fmla="*/ 0 h 1837346"/>
              <a:gd name="connsiteX2" fmla="*/ 1410056 w 1734797"/>
              <a:gd name="connsiteY2" fmla="*/ 581114 h 1837346"/>
              <a:gd name="connsiteX3" fmla="*/ 1734797 w 1734797"/>
              <a:gd name="connsiteY3" fmla="*/ 974221 h 1837346"/>
              <a:gd name="connsiteX4" fmla="*/ 1444240 w 1734797"/>
              <a:gd name="connsiteY4" fmla="*/ 1837346 h 1837346"/>
              <a:gd name="connsiteX5" fmla="*/ 1444240 w 1734797"/>
              <a:gd name="connsiteY5" fmla="*/ 1837346 h 1837346"/>
              <a:gd name="connsiteX6" fmla="*/ 1444240 w 1734797"/>
              <a:gd name="connsiteY6" fmla="*/ 1837346 h 18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4797" h="1837346">
                <a:moveTo>
                  <a:pt x="0" y="196554"/>
                </a:moveTo>
                <a:lnTo>
                  <a:pt x="478565" y="0"/>
                </a:lnTo>
                <a:lnTo>
                  <a:pt x="1410056" y="581114"/>
                </a:lnTo>
                <a:lnTo>
                  <a:pt x="1734797" y="974221"/>
                </a:lnTo>
                <a:lnTo>
                  <a:pt x="1444240" y="1837346"/>
                </a:lnTo>
                <a:lnTo>
                  <a:pt x="1444240" y="1837346"/>
                </a:lnTo>
                <a:lnTo>
                  <a:pt x="1444240" y="1837346"/>
                </a:ln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3002829" y="4323880"/>
            <a:ext cx="3290131" cy="726393"/>
          </a:xfrm>
          <a:custGeom>
            <a:avLst/>
            <a:gdLst>
              <a:gd name="connsiteX0" fmla="*/ 0 w 3290131"/>
              <a:gd name="connsiteY0" fmla="*/ 341832 h 726393"/>
              <a:gd name="connsiteX1" fmla="*/ 1478423 w 3290131"/>
              <a:gd name="connsiteY1" fmla="*/ 726393 h 726393"/>
              <a:gd name="connsiteX2" fmla="*/ 3290131 w 3290131"/>
              <a:gd name="connsiteY2" fmla="*/ 0 h 72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0131" h="726393">
                <a:moveTo>
                  <a:pt x="0" y="341832"/>
                </a:moveTo>
                <a:lnTo>
                  <a:pt x="1478423" y="726393"/>
                </a:lnTo>
                <a:lnTo>
                  <a:pt x="3290131" y="0"/>
                </a:ln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4215215" y="5597786"/>
            <a:ext cx="91440" cy="9144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439785" y="4987538"/>
            <a:ext cx="91440" cy="9144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>
            <a:stCxn id="24" idx="4"/>
          </p:cNvCxnSpPr>
          <p:nvPr/>
        </p:nvCxnSpPr>
        <p:spPr bwMode="auto">
          <a:xfrm>
            <a:off x="4260935" y="5689226"/>
            <a:ext cx="0" cy="4846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4215215" y="6182396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4494701" y="5033258"/>
            <a:ext cx="961742" cy="177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5491927" y="4981558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63789" y="545884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63789" y="609329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373068" y="498525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63020" y="4844135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982340" y="6238431"/>
            <a:ext cx="256081" cy="2392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5554766" y="4333814"/>
            <a:ext cx="721038" cy="6654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175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33" grpId="0" animBg="1"/>
      <p:bldP spid="36" grpId="0" animBg="1"/>
      <p:bldP spid="37" grpId="0"/>
      <p:bldP spid="38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remaining case: All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s,t</a:t>
            </a:r>
            <a:r>
              <a:rPr lang="en-US" dirty="0" smtClean="0"/>
              <a:t>) cross z</a:t>
            </a:r>
            <a:r>
              <a:rPr lang="en-US" baseline="-25000" dirty="0" smtClean="0"/>
              <a:t>1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173872"/>
          </a:xfrm>
        </p:spPr>
        <p:txBody>
          <a:bodyPr/>
          <a:lstStyle/>
          <a:p>
            <a:r>
              <a:rPr lang="en-US" dirty="0"/>
              <a:t>There exists </a:t>
            </a:r>
            <a:r>
              <a:rPr lang="el-GR" dirty="0"/>
              <a:t>π</a:t>
            </a:r>
            <a:r>
              <a:rPr lang="en-US" dirty="0"/>
              <a:t>(</a:t>
            </a:r>
            <a:r>
              <a:rPr lang="en-US" dirty="0" err="1"/>
              <a:t>s,t</a:t>
            </a:r>
            <a:r>
              <a:rPr lang="en-US" dirty="0"/>
              <a:t>) contains </a:t>
            </a:r>
            <a:r>
              <a:rPr lang="en-US" dirty="0" smtClean="0">
                <a:solidFill>
                  <a:srgbClr val="FF0000"/>
                </a:solidFill>
              </a:rPr>
              <a:t>a particular point z</a:t>
            </a:r>
          </a:p>
          <a:p>
            <a:pPr lvl="1"/>
            <a:r>
              <a:rPr lang="en-US" dirty="0" smtClean="0"/>
              <a:t>z: the intersection of the line containing v</a:t>
            </a:r>
            <a:r>
              <a:rPr lang="en-US" baseline="-25000" dirty="0" smtClean="0"/>
              <a:t>1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and the line containing v</a:t>
            </a:r>
            <a:r>
              <a:rPr lang="en-US" baseline="-25000" dirty="0" smtClean="0"/>
              <a:t>2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However, z is not on ab</a:t>
            </a:r>
          </a:p>
          <a:p>
            <a:pPr lvl="1"/>
            <a:endParaRPr lang="en-US" dirty="0" smtClean="0"/>
          </a:p>
        </p:txBody>
      </p:sp>
      <p:sp>
        <p:nvSpPr>
          <p:cNvPr id="4" name="Freeform 3"/>
          <p:cNvSpPr/>
          <p:nvPr/>
        </p:nvSpPr>
        <p:spPr bwMode="auto">
          <a:xfrm>
            <a:off x="1855875" y="3789040"/>
            <a:ext cx="4546363" cy="2597921"/>
          </a:xfrm>
          <a:custGeom>
            <a:avLst/>
            <a:gdLst>
              <a:gd name="connsiteX0" fmla="*/ 3990886 w 3990886"/>
              <a:gd name="connsiteY0" fmla="*/ 743484 h 3085032"/>
              <a:gd name="connsiteX1" fmla="*/ 3161944 w 3990886"/>
              <a:gd name="connsiteY1" fmla="*/ 683663 h 3085032"/>
              <a:gd name="connsiteX2" fmla="*/ 2914116 w 3990886"/>
              <a:gd name="connsiteY2" fmla="*/ 290557 h 3085032"/>
              <a:gd name="connsiteX3" fmla="*/ 2760292 w 3990886"/>
              <a:gd name="connsiteY3" fmla="*/ 1093861 h 3085032"/>
              <a:gd name="connsiteX4" fmla="*/ 1914258 w 3990886"/>
              <a:gd name="connsiteY4" fmla="*/ 854579 h 3085032"/>
              <a:gd name="connsiteX5" fmla="*/ 1213503 w 3990886"/>
              <a:gd name="connsiteY5" fmla="*/ 0 h 3085032"/>
              <a:gd name="connsiteX6" fmla="*/ 239283 w 3990886"/>
              <a:gd name="connsiteY6" fmla="*/ 487110 h 3085032"/>
              <a:gd name="connsiteX7" fmla="*/ 0 w 3990886"/>
              <a:gd name="connsiteY7" fmla="*/ 1777525 h 3085032"/>
              <a:gd name="connsiteX8" fmla="*/ 683664 w 3990886"/>
              <a:gd name="connsiteY8" fmla="*/ 1956987 h 3085032"/>
              <a:gd name="connsiteX9" fmla="*/ 1256232 w 3990886"/>
              <a:gd name="connsiteY9" fmla="*/ 1213503 h 3085032"/>
              <a:gd name="connsiteX10" fmla="*/ 1016950 w 3990886"/>
              <a:gd name="connsiteY10" fmla="*/ 2307364 h 3085032"/>
              <a:gd name="connsiteX11" fmla="*/ 2187724 w 3990886"/>
              <a:gd name="connsiteY11" fmla="*/ 1794617 h 3085032"/>
              <a:gd name="connsiteX12" fmla="*/ 1751888 w 3990886"/>
              <a:gd name="connsiteY12" fmla="*/ 2350093 h 3085032"/>
              <a:gd name="connsiteX13" fmla="*/ 2469735 w 3990886"/>
              <a:gd name="connsiteY13" fmla="*/ 2409914 h 3085032"/>
              <a:gd name="connsiteX14" fmla="*/ 1888621 w 3990886"/>
              <a:gd name="connsiteY14" fmla="*/ 2982482 h 3085032"/>
              <a:gd name="connsiteX15" fmla="*/ 2529556 w 3990886"/>
              <a:gd name="connsiteY15" fmla="*/ 3085032 h 3085032"/>
              <a:gd name="connsiteX16" fmla="*/ 3990886 w 3990886"/>
              <a:gd name="connsiteY16" fmla="*/ 743484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60292 w 3982341"/>
              <a:gd name="connsiteY3" fmla="*/ 1093861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982341 w 3982341"/>
              <a:gd name="connsiteY16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60292 w 3982341"/>
              <a:gd name="connsiteY3" fmla="*/ 1093861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982341 w 3982341"/>
              <a:gd name="connsiteY16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60292 w 3982341"/>
              <a:gd name="connsiteY3" fmla="*/ 1093861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17563 w 3982341"/>
              <a:gd name="connsiteY3" fmla="*/ 1469876 h 3085032"/>
              <a:gd name="connsiteX4" fmla="*/ 1914258 w 3982341"/>
              <a:gd name="connsiteY4" fmla="*/ 854579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17563 w 3982341"/>
              <a:gd name="connsiteY3" fmla="*/ 1469876 h 3085032"/>
              <a:gd name="connsiteX4" fmla="*/ 1350236 w 3982341"/>
              <a:gd name="connsiteY4" fmla="*/ 811850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85032"/>
              <a:gd name="connsiteX1" fmla="*/ 3161944 w 3982341"/>
              <a:gd name="connsiteY1" fmla="*/ 683663 h 3085032"/>
              <a:gd name="connsiteX2" fmla="*/ 2914116 w 3982341"/>
              <a:gd name="connsiteY2" fmla="*/ 290557 h 3085032"/>
              <a:gd name="connsiteX3" fmla="*/ 2717563 w 3982341"/>
              <a:gd name="connsiteY3" fmla="*/ 1469876 h 3085032"/>
              <a:gd name="connsiteX4" fmla="*/ 1948442 w 3982341"/>
              <a:gd name="connsiteY4" fmla="*/ 1093861 h 3085032"/>
              <a:gd name="connsiteX5" fmla="*/ 1213503 w 3982341"/>
              <a:gd name="connsiteY5" fmla="*/ 0 h 3085032"/>
              <a:gd name="connsiteX6" fmla="*/ 239283 w 3982341"/>
              <a:gd name="connsiteY6" fmla="*/ 487110 h 3085032"/>
              <a:gd name="connsiteX7" fmla="*/ 0 w 3982341"/>
              <a:gd name="connsiteY7" fmla="*/ 1777525 h 3085032"/>
              <a:gd name="connsiteX8" fmla="*/ 683664 w 3982341"/>
              <a:gd name="connsiteY8" fmla="*/ 1956987 h 3085032"/>
              <a:gd name="connsiteX9" fmla="*/ 1256232 w 3982341"/>
              <a:gd name="connsiteY9" fmla="*/ 1213503 h 3085032"/>
              <a:gd name="connsiteX10" fmla="*/ 1016950 w 3982341"/>
              <a:gd name="connsiteY10" fmla="*/ 2307364 h 3085032"/>
              <a:gd name="connsiteX11" fmla="*/ 2187724 w 3982341"/>
              <a:gd name="connsiteY11" fmla="*/ 1794617 h 3085032"/>
              <a:gd name="connsiteX12" fmla="*/ 1751888 w 3982341"/>
              <a:gd name="connsiteY12" fmla="*/ 2350093 h 3085032"/>
              <a:gd name="connsiteX13" fmla="*/ 2469735 w 3982341"/>
              <a:gd name="connsiteY13" fmla="*/ 2409914 h 3085032"/>
              <a:gd name="connsiteX14" fmla="*/ 1888621 w 3982341"/>
              <a:gd name="connsiteY14" fmla="*/ 2982482 h 3085032"/>
              <a:gd name="connsiteX15" fmla="*/ 2529556 w 3982341"/>
              <a:gd name="connsiteY15" fmla="*/ 3085032 h 3085032"/>
              <a:gd name="connsiteX16" fmla="*/ 3290132 w 3982341"/>
              <a:gd name="connsiteY16" fmla="*/ 1845891 h 3085032"/>
              <a:gd name="connsiteX17" fmla="*/ 3982341 w 3982341"/>
              <a:gd name="connsiteY17" fmla="*/ 752030 h 3085032"/>
              <a:gd name="connsiteX0" fmla="*/ 3982341 w 3982341"/>
              <a:gd name="connsiteY0" fmla="*/ 752030 h 3025211"/>
              <a:gd name="connsiteX1" fmla="*/ 3161944 w 3982341"/>
              <a:gd name="connsiteY1" fmla="*/ 683663 h 3025211"/>
              <a:gd name="connsiteX2" fmla="*/ 2914116 w 3982341"/>
              <a:gd name="connsiteY2" fmla="*/ 290557 h 3025211"/>
              <a:gd name="connsiteX3" fmla="*/ 2717563 w 3982341"/>
              <a:gd name="connsiteY3" fmla="*/ 1469876 h 3025211"/>
              <a:gd name="connsiteX4" fmla="*/ 1948442 w 3982341"/>
              <a:gd name="connsiteY4" fmla="*/ 1093861 h 3025211"/>
              <a:gd name="connsiteX5" fmla="*/ 1213503 w 3982341"/>
              <a:gd name="connsiteY5" fmla="*/ 0 h 3025211"/>
              <a:gd name="connsiteX6" fmla="*/ 239283 w 3982341"/>
              <a:gd name="connsiteY6" fmla="*/ 487110 h 3025211"/>
              <a:gd name="connsiteX7" fmla="*/ 0 w 3982341"/>
              <a:gd name="connsiteY7" fmla="*/ 1777525 h 3025211"/>
              <a:gd name="connsiteX8" fmla="*/ 683664 w 3982341"/>
              <a:gd name="connsiteY8" fmla="*/ 1956987 h 3025211"/>
              <a:gd name="connsiteX9" fmla="*/ 1256232 w 3982341"/>
              <a:gd name="connsiteY9" fmla="*/ 1213503 h 3025211"/>
              <a:gd name="connsiteX10" fmla="*/ 1016950 w 3982341"/>
              <a:gd name="connsiteY10" fmla="*/ 2307364 h 3025211"/>
              <a:gd name="connsiteX11" fmla="*/ 2187724 w 3982341"/>
              <a:gd name="connsiteY11" fmla="*/ 1794617 h 3025211"/>
              <a:gd name="connsiteX12" fmla="*/ 1751888 w 3982341"/>
              <a:gd name="connsiteY12" fmla="*/ 2350093 h 3025211"/>
              <a:gd name="connsiteX13" fmla="*/ 2469735 w 3982341"/>
              <a:gd name="connsiteY13" fmla="*/ 2409914 h 3025211"/>
              <a:gd name="connsiteX14" fmla="*/ 1888621 w 3982341"/>
              <a:gd name="connsiteY14" fmla="*/ 2982482 h 3025211"/>
              <a:gd name="connsiteX15" fmla="*/ 2213361 w 3982341"/>
              <a:gd name="connsiteY15" fmla="*/ 3025211 h 3025211"/>
              <a:gd name="connsiteX16" fmla="*/ 3290132 w 3982341"/>
              <a:gd name="connsiteY16" fmla="*/ 1845891 h 3025211"/>
              <a:gd name="connsiteX17" fmla="*/ 3982341 w 3982341"/>
              <a:gd name="connsiteY17" fmla="*/ 752030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469876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469735 w 4546363"/>
              <a:gd name="connsiteY13" fmla="*/ 2409914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290132 w 4546363"/>
              <a:gd name="connsiteY16" fmla="*/ 1845891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469876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469735 w 4546363"/>
              <a:gd name="connsiteY13" fmla="*/ 2409914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469876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521010 w 4546363"/>
              <a:gd name="connsiteY13" fmla="*/ 2179178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589517 h 3025211"/>
              <a:gd name="connsiteX4" fmla="*/ 1948442 w 4546363"/>
              <a:gd name="connsiteY4" fmla="*/ 1093861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521010 w 4546363"/>
              <a:gd name="connsiteY13" fmla="*/ 2179178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837488 h 3025211"/>
              <a:gd name="connsiteX1" fmla="*/ 3161944 w 4546363"/>
              <a:gd name="connsiteY1" fmla="*/ 683663 h 3025211"/>
              <a:gd name="connsiteX2" fmla="*/ 2914116 w 4546363"/>
              <a:gd name="connsiteY2" fmla="*/ 290557 h 3025211"/>
              <a:gd name="connsiteX3" fmla="*/ 2717563 w 4546363"/>
              <a:gd name="connsiteY3" fmla="*/ 1589517 h 3025211"/>
              <a:gd name="connsiteX4" fmla="*/ 1811709 w 4546363"/>
              <a:gd name="connsiteY4" fmla="*/ 1145136 h 3025211"/>
              <a:gd name="connsiteX5" fmla="*/ 1213503 w 4546363"/>
              <a:gd name="connsiteY5" fmla="*/ 0 h 3025211"/>
              <a:gd name="connsiteX6" fmla="*/ 239283 w 4546363"/>
              <a:gd name="connsiteY6" fmla="*/ 487110 h 3025211"/>
              <a:gd name="connsiteX7" fmla="*/ 0 w 4546363"/>
              <a:gd name="connsiteY7" fmla="*/ 1777525 h 3025211"/>
              <a:gd name="connsiteX8" fmla="*/ 683664 w 4546363"/>
              <a:gd name="connsiteY8" fmla="*/ 1956987 h 3025211"/>
              <a:gd name="connsiteX9" fmla="*/ 1256232 w 4546363"/>
              <a:gd name="connsiteY9" fmla="*/ 1213503 h 3025211"/>
              <a:gd name="connsiteX10" fmla="*/ 1016950 w 4546363"/>
              <a:gd name="connsiteY10" fmla="*/ 2307364 h 3025211"/>
              <a:gd name="connsiteX11" fmla="*/ 2187724 w 4546363"/>
              <a:gd name="connsiteY11" fmla="*/ 1794617 h 3025211"/>
              <a:gd name="connsiteX12" fmla="*/ 1751888 w 4546363"/>
              <a:gd name="connsiteY12" fmla="*/ 2350093 h 3025211"/>
              <a:gd name="connsiteX13" fmla="*/ 2521010 w 4546363"/>
              <a:gd name="connsiteY13" fmla="*/ 2179178 h 3025211"/>
              <a:gd name="connsiteX14" fmla="*/ 1888621 w 4546363"/>
              <a:gd name="connsiteY14" fmla="*/ 2982482 h 3025211"/>
              <a:gd name="connsiteX15" fmla="*/ 2213361 w 4546363"/>
              <a:gd name="connsiteY15" fmla="*/ 3025211 h 3025211"/>
              <a:gd name="connsiteX16" fmla="*/ 3349952 w 4546363"/>
              <a:gd name="connsiteY16" fmla="*/ 1982624 h 3025211"/>
              <a:gd name="connsiteX17" fmla="*/ 4546363 w 4546363"/>
              <a:gd name="connsiteY17" fmla="*/ 837488 h 3025211"/>
              <a:gd name="connsiteX0" fmla="*/ 4546363 w 4546363"/>
              <a:gd name="connsiteY0" fmla="*/ 546931 h 2734654"/>
              <a:gd name="connsiteX1" fmla="*/ 3161944 w 4546363"/>
              <a:gd name="connsiteY1" fmla="*/ 393106 h 2734654"/>
              <a:gd name="connsiteX2" fmla="*/ 2914116 w 4546363"/>
              <a:gd name="connsiteY2" fmla="*/ 0 h 2734654"/>
              <a:gd name="connsiteX3" fmla="*/ 2717563 w 4546363"/>
              <a:gd name="connsiteY3" fmla="*/ 1298960 h 2734654"/>
              <a:gd name="connsiteX4" fmla="*/ 1811709 w 4546363"/>
              <a:gd name="connsiteY4" fmla="*/ 854579 h 2734654"/>
              <a:gd name="connsiteX5" fmla="*/ 1025495 w 4546363"/>
              <a:gd name="connsiteY5" fmla="*/ 136733 h 2734654"/>
              <a:gd name="connsiteX6" fmla="*/ 239283 w 4546363"/>
              <a:gd name="connsiteY6" fmla="*/ 196553 h 2734654"/>
              <a:gd name="connsiteX7" fmla="*/ 0 w 4546363"/>
              <a:gd name="connsiteY7" fmla="*/ 1486968 h 2734654"/>
              <a:gd name="connsiteX8" fmla="*/ 683664 w 4546363"/>
              <a:gd name="connsiteY8" fmla="*/ 1666430 h 2734654"/>
              <a:gd name="connsiteX9" fmla="*/ 1256232 w 4546363"/>
              <a:gd name="connsiteY9" fmla="*/ 922946 h 2734654"/>
              <a:gd name="connsiteX10" fmla="*/ 1016950 w 4546363"/>
              <a:gd name="connsiteY10" fmla="*/ 2016807 h 2734654"/>
              <a:gd name="connsiteX11" fmla="*/ 2187724 w 4546363"/>
              <a:gd name="connsiteY11" fmla="*/ 1504060 h 2734654"/>
              <a:gd name="connsiteX12" fmla="*/ 1751888 w 4546363"/>
              <a:gd name="connsiteY12" fmla="*/ 2059536 h 2734654"/>
              <a:gd name="connsiteX13" fmla="*/ 2521010 w 4546363"/>
              <a:gd name="connsiteY13" fmla="*/ 1888621 h 2734654"/>
              <a:gd name="connsiteX14" fmla="*/ 1888621 w 4546363"/>
              <a:gd name="connsiteY14" fmla="*/ 2691925 h 2734654"/>
              <a:gd name="connsiteX15" fmla="*/ 2213361 w 4546363"/>
              <a:gd name="connsiteY15" fmla="*/ 2734654 h 2734654"/>
              <a:gd name="connsiteX16" fmla="*/ 3349952 w 4546363"/>
              <a:gd name="connsiteY16" fmla="*/ 1692067 h 2734654"/>
              <a:gd name="connsiteX17" fmla="*/ 4546363 w 4546363"/>
              <a:gd name="connsiteY17" fmla="*/ 546931 h 2734654"/>
              <a:gd name="connsiteX0" fmla="*/ 4546363 w 4546363"/>
              <a:gd name="connsiteY0" fmla="*/ 546931 h 2734654"/>
              <a:gd name="connsiteX1" fmla="*/ 3161944 w 4546363"/>
              <a:gd name="connsiteY1" fmla="*/ 393106 h 2734654"/>
              <a:gd name="connsiteX2" fmla="*/ 2914116 w 4546363"/>
              <a:gd name="connsiteY2" fmla="*/ 0 h 2734654"/>
              <a:gd name="connsiteX3" fmla="*/ 2717563 w 4546363"/>
              <a:gd name="connsiteY3" fmla="*/ 1298960 h 2734654"/>
              <a:gd name="connsiteX4" fmla="*/ 1811709 w 4546363"/>
              <a:gd name="connsiteY4" fmla="*/ 854579 h 2734654"/>
              <a:gd name="connsiteX5" fmla="*/ 1025495 w 4546363"/>
              <a:gd name="connsiteY5" fmla="*/ 136733 h 2734654"/>
              <a:gd name="connsiteX6" fmla="*/ 170917 w 4546363"/>
              <a:gd name="connsiteY6" fmla="*/ 435836 h 2734654"/>
              <a:gd name="connsiteX7" fmla="*/ 0 w 4546363"/>
              <a:gd name="connsiteY7" fmla="*/ 1486968 h 2734654"/>
              <a:gd name="connsiteX8" fmla="*/ 683664 w 4546363"/>
              <a:gd name="connsiteY8" fmla="*/ 1666430 h 2734654"/>
              <a:gd name="connsiteX9" fmla="*/ 1256232 w 4546363"/>
              <a:gd name="connsiteY9" fmla="*/ 922946 h 2734654"/>
              <a:gd name="connsiteX10" fmla="*/ 1016950 w 4546363"/>
              <a:gd name="connsiteY10" fmla="*/ 2016807 h 2734654"/>
              <a:gd name="connsiteX11" fmla="*/ 2187724 w 4546363"/>
              <a:gd name="connsiteY11" fmla="*/ 1504060 h 2734654"/>
              <a:gd name="connsiteX12" fmla="*/ 1751888 w 4546363"/>
              <a:gd name="connsiteY12" fmla="*/ 2059536 h 2734654"/>
              <a:gd name="connsiteX13" fmla="*/ 2521010 w 4546363"/>
              <a:gd name="connsiteY13" fmla="*/ 1888621 h 2734654"/>
              <a:gd name="connsiteX14" fmla="*/ 1888621 w 4546363"/>
              <a:gd name="connsiteY14" fmla="*/ 2691925 h 2734654"/>
              <a:gd name="connsiteX15" fmla="*/ 2213361 w 4546363"/>
              <a:gd name="connsiteY15" fmla="*/ 2734654 h 2734654"/>
              <a:gd name="connsiteX16" fmla="*/ 3349952 w 4546363"/>
              <a:gd name="connsiteY16" fmla="*/ 1692067 h 2734654"/>
              <a:gd name="connsiteX17" fmla="*/ 4546363 w 4546363"/>
              <a:gd name="connsiteY17" fmla="*/ 546931 h 2734654"/>
              <a:gd name="connsiteX0" fmla="*/ 4546363 w 4546363"/>
              <a:gd name="connsiteY0" fmla="*/ 410198 h 2597921"/>
              <a:gd name="connsiteX1" fmla="*/ 3161944 w 4546363"/>
              <a:gd name="connsiteY1" fmla="*/ 256373 h 2597921"/>
              <a:gd name="connsiteX2" fmla="*/ 2649196 w 4546363"/>
              <a:gd name="connsiteY2" fmla="*/ 256374 h 2597921"/>
              <a:gd name="connsiteX3" fmla="*/ 2717563 w 4546363"/>
              <a:gd name="connsiteY3" fmla="*/ 1162227 h 2597921"/>
              <a:gd name="connsiteX4" fmla="*/ 1811709 w 4546363"/>
              <a:gd name="connsiteY4" fmla="*/ 717846 h 2597921"/>
              <a:gd name="connsiteX5" fmla="*/ 1025495 w 4546363"/>
              <a:gd name="connsiteY5" fmla="*/ 0 h 2597921"/>
              <a:gd name="connsiteX6" fmla="*/ 170917 w 4546363"/>
              <a:gd name="connsiteY6" fmla="*/ 299103 h 2597921"/>
              <a:gd name="connsiteX7" fmla="*/ 0 w 4546363"/>
              <a:gd name="connsiteY7" fmla="*/ 1350235 h 2597921"/>
              <a:gd name="connsiteX8" fmla="*/ 683664 w 4546363"/>
              <a:gd name="connsiteY8" fmla="*/ 1529697 h 2597921"/>
              <a:gd name="connsiteX9" fmla="*/ 1256232 w 4546363"/>
              <a:gd name="connsiteY9" fmla="*/ 786213 h 2597921"/>
              <a:gd name="connsiteX10" fmla="*/ 1016950 w 4546363"/>
              <a:gd name="connsiteY10" fmla="*/ 1880074 h 2597921"/>
              <a:gd name="connsiteX11" fmla="*/ 2187724 w 4546363"/>
              <a:gd name="connsiteY11" fmla="*/ 1367327 h 2597921"/>
              <a:gd name="connsiteX12" fmla="*/ 1751888 w 4546363"/>
              <a:gd name="connsiteY12" fmla="*/ 1922803 h 2597921"/>
              <a:gd name="connsiteX13" fmla="*/ 2521010 w 4546363"/>
              <a:gd name="connsiteY13" fmla="*/ 1751888 h 2597921"/>
              <a:gd name="connsiteX14" fmla="*/ 1888621 w 4546363"/>
              <a:gd name="connsiteY14" fmla="*/ 2555192 h 2597921"/>
              <a:gd name="connsiteX15" fmla="*/ 2213361 w 4546363"/>
              <a:gd name="connsiteY15" fmla="*/ 2597921 h 2597921"/>
              <a:gd name="connsiteX16" fmla="*/ 3349952 w 4546363"/>
              <a:gd name="connsiteY16" fmla="*/ 1555334 h 2597921"/>
              <a:gd name="connsiteX17" fmla="*/ 4546363 w 4546363"/>
              <a:gd name="connsiteY17" fmla="*/ 410198 h 2597921"/>
              <a:gd name="connsiteX0" fmla="*/ 4546363 w 4546363"/>
              <a:gd name="connsiteY0" fmla="*/ 410198 h 2597921"/>
              <a:gd name="connsiteX1" fmla="*/ 3161944 w 4546363"/>
              <a:gd name="connsiteY1" fmla="*/ 256373 h 2597921"/>
              <a:gd name="connsiteX2" fmla="*/ 2649196 w 4546363"/>
              <a:gd name="connsiteY2" fmla="*/ 256374 h 2597921"/>
              <a:gd name="connsiteX3" fmla="*/ 2717563 w 4546363"/>
              <a:gd name="connsiteY3" fmla="*/ 1162227 h 2597921"/>
              <a:gd name="connsiteX4" fmla="*/ 1820255 w 4546363"/>
              <a:gd name="connsiteY4" fmla="*/ 803304 h 2597921"/>
              <a:gd name="connsiteX5" fmla="*/ 1025495 w 4546363"/>
              <a:gd name="connsiteY5" fmla="*/ 0 h 2597921"/>
              <a:gd name="connsiteX6" fmla="*/ 170917 w 4546363"/>
              <a:gd name="connsiteY6" fmla="*/ 299103 h 2597921"/>
              <a:gd name="connsiteX7" fmla="*/ 0 w 4546363"/>
              <a:gd name="connsiteY7" fmla="*/ 1350235 h 2597921"/>
              <a:gd name="connsiteX8" fmla="*/ 683664 w 4546363"/>
              <a:gd name="connsiteY8" fmla="*/ 1529697 h 2597921"/>
              <a:gd name="connsiteX9" fmla="*/ 1256232 w 4546363"/>
              <a:gd name="connsiteY9" fmla="*/ 786213 h 2597921"/>
              <a:gd name="connsiteX10" fmla="*/ 1016950 w 4546363"/>
              <a:gd name="connsiteY10" fmla="*/ 1880074 h 2597921"/>
              <a:gd name="connsiteX11" fmla="*/ 2187724 w 4546363"/>
              <a:gd name="connsiteY11" fmla="*/ 1367327 h 2597921"/>
              <a:gd name="connsiteX12" fmla="*/ 1751888 w 4546363"/>
              <a:gd name="connsiteY12" fmla="*/ 1922803 h 2597921"/>
              <a:gd name="connsiteX13" fmla="*/ 2521010 w 4546363"/>
              <a:gd name="connsiteY13" fmla="*/ 1751888 h 2597921"/>
              <a:gd name="connsiteX14" fmla="*/ 1888621 w 4546363"/>
              <a:gd name="connsiteY14" fmla="*/ 2555192 h 2597921"/>
              <a:gd name="connsiteX15" fmla="*/ 2213361 w 4546363"/>
              <a:gd name="connsiteY15" fmla="*/ 2597921 h 2597921"/>
              <a:gd name="connsiteX16" fmla="*/ 3349952 w 4546363"/>
              <a:gd name="connsiteY16" fmla="*/ 1555334 h 2597921"/>
              <a:gd name="connsiteX17" fmla="*/ 4546363 w 4546363"/>
              <a:gd name="connsiteY17" fmla="*/ 410198 h 259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46363" h="2597921">
                <a:moveTo>
                  <a:pt x="4546363" y="410198"/>
                </a:moveTo>
                <a:lnTo>
                  <a:pt x="3161944" y="256373"/>
                </a:lnTo>
                <a:lnTo>
                  <a:pt x="2649196" y="256374"/>
                </a:lnTo>
                <a:lnTo>
                  <a:pt x="2717563" y="1162227"/>
                </a:lnTo>
                <a:lnTo>
                  <a:pt x="1820255" y="803304"/>
                </a:lnTo>
                <a:lnTo>
                  <a:pt x="1025495" y="0"/>
                </a:lnTo>
                <a:lnTo>
                  <a:pt x="170917" y="299103"/>
                </a:lnTo>
                <a:lnTo>
                  <a:pt x="0" y="1350235"/>
                </a:lnTo>
                <a:lnTo>
                  <a:pt x="683664" y="1529697"/>
                </a:lnTo>
                <a:lnTo>
                  <a:pt x="1256232" y="786213"/>
                </a:lnTo>
                <a:lnTo>
                  <a:pt x="1016950" y="1880074"/>
                </a:lnTo>
                <a:lnTo>
                  <a:pt x="2187724" y="1367327"/>
                </a:lnTo>
                <a:lnTo>
                  <a:pt x="1751888" y="1922803"/>
                </a:lnTo>
                <a:lnTo>
                  <a:pt x="2521010" y="1751888"/>
                </a:lnTo>
                <a:lnTo>
                  <a:pt x="1888621" y="2555192"/>
                </a:lnTo>
                <a:lnTo>
                  <a:pt x="2213361" y="2597921"/>
                </a:lnTo>
                <a:lnTo>
                  <a:pt x="3349952" y="1555334"/>
                </a:lnTo>
                <a:lnTo>
                  <a:pt x="4546363" y="410198"/>
                </a:lnTo>
                <a:close/>
              </a:path>
            </a:pathLst>
          </a:cu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Connector 4"/>
          <p:cNvCxnSpPr>
            <a:stCxn id="4" idx="15"/>
            <a:endCxn id="4" idx="0"/>
          </p:cNvCxnSpPr>
          <p:nvPr/>
        </p:nvCxnSpPr>
        <p:spPr bwMode="auto">
          <a:xfrm flipV="1">
            <a:off x="4069236" y="4199238"/>
            <a:ext cx="2333002" cy="2187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2576870" y="4715239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8472" y="4571223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 bwMode="auto">
          <a:xfrm>
            <a:off x="4019370" y="6343445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340718" y="4174659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802" y="635358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2158" y="39951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>
            <a:off x="2633543" y="4566707"/>
            <a:ext cx="1734797" cy="1837346"/>
          </a:xfrm>
          <a:custGeom>
            <a:avLst/>
            <a:gdLst>
              <a:gd name="connsiteX0" fmla="*/ 0 w 1734797"/>
              <a:gd name="connsiteY0" fmla="*/ 196554 h 1837346"/>
              <a:gd name="connsiteX1" fmla="*/ 478565 w 1734797"/>
              <a:gd name="connsiteY1" fmla="*/ 0 h 1837346"/>
              <a:gd name="connsiteX2" fmla="*/ 1410056 w 1734797"/>
              <a:gd name="connsiteY2" fmla="*/ 581114 h 1837346"/>
              <a:gd name="connsiteX3" fmla="*/ 1734797 w 1734797"/>
              <a:gd name="connsiteY3" fmla="*/ 974221 h 1837346"/>
              <a:gd name="connsiteX4" fmla="*/ 1444240 w 1734797"/>
              <a:gd name="connsiteY4" fmla="*/ 1837346 h 1837346"/>
              <a:gd name="connsiteX5" fmla="*/ 1444240 w 1734797"/>
              <a:gd name="connsiteY5" fmla="*/ 1837346 h 1837346"/>
              <a:gd name="connsiteX6" fmla="*/ 1444240 w 1734797"/>
              <a:gd name="connsiteY6" fmla="*/ 1837346 h 18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4797" h="1837346">
                <a:moveTo>
                  <a:pt x="0" y="196554"/>
                </a:moveTo>
                <a:lnTo>
                  <a:pt x="478565" y="0"/>
                </a:lnTo>
                <a:lnTo>
                  <a:pt x="1410056" y="581114"/>
                </a:lnTo>
                <a:lnTo>
                  <a:pt x="1734797" y="974221"/>
                </a:lnTo>
                <a:lnTo>
                  <a:pt x="1444240" y="1837346"/>
                </a:lnTo>
                <a:lnTo>
                  <a:pt x="1444240" y="1837346"/>
                </a:lnTo>
                <a:lnTo>
                  <a:pt x="1444240" y="1837346"/>
                </a:ln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3095016" y="4233421"/>
            <a:ext cx="3290131" cy="726393"/>
          </a:xfrm>
          <a:custGeom>
            <a:avLst/>
            <a:gdLst>
              <a:gd name="connsiteX0" fmla="*/ 0 w 3290131"/>
              <a:gd name="connsiteY0" fmla="*/ 341832 h 726393"/>
              <a:gd name="connsiteX1" fmla="*/ 1478423 w 3290131"/>
              <a:gd name="connsiteY1" fmla="*/ 726393 h 726393"/>
              <a:gd name="connsiteX2" fmla="*/ 3290131 w 3290131"/>
              <a:gd name="connsiteY2" fmla="*/ 0 h 72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0131" h="726393">
                <a:moveTo>
                  <a:pt x="0" y="341832"/>
                </a:moveTo>
                <a:lnTo>
                  <a:pt x="1478423" y="726393"/>
                </a:lnTo>
                <a:lnTo>
                  <a:pt x="3290131" y="0"/>
                </a:ln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4307402" y="5507327"/>
            <a:ext cx="91440" cy="9144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531972" y="4897079"/>
            <a:ext cx="91440" cy="9144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4" idx="4"/>
          </p:cNvCxnSpPr>
          <p:nvPr/>
        </p:nvCxnSpPr>
        <p:spPr bwMode="auto">
          <a:xfrm>
            <a:off x="4353122" y="5598767"/>
            <a:ext cx="0" cy="4846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307402" y="6091937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4586888" y="4942799"/>
            <a:ext cx="961742" cy="177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5584114" y="4891099"/>
            <a:ext cx="91440" cy="91440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976" y="536838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55976" y="6002837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65255" y="489479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655207" y="475367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 flipH="1" flipV="1">
            <a:off x="3998005" y="4945399"/>
            <a:ext cx="2088232" cy="59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329768" y="4364491"/>
            <a:ext cx="29994" cy="19660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4295601" y="4914171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95309" y="4850709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36842" y="2852936"/>
            <a:ext cx="289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have to use other techniques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1"/>
          </p:cNvCxnSpPr>
          <p:nvPr/>
        </p:nvCxnSpPr>
        <p:spPr bwMode="auto">
          <a:xfrm flipH="1">
            <a:off x="4387041" y="3037602"/>
            <a:ext cx="114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7" name="Straight Connector 36"/>
          <p:cNvCxnSpPr>
            <a:endCxn id="19" idx="3"/>
          </p:cNvCxnSpPr>
          <p:nvPr/>
        </p:nvCxnSpPr>
        <p:spPr bwMode="auto">
          <a:xfrm flipV="1">
            <a:off x="4387041" y="4969148"/>
            <a:ext cx="1210464" cy="113177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5401912" y="5065752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175002" y="5281776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932040" y="5497800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644008" y="5785832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32240" y="4982539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type-1 Steiner points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5548630" y="5123008"/>
            <a:ext cx="1183610" cy="441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4" idx="1"/>
            <a:endCxn id="34" idx="6"/>
          </p:cNvCxnSpPr>
          <p:nvPr/>
        </p:nvCxnSpPr>
        <p:spPr bwMode="auto">
          <a:xfrm flipH="1">
            <a:off x="5266442" y="5167205"/>
            <a:ext cx="1465798" cy="160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4" idx="1"/>
          </p:cNvCxnSpPr>
          <p:nvPr/>
        </p:nvCxnSpPr>
        <p:spPr bwMode="auto">
          <a:xfrm flipH="1">
            <a:off x="5067760" y="5167205"/>
            <a:ext cx="1664480" cy="3678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24" idx="1"/>
          </p:cNvCxnSpPr>
          <p:nvPr/>
        </p:nvCxnSpPr>
        <p:spPr bwMode="auto">
          <a:xfrm flipH="1">
            <a:off x="4742059" y="5167205"/>
            <a:ext cx="1990181" cy="6643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140435" y="5583212"/>
            <a:ext cx="2641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build a graph on these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Steiner points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merge the graph with G</a:t>
            </a:r>
            <a:r>
              <a:rPr lang="en-US" baseline="-25000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3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 animBg="1"/>
      <p:bldP spid="34" grpId="0" animBg="1"/>
      <p:bldP spid="35" grpId="0" animBg="1"/>
      <p:bldP spid="36" grpId="0" animBg="1"/>
      <p:bldP spid="24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techniques extended to the weighted rectilinear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1533912"/>
          </a:xfrm>
        </p:spPr>
        <p:txBody>
          <a:bodyPr/>
          <a:lstStyle/>
          <a:p>
            <a:r>
              <a:rPr lang="en-US" dirty="0" smtClean="0"/>
              <a:t>The obstacle edges are axis-parallel</a:t>
            </a:r>
          </a:p>
          <a:p>
            <a:r>
              <a:rPr lang="en-US" dirty="0" smtClean="0"/>
              <a:t>Each obstacle allows the path to travel through with a weight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1475656" y="4465178"/>
            <a:ext cx="1837346" cy="1307506"/>
          </a:xfrm>
          <a:custGeom>
            <a:avLst/>
            <a:gdLst>
              <a:gd name="connsiteX0" fmla="*/ 230737 w 1837346"/>
              <a:gd name="connsiteY0" fmla="*/ 0 h 1298961"/>
              <a:gd name="connsiteX1" fmla="*/ 982766 w 1837346"/>
              <a:gd name="connsiteY1" fmla="*/ 8546 h 1298961"/>
              <a:gd name="connsiteX2" fmla="*/ 974221 w 1837346"/>
              <a:gd name="connsiteY2" fmla="*/ 880217 h 1298961"/>
              <a:gd name="connsiteX3" fmla="*/ 1837346 w 1837346"/>
              <a:gd name="connsiteY3" fmla="*/ 871671 h 1298961"/>
              <a:gd name="connsiteX4" fmla="*/ 1837346 w 1837346"/>
              <a:gd name="connsiteY4" fmla="*/ 1298961 h 1298961"/>
              <a:gd name="connsiteX5" fmla="*/ 709301 w 1837346"/>
              <a:gd name="connsiteY5" fmla="*/ 1298961 h 1298961"/>
              <a:gd name="connsiteX6" fmla="*/ 709301 w 1837346"/>
              <a:gd name="connsiteY6" fmla="*/ 435836 h 1298961"/>
              <a:gd name="connsiteX7" fmla="*/ 0 w 1837346"/>
              <a:gd name="connsiteY7" fmla="*/ 444381 h 1298961"/>
              <a:gd name="connsiteX8" fmla="*/ 0 w 1837346"/>
              <a:gd name="connsiteY8" fmla="*/ 17092 h 1298961"/>
              <a:gd name="connsiteX9" fmla="*/ 230737 w 1837346"/>
              <a:gd name="connsiteY9" fmla="*/ 0 h 1298961"/>
              <a:gd name="connsiteX0" fmla="*/ 230737 w 1837346"/>
              <a:gd name="connsiteY0" fmla="*/ 17091 h 1316052"/>
              <a:gd name="connsiteX1" fmla="*/ 982766 w 1837346"/>
              <a:gd name="connsiteY1" fmla="*/ 25637 h 1316052"/>
              <a:gd name="connsiteX2" fmla="*/ 974221 w 1837346"/>
              <a:gd name="connsiteY2" fmla="*/ 897308 h 1316052"/>
              <a:gd name="connsiteX3" fmla="*/ 1837346 w 1837346"/>
              <a:gd name="connsiteY3" fmla="*/ 888762 h 1316052"/>
              <a:gd name="connsiteX4" fmla="*/ 1837346 w 1837346"/>
              <a:gd name="connsiteY4" fmla="*/ 1316052 h 1316052"/>
              <a:gd name="connsiteX5" fmla="*/ 709301 w 1837346"/>
              <a:gd name="connsiteY5" fmla="*/ 1316052 h 1316052"/>
              <a:gd name="connsiteX6" fmla="*/ 709301 w 1837346"/>
              <a:gd name="connsiteY6" fmla="*/ 452927 h 1316052"/>
              <a:gd name="connsiteX7" fmla="*/ 0 w 1837346"/>
              <a:gd name="connsiteY7" fmla="*/ 461472 h 1316052"/>
              <a:gd name="connsiteX8" fmla="*/ 8545 w 1837346"/>
              <a:gd name="connsiteY8" fmla="*/ 0 h 1316052"/>
              <a:gd name="connsiteX9" fmla="*/ 230737 w 1837346"/>
              <a:gd name="connsiteY9" fmla="*/ 17091 h 1316052"/>
              <a:gd name="connsiteX0" fmla="*/ 230737 w 1837346"/>
              <a:gd name="connsiteY0" fmla="*/ 8545 h 1307506"/>
              <a:gd name="connsiteX1" fmla="*/ 982766 w 1837346"/>
              <a:gd name="connsiteY1" fmla="*/ 17091 h 1307506"/>
              <a:gd name="connsiteX2" fmla="*/ 974221 w 1837346"/>
              <a:gd name="connsiteY2" fmla="*/ 888762 h 1307506"/>
              <a:gd name="connsiteX3" fmla="*/ 1837346 w 1837346"/>
              <a:gd name="connsiteY3" fmla="*/ 880216 h 1307506"/>
              <a:gd name="connsiteX4" fmla="*/ 1837346 w 1837346"/>
              <a:gd name="connsiteY4" fmla="*/ 1307506 h 1307506"/>
              <a:gd name="connsiteX5" fmla="*/ 709301 w 1837346"/>
              <a:gd name="connsiteY5" fmla="*/ 1307506 h 1307506"/>
              <a:gd name="connsiteX6" fmla="*/ 709301 w 1837346"/>
              <a:gd name="connsiteY6" fmla="*/ 444381 h 1307506"/>
              <a:gd name="connsiteX7" fmla="*/ 0 w 1837346"/>
              <a:gd name="connsiteY7" fmla="*/ 452926 h 1307506"/>
              <a:gd name="connsiteX8" fmla="*/ 8545 w 1837346"/>
              <a:gd name="connsiteY8" fmla="*/ 0 h 1307506"/>
              <a:gd name="connsiteX9" fmla="*/ 230737 w 1837346"/>
              <a:gd name="connsiteY9" fmla="*/ 8545 h 130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7346" h="1307506">
                <a:moveTo>
                  <a:pt x="230737" y="8545"/>
                </a:moveTo>
                <a:lnTo>
                  <a:pt x="982766" y="17091"/>
                </a:lnTo>
                <a:cubicBezTo>
                  <a:pt x="979918" y="307648"/>
                  <a:pt x="977069" y="598205"/>
                  <a:pt x="974221" y="888762"/>
                </a:cubicBezTo>
                <a:lnTo>
                  <a:pt x="1837346" y="880216"/>
                </a:lnTo>
                <a:lnTo>
                  <a:pt x="1837346" y="1307506"/>
                </a:lnTo>
                <a:lnTo>
                  <a:pt x="709301" y="1307506"/>
                </a:lnTo>
                <a:lnTo>
                  <a:pt x="709301" y="444381"/>
                </a:lnTo>
                <a:lnTo>
                  <a:pt x="0" y="452926"/>
                </a:lnTo>
                <a:lnTo>
                  <a:pt x="8545" y="0"/>
                </a:lnTo>
                <a:lnTo>
                  <a:pt x="230737" y="854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743059" y="4324172"/>
            <a:ext cx="2427005" cy="1734796"/>
          </a:xfrm>
          <a:custGeom>
            <a:avLst/>
            <a:gdLst>
              <a:gd name="connsiteX0" fmla="*/ 0 w 2478281"/>
              <a:gd name="connsiteY0" fmla="*/ 0 h 1726250"/>
              <a:gd name="connsiteX1" fmla="*/ 1298961 w 2478281"/>
              <a:gd name="connsiteY1" fmla="*/ 0 h 1726250"/>
              <a:gd name="connsiteX2" fmla="*/ 1298961 w 2478281"/>
              <a:gd name="connsiteY2" fmla="*/ 444381 h 1726250"/>
              <a:gd name="connsiteX3" fmla="*/ 572568 w 2478281"/>
              <a:gd name="connsiteY3" fmla="*/ 444381 h 1726250"/>
              <a:gd name="connsiteX4" fmla="*/ 572568 w 2478281"/>
              <a:gd name="connsiteY4" fmla="*/ 1153682 h 1726250"/>
              <a:gd name="connsiteX5" fmla="*/ 1683522 w 2478281"/>
              <a:gd name="connsiteY5" fmla="*/ 1153682 h 1726250"/>
              <a:gd name="connsiteX6" fmla="*/ 1683522 w 2478281"/>
              <a:gd name="connsiteY6" fmla="*/ 512747 h 1726250"/>
              <a:gd name="connsiteX7" fmla="*/ 2478281 w 2478281"/>
              <a:gd name="connsiteY7" fmla="*/ 512747 h 1726250"/>
              <a:gd name="connsiteX8" fmla="*/ 2478281 w 2478281"/>
              <a:gd name="connsiteY8" fmla="*/ 1726250 h 1726250"/>
              <a:gd name="connsiteX9" fmla="*/ 59821 w 2478281"/>
              <a:gd name="connsiteY9" fmla="*/ 1726250 h 1726250"/>
              <a:gd name="connsiteX10" fmla="*/ 0 w 2478281"/>
              <a:gd name="connsiteY10" fmla="*/ 0 h 1726250"/>
              <a:gd name="connsiteX0" fmla="*/ 0 w 2444097"/>
              <a:gd name="connsiteY0" fmla="*/ 0 h 1734796"/>
              <a:gd name="connsiteX1" fmla="*/ 1264777 w 2444097"/>
              <a:gd name="connsiteY1" fmla="*/ 8546 h 1734796"/>
              <a:gd name="connsiteX2" fmla="*/ 1264777 w 2444097"/>
              <a:gd name="connsiteY2" fmla="*/ 452927 h 1734796"/>
              <a:gd name="connsiteX3" fmla="*/ 538384 w 2444097"/>
              <a:gd name="connsiteY3" fmla="*/ 452927 h 1734796"/>
              <a:gd name="connsiteX4" fmla="*/ 538384 w 2444097"/>
              <a:gd name="connsiteY4" fmla="*/ 1162228 h 1734796"/>
              <a:gd name="connsiteX5" fmla="*/ 1649338 w 2444097"/>
              <a:gd name="connsiteY5" fmla="*/ 1162228 h 1734796"/>
              <a:gd name="connsiteX6" fmla="*/ 1649338 w 2444097"/>
              <a:gd name="connsiteY6" fmla="*/ 521293 h 1734796"/>
              <a:gd name="connsiteX7" fmla="*/ 2444097 w 2444097"/>
              <a:gd name="connsiteY7" fmla="*/ 521293 h 1734796"/>
              <a:gd name="connsiteX8" fmla="*/ 2444097 w 2444097"/>
              <a:gd name="connsiteY8" fmla="*/ 1734796 h 1734796"/>
              <a:gd name="connsiteX9" fmla="*/ 25637 w 2444097"/>
              <a:gd name="connsiteY9" fmla="*/ 1734796 h 1734796"/>
              <a:gd name="connsiteX10" fmla="*/ 0 w 2444097"/>
              <a:gd name="connsiteY10" fmla="*/ 0 h 1734796"/>
              <a:gd name="connsiteX0" fmla="*/ 17092 w 2418460"/>
              <a:gd name="connsiteY0" fmla="*/ 0 h 1734796"/>
              <a:gd name="connsiteX1" fmla="*/ 1239140 w 2418460"/>
              <a:gd name="connsiteY1" fmla="*/ 8546 h 1734796"/>
              <a:gd name="connsiteX2" fmla="*/ 1239140 w 2418460"/>
              <a:gd name="connsiteY2" fmla="*/ 452927 h 1734796"/>
              <a:gd name="connsiteX3" fmla="*/ 512747 w 2418460"/>
              <a:gd name="connsiteY3" fmla="*/ 452927 h 1734796"/>
              <a:gd name="connsiteX4" fmla="*/ 512747 w 2418460"/>
              <a:gd name="connsiteY4" fmla="*/ 1162228 h 1734796"/>
              <a:gd name="connsiteX5" fmla="*/ 1623701 w 2418460"/>
              <a:gd name="connsiteY5" fmla="*/ 1162228 h 1734796"/>
              <a:gd name="connsiteX6" fmla="*/ 1623701 w 2418460"/>
              <a:gd name="connsiteY6" fmla="*/ 521293 h 1734796"/>
              <a:gd name="connsiteX7" fmla="*/ 2418460 w 2418460"/>
              <a:gd name="connsiteY7" fmla="*/ 521293 h 1734796"/>
              <a:gd name="connsiteX8" fmla="*/ 2418460 w 2418460"/>
              <a:gd name="connsiteY8" fmla="*/ 1734796 h 1734796"/>
              <a:gd name="connsiteX9" fmla="*/ 0 w 2418460"/>
              <a:gd name="connsiteY9" fmla="*/ 1734796 h 1734796"/>
              <a:gd name="connsiteX10" fmla="*/ 17092 w 2418460"/>
              <a:gd name="connsiteY10" fmla="*/ 0 h 1734796"/>
              <a:gd name="connsiteX0" fmla="*/ 0 w 2427005"/>
              <a:gd name="connsiteY0" fmla="*/ 0 h 1734796"/>
              <a:gd name="connsiteX1" fmla="*/ 1247685 w 2427005"/>
              <a:gd name="connsiteY1" fmla="*/ 8546 h 1734796"/>
              <a:gd name="connsiteX2" fmla="*/ 1247685 w 2427005"/>
              <a:gd name="connsiteY2" fmla="*/ 452927 h 1734796"/>
              <a:gd name="connsiteX3" fmla="*/ 521292 w 2427005"/>
              <a:gd name="connsiteY3" fmla="*/ 452927 h 1734796"/>
              <a:gd name="connsiteX4" fmla="*/ 521292 w 2427005"/>
              <a:gd name="connsiteY4" fmla="*/ 1162228 h 1734796"/>
              <a:gd name="connsiteX5" fmla="*/ 1632246 w 2427005"/>
              <a:gd name="connsiteY5" fmla="*/ 1162228 h 1734796"/>
              <a:gd name="connsiteX6" fmla="*/ 1632246 w 2427005"/>
              <a:gd name="connsiteY6" fmla="*/ 521293 h 1734796"/>
              <a:gd name="connsiteX7" fmla="*/ 2427005 w 2427005"/>
              <a:gd name="connsiteY7" fmla="*/ 521293 h 1734796"/>
              <a:gd name="connsiteX8" fmla="*/ 2427005 w 2427005"/>
              <a:gd name="connsiteY8" fmla="*/ 1734796 h 1734796"/>
              <a:gd name="connsiteX9" fmla="*/ 8545 w 2427005"/>
              <a:gd name="connsiteY9" fmla="*/ 1734796 h 1734796"/>
              <a:gd name="connsiteX10" fmla="*/ 0 w 2427005"/>
              <a:gd name="connsiteY10" fmla="*/ 0 h 173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7005" h="1734796">
                <a:moveTo>
                  <a:pt x="0" y="0"/>
                </a:moveTo>
                <a:lnTo>
                  <a:pt x="1247685" y="8546"/>
                </a:lnTo>
                <a:lnTo>
                  <a:pt x="1247685" y="452927"/>
                </a:lnTo>
                <a:lnTo>
                  <a:pt x="521292" y="452927"/>
                </a:lnTo>
                <a:lnTo>
                  <a:pt x="521292" y="1162228"/>
                </a:lnTo>
                <a:lnTo>
                  <a:pt x="1632246" y="1162228"/>
                </a:lnTo>
                <a:lnTo>
                  <a:pt x="1632246" y="521293"/>
                </a:lnTo>
                <a:lnTo>
                  <a:pt x="2427005" y="521293"/>
                </a:lnTo>
                <a:lnTo>
                  <a:pt x="2427005" y="1734796"/>
                </a:lnTo>
                <a:lnTo>
                  <a:pt x="8545" y="1734796"/>
                </a:lnTo>
                <a:cubicBezTo>
                  <a:pt x="5697" y="1156531"/>
                  <a:pt x="2848" y="578265"/>
                  <a:pt x="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31840" y="4705712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644782" y="5114801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4365104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8798" y="476753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7" name="Freeform 16"/>
          <p:cNvSpPr/>
          <p:nvPr/>
        </p:nvSpPr>
        <p:spPr bwMode="auto">
          <a:xfrm>
            <a:off x="3161944" y="4768553"/>
            <a:ext cx="1538243" cy="376015"/>
          </a:xfrm>
          <a:custGeom>
            <a:avLst/>
            <a:gdLst>
              <a:gd name="connsiteX0" fmla="*/ 0 w 1538243"/>
              <a:gd name="connsiteY0" fmla="*/ 0 h 376015"/>
              <a:gd name="connsiteX1" fmla="*/ 8546 w 1538243"/>
              <a:gd name="connsiteY1" fmla="*/ 376015 h 376015"/>
              <a:gd name="connsiteX2" fmla="*/ 1538243 w 1538243"/>
              <a:gd name="connsiteY2" fmla="*/ 376015 h 37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243" h="376015">
                <a:moveTo>
                  <a:pt x="0" y="0"/>
                </a:moveTo>
                <a:lnTo>
                  <a:pt x="8546" y="376015"/>
                </a:lnTo>
                <a:lnTo>
                  <a:pt x="1538243" y="376015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the weighted rectilinear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Previous work:</a:t>
                </a:r>
              </a:p>
              <a:p>
                <a:pPr lvl="1"/>
                <a:r>
                  <a:rPr lang="en-US" dirty="0" smtClean="0"/>
                  <a:t>preprocessing: 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n) time and space</a:t>
                </a:r>
              </a:p>
              <a:p>
                <a:pPr lvl="1"/>
                <a:r>
                  <a:rPr lang="en-US" dirty="0" smtClean="0"/>
                  <a:t>query: O(log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n) time</a:t>
                </a:r>
              </a:p>
              <a:p>
                <a:pPr lvl="1"/>
                <a:r>
                  <a:rPr lang="en-US" dirty="0" smtClean="0"/>
                  <a:t>Chen, </a:t>
                </a:r>
                <a:r>
                  <a:rPr lang="en-US" dirty="0" err="1" smtClean="0"/>
                  <a:t>Klenk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Tu</a:t>
                </a:r>
                <a:r>
                  <a:rPr lang="en-US" dirty="0" smtClean="0"/>
                  <a:t> 2000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Our results:</a:t>
                </a:r>
              </a:p>
              <a:p>
                <a:pPr lvl="1"/>
                <a:r>
                  <a:rPr lang="en-US" dirty="0" smtClean="0"/>
                  <a:t>preprocessing: 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log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n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 smtClean="0"/>
                  <a:t>) space and 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log</a:t>
                </a:r>
                <a:r>
                  <a:rPr lang="en-US" baseline="30000" dirty="0" smtClean="0"/>
                  <a:t>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n</m:t>
                    </m:r>
                    <m:r>
                      <a:rPr lang="en-US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time</a:t>
                </a:r>
              </a:p>
              <a:p>
                <a:pPr lvl="1"/>
                <a:r>
                  <a:rPr lang="en-US" dirty="0" smtClean="0"/>
                  <a:t>query: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O(log n)</a:t>
                </a:r>
                <a:r>
                  <a:rPr lang="en-US" dirty="0" smtClean="0"/>
                  <a:t> time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7" t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80717" y="5301208"/>
            <a:ext cx="3403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/>
              <a:t>both bounded by </a:t>
            </a:r>
            <a:r>
              <a:rPr lang="en-US" sz="2400" dirty="0" smtClean="0">
                <a:solidFill>
                  <a:srgbClr val="FF0000"/>
                </a:solidFill>
              </a:rPr>
              <a:t>O(n</a:t>
            </a:r>
            <a:r>
              <a:rPr lang="en-US" sz="2400" baseline="30000" dirty="0" smtClean="0">
                <a:solidFill>
                  <a:srgbClr val="FF0000"/>
                </a:solidFill>
              </a:rPr>
              <a:t>2+</a:t>
            </a:r>
            <a:r>
              <a:rPr lang="el-GR" sz="2400" baseline="30000" dirty="0">
                <a:solidFill>
                  <a:srgbClr val="FF0000"/>
                </a:solidFill>
              </a:rPr>
              <a:t>ε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</a:p>
          <a:p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4211960" y="5157192"/>
            <a:ext cx="1068757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5076056" y="4797152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87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Two-point shortest path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461904"/>
          </a:xfrm>
        </p:spPr>
        <p:txBody>
          <a:bodyPr/>
          <a:lstStyle/>
          <a:p>
            <a:r>
              <a:rPr lang="en-US" dirty="0" smtClean="0"/>
              <a:t>Design a data structure </a:t>
            </a:r>
          </a:p>
          <a:p>
            <a:pPr lvl="1"/>
            <a:r>
              <a:rPr lang="en-US" dirty="0" smtClean="0"/>
              <a:t>to find </a:t>
            </a:r>
            <a:r>
              <a:rPr lang="en-US" dirty="0" smtClean="0">
                <a:solidFill>
                  <a:srgbClr val="FF0000"/>
                </a:solidFill>
              </a:rPr>
              <a:t>a shortest path </a:t>
            </a:r>
            <a:r>
              <a:rPr lang="en-US" dirty="0"/>
              <a:t>in the free space </a:t>
            </a:r>
            <a:r>
              <a:rPr lang="en-US" dirty="0" smtClean="0"/>
              <a:t>for any </a:t>
            </a:r>
            <a:r>
              <a:rPr lang="en-US" dirty="0" smtClean="0">
                <a:solidFill>
                  <a:srgbClr val="FF0000"/>
                </a:solidFill>
              </a:rPr>
              <a:t>two query points s and 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5002213" y="4010025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3559175" y="3238500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411413" y="5056188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4433094" y="5517232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580112" y="386104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4696" y="5373216"/>
            <a:ext cx="30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471391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4506983" y="3922520"/>
            <a:ext cx="1145137" cy="1657884"/>
          </a:xfrm>
          <a:custGeom>
            <a:avLst/>
            <a:gdLst>
              <a:gd name="connsiteX0" fmla="*/ 0 w 1145137"/>
              <a:gd name="connsiteY0" fmla="*/ 1657884 h 1657884"/>
              <a:gd name="connsiteX1" fmla="*/ 666572 w 1145137"/>
              <a:gd name="connsiteY1" fmla="*/ 1452785 h 1657884"/>
              <a:gd name="connsiteX2" fmla="*/ 1145137 w 1145137"/>
              <a:gd name="connsiteY2" fmla="*/ 0 h 165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5137" h="1657884">
                <a:moveTo>
                  <a:pt x="0" y="1657884"/>
                </a:moveTo>
                <a:lnTo>
                  <a:pt x="666572" y="1452785"/>
                </a:lnTo>
                <a:lnTo>
                  <a:pt x="1145137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537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"/>
    </mc:Choice>
    <mc:Fallback xmlns="">
      <p:transition spd="slow" advTm="13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Measuring the path length by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metric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2431" t="-11702" b="-19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1101864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763688" y="2564904"/>
            <a:ext cx="3744416" cy="20882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763688" y="4653136"/>
            <a:ext cx="37444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508104" y="2564904"/>
            <a:ext cx="0" cy="20882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699792" y="4725144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horizontal length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8013" y="3356992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vertical length</a:t>
            </a:r>
            <a:endParaRPr 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-36512" y="5589240"/>
                <a:ext cx="94948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length of the segment =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the horizontal length </a:t>
                </a:r>
                <a:r>
                  <a:rPr lang="en-US" sz="2400" dirty="0" smtClean="0"/>
                  <a:t>+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the vertical length</a:t>
                </a:r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5589240"/>
                <a:ext cx="949484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9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8997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3"/>
    </mc:Choice>
    <mc:Fallback xmlns="">
      <p:transition spd="slow" advTm="9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and our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Previous work:</a:t>
                </a:r>
              </a:p>
              <a:p>
                <a:pPr lvl="1"/>
                <a:r>
                  <a:rPr lang="en-US" dirty="0" smtClean="0"/>
                  <a:t>preprocessing: 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logn) space and 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n) time</a:t>
                </a:r>
              </a:p>
              <a:p>
                <a:pPr lvl="1"/>
                <a:r>
                  <a:rPr lang="en-US" dirty="0" smtClean="0"/>
                  <a:t>query: O(log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n + k) time</a:t>
                </a:r>
              </a:p>
              <a:p>
                <a:pPr lvl="1"/>
                <a:r>
                  <a:rPr lang="en-US" dirty="0" smtClean="0"/>
                  <a:t>Chen, </a:t>
                </a:r>
                <a:r>
                  <a:rPr lang="en-US" dirty="0" err="1" smtClean="0"/>
                  <a:t>Klenk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Tu</a:t>
                </a:r>
                <a:r>
                  <a:rPr lang="en-US" dirty="0" smtClean="0"/>
                  <a:t> 2000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Our results:</a:t>
                </a:r>
              </a:p>
              <a:p>
                <a:pPr lvl="1"/>
                <a:r>
                  <a:rPr lang="en-US" dirty="0" smtClean="0"/>
                  <a:t>preprocessing: O(n+ h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logh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 smtClean="0"/>
                  <a:t>) space and </a:t>
                </a:r>
                <a:r>
                  <a:rPr lang="en-US" dirty="0"/>
                  <a:t> O(n+ </a:t>
                </a:r>
                <a:r>
                  <a:rPr lang="en-US" dirty="0" smtClean="0"/>
                  <a:t>h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log</a:t>
                </a:r>
                <a:r>
                  <a:rPr lang="en-US" baseline="30000" dirty="0" smtClean="0"/>
                  <a:t>2</a:t>
                </a:r>
                <a:r>
                  <a:rPr lang="en-US" dirty="0"/>
                  <a:t>h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h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dirty="0"/>
                  <a:t>)</a:t>
                </a:r>
                <a:r>
                  <a:rPr lang="en-US" dirty="0" smtClean="0"/>
                  <a:t> time </a:t>
                </a:r>
              </a:p>
              <a:p>
                <a:pPr lvl="1"/>
                <a:r>
                  <a:rPr lang="en-US" dirty="0" smtClean="0"/>
                  <a:t>query: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O(log n)</a:t>
                </a:r>
                <a:r>
                  <a:rPr lang="en-US" dirty="0" smtClean="0"/>
                  <a:t> time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7" t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992685" y="5301208"/>
            <a:ext cx="3737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/>
              <a:t>both bounded by </a:t>
            </a:r>
            <a:r>
              <a:rPr lang="en-US" sz="2400" dirty="0">
                <a:solidFill>
                  <a:srgbClr val="FF0000"/>
                </a:solidFill>
              </a:rPr>
              <a:t>O(n+h</a:t>
            </a:r>
            <a:r>
              <a:rPr lang="en-US" sz="2400" baseline="30000" dirty="0">
                <a:solidFill>
                  <a:srgbClr val="FF0000"/>
                </a:solidFill>
              </a:rPr>
              <a:t>2+</a:t>
            </a:r>
            <a:r>
              <a:rPr lang="el-GR" sz="2400" baseline="30000" dirty="0">
                <a:solidFill>
                  <a:srgbClr val="FF0000"/>
                </a:solidFill>
              </a:rPr>
              <a:t>ε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</a:p>
          <a:p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3923928" y="5157192"/>
            <a:ext cx="1068757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4932040" y="4797152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203848" y="2492896"/>
            <a:ext cx="432048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8297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related 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case</a:t>
                </a:r>
              </a:p>
              <a:p>
                <a:pPr lvl="1"/>
                <a:r>
                  <a:rPr lang="en-US" dirty="0" smtClean="0"/>
                  <a:t>O(log n)</a:t>
                </a:r>
                <a:r>
                  <a:rPr lang="en-US" dirty="0"/>
                  <a:t> time</a:t>
                </a:r>
                <a:r>
                  <a:rPr lang="en-US" dirty="0" smtClean="0"/>
                  <a:t> query with O(n</a:t>
                </a:r>
                <a:r>
                  <a:rPr lang="en-US" baseline="30000" dirty="0" smtClean="0"/>
                  <a:t>11</a:t>
                </a:r>
                <a:r>
                  <a:rPr lang="en-US" dirty="0" smtClean="0"/>
                  <a:t>) preprocessing space</a:t>
                </a:r>
              </a:p>
              <a:p>
                <a:pPr lvl="1"/>
                <a:r>
                  <a:rPr lang="en-US" dirty="0" smtClean="0"/>
                  <a:t>O(log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n ) time query with O(n</a:t>
                </a:r>
                <a:r>
                  <a:rPr lang="en-US" baseline="30000" dirty="0" smtClean="0"/>
                  <a:t>10</a:t>
                </a:r>
                <a:r>
                  <a:rPr lang="en-US" dirty="0" smtClean="0"/>
                  <a:t>logn) </a:t>
                </a:r>
                <a:r>
                  <a:rPr lang="en-US" dirty="0"/>
                  <a:t>preprocessing </a:t>
                </a:r>
                <a:r>
                  <a:rPr lang="en-US" dirty="0" smtClean="0"/>
                  <a:t>space</a:t>
                </a:r>
              </a:p>
              <a:p>
                <a:pPr lvl="1"/>
                <a:r>
                  <a:rPr lang="en-US" dirty="0" smtClean="0"/>
                  <a:t>Chiang and Mitchell, 1999</a:t>
                </a:r>
              </a:p>
              <a:p>
                <a:pPr lvl="1"/>
                <a:r>
                  <a:rPr lang="en-US" dirty="0" smtClean="0">
                    <a:solidFill>
                      <a:schemeClr val="tx2"/>
                    </a:solidFill>
                  </a:rPr>
                  <a:t>if both s and t are on obstacle edges</a:t>
                </a:r>
              </a:p>
              <a:p>
                <a:pPr lvl="2"/>
                <a:r>
                  <a:rPr lang="en-US" dirty="0" smtClean="0"/>
                  <a:t>preprocessing: O(n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poly(log n)) space</a:t>
                </a:r>
              </a:p>
              <a:p>
                <a:pPr lvl="2"/>
                <a:r>
                  <a:rPr lang="en-US" dirty="0" smtClean="0"/>
                  <a:t>query: O(log n) time</a:t>
                </a:r>
              </a:p>
              <a:p>
                <a:pPr lvl="2"/>
                <a:r>
                  <a:rPr lang="en-US" dirty="0" smtClean="0"/>
                  <a:t>Bae and </a:t>
                </a:r>
                <a:r>
                  <a:rPr lang="en-US" dirty="0" err="1" smtClean="0"/>
                  <a:t>Okamato</a:t>
                </a:r>
                <a:r>
                  <a:rPr lang="en-US" dirty="0" smtClean="0"/>
                  <a:t>, 2012</a:t>
                </a:r>
              </a:p>
              <a:p>
                <a:r>
                  <a:rPr lang="en-US" dirty="0" smtClean="0"/>
                  <a:t>For simple polygons (</a:t>
                </a:r>
                <a:r>
                  <a:rPr lang="en-US" dirty="0"/>
                  <a:t>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):</a:t>
                </a:r>
              </a:p>
              <a:p>
                <a:pPr lvl="1"/>
                <a:r>
                  <a:rPr lang="en-US" dirty="0" smtClean="0"/>
                  <a:t>preprocessing: </a:t>
                </a:r>
                <a:r>
                  <a:rPr lang="en-US" dirty="0"/>
                  <a:t>O(n</a:t>
                </a:r>
                <a:r>
                  <a:rPr lang="en-US" dirty="0" smtClean="0"/>
                  <a:t>) time and space</a:t>
                </a:r>
              </a:p>
              <a:p>
                <a:pPr lvl="1"/>
                <a:r>
                  <a:rPr lang="en-US" dirty="0" smtClean="0"/>
                  <a:t>query: O(log n) time </a:t>
                </a:r>
              </a:p>
              <a:p>
                <a:pPr lvl="1"/>
                <a:r>
                  <a:rPr lang="en-US" dirty="0" err="1" smtClean="0"/>
                  <a:t>Guibas</a:t>
                </a:r>
                <a:r>
                  <a:rPr lang="en-US" dirty="0" smtClean="0"/>
                  <a:t> and Hershberger, 1989</a:t>
                </a:r>
              </a:p>
              <a:p>
                <a:pPr lvl="1"/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7" t="-1194" b="-16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2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graph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for finding a single shortest path (Clarkson, Kapoor, Vaidya, 87’)</a:t>
            </a:r>
            <a:endParaRPr lang="en-US" dirty="0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5069160" y="3950989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3626122" y="3179464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478360" y="4997152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396386" y="5535055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896236" y="3773409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2487949"/>
          </a:xfrm>
        </p:spPr>
        <p:txBody>
          <a:bodyPr/>
          <a:lstStyle/>
          <a:p>
            <a:r>
              <a:rPr lang="en-US" dirty="0" smtClean="0"/>
              <a:t>The node set of G: all obstacle vertices and two types of </a:t>
            </a:r>
            <a:r>
              <a:rPr lang="en-US" dirty="0" smtClean="0">
                <a:solidFill>
                  <a:srgbClr val="FF0000"/>
                </a:solidFill>
              </a:rPr>
              <a:t>Steiner points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Type-1 Steiner points</a:t>
            </a:r>
            <a:r>
              <a:rPr lang="en-US" dirty="0" smtClean="0"/>
              <a:t>: project each vertex to the left, right, up, down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5232406" y="4659788"/>
            <a:ext cx="0" cy="6450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40790" y="5309754"/>
            <a:ext cx="58462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638600" y="5309754"/>
            <a:ext cx="57606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240302" y="5326623"/>
            <a:ext cx="0" cy="5083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2982416" y="5254838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178140" y="4129648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8918" y="6513214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type-1 Steiner point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4062536" y="6165304"/>
            <a:ext cx="1006624" cy="3479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" name="Straight Connector 8"/>
          <p:cNvCxnSpPr>
            <a:stCxn id="13" idx="7"/>
            <a:endCxn id="25" idx="6"/>
          </p:cNvCxnSpPr>
          <p:nvPr/>
        </p:nvCxnSpPr>
        <p:spPr bwMode="auto">
          <a:xfrm flipH="1">
            <a:off x="3073856" y="5278075"/>
            <a:ext cx="2182333" cy="22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BECC04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7" idx="2"/>
          </p:cNvCxnSpPr>
          <p:nvPr/>
        </p:nvCxnSpPr>
        <p:spPr bwMode="auto">
          <a:xfrm flipH="1">
            <a:off x="5256195" y="5284766"/>
            <a:ext cx="784741" cy="68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BECC04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4"/>
          </p:cNvCxnSpPr>
          <p:nvPr/>
        </p:nvCxnSpPr>
        <p:spPr bwMode="auto">
          <a:xfrm>
            <a:off x="5223860" y="4221088"/>
            <a:ext cx="11333" cy="10837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BECC04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26" idx="0"/>
          </p:cNvCxnSpPr>
          <p:nvPr/>
        </p:nvCxnSpPr>
        <p:spPr bwMode="auto">
          <a:xfrm>
            <a:off x="5230390" y="5313064"/>
            <a:ext cx="12902" cy="760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BECC04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419872" y="5517232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987306" y="356372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5178140" y="5264684"/>
            <a:ext cx="91440" cy="91440"/>
          </a:xfrm>
          <a:prstGeom prst="ellipse">
            <a:avLst/>
          </a:prstGeom>
          <a:solidFill>
            <a:srgbClr val="A30D8E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7668" y="3861048"/>
            <a:ext cx="23761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each obstacle edge, </a:t>
            </a:r>
          </a:p>
          <a:p>
            <a:r>
              <a:rPr lang="en-US" dirty="0" smtClean="0"/>
              <a:t>every two adjacent </a:t>
            </a:r>
          </a:p>
          <a:p>
            <a:r>
              <a:rPr lang="en-US" dirty="0" smtClean="0"/>
              <a:t>Steiner points define</a:t>
            </a:r>
          </a:p>
          <a:p>
            <a:r>
              <a:rPr lang="en-US" dirty="0" smtClean="0"/>
              <a:t>an edge in 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05356" y="495826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5067510" y="4949714"/>
            <a:ext cx="1364704" cy="13284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5197572" y="6073864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040936" y="5239046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416664" y="5877272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776704" y="5517232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920720" y="5353784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208752" y="5085184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385720" y="4921736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037000" y="6237312"/>
            <a:ext cx="91440" cy="9144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7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78348E-6 L -0.18091 -0.0013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5" y="-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0222E-6 L 4.16667E-6 -0.0793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7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78348E-6 L 0.03611 -0.0013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-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75966E-6 L -3.88889E-6 0.0432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4" grpId="0"/>
      <p:bldP spid="13" grpId="0" animBg="1"/>
      <p:bldP spid="40" grpId="0"/>
      <p:bldP spid="41" grpId="0"/>
      <p:bldP spid="26" grpId="0" animBg="1"/>
      <p:bldP spid="27" grpId="0" animBg="1"/>
      <p:bldP spid="42" grpId="0" animBg="1"/>
      <p:bldP spid="43" grpId="0" animBg="1"/>
      <p:bldP spid="44" grpId="0" animBg="1"/>
      <p:bldP spid="45" grpId="0" animBg="1"/>
      <p:bldP spid="35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Type-2 Steiner points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885840"/>
              </a:xfrm>
            </p:spPr>
            <p:txBody>
              <a:bodyPr/>
              <a:lstStyle/>
              <a:p>
                <a:r>
                  <a:rPr lang="en-US" sz="2000" dirty="0" smtClean="0"/>
                  <a:t>Draw a vertical line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000" dirty="0" smtClean="0"/>
                  <a:t> through the median x-coordinate of all vertices</a:t>
                </a:r>
              </a:p>
              <a:p>
                <a:pPr lvl="1"/>
                <a:r>
                  <a:rPr lang="en-US" sz="2000" dirty="0" smtClean="0"/>
                  <a:t>for each vertex v, if v is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horizontally visible </a:t>
                </a:r>
                <a:r>
                  <a:rPr lang="en-US" sz="2000" dirty="0"/>
                  <a:t>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</m:oMath>
                </a14:m>
                <a:r>
                  <a:rPr lang="en-US" sz="2000" dirty="0" smtClean="0"/>
                  <a:t>, then the horizontal projection of v 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a type-2 Steiner point</a:t>
                </a:r>
              </a:p>
              <a:p>
                <a:pPr lvl="1"/>
                <a:r>
                  <a:rPr lang="en-US" sz="2000" dirty="0" smtClean="0"/>
                  <a:t>do this recursively on the left and right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𝑙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885840"/>
              </a:xfrm>
              <a:blipFill rotWithShape="1">
                <a:blip r:embed="rId2"/>
                <a:stretch>
                  <a:fillRect l="-599" t="-3448" b="-7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7"/>
          <p:cNvSpPr>
            <a:spLocks/>
          </p:cNvSpPr>
          <p:nvPr/>
        </p:nvSpPr>
        <p:spPr bwMode="auto">
          <a:xfrm>
            <a:off x="4138464" y="4022997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614">
                <a:moveTo>
                  <a:pt x="676" y="0"/>
                </a:moveTo>
                <a:lnTo>
                  <a:pt x="862" y="623"/>
                </a:lnTo>
                <a:lnTo>
                  <a:pt x="0" y="1470"/>
                </a:lnTo>
                <a:lnTo>
                  <a:pt x="1104" y="1614"/>
                </a:lnTo>
                <a:lnTo>
                  <a:pt x="1632" y="894"/>
                </a:lnTo>
                <a:lnTo>
                  <a:pt x="1056" y="1086"/>
                </a:lnTo>
                <a:lnTo>
                  <a:pt x="1728" y="318"/>
                </a:lnTo>
                <a:lnTo>
                  <a:pt x="67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2695426" y="3251472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  <a:gd name="connsiteX0" fmla="*/ 8283 w 10000"/>
              <a:gd name="connsiteY0" fmla="*/ 0 h 10000"/>
              <a:gd name="connsiteX1" fmla="*/ 98 w 10000"/>
              <a:gd name="connsiteY1" fmla="*/ 878 h 10000"/>
              <a:gd name="connsiteX2" fmla="*/ 2616 w 10000"/>
              <a:gd name="connsiteY2" fmla="*/ 2857 h 10000"/>
              <a:gd name="connsiteX3" fmla="*/ 0 w 10000"/>
              <a:gd name="connsiteY3" fmla="*/ 3571 h 10000"/>
              <a:gd name="connsiteX4" fmla="*/ 9155 w 10000"/>
              <a:gd name="connsiteY4" fmla="*/ 10000 h 10000"/>
              <a:gd name="connsiteX5" fmla="*/ 6104 w 10000"/>
              <a:gd name="connsiteY5" fmla="*/ 6429 h 10000"/>
              <a:gd name="connsiteX6" fmla="*/ 10000 w 10000"/>
              <a:gd name="connsiteY6" fmla="*/ 3943 h 10000"/>
              <a:gd name="connsiteX7" fmla="*/ 8283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8283" y="0"/>
                </a:moveTo>
                <a:lnTo>
                  <a:pt x="98" y="878"/>
                </a:lnTo>
                <a:lnTo>
                  <a:pt x="2616" y="2857"/>
                </a:lnTo>
                <a:lnTo>
                  <a:pt x="0" y="3571"/>
                </a:lnTo>
                <a:lnTo>
                  <a:pt x="9155" y="10000"/>
                </a:lnTo>
                <a:lnTo>
                  <a:pt x="6104" y="6429"/>
                </a:lnTo>
                <a:lnTo>
                  <a:pt x="10000" y="3943"/>
                </a:lnTo>
                <a:lnTo>
                  <a:pt x="8283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47664" y="5069160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483768" y="5641816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803280" y="3857153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50634" y="458112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796354" y="2924944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2869446" y="602128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Connector 16"/>
          <p:cNvCxnSpPr>
            <a:stCxn id="13" idx="6"/>
          </p:cNvCxnSpPr>
          <p:nvPr/>
        </p:nvCxnSpPr>
        <p:spPr bwMode="auto">
          <a:xfrm>
            <a:off x="2960886" y="6067008"/>
            <a:ext cx="8354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3762820" y="602128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043174" y="504011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123728" y="5085184"/>
            <a:ext cx="16848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3762820" y="503026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238898" y="530975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808540" y="5356124"/>
            <a:ext cx="4754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4094882" y="630932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796354" y="6364236"/>
            <a:ext cx="32351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5857258" y="6560828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882066" y="661444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936332" y="6669360"/>
            <a:ext cx="186002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3796354" y="6605898"/>
            <a:ext cx="20937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3762820" y="630932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760480" y="654243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760480" y="663517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760480" y="530741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485024" y="2969568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088894" y="2989659"/>
            <a:ext cx="0" cy="38884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3762820" y="5641816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>
            <a:endCxn id="41" idx="2"/>
          </p:cNvCxnSpPr>
          <p:nvPr/>
        </p:nvCxnSpPr>
        <p:spPr bwMode="auto">
          <a:xfrm flipV="1">
            <a:off x="2544240" y="5687536"/>
            <a:ext cx="1218580" cy="115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893122" y="288214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cut-lines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5652120" y="3066806"/>
            <a:ext cx="12295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707904" y="2771636"/>
                <a:ext cx="3923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771636"/>
                <a:ext cx="39235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-30938" y="3426519"/>
                <a:ext cx="2073003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Every two adjacent </a:t>
                </a:r>
              </a:p>
              <a:p>
                <a:r>
                  <a:rPr lang="en-US" dirty="0" smtClean="0"/>
                  <a:t>Steiner points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𝑙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define an edge of G </a:t>
                </a:r>
              </a:p>
              <a:p>
                <a:r>
                  <a:rPr lang="en-US" dirty="0" smtClean="0"/>
                  <a:t>if they are mutually </a:t>
                </a:r>
              </a:p>
              <a:p>
                <a:r>
                  <a:rPr lang="en-US" dirty="0" smtClean="0"/>
                  <a:t>visible </a:t>
                </a:r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938" y="3426519"/>
                <a:ext cx="2073003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2647" t="-2066" r="-1471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/>
          <p:cNvSpPr/>
          <p:nvPr/>
        </p:nvSpPr>
        <p:spPr bwMode="auto">
          <a:xfrm>
            <a:off x="4103428" y="3193544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796354" y="3247160"/>
            <a:ext cx="34060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3762820" y="3200790"/>
            <a:ext cx="91440" cy="91440"/>
          </a:xfrm>
          <a:prstGeom prst="ellipse">
            <a:avLst/>
          </a:prstGeom>
          <a:solidFill>
            <a:srgbClr val="9C1489"/>
          </a:solidFill>
          <a:ln w="9525" cap="flat" cmpd="sng" algn="ctr">
            <a:solidFill>
              <a:srgbClr val="9C14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8" grpId="0" animBg="1"/>
      <p:bldP spid="19" grpId="0" animBg="1"/>
      <p:bldP spid="22" grpId="0" animBg="1"/>
      <p:bldP spid="23" grpId="0" animBg="1"/>
      <p:bldP spid="26" grpId="0" animBg="1"/>
      <p:bldP spid="29" grpId="0" animBg="1"/>
      <p:bldP spid="30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5" grpId="0"/>
      <p:bldP spid="49" grpId="0"/>
      <p:bldP spid="50" grpId="0"/>
      <p:bldP spid="44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cut-line tree</a:t>
            </a:r>
            <a:r>
              <a:rPr lang="en-US" dirty="0" smtClean="0"/>
              <a:t>: O(log n) height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35597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19573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4319452" y="1916832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588224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2157912" y="2833504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551700" y="278092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239332" y="4221088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275856" y="1628800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971600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08104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812360" y="1700808"/>
            <a:ext cx="0" cy="40324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952168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488672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765990" y="4293096"/>
            <a:ext cx="91440" cy="9144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>
            <a:stCxn id="8" idx="2"/>
            <a:endCxn id="12" idx="7"/>
          </p:cNvCxnSpPr>
          <p:nvPr/>
        </p:nvCxnSpPr>
        <p:spPr bwMode="auto">
          <a:xfrm flipH="1">
            <a:off x="2235961" y="1962552"/>
            <a:ext cx="2083491" cy="8843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8" idx="0"/>
            <a:endCxn id="13" idx="2"/>
          </p:cNvCxnSpPr>
          <p:nvPr/>
        </p:nvCxnSpPr>
        <p:spPr bwMode="auto">
          <a:xfrm>
            <a:off x="4365172" y="1916832"/>
            <a:ext cx="2186528" cy="909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3" idx="4"/>
            <a:endCxn id="20" idx="6"/>
          </p:cNvCxnSpPr>
          <p:nvPr/>
        </p:nvCxnSpPr>
        <p:spPr bwMode="auto">
          <a:xfrm flipH="1">
            <a:off x="5580112" y="2872368"/>
            <a:ext cx="1017308" cy="14664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3" idx="4"/>
            <a:endCxn id="21" idx="0"/>
          </p:cNvCxnSpPr>
          <p:nvPr/>
        </p:nvCxnSpPr>
        <p:spPr bwMode="auto">
          <a:xfrm>
            <a:off x="6597420" y="2872368"/>
            <a:ext cx="1214290" cy="14207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2" idx="2"/>
            <a:endCxn id="19" idx="6"/>
          </p:cNvCxnSpPr>
          <p:nvPr/>
        </p:nvCxnSpPr>
        <p:spPr bwMode="auto">
          <a:xfrm flipH="1">
            <a:off x="1043608" y="2879224"/>
            <a:ext cx="1114304" cy="1459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2" idx="5"/>
            <a:endCxn id="14" idx="4"/>
          </p:cNvCxnSpPr>
          <p:nvPr/>
        </p:nvCxnSpPr>
        <p:spPr bwMode="auto">
          <a:xfrm>
            <a:off x="2235961" y="2911553"/>
            <a:ext cx="1049091" cy="1400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49992" y="5928648"/>
            <a:ext cx="480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 contains a shortest path between s and t</a:t>
            </a:r>
          </a:p>
          <a:p>
            <a:r>
              <a:rPr lang="en-US" dirty="0"/>
              <a:t>G has O(</a:t>
            </a:r>
            <a:r>
              <a:rPr lang="en-US" dirty="0" err="1"/>
              <a:t>nlogn</a:t>
            </a:r>
            <a:r>
              <a:rPr lang="en-US" dirty="0"/>
              <a:t>) nodes and </a:t>
            </a:r>
            <a:r>
              <a:rPr lang="en-US" dirty="0" smtClean="0"/>
              <a:t>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my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4562</TotalTime>
  <Words>881</Words>
  <Application>Microsoft Office PowerPoint</Application>
  <PresentationFormat>On-screen Show (4:3)</PresentationFormat>
  <Paragraphs>200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宋体</vt:lpstr>
      <vt:lpstr>Arial</vt:lpstr>
      <vt:lpstr>Calibri</vt:lpstr>
      <vt:lpstr>Cambria Math</vt:lpstr>
      <vt:lpstr>Franklin Gothic Medium</vt:lpstr>
      <vt:lpstr>Gill Sans MT</vt:lpstr>
      <vt:lpstr>Times New Roman</vt:lpstr>
      <vt:lpstr>Wingdings</vt:lpstr>
      <vt:lpstr>myTheme1</vt:lpstr>
      <vt:lpstr>自定义设计方案</vt:lpstr>
      <vt:lpstr>Two-Point L_1Shortest Path Queries in the Plane</vt:lpstr>
      <vt:lpstr>A polygonal domain</vt:lpstr>
      <vt:lpstr>Two-point shortest path queries</vt:lpstr>
      <vt:lpstr>Measuring the path length by the L_1 metric</vt:lpstr>
      <vt:lpstr>Previous work and our results</vt:lpstr>
      <vt:lpstr>Other related work</vt:lpstr>
      <vt:lpstr>A graph G for finding a single shortest path (Clarkson, Kapoor, Vaidya, 87’)</vt:lpstr>
      <vt:lpstr>Type-2 Steiner points</vt:lpstr>
      <vt:lpstr>The cut-line tree: O(log n) height</vt:lpstr>
      <vt:lpstr>Answering two-point queries</vt:lpstr>
      <vt:lpstr>Insert type-2 Steiner points</vt:lpstr>
      <vt:lpstr>The gateway graph</vt:lpstr>
      <vt:lpstr>Reducing the query time to O(log n)</vt:lpstr>
      <vt:lpstr>A new graph G’: Inserting more Steiner points on the cut-line tree</vt:lpstr>
      <vt:lpstr>Insert more Steiner points</vt:lpstr>
      <vt:lpstr>The new graph G’</vt:lpstr>
      <vt:lpstr>The convex case: all obstacles are convex</vt:lpstr>
      <vt:lpstr>Non-convex case</vt:lpstr>
      <vt:lpstr>Answering queries</vt:lpstr>
      <vt:lpstr>Query points are in bays</vt:lpstr>
      <vt:lpstr>Determine intermediate points on the bay gate</vt:lpstr>
      <vt:lpstr>The remaining case: All π(s,t) cross z1z2</vt:lpstr>
      <vt:lpstr>Our techniques extended to the weighted rectilinear case</vt:lpstr>
      <vt:lpstr>Results for the weighted rectilinear case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Haitao Wang</dc:creator>
  <cp:lastModifiedBy>Haitao Wang</cp:lastModifiedBy>
  <cp:revision>958</cp:revision>
  <dcterms:created xsi:type="dcterms:W3CDTF">2013-05-31T17:30:01Z</dcterms:created>
  <dcterms:modified xsi:type="dcterms:W3CDTF">2018-05-21T17:22:42Z</dcterms:modified>
</cp:coreProperties>
</file>