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62" r:id="rId3"/>
    <p:sldId id="297" r:id="rId4"/>
    <p:sldId id="320" r:id="rId5"/>
    <p:sldId id="261" r:id="rId6"/>
    <p:sldId id="305" r:id="rId7"/>
    <p:sldId id="299" r:id="rId8"/>
    <p:sldId id="312" r:id="rId9"/>
    <p:sldId id="260" r:id="rId10"/>
    <p:sldId id="313" r:id="rId11"/>
    <p:sldId id="314" r:id="rId12"/>
    <p:sldId id="264" r:id="rId13"/>
    <p:sldId id="295" r:id="rId14"/>
    <p:sldId id="296" r:id="rId15"/>
    <p:sldId id="324" r:id="rId16"/>
    <p:sldId id="304" r:id="rId17"/>
    <p:sldId id="316" r:id="rId18"/>
    <p:sldId id="321" r:id="rId19"/>
    <p:sldId id="300" r:id="rId20"/>
    <p:sldId id="323" r:id="rId21"/>
    <p:sldId id="325" r:id="rId22"/>
    <p:sldId id="298" r:id="rId23"/>
    <p:sldId id="317" r:id="rId24"/>
    <p:sldId id="30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32" autoAdjust="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32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649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1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792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9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0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9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20000"/>
                <a:lumOff val="8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none" spc="100" baseline="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0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47.png"/><Relationship Id="rId5" Type="http://schemas.openxmlformats.org/officeDocument/2006/relationships/image" Target="../media/image156.png"/><Relationship Id="rId10" Type="http://schemas.openxmlformats.org/officeDocument/2006/relationships/image" Target="../media/image30.png"/><Relationship Id="rId4" Type="http://schemas.openxmlformats.org/officeDocument/2006/relationships/image" Target="../media/image1410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png"/><Relationship Id="rId3" Type="http://schemas.openxmlformats.org/officeDocument/2006/relationships/image" Target="../media/image41.png"/><Relationship Id="rId12" Type="http://schemas.openxmlformats.org/officeDocument/2006/relationships/image" Target="../media/image4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30.png"/><Relationship Id="rId4" Type="http://schemas.openxmlformats.org/officeDocument/2006/relationships/image" Target="../media/image1410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3" Type="http://schemas.openxmlformats.org/officeDocument/2006/relationships/image" Target="../media/image53.png"/><Relationship Id="rId7" Type="http://schemas.openxmlformats.org/officeDocument/2006/relationships/image" Target="../media/image500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11" Type="http://schemas.openxmlformats.org/officeDocument/2006/relationships/image" Target="../media/image541.png"/><Relationship Id="rId5" Type="http://schemas.openxmlformats.org/officeDocument/2006/relationships/image" Target="../media/image480.png"/><Relationship Id="rId10" Type="http://schemas.openxmlformats.org/officeDocument/2006/relationships/image" Target="../media/image530.png"/><Relationship Id="rId4" Type="http://schemas.openxmlformats.org/officeDocument/2006/relationships/image" Target="../media/image470.png"/><Relationship Id="rId9" Type="http://schemas.openxmlformats.org/officeDocument/2006/relationships/image" Target="../media/image5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0.png"/><Relationship Id="rId7" Type="http://schemas.openxmlformats.org/officeDocument/2006/relationships/image" Target="../media/image58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" Type="http://schemas.openxmlformats.org/officeDocument/2006/relationships/image" Target="../media/image63.png"/><Relationship Id="rId16" Type="http://schemas.openxmlformats.org/officeDocument/2006/relationships/image" Target="../media/image7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60.png"/><Relationship Id="rId11" Type="http://schemas.openxmlformats.org/officeDocument/2006/relationships/image" Target="../media/image71.png"/><Relationship Id="rId5" Type="http://schemas.openxmlformats.org/officeDocument/2006/relationships/image" Target="../media/image66.png"/><Relationship Id="rId15" Type="http://schemas.openxmlformats.org/officeDocument/2006/relationships/image" Target="../media/image75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65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9.png"/><Relationship Id="rId3" Type="http://schemas.openxmlformats.org/officeDocument/2006/relationships/image" Target="../media/image52.png"/><Relationship Id="rId7" Type="http://schemas.openxmlformats.org/officeDocument/2006/relationships/image" Target="../media/image82.png"/><Relationship Id="rId12" Type="http://schemas.openxmlformats.org/officeDocument/2006/relationships/image" Target="../media/image8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4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12.png"/><Relationship Id="rId8" Type="http://schemas.openxmlformats.org/officeDocument/2006/relationships/image" Target="../media/image761.png"/><Relationship Id="rId18" Type="http://schemas.openxmlformats.org/officeDocument/2006/relationships/image" Target="../media/image97.png"/><Relationship Id="rId3" Type="http://schemas.openxmlformats.org/officeDocument/2006/relationships/image" Target="../media/image880.png"/><Relationship Id="rId7" Type="http://schemas.openxmlformats.org/officeDocument/2006/relationships/image" Target="../media/image900.png"/><Relationship Id="rId12" Type="http://schemas.openxmlformats.org/officeDocument/2006/relationships/image" Target="../media/image771.png"/><Relationship Id="rId17" Type="http://schemas.openxmlformats.org/officeDocument/2006/relationships/image" Target="../media/image96.png"/><Relationship Id="rId2" Type="http://schemas.openxmlformats.org/officeDocument/2006/relationships/image" Target="../media/image870.png"/><Relationship Id="rId16" Type="http://schemas.openxmlformats.org/officeDocument/2006/relationships/image" Target="../media/image95.png"/><Relationship Id="rId20" Type="http://schemas.openxmlformats.org/officeDocument/2006/relationships/image" Target="../media/image9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40.png"/><Relationship Id="rId5" Type="http://schemas.openxmlformats.org/officeDocument/2006/relationships/image" Target="../media/image891.png"/><Relationship Id="rId15" Type="http://schemas.openxmlformats.org/officeDocument/2006/relationships/image" Target="../media/image93.png"/><Relationship Id="rId10" Type="http://schemas.openxmlformats.org/officeDocument/2006/relationships/image" Target="../media/image781.png"/><Relationship Id="rId19" Type="http://schemas.openxmlformats.org/officeDocument/2006/relationships/image" Target="../media/image850.png"/><Relationship Id="rId4" Type="http://schemas.openxmlformats.org/officeDocument/2006/relationships/image" Target="../media/image720.png"/><Relationship Id="rId14" Type="http://schemas.openxmlformats.org/officeDocument/2006/relationships/image" Target="../media/image92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4.png"/><Relationship Id="rId8" Type="http://schemas.openxmlformats.org/officeDocument/2006/relationships/image" Target="../media/image761.png"/><Relationship Id="rId18" Type="http://schemas.openxmlformats.org/officeDocument/2006/relationships/image" Target="../media/image740.png"/><Relationship Id="rId3" Type="http://schemas.openxmlformats.org/officeDocument/2006/relationships/image" Target="../media/image100.png"/><Relationship Id="rId7" Type="http://schemas.openxmlformats.org/officeDocument/2006/relationships/image" Target="../media/image103.png"/><Relationship Id="rId12" Type="http://schemas.openxmlformats.org/officeDocument/2006/relationships/image" Target="../media/image771.png"/><Relationship Id="rId17" Type="http://schemas.openxmlformats.org/officeDocument/2006/relationships/image" Target="../media/image108.png"/><Relationship Id="rId2" Type="http://schemas.openxmlformats.org/officeDocument/2006/relationships/image" Target="../media/image99.png"/><Relationship Id="rId16" Type="http://schemas.openxmlformats.org/officeDocument/2006/relationships/image" Target="../media/image107.png"/><Relationship Id="rId20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15" Type="http://schemas.openxmlformats.org/officeDocument/2006/relationships/image" Target="../media/image106.png"/><Relationship Id="rId10" Type="http://schemas.openxmlformats.org/officeDocument/2006/relationships/image" Target="../media/image781.png"/><Relationship Id="rId19" Type="http://schemas.openxmlformats.org/officeDocument/2006/relationships/image" Target="../media/image109.png"/><Relationship Id="rId4" Type="http://schemas.openxmlformats.org/officeDocument/2006/relationships/image" Target="../media/image720.png"/><Relationship Id="rId14" Type="http://schemas.openxmlformats.org/officeDocument/2006/relationships/image" Target="../media/image10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0.png"/><Relationship Id="rId3" Type="http://schemas.openxmlformats.org/officeDocument/2006/relationships/image" Target="../media/image400.png"/><Relationship Id="rId7" Type="http://schemas.openxmlformats.org/officeDocument/2006/relationships/image" Target="../media/image922.png"/><Relationship Id="rId12" Type="http://schemas.openxmlformats.org/officeDocument/2006/relationships/image" Target="../media/image112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1.png"/><Relationship Id="rId11" Type="http://schemas.openxmlformats.org/officeDocument/2006/relationships/image" Target="../media/image111.png"/><Relationship Id="rId5" Type="http://schemas.openxmlformats.org/officeDocument/2006/relationships/image" Target="../media/image420.png"/><Relationship Id="rId10" Type="http://schemas.openxmlformats.org/officeDocument/2006/relationships/image" Target="../media/image961.png"/><Relationship Id="rId4" Type="http://schemas.openxmlformats.org/officeDocument/2006/relationships/image" Target="../media/image411.png"/><Relationship Id="rId9" Type="http://schemas.openxmlformats.org/officeDocument/2006/relationships/image" Target="../media/image953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8.png"/><Relationship Id="rId3" Type="http://schemas.openxmlformats.org/officeDocument/2006/relationships/image" Target="../media/image114.png"/><Relationship Id="rId7" Type="http://schemas.openxmlformats.org/officeDocument/2006/relationships/image" Target="../media/image116.png"/><Relationship Id="rId12" Type="http://schemas.openxmlformats.org/officeDocument/2006/relationships/image" Target="../media/image921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90.png"/><Relationship Id="rId11" Type="http://schemas.openxmlformats.org/officeDocument/2006/relationships/image" Target="../media/image117.png"/><Relationship Id="rId5" Type="http://schemas.openxmlformats.org/officeDocument/2006/relationships/image" Target="../media/image115.png"/><Relationship Id="rId10" Type="http://schemas.openxmlformats.org/officeDocument/2006/relationships/image" Target="../media/image781.png"/><Relationship Id="rId4" Type="http://schemas.openxmlformats.org/officeDocument/2006/relationships/image" Target="../media/image7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31.png"/><Relationship Id="rId5" Type="http://schemas.openxmlformats.org/officeDocument/2006/relationships/image" Target="../media/image19.png"/><Relationship Id="rId10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2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1.png"/><Relationship Id="rId7" Type="http://schemas.openxmlformats.org/officeDocument/2006/relationships/image" Target="../media/image123.png"/><Relationship Id="rId2" Type="http://schemas.openxmlformats.org/officeDocument/2006/relationships/image" Target="../media/image8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201.png"/><Relationship Id="rId9" Type="http://schemas.openxmlformats.org/officeDocument/2006/relationships/image" Target="../media/image12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2.png"/><Relationship Id="rId21" Type="http://schemas.openxmlformats.org/officeDocument/2006/relationships/image" Target="../media/image1060.png"/><Relationship Id="rId34" Type="http://schemas.openxmlformats.org/officeDocument/2006/relationships/image" Target="../media/image1012.png"/><Relationship Id="rId7" Type="http://schemas.openxmlformats.org/officeDocument/2006/relationships/image" Target="../media/image972.png"/><Relationship Id="rId33" Type="http://schemas.openxmlformats.org/officeDocument/2006/relationships/image" Target="../media/image1000.png"/><Relationship Id="rId2" Type="http://schemas.openxmlformats.org/officeDocument/2006/relationships/image" Target="../media/image952.png"/><Relationship Id="rId20" Type="http://schemas.openxmlformats.org/officeDocument/2006/relationships/image" Target="../media/image1050.png"/><Relationship Id="rId29" Type="http://schemas.openxmlformats.org/officeDocument/2006/relationships/image" Target="../media/image11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60.png"/><Relationship Id="rId11" Type="http://schemas.openxmlformats.org/officeDocument/2006/relationships/image" Target="../media/image861.png"/><Relationship Id="rId32" Type="http://schemas.openxmlformats.org/officeDocument/2006/relationships/image" Target="../media/image1180.png"/><Relationship Id="rId5" Type="http://schemas.openxmlformats.org/officeDocument/2006/relationships/image" Target="../media/image811.png"/><Relationship Id="rId28" Type="http://schemas.openxmlformats.org/officeDocument/2006/relationships/image" Target="../media/image1140.png"/><Relationship Id="rId36" Type="http://schemas.openxmlformats.org/officeDocument/2006/relationships/image" Target="../media/image1031.png"/><Relationship Id="rId10" Type="http://schemas.openxmlformats.org/officeDocument/2006/relationships/image" Target="../media/image991.png"/><Relationship Id="rId31" Type="http://schemas.openxmlformats.org/officeDocument/2006/relationships/image" Target="../media/image1170.png"/><Relationship Id="rId4" Type="http://schemas.openxmlformats.org/officeDocument/2006/relationships/image" Target="../media/image800.png"/><Relationship Id="rId9" Type="http://schemas.openxmlformats.org/officeDocument/2006/relationships/image" Target="../media/image920.png"/><Relationship Id="rId30" Type="http://schemas.openxmlformats.org/officeDocument/2006/relationships/image" Target="../media/image1160.png"/><Relationship Id="rId22" Type="http://schemas.openxmlformats.org/officeDocument/2006/relationships/image" Target="../media/image1070.png"/><Relationship Id="rId35" Type="http://schemas.openxmlformats.org/officeDocument/2006/relationships/image" Target="../media/image102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1.png"/><Relationship Id="rId13" Type="http://schemas.openxmlformats.org/officeDocument/2006/relationships/image" Target="../media/image970.png"/><Relationship Id="rId18" Type="http://schemas.openxmlformats.org/officeDocument/2006/relationships/image" Target="../media/image1030.png"/><Relationship Id="rId26" Type="http://schemas.openxmlformats.org/officeDocument/2006/relationships/image" Target="../media/image130.png"/><Relationship Id="rId3" Type="http://schemas.openxmlformats.org/officeDocument/2006/relationships/image" Target="../media/image790.png"/><Relationship Id="rId21" Type="http://schemas.openxmlformats.org/officeDocument/2006/relationships/image" Target="../media/image1060.png"/><Relationship Id="rId34" Type="http://schemas.openxmlformats.org/officeDocument/2006/relationships/image" Target="../media/image1111.png"/><Relationship Id="rId7" Type="http://schemas.openxmlformats.org/officeDocument/2006/relationships/image" Target="../media/image951.png"/><Relationship Id="rId12" Type="http://schemas.openxmlformats.org/officeDocument/2006/relationships/image" Target="../media/image950.png"/><Relationship Id="rId17" Type="http://schemas.openxmlformats.org/officeDocument/2006/relationships/image" Target="../media/image1020.png"/><Relationship Id="rId25" Type="http://schemas.openxmlformats.org/officeDocument/2006/relationships/image" Target="../media/image129.png"/><Relationship Id="rId33" Type="http://schemas.openxmlformats.org/officeDocument/2006/relationships/image" Target="../media/image1190.png"/><Relationship Id="rId16" Type="http://schemas.openxmlformats.org/officeDocument/2006/relationships/image" Target="../media/image1010.png"/><Relationship Id="rId20" Type="http://schemas.openxmlformats.org/officeDocument/2006/relationships/image" Target="../media/image10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40.png"/><Relationship Id="rId11" Type="http://schemas.openxmlformats.org/officeDocument/2006/relationships/image" Target="../media/image861.png"/><Relationship Id="rId24" Type="http://schemas.openxmlformats.org/officeDocument/2006/relationships/image" Target="../media/image128.png"/><Relationship Id="rId32" Type="http://schemas.openxmlformats.org/officeDocument/2006/relationships/image" Target="../media/image1180.png"/><Relationship Id="rId5" Type="http://schemas.openxmlformats.org/officeDocument/2006/relationships/image" Target="../media/image811.png"/><Relationship Id="rId15" Type="http://schemas.openxmlformats.org/officeDocument/2006/relationships/image" Target="../media/image990.png"/><Relationship Id="rId23" Type="http://schemas.openxmlformats.org/officeDocument/2006/relationships/image" Target="../media/image127.png"/><Relationship Id="rId36" Type="http://schemas.openxmlformats.org/officeDocument/2006/relationships/image" Target="../media/image1212.png"/><Relationship Id="rId10" Type="http://schemas.openxmlformats.org/officeDocument/2006/relationships/image" Target="../media/image981.png"/><Relationship Id="rId19" Type="http://schemas.openxmlformats.org/officeDocument/2006/relationships/image" Target="../media/image1040.png"/><Relationship Id="rId4" Type="http://schemas.openxmlformats.org/officeDocument/2006/relationships/image" Target="../media/image800.png"/><Relationship Id="rId9" Type="http://schemas.openxmlformats.org/officeDocument/2006/relationships/image" Target="../media/image920.png"/><Relationship Id="rId14" Type="http://schemas.openxmlformats.org/officeDocument/2006/relationships/image" Target="../media/image980.png"/><Relationship Id="rId22" Type="http://schemas.openxmlformats.org/officeDocument/2006/relationships/image" Target="../media/image1070.png"/><Relationship Id="rId27" Type="http://schemas.openxmlformats.org/officeDocument/2006/relationships/image" Target="../media/image1130.png"/><Relationship Id="rId35" Type="http://schemas.openxmlformats.org/officeDocument/2006/relationships/image" Target="../media/image120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750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0.png"/><Relationship Id="rId11" Type="http://schemas.openxmlformats.org/officeDocument/2006/relationships/image" Target="../media/image4.png"/><Relationship Id="rId5" Type="http://schemas.openxmlformats.org/officeDocument/2006/relationships/image" Target="../media/image770.png"/><Relationship Id="rId10" Type="http://schemas.openxmlformats.org/officeDocument/2006/relationships/image" Target="../media/image30.png"/><Relationship Id="rId4" Type="http://schemas.openxmlformats.org/officeDocument/2006/relationships/image" Target="../media/image760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11" Type="http://schemas.openxmlformats.org/officeDocument/2006/relationships/image" Target="../media/image6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39.png"/><Relationship Id="rId4" Type="http://schemas.openxmlformats.org/officeDocument/2006/relationships/image" Target="../media/image190.png"/><Relationship Id="rId9" Type="http://schemas.openxmlformats.org/officeDocument/2006/relationships/image" Target="../media/image38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43.png"/><Relationship Id="rId7" Type="http://schemas.openxmlformats.org/officeDocument/2006/relationships/image" Target="../media/image22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7" Type="http://schemas.openxmlformats.org/officeDocument/2006/relationships/image" Target="../media/image36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10.png"/><Relationship Id="rId5" Type="http://schemas.openxmlformats.org/officeDocument/2006/relationships/image" Target="../media/image1011.png"/><Relationship Id="rId4" Type="http://schemas.openxmlformats.org/officeDocument/2006/relationships/image" Target="../media/image9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998128" y="4341412"/>
            <a:ext cx="5082673" cy="1665105"/>
          </a:xfrm>
        </p:spPr>
        <p:txBody>
          <a:bodyPr>
            <a:noAutofit/>
          </a:bodyPr>
          <a:lstStyle/>
          <a:p>
            <a:r>
              <a:rPr lang="en-US" sz="3600" u="sng" dirty="0">
                <a:ln w="0"/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Shimin Li </a:t>
            </a:r>
            <a:r>
              <a:rPr lang="en-US" sz="3600" dirty="0">
                <a:ln w="0"/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and Haitao Wang</a:t>
            </a:r>
          </a:p>
          <a:p>
            <a:pPr>
              <a:lnSpc>
                <a:spcPct val="150000"/>
              </a:lnSpc>
            </a:pPr>
            <a:r>
              <a:rPr lang="en-US" sz="3600" spc="50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Utah State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15822" y="1328673"/>
            <a:ext cx="9435679" cy="2263775"/>
          </a:xfrm>
        </p:spPr>
        <p:txBody>
          <a:bodyPr>
            <a:noAutofit/>
          </a:bodyPr>
          <a:lstStyle/>
          <a:p>
            <a:r>
              <a:rPr lang="en-US" sz="5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Dispersing Points on Intervals</a:t>
            </a:r>
          </a:p>
        </p:txBody>
      </p:sp>
    </p:spTree>
    <p:extLst>
      <p:ext uri="{BB962C8B-B14F-4D97-AF65-F5344CB8AC3E}">
        <p14:creationId xmlns:p14="http://schemas.microsoft.com/office/powerpoint/2010/main" val="2424408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Greedy Algorithm (Cont.)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24128" y="2245740"/>
            <a:ext cx="9789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Try to maximize the minimum distance.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2280" y="447726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5160" y="4477265"/>
            <a:ext cx="2424112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2886" y="383093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86" y="3830934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31908" y="3799668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908" y="3799668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495265" y="4384443"/>
            <a:ext cx="695382" cy="677597"/>
            <a:chOff x="-389125" y="3263442"/>
            <a:chExt cx="695382" cy="677597"/>
          </a:xfrm>
        </p:grpSpPr>
        <p:sp>
          <p:nvSpPr>
            <p:cNvPr id="11" name="Oval 10"/>
            <p:cNvSpPr/>
            <p:nvPr/>
          </p:nvSpPr>
          <p:spPr>
            <a:xfrm>
              <a:off x="-132156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Straight Connector 12"/>
          <p:cNvCxnSpPr/>
          <p:nvPr/>
        </p:nvCxnSpPr>
        <p:spPr>
          <a:xfrm>
            <a:off x="5297834" y="4477265"/>
            <a:ext cx="1646275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810918" y="3803133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918" y="3803133"/>
                <a:ext cx="620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6651587" y="4387908"/>
            <a:ext cx="704872" cy="674133"/>
            <a:chOff x="676437" y="3263442"/>
            <a:chExt cx="704872" cy="674133"/>
          </a:xfrm>
        </p:grpSpPr>
        <p:sp>
          <p:nvSpPr>
            <p:cNvPr id="16" name="Oval 1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Left Brace 18"/>
          <p:cNvSpPr/>
          <p:nvPr/>
        </p:nvSpPr>
        <p:spPr>
          <a:xfrm rot="16200000">
            <a:off x="4222428" y="2726331"/>
            <a:ext cx="324414" cy="5118948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087908" y="5445414"/>
                <a:ext cx="56972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908" y="5445414"/>
                <a:ext cx="569723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Callout 2"/>
          <p:cNvSpPr/>
          <p:nvPr/>
        </p:nvSpPr>
        <p:spPr>
          <a:xfrm>
            <a:off x="7473504" y="4688423"/>
            <a:ext cx="3183986" cy="1129054"/>
          </a:xfrm>
          <a:prstGeom prst="wedgeEllipseCallout">
            <a:avLst>
              <a:gd name="adj1" fmla="val -62867"/>
              <a:gd name="adj2" fmla="val -60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 position may be changed later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0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8" grpId="0"/>
      <p:bldP spid="9" grpId="0"/>
      <p:bldP spid="14" grpId="0"/>
      <p:bldP spid="19" grpId="0" animBg="1"/>
      <p:bldP spid="20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Greedy Algorithm (Cont.)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72166" y="2084832"/>
            <a:ext cx="9789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Try to decrease the minimum distance as </a:t>
            </a:r>
            <a:r>
              <a:rPr lang="en-US" sz="36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possible.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87456" y="4808959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80336" y="4808959"/>
            <a:ext cx="2424112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68062" y="4162628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2" y="4162628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687084" y="4131362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084" y="4131362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1450441" y="4716137"/>
            <a:ext cx="695382" cy="677597"/>
            <a:chOff x="-389125" y="3263442"/>
            <a:chExt cx="695382" cy="677597"/>
          </a:xfrm>
        </p:grpSpPr>
        <p:sp>
          <p:nvSpPr>
            <p:cNvPr id="25" name="Oval 24"/>
            <p:cNvSpPr/>
            <p:nvPr/>
          </p:nvSpPr>
          <p:spPr>
            <a:xfrm>
              <a:off x="-132156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" name="Straight Connector 26"/>
          <p:cNvCxnSpPr/>
          <p:nvPr/>
        </p:nvCxnSpPr>
        <p:spPr>
          <a:xfrm>
            <a:off x="5253010" y="4808959"/>
            <a:ext cx="1646275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766094" y="413482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094" y="4134827"/>
                <a:ext cx="620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6606763" y="4719602"/>
            <a:ext cx="704872" cy="674133"/>
            <a:chOff x="676437" y="3263442"/>
            <a:chExt cx="704872" cy="674133"/>
          </a:xfrm>
        </p:grpSpPr>
        <p:sp>
          <p:nvSpPr>
            <p:cNvPr id="30" name="Oval 2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Left Brace 31"/>
          <p:cNvSpPr/>
          <p:nvPr/>
        </p:nvSpPr>
        <p:spPr>
          <a:xfrm rot="16200000">
            <a:off x="4177604" y="3058025"/>
            <a:ext cx="324414" cy="5118948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707410" y="5747677"/>
                <a:ext cx="56972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410" y="5747677"/>
                <a:ext cx="569723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8166152" y="4808959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8774029" y="413136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029" y="4131362"/>
                <a:ext cx="620106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9724807" y="4716137"/>
            <a:ext cx="704872" cy="674133"/>
            <a:chOff x="676437" y="3263442"/>
            <a:chExt cx="704872" cy="674133"/>
          </a:xfrm>
        </p:grpSpPr>
        <p:sp>
          <p:nvSpPr>
            <p:cNvPr id="37" name="Oval 3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Left Brace 38"/>
          <p:cNvSpPr/>
          <p:nvPr/>
        </p:nvSpPr>
        <p:spPr>
          <a:xfrm rot="16200000">
            <a:off x="5728967" y="1506659"/>
            <a:ext cx="324414" cy="8221678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076787" y="5615677"/>
                <a:ext cx="5697239" cy="1056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787" y="5615677"/>
                <a:ext cx="5697239" cy="10567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Callout 40"/>
          <p:cNvSpPr/>
          <p:nvPr/>
        </p:nvSpPr>
        <p:spPr>
          <a:xfrm>
            <a:off x="7117255" y="3012243"/>
            <a:ext cx="2884758" cy="1192167"/>
          </a:xfrm>
          <a:prstGeom prst="wedgeEllipseCallout">
            <a:avLst>
              <a:gd name="adj1" fmla="val -53544"/>
              <a:gd name="adj2" fmla="val 89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Pending Points</a:t>
            </a:r>
          </a:p>
        </p:txBody>
      </p:sp>
      <p:sp>
        <p:nvSpPr>
          <p:cNvPr id="42" name="Oval Callout 41"/>
          <p:cNvSpPr/>
          <p:nvPr/>
        </p:nvSpPr>
        <p:spPr>
          <a:xfrm>
            <a:off x="6678706" y="3012243"/>
            <a:ext cx="3505199" cy="1192167"/>
          </a:xfrm>
          <a:prstGeom prst="wedgeEllipseCallout">
            <a:avLst>
              <a:gd name="adj1" fmla="val 40091"/>
              <a:gd name="adj2" fmla="val 88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positions may be changed later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1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7448 0.00046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2" grpId="0"/>
      <p:bldP spid="23" grpId="0"/>
      <p:bldP spid="28" grpId="0"/>
      <p:bldP spid="32" grpId="0" animBg="1"/>
      <p:bldP spid="32" grpId="1" animBg="1"/>
      <p:bldP spid="33" grpId="0"/>
      <p:bldP spid="33" grpId="1"/>
      <p:bldP spid="35" grpId="0"/>
      <p:bldP spid="39" grpId="0" animBg="1"/>
      <p:bldP spid="40" grpId="0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Example(Case I)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705490" y="3262184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640008" y="3262184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56563" y="3262184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750419" y="3248208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2005495" y="2584587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495" y="2584587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3864481" y="258458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481" y="2584587"/>
                <a:ext cx="62010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9358296" y="257061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8296" y="2570611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1360937" y="3172826"/>
            <a:ext cx="695382" cy="674133"/>
            <a:chOff x="676437" y="3263442"/>
            <a:chExt cx="695382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8468863" y="3155386"/>
            <a:ext cx="704872" cy="674133"/>
            <a:chOff x="676437" y="3263442"/>
            <a:chExt cx="704872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4415382" y="3169362"/>
            <a:ext cx="704872" cy="674133"/>
            <a:chOff x="676437" y="3263442"/>
            <a:chExt cx="704872" cy="674133"/>
          </a:xfrm>
        </p:grpSpPr>
        <p:sp>
          <p:nvSpPr>
            <p:cNvPr id="82" name="Oval 8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Left Brace 86"/>
          <p:cNvSpPr/>
          <p:nvPr/>
        </p:nvSpPr>
        <p:spPr>
          <a:xfrm rot="16200000">
            <a:off x="3011066" y="2652501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8" name="Left Brace 87"/>
          <p:cNvSpPr/>
          <p:nvPr/>
        </p:nvSpPr>
        <p:spPr>
          <a:xfrm rot="16200000">
            <a:off x="6566273" y="2160358"/>
            <a:ext cx="324414" cy="4043883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902757" y="4345374"/>
                <a:ext cx="2583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757" y="4345374"/>
                <a:ext cx="2583271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420554" y="4345374"/>
                <a:ext cx="288893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554" y="4345374"/>
                <a:ext cx="2888931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672067" y="5330095"/>
                <a:ext cx="30564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067" y="5330095"/>
                <a:ext cx="3056413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6221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87" grpId="0" animBg="1"/>
      <p:bldP spid="88" grpId="0" animBg="1"/>
      <p:bldP spid="90" grpId="0"/>
      <p:bldP spid="91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Example(Case II)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705490" y="3262184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190514" y="3262184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207069" y="3262184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32008" y="3256070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2556001" y="2584587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001" y="2584587"/>
                <a:ext cx="61061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414987" y="258458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987" y="2584587"/>
                <a:ext cx="62010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8239885" y="2578473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885" y="2578473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1911443" y="3172826"/>
            <a:ext cx="695382" cy="674133"/>
            <a:chOff x="676437" y="3263442"/>
            <a:chExt cx="695382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8031266" y="3168021"/>
            <a:ext cx="704872" cy="674133"/>
            <a:chOff x="676437" y="3263442"/>
            <a:chExt cx="704872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4965888" y="3169362"/>
            <a:ext cx="704872" cy="674133"/>
            <a:chOff x="676437" y="3263442"/>
            <a:chExt cx="704872" cy="674133"/>
          </a:xfrm>
        </p:grpSpPr>
        <p:sp>
          <p:nvSpPr>
            <p:cNvPr id="82" name="Oval 8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Left Brace 86"/>
          <p:cNvSpPr/>
          <p:nvPr/>
        </p:nvSpPr>
        <p:spPr>
          <a:xfrm rot="16200000">
            <a:off x="3561572" y="2652501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2453263" y="4345374"/>
                <a:ext cx="2583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263" y="4345374"/>
                <a:ext cx="2583271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971060" y="4345374"/>
                <a:ext cx="37447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060" y="4345374"/>
                <a:ext cx="3744743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eft Brace 23"/>
          <p:cNvSpPr/>
          <p:nvPr/>
        </p:nvSpPr>
        <p:spPr>
          <a:xfrm rot="16200000">
            <a:off x="6641228" y="2652501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039710" y="5446636"/>
                <a:ext cx="499482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710" y="5446636"/>
                <a:ext cx="4994829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3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91" grpId="0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Example(Case III)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687561" y="2452453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52910" y="2452453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42388" y="2452453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494404" y="2446339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68167" y="1806122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7" y="1806122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418397" y="1774856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397" y="1774856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750306" y="1774856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306" y="1774856"/>
                <a:ext cx="62010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7102281" y="176874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281" y="1768742"/>
                <a:ext cx="620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773839" y="2363095"/>
            <a:ext cx="695382" cy="674133"/>
            <a:chOff x="676437" y="3263442"/>
            <a:chExt cx="695382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8068971" y="2353517"/>
            <a:ext cx="704872" cy="674133"/>
            <a:chOff x="676437" y="3263442"/>
            <a:chExt cx="704872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5301207" y="2359631"/>
            <a:ext cx="704872" cy="674133"/>
            <a:chOff x="676437" y="3263442"/>
            <a:chExt cx="704872" cy="674133"/>
          </a:xfrm>
        </p:grpSpPr>
        <p:sp>
          <p:nvSpPr>
            <p:cNvPr id="82" name="Oval 8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Left Brace 86"/>
          <p:cNvSpPr/>
          <p:nvPr/>
        </p:nvSpPr>
        <p:spPr>
          <a:xfrm rot="16200000">
            <a:off x="3153416" y="899344"/>
            <a:ext cx="324414" cy="4525421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2132827" y="3321665"/>
                <a:ext cx="273536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827" y="3321665"/>
                <a:ext cx="2735364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6614182" y="3324262"/>
                <a:ext cx="29095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82" y="3324262"/>
                <a:ext cx="2909578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e 24"/>
          <p:cNvSpPr/>
          <p:nvPr/>
        </p:nvSpPr>
        <p:spPr>
          <a:xfrm rot="16200000">
            <a:off x="7678835" y="899345"/>
            <a:ext cx="324414" cy="4525421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4513668" y="-489693"/>
            <a:ext cx="324414" cy="7303494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599609" y="3301294"/>
                <a:ext cx="6152531" cy="7141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3200" dirty="0"/>
                                <m:t> 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609" y="3301294"/>
                <a:ext cx="6152531" cy="7141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687561" y="496670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52910" y="4966705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83643" y="4966705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35659" y="4960591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68167" y="432037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7" y="4320374"/>
                <a:ext cx="550151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418397" y="4289108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397" y="4289108"/>
                <a:ext cx="610616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191561" y="428910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61" y="4289108"/>
                <a:ext cx="620106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543536" y="428299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536" y="4282994"/>
                <a:ext cx="620106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773839" y="4877347"/>
            <a:ext cx="695382" cy="674133"/>
            <a:chOff x="676437" y="3263442"/>
            <a:chExt cx="695382" cy="674133"/>
          </a:xfrm>
        </p:grpSpPr>
        <p:sp>
          <p:nvSpPr>
            <p:cNvPr id="38" name="Oval 3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9510226" y="4867769"/>
            <a:ext cx="704872" cy="674133"/>
            <a:chOff x="676437" y="3263442"/>
            <a:chExt cx="704872" cy="674133"/>
          </a:xfrm>
        </p:grpSpPr>
        <p:sp>
          <p:nvSpPr>
            <p:cNvPr id="41" name="Oval 40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Oval 43"/>
          <p:cNvSpPr/>
          <p:nvPr/>
        </p:nvSpPr>
        <p:spPr>
          <a:xfrm>
            <a:off x="6936069" y="4873883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742462" y="4963241"/>
                <a:ext cx="7048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462" y="4963241"/>
                <a:ext cx="704872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Left Brace 45"/>
          <p:cNvSpPr/>
          <p:nvPr/>
        </p:nvSpPr>
        <p:spPr>
          <a:xfrm rot="16200000">
            <a:off x="3874044" y="2692969"/>
            <a:ext cx="324414" cy="5966675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777980" y="5767235"/>
                <a:ext cx="273536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980" y="5767235"/>
                <a:ext cx="2735364" cy="584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7139070" y="5819010"/>
                <a:ext cx="29095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070" y="5819010"/>
                <a:ext cx="2909578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Left Brace 48"/>
          <p:cNvSpPr/>
          <p:nvPr/>
        </p:nvSpPr>
        <p:spPr>
          <a:xfrm rot="16200000">
            <a:off x="8233348" y="4300342"/>
            <a:ext cx="324414" cy="2751931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3" name="Left Brace 52"/>
          <p:cNvSpPr/>
          <p:nvPr/>
        </p:nvSpPr>
        <p:spPr>
          <a:xfrm rot="16200000">
            <a:off x="7715375" y="3768978"/>
            <a:ext cx="324414" cy="378787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312271" y="5802157"/>
                <a:ext cx="3190943" cy="7141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3200" dirty="0"/>
                                <m:t> 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271" y="5802157"/>
                <a:ext cx="3190943" cy="71417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37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44444E-6 L -0.06901 0.00277 " pathEditMode="relative" rAng="0" ptsTypes="AA">
                                      <p:cBhvr>
                                        <p:cTn id="33" dur="1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11111E-6 L -0.13568 -0.00069 " pathEditMode="relative" rAng="0" ptsTypes="AA">
                                      <p:cBhvr>
                                        <p:cTn id="127" dur="1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4" y="-46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14141 -0.00023 " pathEditMode="relative" rAng="0" ptsTypes="AA">
                                      <p:cBhvr>
                                        <p:cTn id="129" dur="1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1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4" dur="1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1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path" presetSubtype="0" accel="50000" decel="50000" fill="hold" grpId="2" nodeType="click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1.875E-6 -1.11111E-6 L -0.08541 0.0007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23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08932 -0.00023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7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7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87" grpId="0" animBg="1"/>
      <p:bldP spid="90" grpId="0"/>
      <p:bldP spid="91" grpId="0"/>
      <p:bldP spid="91" grpId="1"/>
      <p:bldP spid="25" grpId="0" animBg="1"/>
      <p:bldP spid="25" grpId="1" animBg="1"/>
      <p:bldP spid="27" grpId="0" animBg="1"/>
      <p:bldP spid="28" grpId="0"/>
      <p:bldP spid="33" grpId="0"/>
      <p:bldP spid="34" grpId="0"/>
      <p:bldP spid="35" grpId="0"/>
      <p:bldP spid="36" grpId="0"/>
      <p:bldP spid="44" grpId="0" animBg="1"/>
      <p:bldP spid="44" grpId="1" animBg="1"/>
      <p:bldP spid="44" grpId="2" animBg="1"/>
      <p:bldP spid="45" grpId="0"/>
      <p:bldP spid="45" grpId="1"/>
      <p:bldP spid="45" grpId="2"/>
      <p:bldP spid="46" grpId="0" animBg="1"/>
      <p:bldP spid="46" grpId="1" animBg="1"/>
      <p:bldP spid="47" grpId="0"/>
      <p:bldP spid="47" grpId="1"/>
      <p:bldP spid="48" grpId="0"/>
      <p:bldP spid="48" grpId="1"/>
      <p:bldP spid="49" grpId="0" animBg="1"/>
      <p:bldP spid="49" grpId="1" animBg="1"/>
      <p:bldP spid="53" grpId="0" animBg="1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Case III in General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83385" y="2478574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48734" y="2478574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7772400" y="2474737"/>
            <a:ext cx="627980" cy="2713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9054353" y="2468996"/>
            <a:ext cx="883321" cy="1148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3991" y="183224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" y="1832243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314221" y="1800977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21" y="1800977"/>
                <a:ext cx="563038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7453686" y="1809575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686" y="1809575"/>
                <a:ext cx="95417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8917097" y="1788766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097" y="1788766"/>
                <a:ext cx="95417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669663" y="2389216"/>
            <a:ext cx="647805" cy="674133"/>
            <a:chOff x="676437" y="3263442"/>
            <a:chExt cx="647805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9676380" y="2376174"/>
            <a:ext cx="1038939" cy="674133"/>
            <a:chOff x="676437" y="3263442"/>
            <a:chExt cx="1038939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038939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7940181" y="2394350"/>
            <a:ext cx="1038939" cy="669346"/>
            <a:chOff x="733039" y="3276149"/>
            <a:chExt cx="1038939" cy="669346"/>
          </a:xfrm>
        </p:grpSpPr>
        <p:sp>
          <p:nvSpPr>
            <p:cNvPr id="82" name="Oval 81"/>
            <p:cNvSpPr/>
            <p:nvPr/>
          </p:nvSpPr>
          <p:spPr>
            <a:xfrm>
              <a:off x="1103659" y="3276149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733039" y="3360720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039" y="3360720"/>
                  <a:ext cx="1038939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9443" y="3174031"/>
                <a:ext cx="935200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3600" i="1">
                    <a:latin typeface="Cambria Math" panose="02040503050406030204" pitchFamily="18" charset="0"/>
                  </a:defRPr>
                </a:lvl1pPr>
              </a:lstStyle>
              <a:p>
                <a:r>
                  <a:rPr lang="en-US" sz="280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Checking every interval takes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𝑛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)</m:t>
                    </m:r>
                  </m:oMath>
                </a14:m>
                <a:r>
                  <a:rPr lang="en-US" sz="280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time in total, resulting an overall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</m:t>
                    </m:r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)</m:t>
                    </m:r>
                  </m:oMath>
                </a14:m>
                <a:r>
                  <a:rPr lang="en-US" sz="280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time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43" y="3174031"/>
                <a:ext cx="9352008" cy="954107"/>
              </a:xfrm>
              <a:prstGeom prst="rect">
                <a:avLst/>
              </a:prstGeom>
              <a:blipFill>
                <a:blip r:embed="rId9"/>
                <a:stretch>
                  <a:fillRect l="-1303" t="-769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6219" y="4129230"/>
                <a:ext cx="597471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3600" i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</a:lstStyle>
              <a:p>
                <a:r>
                  <a:rPr lang="en-US" sz="2800" dirty="0"/>
                  <a:t>An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time algorithm: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19" y="4129230"/>
                <a:ext cx="5974713" cy="523220"/>
              </a:xfrm>
              <a:prstGeom prst="rect">
                <a:avLst/>
              </a:prstGeom>
              <a:blipFill>
                <a:blip r:embed="rId10"/>
                <a:stretch>
                  <a:fillRect l="-2143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6219" y="4636990"/>
                <a:ext cx="10389467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3600" i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</a:lstStyle>
              <a:p>
                <a:r>
                  <a:rPr lang="en-US" sz="2800" b="1" dirty="0"/>
                  <a:t>The key idea</a:t>
                </a:r>
                <a:r>
                  <a:rPr lang="en-US" sz="2800" dirty="0"/>
                  <a:t>: </a:t>
                </a:r>
                <a:r>
                  <a:rPr lang="en-US" sz="2400" dirty="0"/>
                  <a:t>Maintain a critical list of intervals. We only need to check the intervals in the list from left to right. Once an interval is checked, we can remove it from the list.</a:t>
                </a:r>
              </a:p>
              <a:p>
                <a:r>
                  <a:rPr lang="en-US" sz="2800" dirty="0"/>
                  <a:t>Overall time: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19" y="4636990"/>
                <a:ext cx="10389467" cy="1692771"/>
              </a:xfrm>
              <a:prstGeom prst="rect">
                <a:avLst/>
              </a:prstGeom>
              <a:blipFill>
                <a:blip r:embed="rId11"/>
                <a:stretch>
                  <a:fillRect l="-1232" t="-3971" r="-1761" b="-9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5564481" y="2468623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677197" y="2377391"/>
            <a:ext cx="1038939" cy="666267"/>
            <a:chOff x="531516" y="3263442"/>
            <a:chExt cx="1038939" cy="666267"/>
          </a:xfrm>
        </p:grpSpPr>
        <p:sp>
          <p:nvSpPr>
            <p:cNvPr id="26" name="Oval 2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531516" y="3344934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516" y="3344934"/>
                  <a:ext cx="1038939" cy="58477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8" name="Straight Connector 27"/>
          <p:cNvCxnSpPr/>
          <p:nvPr/>
        </p:nvCxnSpPr>
        <p:spPr>
          <a:xfrm>
            <a:off x="3473646" y="2477450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609188" y="2363831"/>
            <a:ext cx="1038939" cy="690360"/>
            <a:chOff x="525952" y="3253548"/>
            <a:chExt cx="1038939" cy="690360"/>
          </a:xfrm>
        </p:grpSpPr>
        <p:sp>
          <p:nvSpPr>
            <p:cNvPr id="30" name="Oval 29"/>
            <p:cNvSpPr/>
            <p:nvPr/>
          </p:nvSpPr>
          <p:spPr>
            <a:xfrm>
              <a:off x="697478" y="3253548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525952" y="3359133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952" y="3359133"/>
                  <a:ext cx="1038939" cy="58477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534191" y="1769246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191" y="1769246"/>
                <a:ext cx="954172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639599" y="1779056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599" y="1779056"/>
                <a:ext cx="954172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6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05859 0.00023 " pathEditMode="relative" rAng="0" ptsTypes="AA">
                                      <p:cBhvr>
                                        <p:cTn id="23" dur="1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11111E-6 L -0.04257 0.00139 " pathEditMode="relative" rAng="0" ptsTypes="AA">
                                      <p:cBhvr>
                                        <p:cTn id="2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6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-0.05377 0.00324 " pathEditMode="relative" rAng="0" ptsTypes="AA">
                                      <p:cBhvr>
                                        <p:cTn id="27" dur="1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Observation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13444" y="4197620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796207" y="4197620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63293" y="3465396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93" y="3465396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61694" y="3520023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694" y="3520023"/>
                <a:ext cx="56303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535724" y="4108262"/>
            <a:ext cx="647806" cy="674133"/>
            <a:chOff x="676437" y="3263442"/>
            <a:chExt cx="647806" cy="674133"/>
          </a:xfrm>
        </p:grpSpPr>
        <p:sp>
          <p:nvSpPr>
            <p:cNvPr id="12" name="Oval 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" name="Straight Connector 23"/>
          <p:cNvCxnSpPr/>
          <p:nvPr/>
        </p:nvCxnSpPr>
        <p:spPr>
          <a:xfrm>
            <a:off x="3388632" y="4204447"/>
            <a:ext cx="122057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835575" y="3507581"/>
                <a:ext cx="6369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575" y="3507581"/>
                <a:ext cx="63690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3912035" y="4108262"/>
            <a:ext cx="721671" cy="674133"/>
            <a:chOff x="676437" y="3263442"/>
            <a:chExt cx="721671" cy="674133"/>
          </a:xfrm>
        </p:grpSpPr>
        <p:sp>
          <p:nvSpPr>
            <p:cNvPr id="33" name="Oval 3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4" name="Straight Connector 53"/>
          <p:cNvCxnSpPr/>
          <p:nvPr/>
        </p:nvCxnSpPr>
        <p:spPr>
          <a:xfrm>
            <a:off x="5659234" y="4201741"/>
            <a:ext cx="944412" cy="346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895981" y="3507581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981" y="3507581"/>
                <a:ext cx="64056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6323134" y="4108262"/>
            <a:ext cx="725327" cy="674133"/>
            <a:chOff x="676437" y="3263442"/>
            <a:chExt cx="725327" cy="674133"/>
          </a:xfrm>
        </p:grpSpPr>
        <p:sp>
          <p:nvSpPr>
            <p:cNvPr id="57" name="Oval 5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2" name="Straight Connector 61"/>
          <p:cNvCxnSpPr/>
          <p:nvPr/>
        </p:nvCxnSpPr>
        <p:spPr>
          <a:xfrm>
            <a:off x="820587" y="5785432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803350" y="5785432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270436" y="5053208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36" y="5053208"/>
                <a:ext cx="550151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2168837" y="5107835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837" y="5107835"/>
                <a:ext cx="563038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1542867" y="5696074"/>
            <a:ext cx="647806" cy="674133"/>
            <a:chOff x="676437" y="3263442"/>
            <a:chExt cx="647806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7" name="Straight Connector 86"/>
          <p:cNvCxnSpPr/>
          <p:nvPr/>
        </p:nvCxnSpPr>
        <p:spPr>
          <a:xfrm>
            <a:off x="3395775" y="5792259"/>
            <a:ext cx="1220577" cy="0"/>
          </a:xfrm>
          <a:prstGeom prst="line">
            <a:avLst/>
          </a:prstGeom>
          <a:ln w="50800">
            <a:prstDash val="sys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3842718" y="5095393"/>
                <a:ext cx="6369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718" y="5095393"/>
                <a:ext cx="636905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9" name="Group 88"/>
          <p:cNvGrpSpPr/>
          <p:nvPr/>
        </p:nvGrpSpPr>
        <p:grpSpPr>
          <a:xfrm>
            <a:off x="3793754" y="5696074"/>
            <a:ext cx="721671" cy="674133"/>
            <a:chOff x="676437" y="3263442"/>
            <a:chExt cx="721671" cy="674133"/>
          </a:xfrm>
        </p:grpSpPr>
        <p:sp>
          <p:nvSpPr>
            <p:cNvPr id="90" name="Oval 8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Rectangle 90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2" name="Straight Connector 91"/>
          <p:cNvCxnSpPr/>
          <p:nvPr/>
        </p:nvCxnSpPr>
        <p:spPr>
          <a:xfrm>
            <a:off x="8946776" y="5791130"/>
            <a:ext cx="527184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8821504" y="5093105"/>
                <a:ext cx="952889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504" y="5093105"/>
                <a:ext cx="952889" cy="624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/>
          <p:cNvGrpSpPr/>
          <p:nvPr/>
        </p:nvGrpSpPr>
        <p:grpSpPr>
          <a:xfrm>
            <a:off x="9208575" y="5696074"/>
            <a:ext cx="1071191" cy="713696"/>
            <a:chOff x="676437" y="3263442"/>
            <a:chExt cx="1071191" cy="713696"/>
          </a:xfrm>
        </p:grpSpPr>
        <p:sp>
          <p:nvSpPr>
            <p:cNvPr id="95" name="Oval 9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/>
                <p:cNvSpPr/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7" name="Straight Connector 96"/>
          <p:cNvCxnSpPr/>
          <p:nvPr/>
        </p:nvCxnSpPr>
        <p:spPr>
          <a:xfrm>
            <a:off x="7347819" y="5775075"/>
            <a:ext cx="855620" cy="275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7550201" y="5148690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201" y="5148690"/>
                <a:ext cx="561756" cy="6243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7933231" y="5688158"/>
            <a:ext cx="680058" cy="713696"/>
            <a:chOff x="676437" y="3263442"/>
            <a:chExt cx="680058" cy="713696"/>
          </a:xfrm>
        </p:grpSpPr>
        <p:sp>
          <p:nvSpPr>
            <p:cNvPr id="100" name="Oval 9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2" name="Straight Connector 101"/>
          <p:cNvCxnSpPr/>
          <p:nvPr/>
        </p:nvCxnSpPr>
        <p:spPr>
          <a:xfrm>
            <a:off x="5666377" y="5789553"/>
            <a:ext cx="944412" cy="346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903124" y="5095393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124" y="5095393"/>
                <a:ext cx="640560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4" name="Group 103"/>
          <p:cNvGrpSpPr/>
          <p:nvPr/>
        </p:nvGrpSpPr>
        <p:grpSpPr>
          <a:xfrm>
            <a:off x="5961271" y="5696074"/>
            <a:ext cx="725327" cy="674133"/>
            <a:chOff x="676437" y="3263442"/>
            <a:chExt cx="725327" cy="674133"/>
          </a:xfrm>
        </p:grpSpPr>
        <p:sp>
          <p:nvSpPr>
            <p:cNvPr id="105" name="Oval 10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Rectangle 105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06" name="Rectangle 1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024128" y="2334824"/>
                <a:ext cx="978918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could be removed from the  critical list.</a:t>
                </a: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2334824"/>
                <a:ext cx="9789185" cy="646331"/>
              </a:xfrm>
              <a:prstGeom prst="rect">
                <a:avLst/>
              </a:prstGeom>
              <a:blipFill>
                <a:blip r:embed="rId20"/>
                <a:stretch>
                  <a:fillRect t="-14151" r="-1868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29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85185E-6 L -0.03073 0.0016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07748 0.0016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48148E-6 L -0.04909 0.0009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" y="46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-0.04609 0.00278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139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7 L -0.02357 0.0027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6" grpId="0"/>
      <p:bldP spid="26" grpId="1"/>
      <p:bldP spid="55" grpId="0"/>
      <p:bldP spid="69" grpId="0"/>
      <p:bldP spid="70" grpId="0"/>
      <p:bldP spid="88" grpId="1"/>
      <p:bldP spid="93" grpId="0"/>
      <p:bldP spid="98" grpId="0"/>
      <p:bldP spid="103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Observation (Cont.)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00282" y="4179691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783045" y="4179691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0131" y="3447467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1" y="3447467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48532" y="3502094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532" y="3502094"/>
                <a:ext cx="56303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522562" y="4090333"/>
            <a:ext cx="647806" cy="674133"/>
            <a:chOff x="676437" y="3263442"/>
            <a:chExt cx="647806" cy="674133"/>
          </a:xfrm>
        </p:grpSpPr>
        <p:sp>
          <p:nvSpPr>
            <p:cNvPr id="12" name="Oval 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" name="Straight Connector 23"/>
          <p:cNvCxnSpPr/>
          <p:nvPr/>
        </p:nvCxnSpPr>
        <p:spPr>
          <a:xfrm>
            <a:off x="4287864" y="4190754"/>
            <a:ext cx="99253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06763" y="3493888"/>
                <a:ext cx="6369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763" y="3493888"/>
                <a:ext cx="63690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4643585" y="4093798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449978" y="4183156"/>
                <a:ext cx="7216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978" y="4183156"/>
                <a:ext cx="72167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>
            <a:off x="5916469" y="4179691"/>
            <a:ext cx="1467706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676510" y="3482067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510" y="3482067"/>
                <a:ext cx="64056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7103663" y="4082748"/>
            <a:ext cx="725327" cy="674133"/>
            <a:chOff x="676437" y="3263442"/>
            <a:chExt cx="725327" cy="674133"/>
          </a:xfrm>
        </p:grpSpPr>
        <p:sp>
          <p:nvSpPr>
            <p:cNvPr id="57" name="Oval 5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2" name="Straight Connector 61"/>
          <p:cNvCxnSpPr/>
          <p:nvPr/>
        </p:nvCxnSpPr>
        <p:spPr>
          <a:xfrm>
            <a:off x="766798" y="5740608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749561" y="5740608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216647" y="500838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47" y="5008384"/>
                <a:ext cx="550151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2115048" y="5063011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048" y="5063011"/>
                <a:ext cx="563038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1489078" y="5651250"/>
            <a:ext cx="647806" cy="674133"/>
            <a:chOff x="676437" y="3263442"/>
            <a:chExt cx="647806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2" name="Straight Connector 91"/>
          <p:cNvCxnSpPr/>
          <p:nvPr/>
        </p:nvCxnSpPr>
        <p:spPr>
          <a:xfrm>
            <a:off x="10771719" y="5741713"/>
            <a:ext cx="527184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10646447" y="5043688"/>
                <a:ext cx="952889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447" y="5043688"/>
                <a:ext cx="952889" cy="624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/>
          <p:cNvGrpSpPr/>
          <p:nvPr/>
        </p:nvGrpSpPr>
        <p:grpSpPr>
          <a:xfrm>
            <a:off x="11033518" y="5646657"/>
            <a:ext cx="1071191" cy="713696"/>
            <a:chOff x="676437" y="3263442"/>
            <a:chExt cx="1071191" cy="713696"/>
          </a:xfrm>
        </p:grpSpPr>
        <p:sp>
          <p:nvSpPr>
            <p:cNvPr id="95" name="Oval 9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/>
                <p:cNvSpPr/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7" name="Straight Connector 96"/>
          <p:cNvCxnSpPr/>
          <p:nvPr/>
        </p:nvCxnSpPr>
        <p:spPr>
          <a:xfrm>
            <a:off x="8704124" y="5728415"/>
            <a:ext cx="13242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9375144" y="5099273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144" y="5099273"/>
                <a:ext cx="561756" cy="624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9758174" y="5638741"/>
            <a:ext cx="680058" cy="713696"/>
            <a:chOff x="676437" y="3263442"/>
            <a:chExt cx="680058" cy="713696"/>
          </a:xfrm>
        </p:grpSpPr>
        <p:sp>
          <p:nvSpPr>
            <p:cNvPr id="100" name="Oval 9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1" name="Straight Connector 50"/>
          <p:cNvCxnSpPr/>
          <p:nvPr/>
        </p:nvCxnSpPr>
        <p:spPr>
          <a:xfrm>
            <a:off x="4278877" y="5750832"/>
            <a:ext cx="99253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497776" y="5053966"/>
                <a:ext cx="6369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76" y="5053966"/>
                <a:ext cx="636905" cy="584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4277822" y="5643197"/>
            <a:ext cx="721671" cy="674133"/>
            <a:chOff x="676437" y="3263442"/>
            <a:chExt cx="721671" cy="674133"/>
          </a:xfrm>
        </p:grpSpPr>
        <p:sp>
          <p:nvSpPr>
            <p:cNvPr id="59" name="Oval 5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1" name="Straight Connector 60"/>
          <p:cNvCxnSpPr/>
          <p:nvPr/>
        </p:nvCxnSpPr>
        <p:spPr>
          <a:xfrm>
            <a:off x="6257850" y="5732555"/>
            <a:ext cx="1467706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7017891" y="5034931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891" y="5034931"/>
                <a:ext cx="640560" cy="58477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7006162" y="5645028"/>
            <a:ext cx="725327" cy="674133"/>
            <a:chOff x="676437" y="3263442"/>
            <a:chExt cx="725327" cy="674133"/>
          </a:xfrm>
        </p:grpSpPr>
        <p:sp>
          <p:nvSpPr>
            <p:cNvPr id="66" name="Oval 6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572133" y="1948368"/>
                <a:ext cx="868867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should be checked earlier than following intervals in the critical list.</a:t>
                </a: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133" y="1948368"/>
                <a:ext cx="8688671" cy="1200329"/>
              </a:xfrm>
              <a:prstGeom prst="rect">
                <a:avLst/>
              </a:prstGeom>
              <a:blipFill>
                <a:blip r:embed="rId20"/>
                <a:stretch>
                  <a:fillRect l="-2175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7175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44444E-6 L -0.11966 0.002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13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07422 -0.001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1" y="-9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08346 -0.0002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03594 -0.0016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7" y="-9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04297 -0.0030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" y="-16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44444E-6 L -0.04909 0.0027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-0.06511 0.00277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139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7.40741E-7 L -0.02227 0.0011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0" y="46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-0.02878 0.00232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6" grpId="0"/>
      <p:bldP spid="33" grpId="0" animBg="1"/>
      <p:bldP spid="33" grpId="1" animBg="1"/>
      <p:bldP spid="33" grpId="2" animBg="1"/>
      <p:bldP spid="34" grpId="0"/>
      <p:bldP spid="34" grpId="1"/>
      <p:bldP spid="34" grpId="2"/>
      <p:bldP spid="55" grpId="0"/>
      <p:bldP spid="69" grpId="0"/>
      <p:bldP spid="70" grpId="0"/>
      <p:bldP spid="93" grpId="0"/>
      <p:bldP spid="98" grpId="0"/>
      <p:bldP spid="52" grpId="0"/>
      <p:bldP spid="63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00260" y="2817056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783023" y="2817056"/>
            <a:ext cx="1247048" cy="682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0109" y="2084832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09" y="2084832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48510" y="2139459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510" y="2139459"/>
                <a:ext cx="6201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522540" y="2727698"/>
            <a:ext cx="704872" cy="674133"/>
            <a:chOff x="676437" y="3263442"/>
            <a:chExt cx="704872" cy="674133"/>
          </a:xfrm>
        </p:grpSpPr>
        <p:sp>
          <p:nvSpPr>
            <p:cNvPr id="8" name="Oval 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" name="Straight Connector 9"/>
          <p:cNvCxnSpPr/>
          <p:nvPr/>
        </p:nvCxnSpPr>
        <p:spPr>
          <a:xfrm>
            <a:off x="4159624" y="2823883"/>
            <a:ext cx="1171409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57399" y="2127017"/>
                <a:ext cx="6369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399" y="2127017"/>
                <a:ext cx="63690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633859" y="2727698"/>
            <a:ext cx="721671" cy="674133"/>
            <a:chOff x="676437" y="3263442"/>
            <a:chExt cx="721671" cy="674133"/>
          </a:xfrm>
        </p:grpSpPr>
        <p:sp>
          <p:nvSpPr>
            <p:cNvPr id="13" name="Oval 1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" name="Straight Connector 14"/>
          <p:cNvCxnSpPr/>
          <p:nvPr/>
        </p:nvCxnSpPr>
        <p:spPr>
          <a:xfrm flipV="1">
            <a:off x="6719000" y="2824641"/>
            <a:ext cx="1066043" cy="73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077378" y="2127017"/>
                <a:ext cx="7837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378" y="2127017"/>
                <a:ext cx="783741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7327723" y="2724234"/>
            <a:ext cx="868507" cy="674133"/>
            <a:chOff x="676437" y="3263442"/>
            <a:chExt cx="868507" cy="674133"/>
          </a:xfrm>
        </p:grpSpPr>
        <p:sp>
          <p:nvSpPr>
            <p:cNvPr id="18" name="Oval 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/>
          <p:cNvCxnSpPr/>
          <p:nvPr/>
        </p:nvCxnSpPr>
        <p:spPr>
          <a:xfrm flipV="1">
            <a:off x="9388711" y="2808735"/>
            <a:ext cx="767494" cy="8321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448540" y="2111111"/>
                <a:ext cx="78374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540" y="2111111"/>
                <a:ext cx="783741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9875693" y="2711792"/>
            <a:ext cx="868507" cy="674133"/>
            <a:chOff x="676437" y="3263442"/>
            <a:chExt cx="868507" cy="674133"/>
          </a:xfrm>
        </p:grpSpPr>
        <p:sp>
          <p:nvSpPr>
            <p:cNvPr id="23" name="Oval 2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19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95969" y="4371147"/>
                <a:ext cx="3380444" cy="1027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969" y="4371147"/>
                <a:ext cx="3380444" cy="10273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50589" y="4371147"/>
                <a:ext cx="3380444" cy="1027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589" y="4371147"/>
                <a:ext cx="3380444" cy="10273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0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6" grpId="0"/>
      <p:bldP spid="21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Critical List of 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46395" y="4367507"/>
                <a:ext cx="8680580" cy="1266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3600" dirty="0"/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395" y="4367507"/>
                <a:ext cx="8680580" cy="12668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599353" y="2774871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64840" y="2097274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40" y="2097274"/>
                <a:ext cx="56303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38870" y="2685513"/>
            <a:ext cx="647806" cy="674133"/>
            <a:chOff x="676437" y="3263442"/>
            <a:chExt cx="647806" cy="674133"/>
          </a:xfrm>
        </p:grpSpPr>
        <p:sp>
          <p:nvSpPr>
            <p:cNvPr id="9" name="Oval 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>
          <a:xfrm>
            <a:off x="4442413" y="2781698"/>
            <a:ext cx="122057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89356" y="2084832"/>
                <a:ext cx="805670" cy="630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356" y="2084832"/>
                <a:ext cx="805670" cy="6307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4840392" y="2685513"/>
            <a:ext cx="890436" cy="720108"/>
            <a:chOff x="676437" y="3263442"/>
            <a:chExt cx="890436" cy="720108"/>
          </a:xfrm>
        </p:grpSpPr>
        <p:sp>
          <p:nvSpPr>
            <p:cNvPr id="14" name="Oval 1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676437" y="3352800"/>
                  <a:ext cx="890436" cy="6307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90436" cy="63075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1" name="Straight Connector 20"/>
          <p:cNvCxnSpPr/>
          <p:nvPr/>
        </p:nvCxnSpPr>
        <p:spPr>
          <a:xfrm>
            <a:off x="9694791" y="2764514"/>
            <a:ext cx="855620" cy="275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897173" y="2138129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173" y="2138129"/>
                <a:ext cx="561756" cy="624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10280203" y="2677597"/>
            <a:ext cx="680058" cy="713696"/>
            <a:chOff x="676437" y="3263442"/>
            <a:chExt cx="680058" cy="713696"/>
          </a:xfrm>
        </p:grpSpPr>
        <p:sp>
          <p:nvSpPr>
            <p:cNvPr id="24" name="Oval 2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Straight Connector 25"/>
          <p:cNvCxnSpPr/>
          <p:nvPr/>
        </p:nvCxnSpPr>
        <p:spPr>
          <a:xfrm>
            <a:off x="7206883" y="2778992"/>
            <a:ext cx="944412" cy="346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443630" y="2084832"/>
                <a:ext cx="1135888" cy="632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630" y="2084832"/>
                <a:ext cx="1135888" cy="63267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501777" y="2685513"/>
            <a:ext cx="1220655" cy="722032"/>
            <a:chOff x="676437" y="3263442"/>
            <a:chExt cx="1220655" cy="722032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76437" y="3352800"/>
                  <a:ext cx="1220655" cy="6326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220655" cy="632674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13652" y="2933847"/>
                <a:ext cx="1337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52" y="2933847"/>
                <a:ext cx="1337610" cy="461665"/>
              </a:xfrm>
              <a:prstGeom prst="rect">
                <a:avLst/>
              </a:prstGeom>
              <a:blipFill>
                <a:blip r:embed="rId13"/>
                <a:stretch>
                  <a:fillRect l="-457" r="-45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2764826" y="2774871"/>
            <a:ext cx="1341591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38287" y="2781698"/>
            <a:ext cx="806629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424812" y="2782102"/>
            <a:ext cx="998547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7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  <p:bldP spid="22" grpId="0"/>
      <p:bldP spid="2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4128" y="2520200"/>
            <a:ext cx="99045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a </a:t>
            </a:r>
            <a:r>
              <a:rPr lang="en-US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each interval.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4128" y="3287553"/>
            <a:ext cx="9423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Objective: </a:t>
            </a:r>
            <a:r>
              <a:rPr lang="en-US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Maximize the minimum distance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any pairwise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024128" y="1968291"/>
                <a:ext cx="1015843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non-overlapping intervals</a:t>
                </a:r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on a </a:t>
                </a:r>
                <a:r>
                  <a:rPr lang="en-US" sz="2800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line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1968291"/>
                <a:ext cx="10158434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200" t="-13953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58551" y="5517171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23900" y="5517171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82511" y="5517171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213538" y="5517171"/>
            <a:ext cx="212555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89188" y="5517171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9157" y="4870840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7" y="4870840"/>
                <a:ext cx="550151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9387" y="483957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387" y="4839574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90429" y="483957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29" y="4839574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97065" y="483957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065" y="4839574"/>
                <a:ext cx="620106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66263" y="4839575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6263" y="4839575"/>
                <a:ext cx="620106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848093" y="5424349"/>
            <a:ext cx="695382" cy="674133"/>
            <a:chOff x="676437" y="3263442"/>
            <a:chExt cx="695382" cy="674133"/>
          </a:xfrm>
        </p:grpSpPr>
        <p:sp>
          <p:nvSpPr>
            <p:cNvPr id="17" name="Oval 1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5484932" y="5424349"/>
            <a:ext cx="704872" cy="674133"/>
            <a:chOff x="676437" y="3263442"/>
            <a:chExt cx="704872" cy="674133"/>
          </a:xfrm>
        </p:grpSpPr>
        <p:sp>
          <p:nvSpPr>
            <p:cNvPr id="20" name="Oval 1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4671593" y="5424349"/>
            <a:ext cx="704872" cy="674133"/>
            <a:chOff x="676437" y="3263442"/>
            <a:chExt cx="704872" cy="674133"/>
          </a:xfrm>
        </p:grpSpPr>
        <p:sp>
          <p:nvSpPr>
            <p:cNvPr id="24" name="Oval 2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10586369" y="5424349"/>
            <a:ext cx="701859" cy="674133"/>
            <a:chOff x="676437" y="3263442"/>
            <a:chExt cx="701859" cy="674133"/>
          </a:xfrm>
        </p:grpSpPr>
        <p:sp>
          <p:nvSpPr>
            <p:cNvPr id="27" name="Oval 2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66003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1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75066" y="3329113"/>
                <a:ext cx="864053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Update the list in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(1)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amortized time for processing each interval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066" y="3329113"/>
                <a:ext cx="8640533" cy="1200329"/>
              </a:xfrm>
              <a:prstGeom prst="rect">
                <a:avLst/>
              </a:prstGeom>
              <a:blipFill>
                <a:blip r:embed="rId2"/>
                <a:stretch>
                  <a:fillRect l="-2188" t="-7614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875065" y="2405748"/>
            <a:ext cx="8640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Maintain a critical list of 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75064" y="4806476"/>
                <a:ext cx="86405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Total time: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𝑛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)</m:t>
                    </m:r>
                  </m:oMath>
                </a14:m>
                <a:endParaRPr lang="en-US" sz="3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064" y="4806476"/>
                <a:ext cx="8640533" cy="646331"/>
              </a:xfrm>
              <a:prstGeom prst="rect">
                <a:avLst/>
              </a:prstGeom>
              <a:blipFill>
                <a:blip r:embed="rId3"/>
                <a:stretch>
                  <a:fillRect l="-2188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78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Cycle Version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76086" y="2191264"/>
            <a:ext cx="4053018" cy="4053017"/>
            <a:chOff x="5387546" y="2388972"/>
            <a:chExt cx="4053018" cy="4053017"/>
          </a:xfrm>
        </p:grpSpPr>
        <p:grpSp>
          <p:nvGrpSpPr>
            <p:cNvPr id="11" name="Group 10"/>
            <p:cNvGrpSpPr/>
            <p:nvPr/>
          </p:nvGrpSpPr>
          <p:grpSpPr>
            <a:xfrm>
              <a:off x="5387546" y="2388973"/>
              <a:ext cx="4053018" cy="4053016"/>
              <a:chOff x="5387546" y="2388973"/>
              <a:chExt cx="4053018" cy="4053016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arc">
                <a:avLst>
                  <a:gd name="adj1" fmla="val 16994431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7093866">
                <a:off x="5387546" y="2388973"/>
                <a:ext cx="4053016" cy="4053016"/>
              </a:xfrm>
              <a:prstGeom prst="arc">
                <a:avLst>
                  <a:gd name="adj1" fmla="val 17814517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" name="Arc 9"/>
              <p:cNvSpPr/>
              <p:nvPr/>
            </p:nvSpPr>
            <p:spPr>
              <a:xfrm rot="4459269">
                <a:off x="5387548" y="2388973"/>
                <a:ext cx="4053016" cy="4053016"/>
              </a:xfrm>
              <a:prstGeom prst="arc">
                <a:avLst>
                  <a:gd name="adj1" fmla="val 16227188"/>
                  <a:gd name="adj2" fmla="val 1787399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2494633">
              <a:off x="5387547" y="2388972"/>
              <a:ext cx="4053016" cy="4053016"/>
            </a:xfrm>
            <a:prstGeom prst="arc">
              <a:avLst>
                <a:gd name="adj1" fmla="val 16227188"/>
                <a:gd name="adj2" fmla="val 19612188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a cycle version, the intervals are arcs on a </a:t>
                </a:r>
                <a:r>
                  <a:rPr lang="en-US" sz="3600" b="1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cycle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3468" t="-5556" r="-2543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642843" y="2776044"/>
            <a:ext cx="695382" cy="674133"/>
            <a:chOff x="676437" y="3263442"/>
            <a:chExt cx="695382" cy="674133"/>
          </a:xfrm>
        </p:grpSpPr>
        <p:sp>
          <p:nvSpPr>
            <p:cNvPr id="20" name="Oval 1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9752840" y="4383668"/>
            <a:ext cx="737670" cy="584775"/>
            <a:chOff x="311090" y="3109817"/>
            <a:chExt cx="737670" cy="584775"/>
          </a:xfrm>
        </p:grpSpPr>
        <p:sp>
          <p:nvSpPr>
            <p:cNvPr id="23" name="Oval 2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9223802" y="2438977"/>
            <a:ext cx="704872" cy="674133"/>
            <a:chOff x="676437" y="3263442"/>
            <a:chExt cx="704872" cy="674133"/>
          </a:xfrm>
        </p:grpSpPr>
        <p:sp>
          <p:nvSpPr>
            <p:cNvPr id="26" name="Oval 2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6698610" y="4782653"/>
            <a:ext cx="741784" cy="736842"/>
            <a:chOff x="870044" y="2705316"/>
            <a:chExt cx="741784" cy="736842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451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it to a Line Version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78572" y="2084832"/>
            <a:ext cx="2430165" cy="2431607"/>
            <a:chOff x="5387546" y="2388972"/>
            <a:chExt cx="4053018" cy="4055424"/>
          </a:xfrm>
        </p:grpSpPr>
        <p:grpSp>
          <p:nvGrpSpPr>
            <p:cNvPr id="4" name="Group 3"/>
            <p:cNvGrpSpPr/>
            <p:nvPr/>
          </p:nvGrpSpPr>
          <p:grpSpPr>
            <a:xfrm>
              <a:off x="5387546" y="2388972"/>
              <a:ext cx="4053016" cy="4055424"/>
              <a:chOff x="5387546" y="2388972"/>
              <a:chExt cx="4053016" cy="405542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5387546" y="2388974"/>
                <a:ext cx="4053015" cy="4053016"/>
              </a:xfrm>
              <a:prstGeom prst="arc">
                <a:avLst>
                  <a:gd name="adj1" fmla="val 17691817"/>
                  <a:gd name="adj2" fmla="val 2045654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" name="Arc 7"/>
              <p:cNvSpPr/>
              <p:nvPr/>
            </p:nvSpPr>
            <p:spPr>
              <a:xfrm rot="17093866">
                <a:off x="5387547" y="2388972"/>
                <a:ext cx="4053016" cy="4053015"/>
              </a:xfrm>
              <a:prstGeom prst="arc">
                <a:avLst>
                  <a:gd name="adj1" fmla="val 17814517"/>
                  <a:gd name="adj2" fmla="val 20781181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 rot="8233421">
                <a:off x="5515696" y="2422541"/>
                <a:ext cx="3862861" cy="4021855"/>
              </a:xfrm>
              <a:prstGeom prst="arc">
                <a:avLst>
                  <a:gd name="adj1" fmla="val 15218588"/>
                  <a:gd name="adj2" fmla="val 1704878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5" name="Arc 4"/>
            <p:cNvSpPr/>
            <p:nvPr/>
          </p:nvSpPr>
          <p:spPr>
            <a:xfrm rot="12494633">
              <a:off x="5387548" y="2388972"/>
              <a:ext cx="4053016" cy="4053016"/>
            </a:xfrm>
            <a:prstGeom prst="arc">
              <a:avLst>
                <a:gd name="adj1" fmla="val 20610768"/>
                <a:gd name="adj2" fmla="val 76129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Flowchart: Collate 9"/>
          <p:cNvSpPr/>
          <p:nvPr/>
        </p:nvSpPr>
        <p:spPr>
          <a:xfrm rot="19184490">
            <a:off x="2323393" y="2412585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711852" y="5622719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11852" y="5622719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66609" y="5622719"/>
            <a:ext cx="94121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97902" y="5622718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749914" y="5238455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914" y="5238455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56612" y="494887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612" y="4948878"/>
                <a:ext cx="62010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9669583" y="5614017"/>
            <a:ext cx="696630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681471" y="4948880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471" y="4948880"/>
                <a:ext cx="61061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828675" y="496549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675" y="4965498"/>
                <a:ext cx="62010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705351" y="4989889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5351" y="4989889"/>
                <a:ext cx="620105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Flowchart: Collate 82"/>
          <p:cNvSpPr/>
          <p:nvPr/>
        </p:nvSpPr>
        <p:spPr>
          <a:xfrm>
            <a:off x="4647374" y="5550941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426523" y="5537211"/>
            <a:ext cx="695382" cy="674133"/>
            <a:chOff x="676437" y="3263442"/>
            <a:chExt cx="695382" cy="674133"/>
          </a:xfrm>
        </p:grpSpPr>
        <p:sp>
          <p:nvSpPr>
            <p:cNvPr id="85" name="Oval 8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Rectangle 85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7" name="Group 86"/>
          <p:cNvGrpSpPr/>
          <p:nvPr/>
        </p:nvGrpSpPr>
        <p:grpSpPr>
          <a:xfrm>
            <a:off x="2264686" y="2404762"/>
            <a:ext cx="695382" cy="609414"/>
            <a:chOff x="828914" y="3263442"/>
            <a:chExt cx="695382" cy="609414"/>
          </a:xfrm>
        </p:grpSpPr>
        <p:sp>
          <p:nvSpPr>
            <p:cNvPr id="88" name="Oval 8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/>
                <p:cNvSpPr/>
                <p:nvPr/>
              </p:nvSpPr>
              <p:spPr>
                <a:xfrm>
                  <a:off x="828914" y="3288081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914" y="3288081"/>
                  <a:ext cx="695382" cy="584775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" name="Group 89"/>
          <p:cNvGrpSpPr/>
          <p:nvPr/>
        </p:nvGrpSpPr>
        <p:grpSpPr>
          <a:xfrm>
            <a:off x="9397397" y="5546747"/>
            <a:ext cx="701859" cy="674133"/>
            <a:chOff x="676437" y="3263442"/>
            <a:chExt cx="701859" cy="674133"/>
          </a:xfrm>
        </p:grpSpPr>
        <p:sp>
          <p:nvSpPr>
            <p:cNvPr id="91" name="Oval 90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Rectangle 91"/>
                <p:cNvSpPr/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2" name="Rectangle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  <a:blipFill rotWithShape="0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Group 92"/>
          <p:cNvGrpSpPr/>
          <p:nvPr/>
        </p:nvGrpSpPr>
        <p:grpSpPr>
          <a:xfrm>
            <a:off x="1535741" y="2844337"/>
            <a:ext cx="701859" cy="584775"/>
            <a:chOff x="377604" y="3182961"/>
            <a:chExt cx="701859" cy="584775"/>
          </a:xfrm>
        </p:grpSpPr>
        <p:sp>
          <p:nvSpPr>
            <p:cNvPr id="94" name="Oval 9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Rectangle 94"/>
                <p:cNvSpPr/>
                <p:nvPr/>
              </p:nvSpPr>
              <p:spPr>
                <a:xfrm>
                  <a:off x="377604" y="3182961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5" name="Rectangle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604" y="3182961"/>
                  <a:ext cx="701859" cy="584775"/>
                </a:xfrm>
                <a:prstGeom prst="rect">
                  <a:avLst/>
                </a:prstGeom>
                <a:blipFill rotWithShape="0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Group 95"/>
          <p:cNvGrpSpPr/>
          <p:nvPr/>
        </p:nvGrpSpPr>
        <p:grpSpPr>
          <a:xfrm>
            <a:off x="7685896" y="5531515"/>
            <a:ext cx="704872" cy="674133"/>
            <a:chOff x="676437" y="3263442"/>
            <a:chExt cx="704872" cy="674133"/>
          </a:xfrm>
        </p:grpSpPr>
        <p:sp>
          <p:nvSpPr>
            <p:cNvPr id="97" name="Oval 9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9" name="Group 98"/>
          <p:cNvGrpSpPr/>
          <p:nvPr/>
        </p:nvGrpSpPr>
        <p:grpSpPr>
          <a:xfrm>
            <a:off x="5985767" y="5538503"/>
            <a:ext cx="704872" cy="674133"/>
            <a:chOff x="676437" y="3263442"/>
            <a:chExt cx="704872" cy="674133"/>
          </a:xfrm>
        </p:grpSpPr>
        <p:sp>
          <p:nvSpPr>
            <p:cNvPr id="100" name="Oval 9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2" name="Group 101"/>
          <p:cNvGrpSpPr/>
          <p:nvPr/>
        </p:nvGrpSpPr>
        <p:grpSpPr>
          <a:xfrm>
            <a:off x="3615617" y="4248185"/>
            <a:ext cx="704872" cy="674133"/>
            <a:chOff x="676437" y="3263442"/>
            <a:chExt cx="704872" cy="674133"/>
          </a:xfrm>
        </p:grpSpPr>
        <p:sp>
          <p:nvSpPr>
            <p:cNvPr id="103" name="Oval 10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Rectangle 103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5" name="Group 104"/>
          <p:cNvGrpSpPr/>
          <p:nvPr/>
        </p:nvGrpSpPr>
        <p:grpSpPr>
          <a:xfrm>
            <a:off x="3822148" y="2556853"/>
            <a:ext cx="704872" cy="584775"/>
            <a:chOff x="451163" y="3225940"/>
            <a:chExt cx="704872" cy="584775"/>
          </a:xfrm>
        </p:grpSpPr>
        <p:sp>
          <p:nvSpPr>
            <p:cNvPr id="106" name="Oval 10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451163" y="322594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163" y="3225940"/>
                  <a:ext cx="704872" cy="584775"/>
                </a:xfrm>
                <a:prstGeom prst="rect">
                  <a:avLst/>
                </a:prstGeom>
                <a:blipFill rotWithShape="0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Group 107"/>
          <p:cNvGrpSpPr/>
          <p:nvPr/>
        </p:nvGrpSpPr>
        <p:grpSpPr>
          <a:xfrm>
            <a:off x="1967981" y="2929993"/>
            <a:ext cx="701859" cy="584775"/>
            <a:chOff x="808190" y="3263360"/>
            <a:chExt cx="701859" cy="584775"/>
          </a:xfrm>
        </p:grpSpPr>
        <p:sp>
          <p:nvSpPr>
            <p:cNvPr id="109" name="Oval 10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Rectangle 109"/>
                <p:cNvSpPr/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0" name="Rectangle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  <a:blipFill rotWithShape="0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Group 110"/>
          <p:cNvGrpSpPr/>
          <p:nvPr/>
        </p:nvGrpSpPr>
        <p:grpSpPr>
          <a:xfrm>
            <a:off x="4361449" y="2715138"/>
            <a:ext cx="789299" cy="584775"/>
            <a:chOff x="870044" y="3155778"/>
            <a:chExt cx="789299" cy="584775"/>
          </a:xfrm>
        </p:grpSpPr>
        <p:sp>
          <p:nvSpPr>
            <p:cNvPr id="112" name="Oval 1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954470" y="3155778"/>
                  <a:ext cx="70487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470" y="3155778"/>
                  <a:ext cx="704873" cy="584775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/>
          <p:cNvGrpSpPr/>
          <p:nvPr/>
        </p:nvGrpSpPr>
        <p:grpSpPr>
          <a:xfrm>
            <a:off x="2895462" y="2001051"/>
            <a:ext cx="695382" cy="674133"/>
            <a:chOff x="676437" y="3263442"/>
            <a:chExt cx="695382" cy="674133"/>
          </a:xfrm>
        </p:grpSpPr>
        <p:sp>
          <p:nvSpPr>
            <p:cNvPr id="115" name="Oval 11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/>
          <p:cNvGrpSpPr/>
          <p:nvPr/>
        </p:nvGrpSpPr>
        <p:grpSpPr>
          <a:xfrm>
            <a:off x="3581159" y="3556007"/>
            <a:ext cx="704873" cy="759984"/>
            <a:chOff x="454361" y="2682174"/>
            <a:chExt cx="704873" cy="759984"/>
          </a:xfrm>
        </p:grpSpPr>
        <p:sp>
          <p:nvSpPr>
            <p:cNvPr id="118" name="Oval 1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454361" y="2682174"/>
                  <a:ext cx="70487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361" y="2682174"/>
                  <a:ext cx="704873" cy="584775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5932592" y="2259561"/>
                <a:ext cx="527134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Where should we cut the </a:t>
                </a:r>
                <a:r>
                  <a:rPr lang="en-US" sz="3600" b="1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cycle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to a line segment?</a:t>
                </a:r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592" y="2259561"/>
                <a:ext cx="5271347" cy="1754326"/>
              </a:xfrm>
              <a:prstGeom prst="rect">
                <a:avLst/>
              </a:prstGeom>
              <a:blipFill>
                <a:blip r:embed="rId36"/>
                <a:stretch>
                  <a:fillRect l="-3468" t="-5575" r="-1503" b="-12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7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  <p:bldP spid="17" grpId="0"/>
      <p:bldP spid="18" grpId="0"/>
      <p:bldP spid="34" grpId="0"/>
      <p:bldP spid="35" grpId="0"/>
      <p:bldP spid="36" grpId="0"/>
      <p:bldP spid="37" grpId="0"/>
      <p:bldP spid="38" grpId="0"/>
      <p:bldP spid="83" grpId="0" animBg="1"/>
      <p:bldP spid="1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the Line Segment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78572" y="2084832"/>
            <a:ext cx="2430165" cy="2431607"/>
            <a:chOff x="5387546" y="2388972"/>
            <a:chExt cx="4053018" cy="4055424"/>
          </a:xfrm>
        </p:grpSpPr>
        <p:grpSp>
          <p:nvGrpSpPr>
            <p:cNvPr id="4" name="Group 3"/>
            <p:cNvGrpSpPr/>
            <p:nvPr/>
          </p:nvGrpSpPr>
          <p:grpSpPr>
            <a:xfrm>
              <a:off x="5387546" y="2388972"/>
              <a:ext cx="4053016" cy="4055424"/>
              <a:chOff x="5387546" y="2388972"/>
              <a:chExt cx="4053016" cy="405542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5387546" y="2388974"/>
                <a:ext cx="4053015" cy="4053016"/>
              </a:xfrm>
              <a:prstGeom prst="arc">
                <a:avLst>
                  <a:gd name="adj1" fmla="val 17691817"/>
                  <a:gd name="adj2" fmla="val 2045654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" name="Arc 7"/>
              <p:cNvSpPr/>
              <p:nvPr/>
            </p:nvSpPr>
            <p:spPr>
              <a:xfrm rot="17093866">
                <a:off x="5387547" y="2388972"/>
                <a:ext cx="4053016" cy="4053015"/>
              </a:xfrm>
              <a:prstGeom prst="arc">
                <a:avLst>
                  <a:gd name="adj1" fmla="val 17814517"/>
                  <a:gd name="adj2" fmla="val 20781181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 rot="8233421">
                <a:off x="5515696" y="2422541"/>
                <a:ext cx="3862861" cy="4021855"/>
              </a:xfrm>
              <a:prstGeom prst="arc">
                <a:avLst>
                  <a:gd name="adj1" fmla="val 15218588"/>
                  <a:gd name="adj2" fmla="val 1704878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5" name="Arc 4"/>
            <p:cNvSpPr/>
            <p:nvPr/>
          </p:nvSpPr>
          <p:spPr>
            <a:xfrm rot="12494633">
              <a:off x="5387548" y="2388972"/>
              <a:ext cx="4053016" cy="4053016"/>
            </a:xfrm>
            <a:prstGeom prst="arc">
              <a:avLst>
                <a:gd name="adj1" fmla="val 20610768"/>
                <a:gd name="adj2" fmla="val 76129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Flowchart: Collate 9"/>
          <p:cNvSpPr/>
          <p:nvPr/>
        </p:nvSpPr>
        <p:spPr>
          <a:xfrm rot="19184490">
            <a:off x="2323393" y="2412585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99912" y="2765653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99912" y="2765653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54669" y="2765653"/>
            <a:ext cx="94121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285962" y="2765652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537974" y="2381389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7974" y="2381389"/>
                <a:ext cx="550151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244672" y="209181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672" y="2091812"/>
                <a:ext cx="620106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10457643" y="2756951"/>
            <a:ext cx="696630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469531" y="209181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531" y="2091814"/>
                <a:ext cx="610616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616735" y="210843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735" y="2108432"/>
                <a:ext cx="620106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0493411" y="2132823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411" y="2132823"/>
                <a:ext cx="620105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266648" y="5375739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6648" y="5375739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21405" y="5375739"/>
            <a:ext cx="6710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80749" y="5391003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080216" y="4778685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16" y="4778685"/>
                <a:ext cx="620106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>
          <a:xfrm>
            <a:off x="5131238" y="5375739"/>
            <a:ext cx="69291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77024" y="4763422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24" y="4763422"/>
                <a:ext cx="610616" cy="5847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271827" y="476342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827" y="4763421"/>
                <a:ext cx="620106" cy="58477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226385" y="4763419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385" y="4763419"/>
                <a:ext cx="620105" cy="58477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6269283" y="5375738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69283" y="5375738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224040" y="5375738"/>
            <a:ext cx="6710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113489" y="5375738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9112956" y="4763420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2956" y="4763420"/>
                <a:ext cx="749949" cy="5847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11265163" y="5384441"/>
            <a:ext cx="678324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279659" y="4763421"/>
                <a:ext cx="7404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659" y="4763421"/>
                <a:ext cx="740459" cy="58477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7274462" y="4763420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462" y="4763420"/>
                <a:ext cx="749949" cy="58477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11265163" y="4763419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5163" y="4763419"/>
                <a:ext cx="749949" cy="58477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/>
          <p:cNvGrpSpPr/>
          <p:nvPr/>
        </p:nvGrpSpPr>
        <p:grpSpPr>
          <a:xfrm>
            <a:off x="2918185" y="5296751"/>
            <a:ext cx="704872" cy="674133"/>
            <a:chOff x="676437" y="3263442"/>
            <a:chExt cx="704872" cy="674133"/>
          </a:xfrm>
        </p:grpSpPr>
        <p:sp>
          <p:nvSpPr>
            <p:cNvPr id="63" name="Oval 6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/>
          <p:cNvGrpSpPr/>
          <p:nvPr/>
        </p:nvGrpSpPr>
        <p:grpSpPr>
          <a:xfrm>
            <a:off x="1415081" y="5295554"/>
            <a:ext cx="704872" cy="674133"/>
            <a:chOff x="676437" y="3263442"/>
            <a:chExt cx="704872" cy="674133"/>
          </a:xfrm>
        </p:grpSpPr>
        <p:sp>
          <p:nvSpPr>
            <p:cNvPr id="66" name="Oval 6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Oval 68"/>
          <p:cNvSpPr/>
          <p:nvPr/>
        </p:nvSpPr>
        <p:spPr>
          <a:xfrm>
            <a:off x="5041244" y="5300222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4847637" y="5389580"/>
                <a:ext cx="7018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637" y="5389580"/>
                <a:ext cx="701859" cy="58477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7807607" y="5295083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7614000" y="5384441"/>
                <a:ext cx="82368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000" y="5384441"/>
                <a:ext cx="823687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/>
          <p:cNvSpPr/>
          <p:nvPr/>
        </p:nvSpPr>
        <p:spPr>
          <a:xfrm>
            <a:off x="6435939" y="5295083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6242332" y="5384441"/>
                <a:ext cx="8141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332" y="5384441"/>
                <a:ext cx="814197" cy="5847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Oval 77"/>
          <p:cNvSpPr/>
          <p:nvPr/>
        </p:nvSpPr>
        <p:spPr>
          <a:xfrm>
            <a:off x="9220055" y="5301644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9026448" y="5391002"/>
                <a:ext cx="82368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448" y="5391002"/>
                <a:ext cx="823687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10990071" y="5302602"/>
            <a:ext cx="823687" cy="674133"/>
            <a:chOff x="676437" y="3263442"/>
            <a:chExt cx="823687" cy="674133"/>
          </a:xfrm>
        </p:grpSpPr>
        <p:sp>
          <p:nvSpPr>
            <p:cNvPr id="81" name="Oval 80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676437" y="3352800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2" name="Rectangle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23687" cy="584775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3" name="Flowchart: Collate 82"/>
          <p:cNvSpPr/>
          <p:nvPr/>
        </p:nvSpPr>
        <p:spPr>
          <a:xfrm>
            <a:off x="5435434" y="2693875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1967981" y="2929993"/>
            <a:ext cx="701859" cy="584775"/>
            <a:chOff x="808190" y="3263360"/>
            <a:chExt cx="701859" cy="584775"/>
          </a:xfrm>
        </p:grpSpPr>
        <p:sp>
          <p:nvSpPr>
            <p:cNvPr id="109" name="Oval 10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Rectangle 109"/>
                <p:cNvSpPr/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0" name="Rectangle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  <a:blipFill rotWithShape="0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Group 110"/>
          <p:cNvGrpSpPr/>
          <p:nvPr/>
        </p:nvGrpSpPr>
        <p:grpSpPr>
          <a:xfrm>
            <a:off x="4361449" y="2715138"/>
            <a:ext cx="908113" cy="584775"/>
            <a:chOff x="870044" y="3155778"/>
            <a:chExt cx="908113" cy="584775"/>
          </a:xfrm>
        </p:grpSpPr>
        <p:sp>
          <p:nvSpPr>
            <p:cNvPr id="112" name="Oval 1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954470" y="3155778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470" y="3155778"/>
                  <a:ext cx="823687" cy="584775"/>
                </a:xfrm>
                <a:prstGeom prst="rect">
                  <a:avLst/>
                </a:prstGeom>
                <a:blipFill rotWithShape="0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/>
          <p:cNvGrpSpPr/>
          <p:nvPr/>
        </p:nvGrpSpPr>
        <p:grpSpPr>
          <a:xfrm>
            <a:off x="2895462" y="2001051"/>
            <a:ext cx="814197" cy="674133"/>
            <a:chOff x="676437" y="3263442"/>
            <a:chExt cx="814197" cy="674133"/>
          </a:xfrm>
        </p:grpSpPr>
        <p:sp>
          <p:nvSpPr>
            <p:cNvPr id="115" name="Oval 11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676437" y="3352800"/>
                  <a:ext cx="81419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6" name="Rectangle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14197" cy="584775"/>
                </a:xfrm>
                <a:prstGeom prst="rect">
                  <a:avLst/>
                </a:prstGeom>
                <a:blipFill rotWithShape="0"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/>
          <p:cNvGrpSpPr/>
          <p:nvPr/>
        </p:nvGrpSpPr>
        <p:grpSpPr>
          <a:xfrm>
            <a:off x="3581159" y="3556007"/>
            <a:ext cx="823687" cy="759984"/>
            <a:chOff x="454361" y="2682174"/>
            <a:chExt cx="823687" cy="759984"/>
          </a:xfrm>
        </p:grpSpPr>
        <p:sp>
          <p:nvSpPr>
            <p:cNvPr id="118" name="Oval 1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454361" y="2682174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361" y="2682174"/>
                  <a:ext cx="823687" cy="584775"/>
                </a:xfrm>
                <a:prstGeom prst="rect">
                  <a:avLst/>
                </a:prstGeom>
                <a:blipFill rotWithShape="0"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1" name="Flowchart: Collate 120"/>
          <p:cNvSpPr/>
          <p:nvPr/>
        </p:nvSpPr>
        <p:spPr>
          <a:xfrm rot="17135928">
            <a:off x="2039617" y="2967032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-10223" y="5301644"/>
            <a:ext cx="695382" cy="674133"/>
            <a:chOff x="676437" y="3263442"/>
            <a:chExt cx="695382" cy="674133"/>
          </a:xfrm>
        </p:grpSpPr>
        <p:sp>
          <p:nvSpPr>
            <p:cNvPr id="60" name="Oval 5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5644818" y="3389717"/>
                <a:ext cx="5652631" cy="991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4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sz="4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initially</a:t>
                </a:r>
                <a:r>
                  <a:rPr lang="en-US" sz="4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818" y="3389717"/>
                <a:ext cx="5652631" cy="991041"/>
              </a:xfrm>
              <a:prstGeom prst="rect">
                <a:avLst/>
              </a:prstGeom>
              <a:blipFill>
                <a:blip r:embed="rId36"/>
                <a:stretch>
                  <a:fillRect l="-3883" r="-3776" b="-9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09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5" grpId="0"/>
      <p:bldP spid="16" grpId="0"/>
      <p:bldP spid="17" grpId="0"/>
      <p:bldP spid="18" grpId="0"/>
      <p:bldP spid="34" grpId="0"/>
      <p:bldP spid="35" grpId="0"/>
      <p:bldP spid="36" grpId="0"/>
      <p:bldP spid="37" grpId="0"/>
      <p:bldP spid="38" grpId="0"/>
      <p:bldP spid="43" grpId="0"/>
      <p:bldP spid="45" grpId="0"/>
      <p:bldP spid="46" grpId="0"/>
      <p:bldP spid="47" grpId="0"/>
      <p:bldP spid="52" grpId="0"/>
      <p:bldP spid="54" grpId="0"/>
      <p:bldP spid="55" grpId="0"/>
      <p:bldP spid="56" grpId="0"/>
      <p:bldP spid="69" grpId="0" animBg="1"/>
      <p:bldP spid="70" grpId="0"/>
      <p:bldP spid="72" grpId="0" animBg="1"/>
      <p:bldP spid="73" grpId="0"/>
      <p:bldP spid="75" grpId="0" animBg="1"/>
      <p:bldP spid="76" grpId="0"/>
      <p:bldP spid="78" grpId="0" animBg="1"/>
      <p:bldP spid="79" grpId="0"/>
      <p:bldP spid="83" grpId="0" animBg="1"/>
      <p:bldP spid="121" grpId="0" animBg="1"/>
      <p:bldP spid="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0693" y="2709851"/>
            <a:ext cx="3906460" cy="1499616"/>
          </a:xfrm>
        </p:spPr>
        <p:txBody>
          <a:bodyPr/>
          <a:lstStyle/>
          <a:p>
            <a:r>
              <a:rPr lang="en-US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42424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Cycle Version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76086" y="2191264"/>
            <a:ext cx="4053018" cy="4053017"/>
            <a:chOff x="5387546" y="2388972"/>
            <a:chExt cx="4053018" cy="4053017"/>
          </a:xfrm>
        </p:grpSpPr>
        <p:grpSp>
          <p:nvGrpSpPr>
            <p:cNvPr id="11" name="Group 10"/>
            <p:cNvGrpSpPr/>
            <p:nvPr/>
          </p:nvGrpSpPr>
          <p:grpSpPr>
            <a:xfrm>
              <a:off x="5387546" y="2388973"/>
              <a:ext cx="4053018" cy="4053016"/>
              <a:chOff x="5387546" y="2388973"/>
              <a:chExt cx="4053018" cy="4053016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arc">
                <a:avLst>
                  <a:gd name="adj1" fmla="val 16994431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7093866">
                <a:off x="5387546" y="2388973"/>
                <a:ext cx="4053016" cy="4053016"/>
              </a:xfrm>
              <a:prstGeom prst="arc">
                <a:avLst>
                  <a:gd name="adj1" fmla="val 17814517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" name="Arc 9"/>
              <p:cNvSpPr/>
              <p:nvPr/>
            </p:nvSpPr>
            <p:spPr>
              <a:xfrm rot="4459269">
                <a:off x="5387548" y="2388973"/>
                <a:ext cx="4053016" cy="4053016"/>
              </a:xfrm>
              <a:prstGeom prst="arc">
                <a:avLst>
                  <a:gd name="adj1" fmla="val 16227188"/>
                  <a:gd name="adj2" fmla="val 1787399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2494633">
              <a:off x="5387547" y="2388972"/>
              <a:ext cx="4053016" cy="4053016"/>
            </a:xfrm>
            <a:prstGeom prst="arc">
              <a:avLst>
                <a:gd name="adj1" fmla="val 16227188"/>
                <a:gd name="adj2" fmla="val 19612188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a cycle version, the intervals are arcs on a </a:t>
                </a:r>
                <a:r>
                  <a:rPr lang="en-US" sz="3600" b="1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cycle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  <a:blipFill>
                <a:blip r:embed="rId2"/>
                <a:stretch>
                  <a:fillRect l="-3468" t="-5556" r="-2543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642843" y="2776044"/>
            <a:ext cx="695382" cy="674133"/>
            <a:chOff x="676437" y="3263442"/>
            <a:chExt cx="695382" cy="674133"/>
          </a:xfrm>
        </p:grpSpPr>
        <p:sp>
          <p:nvSpPr>
            <p:cNvPr id="20" name="Oval 1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9752840" y="4383668"/>
            <a:ext cx="737670" cy="584775"/>
            <a:chOff x="311090" y="3109817"/>
            <a:chExt cx="737670" cy="584775"/>
          </a:xfrm>
        </p:grpSpPr>
        <p:sp>
          <p:nvSpPr>
            <p:cNvPr id="23" name="Oval 2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9223802" y="2438977"/>
            <a:ext cx="704872" cy="674133"/>
            <a:chOff x="676437" y="3263442"/>
            <a:chExt cx="704872" cy="674133"/>
          </a:xfrm>
        </p:grpSpPr>
        <p:sp>
          <p:nvSpPr>
            <p:cNvPr id="26" name="Oval 2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6698610" y="4782653"/>
            <a:ext cx="741784" cy="736842"/>
            <a:chOff x="870044" y="2705316"/>
            <a:chExt cx="741784" cy="736842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3648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 and Our Results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721" y="2664488"/>
            <a:ext cx="8518209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00000"/>
              </a:lnSpc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Two or high-dimensional space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problem variations, NP-hard in general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1D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previous work particularly on 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71721" y="5581485"/>
                <a:ext cx="985221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28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</a:lstStyle>
              <a:p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time greedy algorithm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721" y="5581485"/>
                <a:ext cx="9852212" cy="523220"/>
              </a:xfrm>
              <a:prstGeom prst="rect">
                <a:avLst/>
              </a:prstGeom>
              <a:blipFill>
                <a:blip r:embed="rId2"/>
                <a:stretch>
                  <a:fillRect l="-1300" t="-14118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85720" y="1971418"/>
            <a:ext cx="2946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Work:</a:t>
            </a:r>
          </a:p>
        </p:txBody>
      </p:sp>
      <p:sp>
        <p:nvSpPr>
          <p:cNvPr id="8" name="Rectangle 7"/>
          <p:cNvSpPr/>
          <p:nvPr/>
        </p:nvSpPr>
        <p:spPr>
          <a:xfrm>
            <a:off x="588617" y="4837983"/>
            <a:ext cx="4254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Result (for 1D):</a:t>
            </a:r>
          </a:p>
        </p:txBody>
      </p:sp>
    </p:spTree>
    <p:extLst>
      <p:ext uri="{BB962C8B-B14F-4D97-AF65-F5344CB8AC3E}">
        <p14:creationId xmlns:p14="http://schemas.microsoft.com/office/powerpoint/2010/main" val="124989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13728" y="310566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79077" y="3105665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937688" y="3105665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168715" y="3105665"/>
            <a:ext cx="212555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44365" y="3105665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94334" y="245933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34" y="2459334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444564" y="2428068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564" y="2428068"/>
                <a:ext cx="61061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145606" y="242806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606" y="2428068"/>
                <a:ext cx="62010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052242" y="242806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242" y="2428068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21440" y="2428069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440" y="2428069"/>
                <a:ext cx="620106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1814744" y="3012843"/>
            <a:ext cx="695382" cy="674133"/>
            <a:chOff x="676437" y="3263442"/>
            <a:chExt cx="695382" cy="674133"/>
          </a:xfrm>
        </p:grpSpPr>
        <p:sp>
          <p:nvSpPr>
            <p:cNvPr id="6" name="Oval 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/>
          <p:cNvGrpSpPr/>
          <p:nvPr/>
        </p:nvGrpSpPr>
        <p:grpSpPr>
          <a:xfrm>
            <a:off x="5173796" y="3012843"/>
            <a:ext cx="704872" cy="674133"/>
            <a:chOff x="676437" y="3263442"/>
            <a:chExt cx="704872" cy="674133"/>
          </a:xfrm>
        </p:grpSpPr>
        <p:sp>
          <p:nvSpPr>
            <p:cNvPr id="64" name="Oval 6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4490289" y="3012843"/>
            <a:ext cx="704872" cy="674133"/>
            <a:chOff x="676437" y="3263442"/>
            <a:chExt cx="704872" cy="674133"/>
          </a:xfrm>
        </p:grpSpPr>
        <p:sp>
          <p:nvSpPr>
            <p:cNvPr id="67" name="Oval 6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10541546" y="3012843"/>
            <a:ext cx="701859" cy="674133"/>
            <a:chOff x="676437" y="3263442"/>
            <a:chExt cx="701859" cy="674133"/>
          </a:xfrm>
        </p:grpSpPr>
        <p:sp>
          <p:nvSpPr>
            <p:cNvPr id="70" name="Oval 6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2" name="Left Brace 71"/>
          <p:cNvSpPr/>
          <p:nvPr/>
        </p:nvSpPr>
        <p:spPr>
          <a:xfrm rot="16200000">
            <a:off x="2450135" y="2495982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3" name="Left Brace 72"/>
          <p:cNvSpPr/>
          <p:nvPr/>
        </p:nvSpPr>
        <p:spPr>
          <a:xfrm rot="16200000">
            <a:off x="5547649" y="2461532"/>
            <a:ext cx="324414" cy="3128499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2510126" y="5242943"/>
                <a:ext cx="8165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minimum distance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=|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sz="36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126" y="5242943"/>
                <a:ext cx="8165056" cy="584775"/>
              </a:xfrm>
              <a:prstGeom prst="rect">
                <a:avLst/>
              </a:prstGeom>
              <a:blipFill>
                <a:blip r:embed="rId11"/>
                <a:stretch>
                  <a:fillRect l="-1942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931611" y="4199718"/>
                <a:ext cx="13614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611" y="4199718"/>
                <a:ext cx="1361462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024380" y="4199717"/>
                <a:ext cx="137095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380" y="4199717"/>
                <a:ext cx="1370952" cy="5847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0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-0.0845 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-0.05026 0.000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0.14973 0.000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5" grpId="0"/>
      <p:bldP spid="44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Notation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57977" y="2851787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520062" y="2851787"/>
            <a:ext cx="212555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81928" y="2839438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8583" y="2205456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83" y="2205456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589805" y="2161841"/>
                <a:ext cx="5630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805" y="2161841"/>
                <a:ext cx="56303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272787" y="2174191"/>
                <a:ext cx="561757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87" y="2174191"/>
                <a:ext cx="561757" cy="6243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701210" y="2932261"/>
                <a:ext cx="5614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210" y="2932261"/>
                <a:ext cx="56143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537071" y="2932261"/>
                <a:ext cx="5820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071" y="2932261"/>
                <a:ext cx="582082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291224" y="2944610"/>
                <a:ext cx="560153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224" y="2944610"/>
                <a:ext cx="560153" cy="624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9354578" y="2946816"/>
                <a:ext cx="580800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578" y="2946816"/>
                <a:ext cx="580800" cy="624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3262646" y="2746616"/>
            <a:ext cx="647806" cy="674133"/>
            <a:chOff x="676437" y="3263442"/>
            <a:chExt cx="647806" cy="674133"/>
          </a:xfrm>
        </p:grpSpPr>
        <p:sp>
          <p:nvSpPr>
            <p:cNvPr id="45" name="Oval 4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8022669" y="2758965"/>
            <a:ext cx="680058" cy="713696"/>
            <a:chOff x="676437" y="3263442"/>
            <a:chExt cx="680058" cy="713696"/>
          </a:xfrm>
        </p:grpSpPr>
        <p:sp>
          <p:nvSpPr>
            <p:cNvPr id="50" name="Oval 4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218968" y="3835067"/>
                <a:ext cx="39984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32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-th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interval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3835067"/>
                <a:ext cx="3998467" cy="584775"/>
              </a:xfrm>
              <a:prstGeom prst="rect">
                <a:avLst/>
              </a:prstGeom>
              <a:blipFill>
                <a:blip r:embed="rId11"/>
                <a:stretch>
                  <a:fillRect t="-15625" r="-3049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218968" y="4416377"/>
                <a:ext cx="51076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</a:t>
                </a:r>
                <a:r>
                  <a:rPr lang="en-US" sz="3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left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endpoint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4416377"/>
                <a:ext cx="5107617" cy="584775"/>
              </a:xfrm>
              <a:prstGeom prst="rect">
                <a:avLst/>
              </a:prstGeom>
              <a:blipFill>
                <a:blip r:embed="rId12"/>
                <a:stretch>
                  <a:fillRect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218968" y="5692043"/>
                <a:ext cx="374006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point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5692043"/>
                <a:ext cx="3740063" cy="584775"/>
              </a:xfrm>
              <a:prstGeom prst="rect">
                <a:avLst/>
              </a:prstGeom>
              <a:blipFill>
                <a:blip r:embed="rId13"/>
                <a:stretch>
                  <a:fillRect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218968" y="5073853"/>
                <a:ext cx="56155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</a:t>
                </a:r>
                <a:r>
                  <a:rPr lang="en-US" sz="3200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right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endpoint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5073853"/>
                <a:ext cx="5615576" cy="584775"/>
              </a:xfrm>
              <a:prstGeom prst="rect">
                <a:avLst/>
              </a:prstGeom>
              <a:blipFill>
                <a:blip r:embed="rId14"/>
                <a:stretch>
                  <a:fillRect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5489851" y="2848323"/>
            <a:ext cx="1341591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335237" y="2848323"/>
            <a:ext cx="1060512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4128" y="2848323"/>
            <a:ext cx="1072933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4" grpId="0"/>
      <p:bldP spid="32" grpId="0"/>
      <p:bldP spid="39" grpId="0"/>
      <p:bldP spid="41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Observation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36119" y="4139262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162073" y="4139262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76732" y="4139262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238859" y="4135798"/>
            <a:ext cx="1060512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5968" y="3407038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68" y="3407038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27560" y="3461665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560" y="3461665"/>
                <a:ext cx="563038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884650" y="3461665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650" y="3461665"/>
                <a:ext cx="561756" cy="6243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2883002" y="4049904"/>
            <a:ext cx="647805" cy="674133"/>
            <a:chOff x="676437" y="3263442"/>
            <a:chExt cx="647805" cy="674133"/>
          </a:xfrm>
        </p:grpSpPr>
        <p:sp>
          <p:nvSpPr>
            <p:cNvPr id="12" name="Oval 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8435551" y="4046440"/>
            <a:ext cx="680058" cy="713696"/>
            <a:chOff x="676437" y="3263442"/>
            <a:chExt cx="680058" cy="713696"/>
          </a:xfrm>
        </p:grpSpPr>
        <p:sp>
          <p:nvSpPr>
            <p:cNvPr id="18" name="Oval 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Left Brace 19"/>
          <p:cNvSpPr/>
          <p:nvPr/>
        </p:nvSpPr>
        <p:spPr>
          <a:xfrm rot="16200000">
            <a:off x="5775169" y="2201647"/>
            <a:ext cx="324414" cy="5550603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680721" y="5139156"/>
                <a:ext cx="4675879" cy="1844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6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21" y="5139156"/>
                <a:ext cx="4675879" cy="1844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927750" y="4135798"/>
            <a:ext cx="1072933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43997" y="4135798"/>
            <a:ext cx="1341591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727604" y="4050211"/>
            <a:ext cx="721672" cy="674133"/>
            <a:chOff x="676437" y="3263442"/>
            <a:chExt cx="721672" cy="674133"/>
          </a:xfrm>
        </p:grpSpPr>
        <p:sp>
          <p:nvSpPr>
            <p:cNvPr id="30" name="Oval 2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76437" y="3352800"/>
                  <a:ext cx="7216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3"/>
          <p:cNvSpPr/>
          <p:nvPr/>
        </p:nvSpPr>
        <p:spPr>
          <a:xfrm>
            <a:off x="1334216" y="1986533"/>
            <a:ext cx="89132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Spacing points evenly can maximize the minimum distance</a:t>
            </a:r>
            <a:endParaRPr lang="en-US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8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0" grpId="0" animBg="1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Observation(Cont.)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99301" y="3447106"/>
                <a:ext cx="10856260" cy="2074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An O(n</a:t>
                </a:r>
                <a:r>
                  <a:rPr lang="en-US" sz="3200" baseline="30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</a:t>
                </a:r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 time algorithm: </a:t>
                </a:r>
              </a:p>
              <a:p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Compute each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𝑑</m:t>
                        </m:r>
                      </m:e>
                      <m:sub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𝑖𝑗</m:t>
                        </m:r>
                      </m:sub>
                    </m:sSub>
                    <m:r>
                      <a:rPr lang="en-US" sz="4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𝑗</m:t>
                        </m:r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</m:t>
                        </m:r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1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𝑖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&lt;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𝑗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𝑛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  <a:p>
                <a:endParaRPr lang="en-US" sz="32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01" y="3447106"/>
                <a:ext cx="10856260" cy="2074607"/>
              </a:xfrm>
              <a:prstGeom prst="rect">
                <a:avLst/>
              </a:prstGeom>
              <a:blipFill>
                <a:blip r:embed="rId2"/>
                <a:stretch>
                  <a:fillRect l="-1404" t="-3812" r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19501" y="1719300"/>
                <a:ext cx="5328318" cy="1516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4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  <m:t>𝑜𝑝𝑡</m:t>
                          </m:r>
                        </m:sub>
                      </m:sSub>
                      <m:r>
                        <a:rPr lang="en-US" sz="4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40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1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≤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𝑖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&lt;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𝑗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≤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𝑛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𝑗</m:t>
                              </m:r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−</m:t>
                              </m:r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𝑖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01" y="1719300"/>
                <a:ext cx="5328318" cy="15161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599301" y="5094063"/>
                <a:ext cx="7114802" cy="127854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200000"/>
                  </a:lnSpc>
                </a:pPr>
                <a:r>
                  <a:rPr lang="en-US" sz="3200" dirty="0"/>
                  <a:t>Improve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time.</a:t>
                </a: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01" y="5094063"/>
                <a:ext cx="7114802" cy="1278543"/>
              </a:xfrm>
              <a:prstGeom prst="rect">
                <a:avLst/>
              </a:prstGeom>
              <a:blipFill>
                <a:blip r:embed="rId4"/>
                <a:stretch>
                  <a:fillRect l="-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531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/>
      <p:bldP spid="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Greedy Algorithm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12044" y="2162203"/>
            <a:ext cx="10185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 points on intervals from left to right.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812044" y="3100076"/>
                <a:ext cx="1068289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Place the first point on the left endpoint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44" y="3100076"/>
                <a:ext cx="10682896" cy="646331"/>
              </a:xfrm>
              <a:prstGeom prst="rect">
                <a:avLst/>
              </a:prstGeom>
              <a:blipFill>
                <a:blip r:embed="rId2"/>
                <a:stretch>
                  <a:fillRect l="-1711" t="-15094" r="-1027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823315" y="508686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07864" y="5086149"/>
            <a:ext cx="2424112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3921" y="444053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21" y="4440534"/>
                <a:ext cx="55015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14612" y="4408552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612" y="4408552"/>
                <a:ext cx="61061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2077969" y="4993327"/>
            <a:ext cx="695382" cy="677597"/>
            <a:chOff x="-389125" y="3263442"/>
            <a:chExt cx="695382" cy="677597"/>
          </a:xfrm>
        </p:grpSpPr>
        <p:sp>
          <p:nvSpPr>
            <p:cNvPr id="18" name="Oval 17"/>
            <p:cNvSpPr/>
            <p:nvPr/>
          </p:nvSpPr>
          <p:spPr>
            <a:xfrm>
              <a:off x="-132156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168591" y="5763746"/>
                <a:ext cx="27799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591" y="5763746"/>
                <a:ext cx="2779927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032851" y="5825301"/>
                <a:ext cx="6705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8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𝑑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: The current minimum distance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851" y="5825301"/>
                <a:ext cx="6705600" cy="523220"/>
              </a:xfrm>
              <a:prstGeom prst="rect">
                <a:avLst/>
              </a:prstGeom>
              <a:blipFill>
                <a:blip r:embed="rId7"/>
                <a:stretch>
                  <a:fillRect t="-14118" r="-54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6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6" grpId="0"/>
      <p:bldP spid="12" grpId="0"/>
      <p:bldP spid="13" grpId="0"/>
      <p:bldP spid="30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rgbClr val="002060"/>
      </a:dk1>
      <a:lt1>
        <a:srgbClr val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20589</TotalTime>
  <Words>406</Words>
  <Application>Microsoft Office PowerPoint</Application>
  <PresentationFormat>Widescreen</PresentationFormat>
  <Paragraphs>296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Aparajita</vt:lpstr>
      <vt:lpstr>Arial</vt:lpstr>
      <vt:lpstr>Cambria Math</vt:lpstr>
      <vt:lpstr>Monotype Corsiva</vt:lpstr>
      <vt:lpstr>Times New Roman</vt:lpstr>
      <vt:lpstr>Tw Cen MT</vt:lpstr>
      <vt:lpstr>Tw Cen MT Condensed</vt:lpstr>
      <vt:lpstr>Verdana</vt:lpstr>
      <vt:lpstr>Wingdings</vt:lpstr>
      <vt:lpstr>Wingdings 3</vt:lpstr>
      <vt:lpstr>Integral</vt:lpstr>
      <vt:lpstr>Dispersing Points on Intervals</vt:lpstr>
      <vt:lpstr>Problem Definition</vt:lpstr>
      <vt:lpstr>The Cycle Version</vt:lpstr>
      <vt:lpstr>Previous Work and Our Results</vt:lpstr>
      <vt:lpstr>An Example</vt:lpstr>
      <vt:lpstr>Notation</vt:lpstr>
      <vt:lpstr>An Observation</vt:lpstr>
      <vt:lpstr>An Observation(Cont.)</vt:lpstr>
      <vt:lpstr>A Greedy Algorithm</vt:lpstr>
      <vt:lpstr>A Greedy Algorithm (Cont.)</vt:lpstr>
      <vt:lpstr>A Greedy Algorithm (Cont.)</vt:lpstr>
      <vt:lpstr>An Example(Case I)</vt:lpstr>
      <vt:lpstr>An Example(Case II)</vt:lpstr>
      <vt:lpstr>An Example(Case III)</vt:lpstr>
      <vt:lpstr>Case III in General</vt:lpstr>
      <vt:lpstr>Another Observation</vt:lpstr>
      <vt:lpstr>Another Observation (Cont.)</vt:lpstr>
      <vt:lpstr>An Example</vt:lpstr>
      <vt:lpstr>A Critical List of Intervals</vt:lpstr>
      <vt:lpstr>A Summary</vt:lpstr>
      <vt:lpstr>The Cycle Version</vt:lpstr>
      <vt:lpstr>Convert it to a Line Version</vt:lpstr>
      <vt:lpstr>Duplicate the Line Segment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Shimin Lee</dc:creator>
  <cp:lastModifiedBy>Haitao Wang</cp:lastModifiedBy>
  <cp:revision>350</cp:revision>
  <dcterms:created xsi:type="dcterms:W3CDTF">2015-06-12T15:47:10Z</dcterms:created>
  <dcterms:modified xsi:type="dcterms:W3CDTF">2018-05-21T16:53:53Z</dcterms:modified>
</cp:coreProperties>
</file>