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  <p:sldMasterId id="2147483879" r:id="rId2"/>
  </p:sldMasterIdLst>
  <p:notesMasterIdLst>
    <p:notesMasterId r:id="rId33"/>
  </p:notesMasterIdLst>
  <p:sldIdLst>
    <p:sldId id="381" r:id="rId3"/>
    <p:sldId id="372" r:id="rId4"/>
    <p:sldId id="384" r:id="rId5"/>
    <p:sldId id="385" r:id="rId6"/>
    <p:sldId id="387" r:id="rId7"/>
    <p:sldId id="386" r:id="rId8"/>
    <p:sldId id="388" r:id="rId9"/>
    <p:sldId id="400" r:id="rId10"/>
    <p:sldId id="391" r:id="rId11"/>
    <p:sldId id="390" r:id="rId12"/>
    <p:sldId id="417" r:id="rId13"/>
    <p:sldId id="389" r:id="rId14"/>
    <p:sldId id="393" r:id="rId15"/>
    <p:sldId id="394" r:id="rId16"/>
    <p:sldId id="396" r:id="rId17"/>
    <p:sldId id="397" r:id="rId18"/>
    <p:sldId id="398" r:id="rId19"/>
    <p:sldId id="406" r:id="rId20"/>
    <p:sldId id="404" r:id="rId21"/>
    <p:sldId id="407" r:id="rId22"/>
    <p:sldId id="408" r:id="rId23"/>
    <p:sldId id="409" r:id="rId24"/>
    <p:sldId id="410" r:id="rId25"/>
    <p:sldId id="411" r:id="rId26"/>
    <p:sldId id="413" r:id="rId27"/>
    <p:sldId id="412" r:id="rId28"/>
    <p:sldId id="414" r:id="rId29"/>
    <p:sldId id="415" r:id="rId30"/>
    <p:sldId id="416" r:id="rId31"/>
    <p:sldId id="419" r:id="rId3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84EFC"/>
    <a:srgbClr val="9C1489"/>
    <a:srgbClr val="A30D8E"/>
    <a:srgbClr val="BECC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70" autoAdjust="0"/>
    <p:restoredTop sz="94712" autoAdjust="0"/>
  </p:normalViewPr>
  <p:slideViewPr>
    <p:cSldViewPr>
      <p:cViewPr varScale="1">
        <p:scale>
          <a:sx n="110" d="100"/>
          <a:sy n="110" d="100"/>
        </p:scale>
        <p:origin x="150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7AB180-F634-4A85-A2B7-3B5232FC080C}" type="datetimeFigureOut">
              <a:rPr lang="en-US" smtClean="0"/>
              <a:pPr/>
              <a:t>5/21/2018</a:t>
            </a:fld>
            <a:endParaRPr 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BB4B1E-A216-4E0E-9B02-33038057C5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016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438275"/>
            <a:ext cx="7874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43034" y="3886200"/>
            <a:ext cx="6400800" cy="227076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2400"/>
            </a:lvl1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711200" y="6229350"/>
            <a:ext cx="1930400" cy="514350"/>
          </a:xfrm>
        </p:spPr>
        <p:txBody>
          <a:bodyPr/>
          <a:lstStyle>
            <a:lvl1pPr>
              <a:defRPr sz="1400">
                <a:solidFill>
                  <a:srgbClr val="5E574E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49600" y="6229350"/>
            <a:ext cx="2844800" cy="514350"/>
          </a:xfrm>
        </p:spPr>
        <p:txBody>
          <a:bodyPr/>
          <a:lstStyle>
            <a:lvl1pPr>
              <a:defRPr sz="1400">
                <a:solidFill>
                  <a:srgbClr val="5E574E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 sz="1400">
                <a:solidFill>
                  <a:srgbClr val="5E574E"/>
                </a:solidFill>
                <a:latin typeface="+mn-lt"/>
              </a:defRPr>
            </a:lvl1pPr>
          </a:lstStyle>
          <a:p>
            <a:pPr>
              <a:defRPr/>
            </a:pPr>
            <a:fld id="{C7EDF0B6-AFAD-468F-A024-5A21167AA8C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52608-FF40-4895-8EAD-25BDBF1C87F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08B7A3-98A2-4C6A-AE8A-E11411C867C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152400"/>
            <a:ext cx="2057400" cy="59055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152400"/>
            <a:ext cx="6019800" cy="59055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7641C4-55A2-4232-9195-B1A924DF4F0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标题和内容在文本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152400"/>
            <a:ext cx="77724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78800" cy="215265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05250"/>
            <a:ext cx="8178800" cy="215265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01B37B-9910-4A7B-8566-B742309A1A7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标题和文本在内容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152400"/>
            <a:ext cx="77724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178800" cy="215265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05250"/>
            <a:ext cx="8178800" cy="215265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6491ED-EA0F-4217-BAA5-17FFB122C8E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F39EC8-3110-412F-8D9E-12784F334A14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3040"/>
            <a:ext cx="8178800" cy="4594860"/>
          </a:xfrm>
        </p:spPr>
        <p:txBody>
          <a:bodyPr/>
          <a:lstStyle>
            <a:lvl3pPr>
              <a:buSzPct val="70000"/>
              <a:buFont typeface="Wingdings" pitchFamily="2" charset="2"/>
              <a:buChar char="v"/>
              <a:defRPr/>
            </a:lvl3pPr>
            <a:lvl5pPr>
              <a:buFont typeface="Arial" pitchFamily="34" charset="0"/>
              <a:buChar char="•"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7DA06-2B62-428A-8848-5DCB68ECDD9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92BB0-1247-4850-BDCD-05A56D6D8C6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13200" cy="4457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600200"/>
            <a:ext cx="4013200" cy="4457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144BF-270E-4651-857B-A42D8F8D988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240" y="15271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6240" y="14970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240" y="21367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4065" y="14970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84065" y="21367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71475" y="61912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63875" y="619125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670675" y="61912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33B21F-0353-4DD2-A14F-0B3AD5E6F7D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9FA906-1E0C-4D05-9AFF-64AECFB5F7B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CADC7-410F-4FBD-92A9-848E4ED6799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B3A478-4CB7-4B5C-A30C-24D9B27C943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152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1788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smtClean="0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1000">
                <a:solidFill>
                  <a:srgbClr val="969696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000">
                <a:solidFill>
                  <a:srgbClr val="969696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000">
                <a:solidFill>
                  <a:srgbClr val="969696"/>
                </a:solidFill>
                <a:latin typeface="Arial" charset="0"/>
              </a:defRPr>
            </a:lvl1pPr>
          </a:lstStyle>
          <a:p>
            <a:pPr>
              <a:defRPr/>
            </a:pPr>
            <a:fld id="{2EF39EC8-3110-412F-8D9E-12784F334A1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41993" name="Rectangle 9"/>
          <p:cNvSpPr>
            <a:spLocks noChangeArrowheads="1"/>
          </p:cNvSpPr>
          <p:nvPr/>
        </p:nvSpPr>
        <p:spPr bwMode="auto">
          <a:xfrm>
            <a:off x="414338" y="1290638"/>
            <a:ext cx="7889875" cy="104775"/>
          </a:xfrm>
          <a:prstGeom prst="rect">
            <a:avLst/>
          </a:prstGeom>
          <a:gradFill rotWithShape="0">
            <a:gsLst>
              <a:gs pos="0">
                <a:srgbClr val="006699"/>
              </a:gs>
              <a:gs pos="100000">
                <a:srgbClr val="FFFFFF"/>
              </a:gs>
            </a:gsLst>
            <a:path path="rect">
              <a:fillToRect r="100000" b="100000"/>
            </a:path>
          </a:gra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78" r:id="rId2"/>
    <p:sldLayoutId id="2147483866" r:id="rId3"/>
    <p:sldLayoutId id="2147483867" r:id="rId4"/>
    <p:sldLayoutId id="2147483868" r:id="rId5"/>
    <p:sldLayoutId id="2147483869" r:id="rId6"/>
    <p:sldLayoutId id="2147483870" r:id="rId7"/>
    <p:sldLayoutId id="2147483871" r:id="rId8"/>
    <p:sldLayoutId id="2147483872" r:id="rId9"/>
    <p:sldLayoutId id="2147483873" r:id="rId10"/>
    <p:sldLayoutId id="2147483874" r:id="rId11"/>
    <p:sldLayoutId id="2147483875" r:id="rId12"/>
    <p:sldLayoutId id="2147483876" r:id="rId13"/>
    <p:sldLayoutId id="2147483877" r:id="rId14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 b="1" kern="1200" spc="10">
          <a:solidFill>
            <a:srgbClr val="006699"/>
          </a:solidFill>
          <a:latin typeface="Franklin Gothic Medium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006699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006699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006699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006699"/>
          </a:solidFill>
          <a:latin typeface="Franklin Gothic Medium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rgbClr val="006699"/>
          </a:solidFill>
          <a:latin typeface="Gill Sans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rgbClr val="006699"/>
          </a:solidFill>
          <a:latin typeface="Gill Sans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rgbClr val="006699"/>
          </a:solidFill>
          <a:latin typeface="Gill Sans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rgbClr val="0066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Font typeface="Wingdings" pitchFamily="2" charset="2"/>
        <a:buChar char="§"/>
        <a:defRPr kumimoji="1" sz="2800" kern="1200">
          <a:solidFill>
            <a:srgbClr val="003366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Font typeface="Wingdings" pitchFamily="2" charset="2"/>
        <a:buChar char="§"/>
        <a:defRPr kumimoji="1" sz="2400" kern="1200">
          <a:solidFill>
            <a:srgbClr val="003366"/>
          </a:solidFill>
          <a:latin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Font typeface="Wingdings" pitchFamily="2" charset="2"/>
        <a:buChar char=""/>
        <a:defRPr kumimoji="1" sz="2000" kern="1200">
          <a:solidFill>
            <a:srgbClr val="003366"/>
          </a:solidFill>
          <a:latin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s"/>
        <a:defRPr kumimoji="1" sz="2000" kern="1200">
          <a:solidFill>
            <a:srgbClr val="003366"/>
          </a:solidFill>
          <a:latin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 "/>
        <a:defRPr kumimoji="1" sz="2000" kern="1200">
          <a:solidFill>
            <a:srgbClr val="003366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 "/>
        <a:defRPr kumimoji="1" sz="2000">
          <a:solidFill>
            <a:srgbClr val="003366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 "/>
        <a:defRPr kumimoji="1" sz="2000">
          <a:solidFill>
            <a:srgbClr val="003366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 "/>
        <a:defRPr kumimoji="1" sz="2000">
          <a:solidFill>
            <a:srgbClr val="003366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 "/>
        <a:defRPr kumimoji="1" sz="2000">
          <a:solidFill>
            <a:srgbClr val="0033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  <p:sldLayoutId id="2147483881" r:id="rId2"/>
    <p:sldLayoutId id="2147483882" r:id="rId3"/>
    <p:sldLayoutId id="2147483883" r:id="rId4"/>
    <p:sldLayoutId id="2147483884" r:id="rId5"/>
    <p:sldLayoutId id="2147483885" r:id="rId6"/>
    <p:sldLayoutId id="2147483886" r:id="rId7"/>
    <p:sldLayoutId id="2147483887" r:id="rId8"/>
    <p:sldLayoutId id="2147483888" r:id="rId9"/>
    <p:sldLayoutId id="2147483889" r:id="rId10"/>
    <p:sldLayoutId id="2147483890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2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26.png"/><Relationship Id="rId7" Type="http://schemas.openxmlformats.org/officeDocument/2006/relationships/image" Target="../media/image29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8.png"/><Relationship Id="rId5" Type="http://schemas.openxmlformats.org/officeDocument/2006/relationships/image" Target="../media/image90.png"/><Relationship Id="rId10" Type="http://schemas.openxmlformats.org/officeDocument/2006/relationships/image" Target="../media/image30.png"/><Relationship Id="rId4" Type="http://schemas.openxmlformats.org/officeDocument/2006/relationships/image" Target="../media/image27.png"/><Relationship Id="rId9" Type="http://schemas.openxmlformats.org/officeDocument/2006/relationships/image" Target="../media/image1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0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40.png"/><Relationship Id="rId4" Type="http://schemas.openxmlformats.org/officeDocument/2006/relationships/image" Target="../media/image33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6.png"/><Relationship Id="rId4" Type="http://schemas.openxmlformats.org/officeDocument/2006/relationships/image" Target="../media/image45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9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20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2.png"/><Relationship Id="rId5" Type="http://schemas.openxmlformats.org/officeDocument/2006/relationships/image" Target="../media/image52.png"/><Relationship Id="rId4" Type="http://schemas.openxmlformats.org/officeDocument/2006/relationships/image" Target="../media/image51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7.png"/><Relationship Id="rId4" Type="http://schemas.openxmlformats.org/officeDocument/2006/relationships/image" Target="../media/image56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4.png"/><Relationship Id="rId7" Type="http://schemas.openxmlformats.org/officeDocument/2006/relationships/image" Target="../media/image15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40.png"/><Relationship Id="rId5" Type="http://schemas.openxmlformats.org/officeDocument/2006/relationships/image" Target="../media/image90.png"/><Relationship Id="rId4" Type="http://schemas.openxmlformats.org/officeDocument/2006/relationships/image" Target="../media/image8.png"/><Relationship Id="rId9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71472" y="1785934"/>
            <a:ext cx="7993090" cy="1143000"/>
          </a:xfrm>
        </p:spPr>
        <p:txBody>
          <a:bodyPr/>
          <a:lstStyle/>
          <a:p>
            <a:pPr algn="ctr"/>
            <a:r>
              <a:rPr lang="en-US" dirty="0" smtClean="0"/>
              <a:t>Range Queries on Uncertain Data</a:t>
            </a:r>
            <a:endParaRPr lang="en-US" dirty="0"/>
          </a:p>
        </p:txBody>
      </p:sp>
      <p:sp>
        <p:nvSpPr>
          <p:cNvPr id="6" name="副标题 2"/>
          <p:cNvSpPr>
            <a:spLocks noGrp="1"/>
          </p:cNvSpPr>
          <p:nvPr>
            <p:ph type="subTitle" idx="1"/>
          </p:nvPr>
        </p:nvSpPr>
        <p:spPr>
          <a:xfrm>
            <a:off x="1357290" y="3501008"/>
            <a:ext cx="6400800" cy="2270760"/>
          </a:xfrm>
        </p:spPr>
        <p:txBody>
          <a:bodyPr/>
          <a:lstStyle/>
          <a:p>
            <a:pPr algn="ctr"/>
            <a:r>
              <a:rPr lang="en-US" dirty="0" smtClean="0"/>
              <a:t>Jian Li, Tsinghua University </a:t>
            </a:r>
            <a:endParaRPr lang="en-US" dirty="0" smtClean="0">
              <a:solidFill>
                <a:srgbClr val="FF0000"/>
              </a:solidFill>
            </a:endParaRP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Haitao Wang</a:t>
            </a:r>
            <a:r>
              <a:rPr lang="en-US" dirty="0" smtClean="0"/>
              <a:t>, Utah State University </a:t>
            </a:r>
          </a:p>
          <a:p>
            <a:endParaRPr lang="en-US" baseline="30000" dirty="0" smtClean="0"/>
          </a:p>
          <a:p>
            <a:pPr algn="ctr"/>
            <a:r>
              <a:rPr lang="en-US" dirty="0" smtClean="0"/>
              <a:t>ISAAC 2014</a:t>
            </a:r>
          </a:p>
        </p:txBody>
      </p:sp>
    </p:spTree>
    <p:extLst>
      <p:ext uri="{BB962C8B-B14F-4D97-AF65-F5344CB8AC3E}">
        <p14:creationId xmlns:p14="http://schemas.microsoft.com/office/powerpoint/2010/main" val="1435964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work: only on threshold queries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178800" cy="4594860"/>
          </a:xfrm>
        </p:spPr>
        <p:txBody>
          <a:bodyPr/>
          <a:lstStyle/>
          <a:p>
            <a:r>
              <a:rPr lang="en-US" sz="2400" dirty="0" smtClean="0"/>
              <a:t>A heuristic solution using R-trees, Cheng et al. VLDB 04</a:t>
            </a:r>
            <a:r>
              <a:rPr lang="en-US" dirty="0" smtClean="0"/>
              <a:t>’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ast in practice, but O(n) time in the worst case</a:t>
            </a:r>
          </a:p>
          <a:p>
            <a:r>
              <a:rPr lang="en-US" dirty="0" smtClean="0"/>
              <a:t>Theoretical results: Agarwal et al. PODS 09’</a:t>
            </a:r>
          </a:p>
          <a:p>
            <a:pPr lvl="1"/>
            <a:r>
              <a:rPr lang="en-US" dirty="0" smtClean="0"/>
              <a:t>preprocessing: O(n log</a:t>
            </a:r>
            <a:r>
              <a:rPr lang="en-US" baseline="30000" dirty="0" smtClean="0"/>
              <a:t>2</a:t>
            </a:r>
            <a:r>
              <a:rPr lang="en-US" dirty="0" smtClean="0"/>
              <a:t> n) space and O(n log</a:t>
            </a:r>
            <a:r>
              <a:rPr lang="en-US" baseline="30000" dirty="0" smtClean="0"/>
              <a:t>3</a:t>
            </a:r>
            <a:r>
              <a:rPr lang="en-US" dirty="0" smtClean="0"/>
              <a:t> n) expected time</a:t>
            </a:r>
          </a:p>
          <a:p>
            <a:pPr lvl="1"/>
            <a:r>
              <a:rPr lang="en-US" dirty="0" smtClean="0"/>
              <a:t>query: O(m+log</a:t>
            </a:r>
            <a:r>
              <a:rPr lang="en-US" baseline="30000" dirty="0" smtClean="0"/>
              <a:t>3</a:t>
            </a:r>
            <a:r>
              <a:rPr lang="en-US" dirty="0" smtClean="0"/>
              <a:t> n) time, where m is the output size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 special case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t is fixed for all queries</a:t>
            </a:r>
            <a:r>
              <a:rPr lang="en-US" dirty="0" smtClean="0"/>
              <a:t>, </a:t>
            </a:r>
          </a:p>
          <a:p>
            <a:pPr lvl="2"/>
            <a:r>
              <a:rPr lang="en-US" dirty="0" smtClean="0"/>
              <a:t>preprocessing: O(n) </a:t>
            </a:r>
            <a:r>
              <a:rPr lang="en-US" dirty="0"/>
              <a:t>space and </a:t>
            </a:r>
            <a:r>
              <a:rPr lang="en-US" dirty="0" smtClean="0"/>
              <a:t>O(n log n) time</a:t>
            </a:r>
            <a:endParaRPr lang="en-US" dirty="0"/>
          </a:p>
          <a:p>
            <a:pPr lvl="2"/>
            <a:r>
              <a:rPr lang="en-US" dirty="0" smtClean="0"/>
              <a:t>query</a:t>
            </a:r>
            <a:r>
              <a:rPr lang="en-US" dirty="0"/>
              <a:t>: </a:t>
            </a:r>
            <a:r>
              <a:rPr lang="en-US" dirty="0" smtClean="0"/>
              <a:t>O(m + log </a:t>
            </a:r>
            <a:r>
              <a:rPr lang="en-US" dirty="0"/>
              <a:t>n) time, where m is the output </a:t>
            </a:r>
            <a:r>
              <a:rPr lang="en-US" dirty="0" smtClean="0"/>
              <a:t>size</a:t>
            </a:r>
          </a:p>
          <a:p>
            <a:r>
              <a:rPr lang="en-US" dirty="0" smtClean="0"/>
              <a:t>Heuristic solutions in 2-D or higher-D, Tao et al. 2005</a:t>
            </a:r>
          </a:p>
          <a:p>
            <a:pPr lvl="1"/>
            <a:r>
              <a:rPr lang="en-US" dirty="0"/>
              <a:t>O(n) time in the worst </a:t>
            </a:r>
            <a:r>
              <a:rPr lang="en-US" dirty="0" smtClean="0"/>
              <a:t>case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762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application on deterministic data (cont.)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A query interval </a:t>
                </a:r>
                <a14:m>
                  <m:oMath xmlns:m="http://schemas.openxmlformats.org/officeDocument/2006/math">
                    <m:r>
                      <a:rPr lang="en-US" altLang="zh-CN" i="1">
                        <a:solidFill>
                          <a:srgbClr val="FF0000"/>
                        </a:solidFill>
                        <a:latin typeface="Cambria Math"/>
                        <a:ea typeface="宋体" charset="-122"/>
                      </a:rPr>
                      <m:t>𝐼</m:t>
                    </m:r>
                  </m:oMath>
                </a14:m>
                <a:r>
                  <a:rPr lang="en-US" dirty="0" smtClean="0"/>
                  <a:t>=[7,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i="1" smtClean="0">
                        <a:latin typeface="Cambria Math"/>
                      </a:rPr>
                      <m:t>∞</m:t>
                    </m:r>
                    <m:r>
                      <a:rPr lang="en-US" b="0" i="0" smtClean="0">
                        <a:latin typeface="Cambria Math"/>
                      </a:rPr>
                      <m:t>)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 smtClean="0">
                    <a:solidFill>
                      <a:srgbClr val="FF0000"/>
                    </a:solidFill>
                  </a:rPr>
                  <a:t>top-1 query</a:t>
                </a:r>
                <a:r>
                  <a:rPr lang="en-US" dirty="0" smtClean="0"/>
                  <a:t>: find the movie whose total percentage of the ratings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≥</m:t>
                    </m:r>
                  </m:oMath>
                </a14:m>
                <a:r>
                  <a:rPr lang="en-US" dirty="0" smtClean="0"/>
                  <a:t> 7 is the largest</a:t>
                </a:r>
              </a:p>
              <a:p>
                <a:pPr lvl="1"/>
                <a:endParaRPr lang="en-US" dirty="0" smtClean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dirty="0" smtClean="0">
                    <a:solidFill>
                      <a:srgbClr val="FF0000"/>
                    </a:solidFill>
                  </a:rPr>
                  <a:t>top-k query</a:t>
                </a:r>
                <a:r>
                  <a:rPr lang="en-US" dirty="0" smtClean="0"/>
                  <a:t>: find the top-k movies </a:t>
                </a:r>
                <a:r>
                  <a:rPr lang="en-US" dirty="0"/>
                  <a:t>whose total </a:t>
                </a:r>
                <a:r>
                  <a:rPr lang="en-US" dirty="0" smtClean="0"/>
                  <a:t>percentages </a:t>
                </a:r>
                <a:r>
                  <a:rPr lang="en-US" dirty="0"/>
                  <a:t>of the ratings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≥</m:t>
                    </m:r>
                  </m:oMath>
                </a14:m>
                <a:r>
                  <a:rPr lang="en-US" dirty="0"/>
                  <a:t> 7 </a:t>
                </a:r>
                <a:r>
                  <a:rPr lang="en-US" dirty="0" smtClean="0"/>
                  <a:t>are </a:t>
                </a:r>
                <a:r>
                  <a:rPr lang="en-US" dirty="0"/>
                  <a:t>the largest</a:t>
                </a:r>
              </a:p>
              <a:p>
                <a:pPr lvl="1"/>
                <a:endParaRPr lang="en-US" dirty="0" smtClean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dirty="0" smtClean="0">
                    <a:solidFill>
                      <a:srgbClr val="FF0000"/>
                    </a:solidFill>
                  </a:rPr>
                  <a:t>threshold query</a:t>
                </a:r>
                <a:r>
                  <a:rPr lang="en-US" dirty="0" smtClean="0"/>
                  <a:t>: e.g., for t = 0.8, find the movies whose total percentages of the ratings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≥</m:t>
                    </m:r>
                  </m:oMath>
                </a14:m>
                <a:r>
                  <a:rPr lang="en-US" dirty="0" smtClean="0"/>
                  <a:t> 7 are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≥ </m:t>
                    </m:r>
                  </m:oMath>
                </a14:m>
                <a:r>
                  <a:rPr lang="en-US" dirty="0" smtClean="0"/>
                  <a:t>80%</a:t>
                </a:r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67" t="-1194" r="-1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77846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63040"/>
                <a:ext cx="8147248" cy="3046080"/>
              </a:xfrm>
            </p:spPr>
            <p:txBody>
              <a:bodyPr/>
              <a:lstStyle/>
              <a:p>
                <a:r>
                  <a:rPr lang="en-US" dirty="0" smtClean="0">
                    <a:ea typeface="Cambria Math"/>
                  </a:rPr>
                  <a:t>The query interval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𝐼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dirty="0"/>
                  <a:t>=[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𝑙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,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𝑟</m:t>
                        </m:r>
                      </m:sub>
                    </m:sSub>
                  </m:oMath>
                </a14:m>
                <a:r>
                  <a:rPr lang="en-US" dirty="0"/>
                  <a:t>] </a:t>
                </a:r>
              </a:p>
              <a:p>
                <a:pPr lvl="1"/>
                <a:r>
                  <a:rPr lang="en-US" dirty="0" smtClean="0">
                    <a:solidFill>
                      <a:srgbClr val="FF0000"/>
                    </a:solidFill>
                  </a:rPr>
                  <a:t>unbounded query</a:t>
                </a:r>
                <a:r>
                  <a:rPr lang="en-US" dirty="0" smtClean="0"/>
                  <a:t>: either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𝑙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=−</m:t>
                    </m:r>
                    <m:r>
                      <a:rPr lang="en-US" i="1">
                        <a:latin typeface="Cambria Math"/>
                      </a:rPr>
                      <m:t>∞</m:t>
                    </m:r>
                  </m:oMath>
                </a14:m>
                <a:r>
                  <a:rPr lang="en-US" dirty="0" smtClean="0"/>
                  <a:t> 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i="1">
                        <a:latin typeface="Cambria Math"/>
                      </a:rPr>
                      <m:t>∞</m:t>
                    </m:r>
                  </m:oMath>
                </a14:m>
                <a:r>
                  <a:rPr lang="en-US" dirty="0"/>
                  <a:t> </a:t>
                </a:r>
                <a:endParaRPr lang="en-US" dirty="0" smtClean="0"/>
              </a:p>
              <a:p>
                <a:pPr lvl="1"/>
                <a:r>
                  <a:rPr lang="en-US" dirty="0" smtClean="0">
                    <a:solidFill>
                      <a:srgbClr val="FF0000"/>
                    </a:solidFill>
                  </a:rPr>
                  <a:t>bounded</a:t>
                </a:r>
                <a:r>
                  <a:rPr lang="en-US" dirty="0" smtClean="0"/>
                  <a:t>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query</a:t>
                </a:r>
                <a:r>
                  <a:rPr lang="en-US" dirty="0" smtClean="0"/>
                  <a:t>: otherwise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𝑝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m:rPr>
                        <m:nor/>
                      </m:rPr>
                      <a:rPr lang="en-US" b="0" i="0" smtClean="0">
                        <a:latin typeface="Cambria Math"/>
                      </a:rPr>
                      <m:t>: </m:t>
                    </m:r>
                    <m:r>
                      <m:rPr>
                        <m:nor/>
                      </m:rPr>
                      <a:rPr lang="en-US" b="0" i="0" smtClean="0">
                        <a:latin typeface="Cambria Math"/>
                      </a:rPr>
                      <m:t>PDF</m:t>
                    </m:r>
                    <m:r>
                      <m:rPr>
                        <m:nor/>
                      </m:rPr>
                      <a:rPr lang="en-US" b="0" i="0" smtClean="0">
                        <a:latin typeface="Cambria Math"/>
                      </a:rPr>
                      <m:t> </m:t>
                    </m:r>
                    <m:r>
                      <m:rPr>
                        <m:nor/>
                      </m:rPr>
                      <a:rPr lang="en-US" dirty="0"/>
                      <m:t>of</m:t>
                    </m:r>
                    <m:r>
                      <m:rPr>
                        <m:nor/>
                      </m:rPr>
                      <a:rPr lang="en-US" dirty="0"/>
                      <m:t> </m:t>
                    </m:r>
                    <m:r>
                      <m:rPr>
                        <m:nor/>
                      </m:rPr>
                      <a:rPr lang="en-US" b="0" i="0" dirty="0" smtClean="0"/>
                      <m:t>each</m:t>
                    </m:r>
                    <m:r>
                      <m:rPr>
                        <m:nor/>
                      </m:rPr>
                      <a:rPr lang="en-US" b="0" i="0" dirty="0" smtClean="0"/>
                      <m:t> </m:t>
                    </m:r>
                    <m:r>
                      <m:rPr>
                        <m:nor/>
                      </m:rPr>
                      <a:rPr lang="en-US" b="0" i="0" dirty="0" smtClean="0"/>
                      <m:t>uncertain</m:t>
                    </m:r>
                    <m:r>
                      <m:rPr>
                        <m:nor/>
                      </m:rPr>
                      <a:rPr lang="en-US" b="0" i="0" dirty="0" smtClean="0"/>
                      <m:t> </m:t>
                    </m:r>
                    <m:r>
                      <m:rPr>
                        <m:nor/>
                      </m:rPr>
                      <a:rPr lang="en-US" b="0" i="0" dirty="0" smtClean="0"/>
                      <m:t>point</m:t>
                    </m:r>
                    <m:r>
                      <m:rPr>
                        <m:nor/>
                      </m:rPr>
                      <a:rPr lang="en-US" b="0" i="0" dirty="0" smtClean="0"/>
                      <m:t> </m:t>
                    </m:r>
                    <m:r>
                      <m:rPr>
                        <m:nor/>
                      </m:rPr>
                      <a:rPr lang="en-US" dirty="0"/>
                      <m:t>p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>
                    <a:solidFill>
                      <a:srgbClr val="FF0000"/>
                    </a:solidFill>
                  </a:rPr>
                  <a:t>uniform distribution</a:t>
                </a:r>
                <a:r>
                  <a:rPr lang="en-US" dirty="0" smtClean="0"/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𝑝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has only one interval</a:t>
                </a:r>
              </a:p>
              <a:p>
                <a:pPr lvl="1"/>
                <a:r>
                  <a:rPr lang="en-US" dirty="0" smtClean="0">
                    <a:solidFill>
                      <a:srgbClr val="FF0000"/>
                    </a:solidFill>
                  </a:rPr>
                  <a:t>histogram distribution</a:t>
                </a:r>
                <a:r>
                  <a:rPr lang="en-US" dirty="0" smtClean="0"/>
                  <a:t>: otherwise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63040"/>
                <a:ext cx="8147248" cy="3046080"/>
              </a:xfrm>
              <a:blipFill rotWithShape="1">
                <a:blip r:embed="rId2"/>
                <a:stretch>
                  <a:fillRect l="-1272" t="-18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/>
          <p:cNvCxnSpPr/>
          <p:nvPr/>
        </p:nvCxnSpPr>
        <p:spPr bwMode="auto">
          <a:xfrm>
            <a:off x="1403648" y="6372036"/>
            <a:ext cx="6552728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>
            <a:off x="899592" y="6372036"/>
            <a:ext cx="6912768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1835696" y="6372036"/>
            <a:ext cx="1008112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3131840" y="6372036"/>
            <a:ext cx="1368152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5292080" y="6372036"/>
            <a:ext cx="864096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6670598" y="6372036"/>
            <a:ext cx="5400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 flipV="1">
            <a:off x="899592" y="4941168"/>
            <a:ext cx="0" cy="143086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1835696" y="5507940"/>
            <a:ext cx="1008112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3131840" y="5867980"/>
            <a:ext cx="1368152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5292080" y="5291916"/>
            <a:ext cx="864096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6664083" y="5399928"/>
            <a:ext cx="54006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7956376" y="6156012"/>
                <a:ext cx="3792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6376" y="6156012"/>
                <a:ext cx="379206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/>
          <p:nvPr/>
        </p:nvCxnSpPr>
        <p:spPr bwMode="auto">
          <a:xfrm>
            <a:off x="1835696" y="5507940"/>
            <a:ext cx="0" cy="83273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2843808" y="5507940"/>
            <a:ext cx="0" cy="83273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3131840" y="5867980"/>
            <a:ext cx="0" cy="47269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>
            <a:off x="4482900" y="5867980"/>
            <a:ext cx="0" cy="47269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5292080" y="5291916"/>
            <a:ext cx="0" cy="104876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>
            <a:off x="6156176" y="5291916"/>
            <a:ext cx="0" cy="104876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>
            <a:off x="6664083" y="5399928"/>
            <a:ext cx="6515" cy="9407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>
            <a:off x="7195597" y="5397102"/>
            <a:ext cx="6515" cy="9407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155372" y="5013176"/>
                <a:ext cx="769762" cy="3907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𝑝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372" y="5013176"/>
                <a:ext cx="769762" cy="390748"/>
              </a:xfrm>
              <a:prstGeom prst="rect">
                <a:avLst/>
              </a:prstGeom>
              <a:blipFill rotWithShape="1">
                <a:blip r:embed="rId4"/>
                <a:stretch>
                  <a:fillRect b="-78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2483768" y="4437112"/>
            <a:ext cx="28908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four variations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89189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8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results: </a:t>
            </a:r>
            <a:r>
              <a:rPr lang="en-US" dirty="0" smtClean="0">
                <a:solidFill>
                  <a:srgbClr val="FF0000"/>
                </a:solidFill>
              </a:rPr>
              <a:t>uniform unbounded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4904182"/>
              </p:ext>
            </p:extLst>
          </p:nvPr>
        </p:nvGraphicFramePr>
        <p:xfrm>
          <a:off x="457200" y="1916832"/>
          <a:ext cx="8003232" cy="34774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2512"/>
                <a:gridCol w="2479104"/>
                <a:gridCol w="2000808"/>
                <a:gridCol w="2000808"/>
              </a:tblGrid>
              <a:tr h="869373"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preprocessing time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space</a:t>
                      </a:r>
                      <a:endParaRPr lang="en-US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query time</a:t>
                      </a:r>
                      <a:endParaRPr lang="en-US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8693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top-1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O(n log n)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O(n)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O(log n)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8693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top-k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O(n log n)</a:t>
                      </a:r>
                    </a:p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O(n)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O(k + log n)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8693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threshold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O(n log n)</a:t>
                      </a:r>
                    </a:p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O(n)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O(m + log n)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9996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results: </a:t>
            </a:r>
            <a:r>
              <a:rPr lang="en-US" dirty="0" smtClean="0">
                <a:solidFill>
                  <a:srgbClr val="FF0000"/>
                </a:solidFill>
              </a:rPr>
              <a:t>histogram unbounded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5775647"/>
            <a:ext cx="8712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T=O(k) if k = </a:t>
            </a:r>
            <a:r>
              <a:rPr lang="el-GR" sz="2400" dirty="0" smtClean="0"/>
              <a:t>Ω</a:t>
            </a:r>
            <a:r>
              <a:rPr lang="en-US" sz="2400" dirty="0" smtClean="0"/>
              <a:t>(log n </a:t>
            </a:r>
            <a:r>
              <a:rPr lang="en-US" sz="2400" dirty="0" err="1" smtClean="0"/>
              <a:t>loglog</a:t>
            </a:r>
            <a:r>
              <a:rPr lang="en-US" sz="2400" dirty="0" smtClean="0"/>
              <a:t> n) and O(log n + k log k) otherwise</a:t>
            </a:r>
            <a:endParaRPr lang="en-US" sz="2400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1099133"/>
              </p:ext>
            </p:extLst>
          </p:nvPr>
        </p:nvGraphicFramePr>
        <p:xfrm>
          <a:off x="457200" y="1916832"/>
          <a:ext cx="8003232" cy="34774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2512"/>
                <a:gridCol w="2479104"/>
                <a:gridCol w="2000808"/>
                <a:gridCol w="2000808"/>
              </a:tblGrid>
              <a:tr h="869373"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preprocessing time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space</a:t>
                      </a:r>
                      <a:endParaRPr lang="en-US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query time</a:t>
                      </a:r>
                      <a:endParaRPr lang="en-US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8693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top-1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O(n log n)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O(n)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O(log n)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8693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top-k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O(n log n)</a:t>
                      </a:r>
                    </a:p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O(n)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8693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threshold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O(n log n)</a:t>
                      </a:r>
                    </a:p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O(n)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O(m + log n)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5262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results: </a:t>
            </a:r>
            <a:r>
              <a:rPr lang="en-US" dirty="0" smtClean="0">
                <a:solidFill>
                  <a:srgbClr val="FF0000"/>
                </a:solidFill>
              </a:rPr>
              <a:t>uniform bounded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5775647"/>
            <a:ext cx="8712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T=O(k) if k = </a:t>
            </a:r>
            <a:r>
              <a:rPr lang="el-GR" sz="2400" dirty="0" smtClean="0"/>
              <a:t>Ω</a:t>
            </a:r>
            <a:r>
              <a:rPr lang="en-US" sz="2400" dirty="0" smtClean="0"/>
              <a:t>(log n </a:t>
            </a:r>
            <a:r>
              <a:rPr lang="en-US" sz="2400" dirty="0" err="1" smtClean="0"/>
              <a:t>loglog</a:t>
            </a:r>
            <a:r>
              <a:rPr lang="en-US" sz="2400" dirty="0" smtClean="0"/>
              <a:t> n) and O(log n + k log k) otherwise</a:t>
            </a:r>
            <a:endParaRPr lang="en-US" sz="2400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2856125"/>
              </p:ext>
            </p:extLst>
          </p:nvPr>
        </p:nvGraphicFramePr>
        <p:xfrm>
          <a:off x="457200" y="1916832"/>
          <a:ext cx="8003232" cy="34774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2512"/>
                <a:gridCol w="2479104"/>
                <a:gridCol w="2000808"/>
                <a:gridCol w="2000808"/>
              </a:tblGrid>
              <a:tr h="869373"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preprocessing time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space</a:t>
                      </a:r>
                      <a:endParaRPr lang="en-US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query time</a:t>
                      </a:r>
                      <a:endParaRPr lang="en-US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8693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top-1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O(n log n)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O(n)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O(log n)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8693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top-k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O(n log</a:t>
                      </a:r>
                      <a:r>
                        <a:rPr lang="en-US" sz="2400" baseline="30000" dirty="0" smtClean="0"/>
                        <a:t>2</a:t>
                      </a:r>
                      <a:r>
                        <a:rPr lang="en-US" sz="2400" dirty="0" smtClean="0"/>
                        <a:t> n)</a:t>
                      </a:r>
                    </a:p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O(n log n)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8693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threshold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O(n log</a:t>
                      </a:r>
                      <a:r>
                        <a:rPr lang="en-US" sz="2400" baseline="30000" dirty="0" smtClean="0"/>
                        <a:t>2</a:t>
                      </a:r>
                      <a:r>
                        <a:rPr lang="en-US" sz="2400" dirty="0" smtClean="0"/>
                        <a:t> n)</a:t>
                      </a:r>
                    </a:p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O(n log n)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O(m + log n)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4074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work: histogram </a:t>
            </a:r>
            <a:r>
              <a:rPr lang="en-US" dirty="0"/>
              <a:t>bounded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3040"/>
            <a:ext cx="8147248" cy="3118088"/>
          </a:xfrm>
        </p:spPr>
        <p:txBody>
          <a:bodyPr/>
          <a:lstStyle/>
          <a:p>
            <a:r>
              <a:rPr lang="en-US" dirty="0" smtClean="0"/>
              <a:t>No new results</a:t>
            </a:r>
          </a:p>
          <a:p>
            <a:r>
              <a:rPr lang="en-US" dirty="0" smtClean="0"/>
              <a:t>Previous work only on threshold queries, </a:t>
            </a:r>
          </a:p>
          <a:p>
            <a:pPr lvl="1"/>
            <a:r>
              <a:rPr lang="en-US" dirty="0"/>
              <a:t>P.K. Agarwal, S.-W. Cheng, Y. Tao, and K. </a:t>
            </a:r>
            <a:r>
              <a:rPr lang="en-US" dirty="0" smtClean="0"/>
              <a:t>Yi, </a:t>
            </a:r>
            <a:r>
              <a:rPr lang="en-US" dirty="0"/>
              <a:t>PODS </a:t>
            </a:r>
            <a:r>
              <a:rPr lang="en-US" dirty="0" smtClean="0"/>
              <a:t>2009</a:t>
            </a:r>
          </a:p>
          <a:p>
            <a:pPr lvl="1"/>
            <a:r>
              <a:rPr lang="en-US" dirty="0"/>
              <a:t>preprocessing: O(n log</a:t>
            </a:r>
            <a:r>
              <a:rPr lang="en-US" baseline="30000" dirty="0"/>
              <a:t>2</a:t>
            </a:r>
            <a:r>
              <a:rPr lang="en-US" dirty="0"/>
              <a:t> n) space and O(n log</a:t>
            </a:r>
            <a:r>
              <a:rPr lang="en-US" baseline="30000" dirty="0"/>
              <a:t>3</a:t>
            </a:r>
            <a:r>
              <a:rPr lang="en-US" dirty="0"/>
              <a:t> n) expected time</a:t>
            </a:r>
          </a:p>
          <a:p>
            <a:pPr lvl="1"/>
            <a:r>
              <a:rPr lang="en-US" dirty="0" smtClean="0"/>
              <a:t>query</a:t>
            </a:r>
            <a:r>
              <a:rPr lang="en-US" dirty="0"/>
              <a:t>: O(m+log</a:t>
            </a:r>
            <a:r>
              <a:rPr lang="en-US" baseline="30000" dirty="0"/>
              <a:t>3</a:t>
            </a:r>
            <a:r>
              <a:rPr lang="en-US" dirty="0"/>
              <a:t> n) time, where m is the output size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091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The </a:t>
                </a:r>
                <a14:m>
                  <m:oMath xmlns:m="http://schemas.openxmlformats.org/officeDocument/2006/math">
                    <m:r>
                      <a:rPr lang="en-US" altLang="zh-CN" i="1">
                        <a:solidFill>
                          <a:srgbClr val="FF0000"/>
                        </a:solidFill>
                        <a:latin typeface="Cambria Math"/>
                        <a:ea typeface="宋体" charset="-122"/>
                      </a:rPr>
                      <m:t>𝐼</m:t>
                    </m:r>
                  </m:oMath>
                </a14:m>
                <a:r>
                  <a:rPr lang="en-US" dirty="0" smtClean="0"/>
                  <a:t>-probability: unbounded 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l="-2431" b="-196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63040"/>
                <a:ext cx="8075240" cy="1101864"/>
              </a:xfrm>
            </p:spPr>
            <p:txBody>
              <a:bodyPr/>
              <a:lstStyle/>
              <a:p>
                <a:r>
                  <a:rPr lang="en-US" dirty="0" smtClean="0"/>
                  <a:t>Given a query interval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𝐼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dirty="0"/>
                  <a:t>=[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𝑙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,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𝑟</m:t>
                        </m:r>
                      </m:sub>
                    </m:sSub>
                  </m:oMath>
                </a14:m>
                <a:r>
                  <a:rPr lang="en-US" dirty="0"/>
                  <a:t>]: </a:t>
                </a:r>
                <a:endParaRPr lang="en-US" dirty="0" smtClean="0"/>
              </a:p>
              <a:p>
                <a:pPr lvl="1"/>
                <a:r>
                  <a:rPr lang="en-US" dirty="0" smtClean="0">
                    <a:solidFill>
                      <a:srgbClr val="FF0000"/>
                    </a:solidFill>
                  </a:rPr>
                  <a:t>Pr[</a:t>
                </a:r>
                <a:r>
                  <a:rPr lang="en-US" i="1" dirty="0" smtClean="0">
                    <a:solidFill>
                      <a:srgbClr val="FF0000"/>
                    </a:solidFill>
                  </a:rPr>
                  <a:t>p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𝐼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]</a:t>
                </a:r>
                <a14:m>
                  <m:oMath xmlns:m="http://schemas.openxmlformats.org/officeDocument/2006/math">
                    <m:r>
                      <a:rPr lang="en-US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𝑝</m:t>
                        </m:r>
                      </m:sub>
                    </m:sSub>
                    <m:r>
                      <a:rPr lang="en-US" i="1">
                        <a:solidFill>
                          <a:srgbClr val="FF0000"/>
                        </a:solidFill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𝑟</m:t>
                        </m:r>
                      </m:sub>
                    </m:sSub>
                    <m:r>
                      <a:rPr lang="en-US" i="1">
                        <a:solidFill>
                          <a:srgbClr val="FF0000"/>
                        </a:solidFill>
                        <a:latin typeface="Cambria Math"/>
                      </a:rPr>
                      <m:t>)</m:t>
                    </m:r>
                    <m:r>
                      <a:rPr lang="en-US" i="1" dirty="0">
                        <a:solidFill>
                          <a:srgbClr val="FF0000"/>
                        </a:solidFill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𝑝</m:t>
                        </m:r>
                      </m:sub>
                    </m:sSub>
                    <m:d>
                      <m:d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𝑙</m:t>
                            </m:r>
                          </m:sub>
                        </m:sSub>
                      </m:e>
                    </m:d>
                  </m:oMath>
                </a14:m>
                <a:endParaRPr lang="en-US" dirty="0"/>
              </a:p>
              <a:p>
                <a:pPr lvl="1"/>
                <a:r>
                  <a:rPr lang="en-US" dirty="0" smtClean="0"/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𝑙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=−</m:t>
                    </m:r>
                    <m:r>
                      <a:rPr lang="en-US" i="1">
                        <a:latin typeface="Cambria Math"/>
                      </a:rPr>
                      <m:t>∞</m:t>
                    </m:r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𝑝</m:t>
                        </m:r>
                      </m:sub>
                    </m:sSub>
                    <m:d>
                      <m:d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𝑙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=0</m:t>
                    </m:r>
                    <m:r>
                      <a:rPr lang="en-US" b="0" i="0" smtClean="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and </a:t>
                </a:r>
                <a:r>
                  <a:rPr lang="en-US" dirty="0">
                    <a:solidFill>
                      <a:srgbClr val="FF0000"/>
                    </a:solidFill>
                  </a:rPr>
                  <a:t>Pr[</a:t>
                </a:r>
                <a:r>
                  <a:rPr lang="en-US" i="1" dirty="0">
                    <a:solidFill>
                      <a:srgbClr val="FF0000"/>
                    </a:solidFill>
                  </a:rPr>
                  <a:t>p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𝐼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]</a:t>
                </a:r>
                <a14:m>
                  <m:oMath xmlns:m="http://schemas.openxmlformats.org/officeDocument/2006/math">
                    <m:r>
                      <a:rPr lang="en-US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𝑝</m:t>
                        </m:r>
                      </m:sub>
                    </m:sSub>
                    <m:r>
                      <a:rPr lang="en-US" i="1">
                        <a:solidFill>
                          <a:srgbClr val="FF0000"/>
                        </a:solidFill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𝑟</m:t>
                        </m:r>
                      </m:sub>
                    </m:sSub>
                    <m:r>
                      <a:rPr lang="en-US" i="1">
                        <a:solidFill>
                          <a:srgbClr val="FF0000"/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en-US" dirty="0" smtClean="0"/>
              </a:p>
              <a:p>
                <a:pPr lvl="2"/>
                <a:r>
                  <a:rPr lang="en-US" dirty="0"/>
                  <a:t>This is why the unbounded case is easier</a:t>
                </a:r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63040"/>
                <a:ext cx="8075240" cy="1101864"/>
              </a:xfrm>
              <a:blipFill rotWithShape="1">
                <a:blip r:embed="rId3"/>
                <a:stretch>
                  <a:fillRect l="-1283" t="-4972" b="-756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Arrow Connector 3"/>
          <p:cNvCxnSpPr/>
          <p:nvPr/>
        </p:nvCxnSpPr>
        <p:spPr bwMode="auto">
          <a:xfrm>
            <a:off x="1403648" y="6372036"/>
            <a:ext cx="6552728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" name="Straight Connector 4"/>
          <p:cNvCxnSpPr/>
          <p:nvPr/>
        </p:nvCxnSpPr>
        <p:spPr bwMode="auto">
          <a:xfrm>
            <a:off x="899592" y="6372036"/>
            <a:ext cx="6912768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>
            <a:off x="3707904" y="6597352"/>
            <a:ext cx="18002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flipV="1">
            <a:off x="899592" y="3347700"/>
            <a:ext cx="0" cy="302433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7956376" y="6156012"/>
                <a:ext cx="3792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6376" y="6156012"/>
                <a:ext cx="379206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79512" y="3347700"/>
                <a:ext cx="812530" cy="3907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𝑝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3347700"/>
                <a:ext cx="812530" cy="390748"/>
              </a:xfrm>
              <a:prstGeom prst="rect">
                <a:avLst/>
              </a:prstGeom>
              <a:blipFill rotWithShape="1">
                <a:blip r:embed="rId5"/>
                <a:stretch>
                  <a:fillRect b="-31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Freeform 33"/>
          <p:cNvSpPr/>
          <p:nvPr/>
        </p:nvSpPr>
        <p:spPr bwMode="auto">
          <a:xfrm>
            <a:off x="905854" y="3640879"/>
            <a:ext cx="7229742" cy="2726108"/>
          </a:xfrm>
          <a:custGeom>
            <a:avLst/>
            <a:gdLst>
              <a:gd name="connsiteX0" fmla="*/ 0 w 7229742"/>
              <a:gd name="connsiteY0" fmla="*/ 2726108 h 2726108"/>
              <a:gd name="connsiteX1" fmla="*/ 940038 w 7229742"/>
              <a:gd name="connsiteY1" fmla="*/ 2717562 h 2726108"/>
              <a:gd name="connsiteX2" fmla="*/ 1948441 w 7229742"/>
              <a:gd name="connsiteY2" fmla="*/ 1538243 h 2726108"/>
              <a:gd name="connsiteX3" fmla="*/ 2230453 w 7229742"/>
              <a:gd name="connsiteY3" fmla="*/ 1546789 h 2726108"/>
              <a:gd name="connsiteX4" fmla="*/ 3589234 w 7229742"/>
              <a:gd name="connsiteY4" fmla="*/ 888762 h 2726108"/>
              <a:gd name="connsiteX5" fmla="*/ 4392539 w 7229742"/>
              <a:gd name="connsiteY5" fmla="*/ 905854 h 2726108"/>
              <a:gd name="connsiteX6" fmla="*/ 5247118 w 7229742"/>
              <a:gd name="connsiteY6" fmla="*/ 435835 h 2726108"/>
              <a:gd name="connsiteX7" fmla="*/ 5759866 w 7229742"/>
              <a:gd name="connsiteY7" fmla="*/ 452927 h 2726108"/>
              <a:gd name="connsiteX8" fmla="*/ 6298251 w 7229742"/>
              <a:gd name="connsiteY8" fmla="*/ 0 h 2726108"/>
              <a:gd name="connsiteX9" fmla="*/ 7229742 w 7229742"/>
              <a:gd name="connsiteY9" fmla="*/ 17091 h 2726108"/>
              <a:gd name="connsiteX10" fmla="*/ 7229742 w 7229742"/>
              <a:gd name="connsiteY10" fmla="*/ 17091 h 2726108"/>
              <a:gd name="connsiteX11" fmla="*/ 7229742 w 7229742"/>
              <a:gd name="connsiteY11" fmla="*/ 17091 h 2726108"/>
              <a:gd name="connsiteX0" fmla="*/ 0 w 7375021"/>
              <a:gd name="connsiteY0" fmla="*/ 2743200 h 2743200"/>
              <a:gd name="connsiteX1" fmla="*/ 940038 w 7375021"/>
              <a:gd name="connsiteY1" fmla="*/ 2734654 h 2743200"/>
              <a:gd name="connsiteX2" fmla="*/ 1948441 w 7375021"/>
              <a:gd name="connsiteY2" fmla="*/ 1555335 h 2743200"/>
              <a:gd name="connsiteX3" fmla="*/ 2230453 w 7375021"/>
              <a:gd name="connsiteY3" fmla="*/ 1563881 h 2743200"/>
              <a:gd name="connsiteX4" fmla="*/ 3589234 w 7375021"/>
              <a:gd name="connsiteY4" fmla="*/ 905854 h 2743200"/>
              <a:gd name="connsiteX5" fmla="*/ 4392539 w 7375021"/>
              <a:gd name="connsiteY5" fmla="*/ 922946 h 2743200"/>
              <a:gd name="connsiteX6" fmla="*/ 5247118 w 7375021"/>
              <a:gd name="connsiteY6" fmla="*/ 452927 h 2743200"/>
              <a:gd name="connsiteX7" fmla="*/ 5759866 w 7375021"/>
              <a:gd name="connsiteY7" fmla="*/ 470019 h 2743200"/>
              <a:gd name="connsiteX8" fmla="*/ 6298251 w 7375021"/>
              <a:gd name="connsiteY8" fmla="*/ 17092 h 2743200"/>
              <a:gd name="connsiteX9" fmla="*/ 7229742 w 7375021"/>
              <a:gd name="connsiteY9" fmla="*/ 34183 h 2743200"/>
              <a:gd name="connsiteX10" fmla="*/ 7229742 w 7375021"/>
              <a:gd name="connsiteY10" fmla="*/ 34183 h 2743200"/>
              <a:gd name="connsiteX11" fmla="*/ 7375021 w 7375021"/>
              <a:gd name="connsiteY11" fmla="*/ 0 h 2743200"/>
              <a:gd name="connsiteX0" fmla="*/ 0 w 7229742"/>
              <a:gd name="connsiteY0" fmla="*/ 2726108 h 2726108"/>
              <a:gd name="connsiteX1" fmla="*/ 940038 w 7229742"/>
              <a:gd name="connsiteY1" fmla="*/ 2717562 h 2726108"/>
              <a:gd name="connsiteX2" fmla="*/ 1948441 w 7229742"/>
              <a:gd name="connsiteY2" fmla="*/ 1538243 h 2726108"/>
              <a:gd name="connsiteX3" fmla="*/ 2230453 w 7229742"/>
              <a:gd name="connsiteY3" fmla="*/ 1546789 h 2726108"/>
              <a:gd name="connsiteX4" fmla="*/ 3589234 w 7229742"/>
              <a:gd name="connsiteY4" fmla="*/ 888762 h 2726108"/>
              <a:gd name="connsiteX5" fmla="*/ 4392539 w 7229742"/>
              <a:gd name="connsiteY5" fmla="*/ 905854 h 2726108"/>
              <a:gd name="connsiteX6" fmla="*/ 5247118 w 7229742"/>
              <a:gd name="connsiteY6" fmla="*/ 435835 h 2726108"/>
              <a:gd name="connsiteX7" fmla="*/ 5759866 w 7229742"/>
              <a:gd name="connsiteY7" fmla="*/ 452927 h 2726108"/>
              <a:gd name="connsiteX8" fmla="*/ 6298251 w 7229742"/>
              <a:gd name="connsiteY8" fmla="*/ 0 h 2726108"/>
              <a:gd name="connsiteX9" fmla="*/ 7229742 w 7229742"/>
              <a:gd name="connsiteY9" fmla="*/ 17091 h 2726108"/>
              <a:gd name="connsiteX10" fmla="*/ 7229742 w 7229742"/>
              <a:gd name="connsiteY10" fmla="*/ 17091 h 2726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29742" h="2726108">
                <a:moveTo>
                  <a:pt x="0" y="2726108"/>
                </a:moveTo>
                <a:lnTo>
                  <a:pt x="940038" y="2717562"/>
                </a:lnTo>
                <a:lnTo>
                  <a:pt x="1948441" y="1538243"/>
                </a:lnTo>
                <a:lnTo>
                  <a:pt x="2230453" y="1546789"/>
                </a:lnTo>
                <a:lnTo>
                  <a:pt x="3589234" y="888762"/>
                </a:lnTo>
                <a:lnTo>
                  <a:pt x="4392539" y="905854"/>
                </a:lnTo>
                <a:lnTo>
                  <a:pt x="5247118" y="435835"/>
                </a:lnTo>
                <a:lnTo>
                  <a:pt x="5759866" y="452927"/>
                </a:lnTo>
                <a:lnTo>
                  <a:pt x="6298251" y="0"/>
                </a:lnTo>
                <a:lnTo>
                  <a:pt x="7229742" y="17091"/>
                </a:lnTo>
                <a:lnTo>
                  <a:pt x="7229742" y="17091"/>
                </a:lnTo>
              </a:path>
            </a:pathLst>
          </a:custGeom>
          <a:noFill/>
          <a:ln w="28575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/>
          <p:cNvCxnSpPr/>
          <p:nvPr/>
        </p:nvCxnSpPr>
        <p:spPr bwMode="auto">
          <a:xfrm flipV="1">
            <a:off x="5508104" y="4437112"/>
            <a:ext cx="0" cy="216024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 flipV="1">
            <a:off x="3707904" y="4926970"/>
            <a:ext cx="0" cy="167038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335303" y="6381328"/>
                <a:ext cx="44460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𝑙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5303" y="6381328"/>
                <a:ext cx="444609" cy="369332"/>
              </a:xfrm>
              <a:prstGeom prst="rect">
                <a:avLst/>
              </a:prstGeom>
              <a:blipFill rotWithShape="1">
                <a:blip r:embed="rId6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5436096" y="6381328"/>
                <a:ext cx="47461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𝑟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6096" y="6381328"/>
                <a:ext cx="474617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Straight Connector 38"/>
          <p:cNvCxnSpPr/>
          <p:nvPr/>
        </p:nvCxnSpPr>
        <p:spPr bwMode="auto">
          <a:xfrm flipH="1">
            <a:off x="899592" y="4926970"/>
            <a:ext cx="2808312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flipH="1">
            <a:off x="899592" y="4437112"/>
            <a:ext cx="4608512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91231" y="4221088"/>
                <a:ext cx="908710" cy="3907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𝑝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𝑟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231" y="4221088"/>
                <a:ext cx="908710" cy="390748"/>
              </a:xfrm>
              <a:prstGeom prst="rect">
                <a:avLst/>
              </a:prstGeom>
              <a:blipFill rotWithShape="1">
                <a:blip r:embed="rId8"/>
                <a:stretch>
                  <a:fillRect b="-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133142" y="4725144"/>
                <a:ext cx="877933" cy="3907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𝑝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𝑙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42" y="4725144"/>
                <a:ext cx="877933" cy="390748"/>
              </a:xfrm>
              <a:prstGeom prst="rect">
                <a:avLst/>
              </a:prstGeom>
              <a:blipFill rotWithShape="1">
                <a:blip r:embed="rId9"/>
                <a:stretch>
                  <a:fillRect b="-31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Oval 42"/>
          <p:cNvSpPr/>
          <p:nvPr/>
        </p:nvSpPr>
        <p:spPr bwMode="auto">
          <a:xfrm>
            <a:off x="5436096" y="4365104"/>
            <a:ext cx="144016" cy="14401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3635896" y="4854962"/>
            <a:ext cx="144016" cy="14401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1" name="Straight Connector 20"/>
          <p:cNvCxnSpPr/>
          <p:nvPr/>
        </p:nvCxnSpPr>
        <p:spPr bwMode="auto">
          <a:xfrm>
            <a:off x="251520" y="6597352"/>
            <a:ext cx="525658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07504" y="6134596"/>
                <a:ext cx="878702" cy="3907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𝑝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𝑙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6134596"/>
                <a:ext cx="878702" cy="390748"/>
              </a:xfrm>
              <a:prstGeom prst="rect">
                <a:avLst/>
              </a:prstGeom>
              <a:blipFill rotWithShape="1">
                <a:blip r:embed="rId10"/>
                <a:stretch>
                  <a:fillRect b="-78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64981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1"/>
      <p:bldP spid="42" grpId="1"/>
      <p:bldP spid="44" grpId="1" animBg="1"/>
      <p:bldP spid="2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arrangement of CDFs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63040"/>
                <a:ext cx="8147248" cy="1245880"/>
              </a:xfrm>
            </p:spPr>
            <p:txBody>
              <a:bodyPr/>
              <a:lstStyle/>
              <a:p>
                <a:r>
                  <a:rPr lang="en-US" dirty="0" smtClean="0"/>
                  <a:t>Key: the intersections of all CDFs with line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𝐿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𝑟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 smtClean="0"/>
                  <a:t> </a:t>
                </a:r>
              </a:p>
              <a:p>
                <a:pPr lvl="1"/>
                <a:r>
                  <a:rPr lang="en-US" dirty="0" smtClean="0"/>
                  <a:t>top-1: the highest intersection</a:t>
                </a:r>
              </a:p>
              <a:p>
                <a:pPr lvl="1"/>
                <a:r>
                  <a:rPr lang="en-US" dirty="0" smtClean="0"/>
                  <a:t>top-k: the highest k intersections</a:t>
                </a:r>
              </a:p>
              <a:p>
                <a:pPr lvl="1"/>
                <a:r>
                  <a:rPr lang="en-US" dirty="0" smtClean="0"/>
                  <a:t>threshold: the intersections above the threshold t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63040"/>
                <a:ext cx="8147248" cy="1245880"/>
              </a:xfrm>
              <a:blipFill rotWithShape="1">
                <a:blip r:embed="rId2"/>
                <a:stretch>
                  <a:fillRect l="-1272" t="-4412" b="-588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Arrow Connector 3"/>
          <p:cNvCxnSpPr/>
          <p:nvPr/>
        </p:nvCxnSpPr>
        <p:spPr bwMode="auto">
          <a:xfrm>
            <a:off x="1384482" y="6470071"/>
            <a:ext cx="6552728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" name="Straight Connector 4"/>
          <p:cNvCxnSpPr/>
          <p:nvPr/>
        </p:nvCxnSpPr>
        <p:spPr bwMode="auto">
          <a:xfrm>
            <a:off x="880426" y="6470071"/>
            <a:ext cx="6912768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>
            <a:off x="232354" y="6695387"/>
            <a:ext cx="525658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Arrow Connector 6"/>
          <p:cNvCxnSpPr/>
          <p:nvPr/>
        </p:nvCxnSpPr>
        <p:spPr bwMode="auto">
          <a:xfrm flipV="1">
            <a:off x="880426" y="3445735"/>
            <a:ext cx="0" cy="302433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7937210" y="6254047"/>
                <a:ext cx="3792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7210" y="6254047"/>
                <a:ext cx="379206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60346" y="3445735"/>
                <a:ext cx="812530" cy="3907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𝑝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346" y="3445735"/>
                <a:ext cx="812530" cy="390748"/>
              </a:xfrm>
              <a:prstGeom prst="rect">
                <a:avLst/>
              </a:prstGeom>
              <a:blipFill rotWithShape="1">
                <a:blip r:embed="rId4"/>
                <a:stretch>
                  <a:fillRect b="-31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Freeform 9"/>
          <p:cNvSpPr/>
          <p:nvPr/>
        </p:nvSpPr>
        <p:spPr bwMode="auto">
          <a:xfrm>
            <a:off x="886688" y="3738914"/>
            <a:ext cx="7229742" cy="2726108"/>
          </a:xfrm>
          <a:custGeom>
            <a:avLst/>
            <a:gdLst>
              <a:gd name="connsiteX0" fmla="*/ 0 w 7229742"/>
              <a:gd name="connsiteY0" fmla="*/ 2726108 h 2726108"/>
              <a:gd name="connsiteX1" fmla="*/ 940038 w 7229742"/>
              <a:gd name="connsiteY1" fmla="*/ 2717562 h 2726108"/>
              <a:gd name="connsiteX2" fmla="*/ 1948441 w 7229742"/>
              <a:gd name="connsiteY2" fmla="*/ 1538243 h 2726108"/>
              <a:gd name="connsiteX3" fmla="*/ 2230453 w 7229742"/>
              <a:gd name="connsiteY3" fmla="*/ 1546789 h 2726108"/>
              <a:gd name="connsiteX4" fmla="*/ 3589234 w 7229742"/>
              <a:gd name="connsiteY4" fmla="*/ 888762 h 2726108"/>
              <a:gd name="connsiteX5" fmla="*/ 4392539 w 7229742"/>
              <a:gd name="connsiteY5" fmla="*/ 905854 h 2726108"/>
              <a:gd name="connsiteX6" fmla="*/ 5247118 w 7229742"/>
              <a:gd name="connsiteY6" fmla="*/ 435835 h 2726108"/>
              <a:gd name="connsiteX7" fmla="*/ 5759866 w 7229742"/>
              <a:gd name="connsiteY7" fmla="*/ 452927 h 2726108"/>
              <a:gd name="connsiteX8" fmla="*/ 6298251 w 7229742"/>
              <a:gd name="connsiteY8" fmla="*/ 0 h 2726108"/>
              <a:gd name="connsiteX9" fmla="*/ 7229742 w 7229742"/>
              <a:gd name="connsiteY9" fmla="*/ 17091 h 2726108"/>
              <a:gd name="connsiteX10" fmla="*/ 7229742 w 7229742"/>
              <a:gd name="connsiteY10" fmla="*/ 17091 h 2726108"/>
              <a:gd name="connsiteX11" fmla="*/ 7229742 w 7229742"/>
              <a:gd name="connsiteY11" fmla="*/ 17091 h 2726108"/>
              <a:gd name="connsiteX0" fmla="*/ 0 w 7375021"/>
              <a:gd name="connsiteY0" fmla="*/ 2743200 h 2743200"/>
              <a:gd name="connsiteX1" fmla="*/ 940038 w 7375021"/>
              <a:gd name="connsiteY1" fmla="*/ 2734654 h 2743200"/>
              <a:gd name="connsiteX2" fmla="*/ 1948441 w 7375021"/>
              <a:gd name="connsiteY2" fmla="*/ 1555335 h 2743200"/>
              <a:gd name="connsiteX3" fmla="*/ 2230453 w 7375021"/>
              <a:gd name="connsiteY3" fmla="*/ 1563881 h 2743200"/>
              <a:gd name="connsiteX4" fmla="*/ 3589234 w 7375021"/>
              <a:gd name="connsiteY4" fmla="*/ 905854 h 2743200"/>
              <a:gd name="connsiteX5" fmla="*/ 4392539 w 7375021"/>
              <a:gd name="connsiteY5" fmla="*/ 922946 h 2743200"/>
              <a:gd name="connsiteX6" fmla="*/ 5247118 w 7375021"/>
              <a:gd name="connsiteY6" fmla="*/ 452927 h 2743200"/>
              <a:gd name="connsiteX7" fmla="*/ 5759866 w 7375021"/>
              <a:gd name="connsiteY7" fmla="*/ 470019 h 2743200"/>
              <a:gd name="connsiteX8" fmla="*/ 6298251 w 7375021"/>
              <a:gd name="connsiteY8" fmla="*/ 17092 h 2743200"/>
              <a:gd name="connsiteX9" fmla="*/ 7229742 w 7375021"/>
              <a:gd name="connsiteY9" fmla="*/ 34183 h 2743200"/>
              <a:gd name="connsiteX10" fmla="*/ 7229742 w 7375021"/>
              <a:gd name="connsiteY10" fmla="*/ 34183 h 2743200"/>
              <a:gd name="connsiteX11" fmla="*/ 7375021 w 7375021"/>
              <a:gd name="connsiteY11" fmla="*/ 0 h 2743200"/>
              <a:gd name="connsiteX0" fmla="*/ 0 w 7229742"/>
              <a:gd name="connsiteY0" fmla="*/ 2726108 h 2726108"/>
              <a:gd name="connsiteX1" fmla="*/ 940038 w 7229742"/>
              <a:gd name="connsiteY1" fmla="*/ 2717562 h 2726108"/>
              <a:gd name="connsiteX2" fmla="*/ 1948441 w 7229742"/>
              <a:gd name="connsiteY2" fmla="*/ 1538243 h 2726108"/>
              <a:gd name="connsiteX3" fmla="*/ 2230453 w 7229742"/>
              <a:gd name="connsiteY3" fmla="*/ 1546789 h 2726108"/>
              <a:gd name="connsiteX4" fmla="*/ 3589234 w 7229742"/>
              <a:gd name="connsiteY4" fmla="*/ 888762 h 2726108"/>
              <a:gd name="connsiteX5" fmla="*/ 4392539 w 7229742"/>
              <a:gd name="connsiteY5" fmla="*/ 905854 h 2726108"/>
              <a:gd name="connsiteX6" fmla="*/ 5247118 w 7229742"/>
              <a:gd name="connsiteY6" fmla="*/ 435835 h 2726108"/>
              <a:gd name="connsiteX7" fmla="*/ 5759866 w 7229742"/>
              <a:gd name="connsiteY7" fmla="*/ 452927 h 2726108"/>
              <a:gd name="connsiteX8" fmla="*/ 6298251 w 7229742"/>
              <a:gd name="connsiteY8" fmla="*/ 0 h 2726108"/>
              <a:gd name="connsiteX9" fmla="*/ 7229742 w 7229742"/>
              <a:gd name="connsiteY9" fmla="*/ 17091 h 2726108"/>
              <a:gd name="connsiteX10" fmla="*/ 7229742 w 7229742"/>
              <a:gd name="connsiteY10" fmla="*/ 17091 h 2726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29742" h="2726108">
                <a:moveTo>
                  <a:pt x="0" y="2726108"/>
                </a:moveTo>
                <a:lnTo>
                  <a:pt x="940038" y="2717562"/>
                </a:lnTo>
                <a:lnTo>
                  <a:pt x="1948441" y="1538243"/>
                </a:lnTo>
                <a:lnTo>
                  <a:pt x="2230453" y="1546789"/>
                </a:lnTo>
                <a:lnTo>
                  <a:pt x="3589234" y="888762"/>
                </a:lnTo>
                <a:lnTo>
                  <a:pt x="4392539" y="905854"/>
                </a:lnTo>
                <a:lnTo>
                  <a:pt x="5247118" y="435835"/>
                </a:lnTo>
                <a:lnTo>
                  <a:pt x="5759866" y="452927"/>
                </a:lnTo>
                <a:lnTo>
                  <a:pt x="6298251" y="0"/>
                </a:lnTo>
                <a:lnTo>
                  <a:pt x="7229742" y="17091"/>
                </a:lnTo>
                <a:lnTo>
                  <a:pt x="7229742" y="17091"/>
                </a:lnTo>
              </a:path>
            </a:pathLst>
          </a:custGeom>
          <a:noFill/>
          <a:ln w="28575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 bwMode="auto">
          <a:xfrm flipV="1">
            <a:off x="5488938" y="3641109"/>
            <a:ext cx="0" cy="305427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416930" y="6479363"/>
                <a:ext cx="47461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𝑟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6930" y="6479363"/>
                <a:ext cx="474617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Freeform 12"/>
          <p:cNvSpPr/>
          <p:nvPr/>
        </p:nvSpPr>
        <p:spPr bwMode="auto">
          <a:xfrm>
            <a:off x="1094454" y="3926522"/>
            <a:ext cx="6955971" cy="2536372"/>
          </a:xfrm>
          <a:custGeom>
            <a:avLst/>
            <a:gdLst>
              <a:gd name="connsiteX0" fmla="*/ 0 w 6955971"/>
              <a:gd name="connsiteY0" fmla="*/ 2895600 h 2895600"/>
              <a:gd name="connsiteX1" fmla="*/ 326571 w 6955971"/>
              <a:gd name="connsiteY1" fmla="*/ 2057400 h 2895600"/>
              <a:gd name="connsiteX2" fmla="*/ 1981200 w 6955971"/>
              <a:gd name="connsiteY2" fmla="*/ 2057400 h 2895600"/>
              <a:gd name="connsiteX3" fmla="*/ 2503714 w 6955971"/>
              <a:gd name="connsiteY3" fmla="*/ 1175657 h 2895600"/>
              <a:gd name="connsiteX4" fmla="*/ 3679371 w 6955971"/>
              <a:gd name="connsiteY4" fmla="*/ 1153886 h 2895600"/>
              <a:gd name="connsiteX5" fmla="*/ 4332514 w 6955971"/>
              <a:gd name="connsiteY5" fmla="*/ 0 h 2895600"/>
              <a:gd name="connsiteX6" fmla="*/ 6955971 w 6955971"/>
              <a:gd name="connsiteY6" fmla="*/ 359228 h 2895600"/>
              <a:gd name="connsiteX7" fmla="*/ 6955971 w 6955971"/>
              <a:gd name="connsiteY7" fmla="*/ 359228 h 2895600"/>
              <a:gd name="connsiteX0" fmla="*/ 0 w 6955971"/>
              <a:gd name="connsiteY0" fmla="*/ 2536372 h 2536372"/>
              <a:gd name="connsiteX1" fmla="*/ 326571 w 6955971"/>
              <a:gd name="connsiteY1" fmla="*/ 1698172 h 2536372"/>
              <a:gd name="connsiteX2" fmla="*/ 1981200 w 6955971"/>
              <a:gd name="connsiteY2" fmla="*/ 1698172 h 2536372"/>
              <a:gd name="connsiteX3" fmla="*/ 2503714 w 6955971"/>
              <a:gd name="connsiteY3" fmla="*/ 816429 h 2536372"/>
              <a:gd name="connsiteX4" fmla="*/ 3679371 w 6955971"/>
              <a:gd name="connsiteY4" fmla="*/ 794658 h 2536372"/>
              <a:gd name="connsiteX5" fmla="*/ 4833257 w 6955971"/>
              <a:gd name="connsiteY5" fmla="*/ 32657 h 2536372"/>
              <a:gd name="connsiteX6" fmla="*/ 6955971 w 6955971"/>
              <a:gd name="connsiteY6" fmla="*/ 0 h 2536372"/>
              <a:gd name="connsiteX7" fmla="*/ 6955971 w 6955971"/>
              <a:gd name="connsiteY7" fmla="*/ 0 h 2536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955971" h="2536372">
                <a:moveTo>
                  <a:pt x="0" y="2536372"/>
                </a:moveTo>
                <a:lnTo>
                  <a:pt x="326571" y="1698172"/>
                </a:lnTo>
                <a:lnTo>
                  <a:pt x="1981200" y="1698172"/>
                </a:lnTo>
                <a:lnTo>
                  <a:pt x="2503714" y="816429"/>
                </a:lnTo>
                <a:lnTo>
                  <a:pt x="3679371" y="794658"/>
                </a:lnTo>
                <a:lnTo>
                  <a:pt x="4833257" y="32657"/>
                </a:lnTo>
                <a:lnTo>
                  <a:pt x="6955971" y="0"/>
                </a:lnTo>
                <a:lnTo>
                  <a:pt x="6955971" y="0"/>
                </a:lnTo>
              </a:path>
            </a:pathLst>
          </a:custGeom>
          <a:noFill/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 bwMode="auto">
          <a:xfrm>
            <a:off x="952939" y="4046265"/>
            <a:ext cx="7173686" cy="2438400"/>
          </a:xfrm>
          <a:custGeom>
            <a:avLst/>
            <a:gdLst>
              <a:gd name="connsiteX0" fmla="*/ 0 w 7173686"/>
              <a:gd name="connsiteY0" fmla="*/ 2438400 h 2438400"/>
              <a:gd name="connsiteX1" fmla="*/ 936172 w 7173686"/>
              <a:gd name="connsiteY1" fmla="*/ 1937657 h 2438400"/>
              <a:gd name="connsiteX2" fmla="*/ 2100943 w 7173686"/>
              <a:gd name="connsiteY2" fmla="*/ 1981200 h 2438400"/>
              <a:gd name="connsiteX3" fmla="*/ 3069772 w 7173686"/>
              <a:gd name="connsiteY3" fmla="*/ 1621972 h 2438400"/>
              <a:gd name="connsiteX4" fmla="*/ 3962400 w 7173686"/>
              <a:gd name="connsiteY4" fmla="*/ 1654629 h 2438400"/>
              <a:gd name="connsiteX5" fmla="*/ 5236029 w 7173686"/>
              <a:gd name="connsiteY5" fmla="*/ 522515 h 2438400"/>
              <a:gd name="connsiteX6" fmla="*/ 6291943 w 7173686"/>
              <a:gd name="connsiteY6" fmla="*/ 544286 h 2438400"/>
              <a:gd name="connsiteX7" fmla="*/ 6770915 w 7173686"/>
              <a:gd name="connsiteY7" fmla="*/ 0 h 2438400"/>
              <a:gd name="connsiteX8" fmla="*/ 7173686 w 7173686"/>
              <a:gd name="connsiteY8" fmla="*/ 0 h 243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173686" h="2438400">
                <a:moveTo>
                  <a:pt x="0" y="2438400"/>
                </a:moveTo>
                <a:lnTo>
                  <a:pt x="936172" y="1937657"/>
                </a:lnTo>
                <a:lnTo>
                  <a:pt x="2100943" y="1981200"/>
                </a:lnTo>
                <a:lnTo>
                  <a:pt x="3069772" y="1621972"/>
                </a:lnTo>
                <a:lnTo>
                  <a:pt x="3962400" y="1654629"/>
                </a:lnTo>
                <a:lnTo>
                  <a:pt x="5236029" y="522515"/>
                </a:lnTo>
                <a:lnTo>
                  <a:pt x="6291943" y="544286"/>
                </a:lnTo>
                <a:lnTo>
                  <a:pt x="6770915" y="0"/>
                </a:lnTo>
                <a:lnTo>
                  <a:pt x="7173686" y="0"/>
                </a:lnTo>
              </a:path>
            </a:pathLst>
          </a:custGeom>
          <a:noFill/>
          <a:ln w="38100" cap="flat" cmpd="sng" algn="ctr">
            <a:solidFill>
              <a:srgbClr val="F84EF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220072" y="3284984"/>
                <a:ext cx="79515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𝐿</m:t>
                      </m:r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𝑟</m:t>
                          </m:r>
                        </m:sub>
                      </m:sSub>
                      <m:r>
                        <a:rPr lang="en-US" i="1">
                          <a:solidFill>
                            <a:srgbClr val="FF000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072" y="3284984"/>
                <a:ext cx="795153" cy="369332"/>
              </a:xfrm>
              <a:prstGeom prst="rect">
                <a:avLst/>
              </a:prstGeom>
              <a:blipFill rotWithShape="1">
                <a:blip r:embed="rId6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Oval 18"/>
          <p:cNvSpPr/>
          <p:nvPr/>
        </p:nvSpPr>
        <p:spPr bwMode="auto">
          <a:xfrm>
            <a:off x="5419004" y="4155121"/>
            <a:ext cx="144016" cy="14401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5410458" y="4472431"/>
            <a:ext cx="144016" cy="14401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5419004" y="5120503"/>
            <a:ext cx="144016" cy="14401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2" name="Straight Connector 21"/>
          <p:cNvCxnSpPr/>
          <p:nvPr/>
        </p:nvCxnSpPr>
        <p:spPr bwMode="auto">
          <a:xfrm flipH="1">
            <a:off x="882500" y="4869160"/>
            <a:ext cx="4608512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565974" y="4653136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830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8" grpId="0"/>
      <p:bldP spid="19" grpId="0" animBg="1"/>
      <p:bldP spid="20" grpId="0" animBg="1"/>
      <p:bldP spid="21" grpId="0" animBg="1"/>
      <p:bldP spid="2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Top-1: unbounded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63040"/>
                <a:ext cx="8147248" cy="1245880"/>
              </a:xfrm>
            </p:spPr>
            <p:txBody>
              <a:bodyPr/>
              <a:lstStyle/>
              <a:p>
                <a:r>
                  <a:rPr lang="en-US" sz="2700" dirty="0" smtClean="0"/>
                  <a:t>Preprocessing: compute the </a:t>
                </a:r>
                <a:r>
                  <a:rPr lang="en-US" sz="2700" dirty="0" smtClean="0">
                    <a:solidFill>
                      <a:srgbClr val="FF0000"/>
                    </a:solidFill>
                  </a:rPr>
                  <a:t>upper envelop </a:t>
                </a:r>
                <a:r>
                  <a:rPr lang="en-US" sz="2700" dirty="0" smtClean="0"/>
                  <a:t>of all CDFs</a:t>
                </a:r>
              </a:p>
              <a:p>
                <a:r>
                  <a:rPr lang="en-US" dirty="0" smtClean="0"/>
                  <a:t>Query: find the intersection of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𝐿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𝑟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with the upper envelop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63040"/>
                <a:ext cx="8147248" cy="1245880"/>
              </a:xfrm>
              <a:blipFill rotWithShape="1">
                <a:blip r:embed="rId2"/>
                <a:stretch>
                  <a:fillRect l="-1272" t="-3922" r="-1123" b="-299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Arrow Connector 3"/>
          <p:cNvCxnSpPr/>
          <p:nvPr/>
        </p:nvCxnSpPr>
        <p:spPr bwMode="auto">
          <a:xfrm>
            <a:off x="1672514" y="6146720"/>
            <a:ext cx="6552728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" name="Straight Connector 4"/>
          <p:cNvCxnSpPr/>
          <p:nvPr/>
        </p:nvCxnSpPr>
        <p:spPr bwMode="auto">
          <a:xfrm>
            <a:off x="1168458" y="6146720"/>
            <a:ext cx="6912768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>
            <a:off x="520386" y="6372036"/>
            <a:ext cx="525658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Arrow Connector 6"/>
          <p:cNvCxnSpPr/>
          <p:nvPr/>
        </p:nvCxnSpPr>
        <p:spPr bwMode="auto">
          <a:xfrm flipV="1">
            <a:off x="1168458" y="3122384"/>
            <a:ext cx="0" cy="302433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8225242" y="5930696"/>
                <a:ext cx="3792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5242" y="5930696"/>
                <a:ext cx="379206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48378" y="3122384"/>
                <a:ext cx="812530" cy="3907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𝑝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378" y="3122384"/>
                <a:ext cx="812530" cy="390748"/>
              </a:xfrm>
              <a:prstGeom prst="rect">
                <a:avLst/>
              </a:prstGeom>
              <a:blipFill rotWithShape="1">
                <a:blip r:embed="rId4"/>
                <a:stretch>
                  <a:fillRect b="-31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Freeform 9"/>
          <p:cNvSpPr/>
          <p:nvPr/>
        </p:nvSpPr>
        <p:spPr bwMode="auto">
          <a:xfrm>
            <a:off x="1174720" y="3415563"/>
            <a:ext cx="7229742" cy="2726108"/>
          </a:xfrm>
          <a:custGeom>
            <a:avLst/>
            <a:gdLst>
              <a:gd name="connsiteX0" fmla="*/ 0 w 7229742"/>
              <a:gd name="connsiteY0" fmla="*/ 2726108 h 2726108"/>
              <a:gd name="connsiteX1" fmla="*/ 940038 w 7229742"/>
              <a:gd name="connsiteY1" fmla="*/ 2717562 h 2726108"/>
              <a:gd name="connsiteX2" fmla="*/ 1948441 w 7229742"/>
              <a:gd name="connsiteY2" fmla="*/ 1538243 h 2726108"/>
              <a:gd name="connsiteX3" fmla="*/ 2230453 w 7229742"/>
              <a:gd name="connsiteY3" fmla="*/ 1546789 h 2726108"/>
              <a:gd name="connsiteX4" fmla="*/ 3589234 w 7229742"/>
              <a:gd name="connsiteY4" fmla="*/ 888762 h 2726108"/>
              <a:gd name="connsiteX5" fmla="*/ 4392539 w 7229742"/>
              <a:gd name="connsiteY5" fmla="*/ 905854 h 2726108"/>
              <a:gd name="connsiteX6" fmla="*/ 5247118 w 7229742"/>
              <a:gd name="connsiteY6" fmla="*/ 435835 h 2726108"/>
              <a:gd name="connsiteX7" fmla="*/ 5759866 w 7229742"/>
              <a:gd name="connsiteY7" fmla="*/ 452927 h 2726108"/>
              <a:gd name="connsiteX8" fmla="*/ 6298251 w 7229742"/>
              <a:gd name="connsiteY8" fmla="*/ 0 h 2726108"/>
              <a:gd name="connsiteX9" fmla="*/ 7229742 w 7229742"/>
              <a:gd name="connsiteY9" fmla="*/ 17091 h 2726108"/>
              <a:gd name="connsiteX10" fmla="*/ 7229742 w 7229742"/>
              <a:gd name="connsiteY10" fmla="*/ 17091 h 2726108"/>
              <a:gd name="connsiteX11" fmla="*/ 7229742 w 7229742"/>
              <a:gd name="connsiteY11" fmla="*/ 17091 h 2726108"/>
              <a:gd name="connsiteX0" fmla="*/ 0 w 7375021"/>
              <a:gd name="connsiteY0" fmla="*/ 2743200 h 2743200"/>
              <a:gd name="connsiteX1" fmla="*/ 940038 w 7375021"/>
              <a:gd name="connsiteY1" fmla="*/ 2734654 h 2743200"/>
              <a:gd name="connsiteX2" fmla="*/ 1948441 w 7375021"/>
              <a:gd name="connsiteY2" fmla="*/ 1555335 h 2743200"/>
              <a:gd name="connsiteX3" fmla="*/ 2230453 w 7375021"/>
              <a:gd name="connsiteY3" fmla="*/ 1563881 h 2743200"/>
              <a:gd name="connsiteX4" fmla="*/ 3589234 w 7375021"/>
              <a:gd name="connsiteY4" fmla="*/ 905854 h 2743200"/>
              <a:gd name="connsiteX5" fmla="*/ 4392539 w 7375021"/>
              <a:gd name="connsiteY5" fmla="*/ 922946 h 2743200"/>
              <a:gd name="connsiteX6" fmla="*/ 5247118 w 7375021"/>
              <a:gd name="connsiteY6" fmla="*/ 452927 h 2743200"/>
              <a:gd name="connsiteX7" fmla="*/ 5759866 w 7375021"/>
              <a:gd name="connsiteY7" fmla="*/ 470019 h 2743200"/>
              <a:gd name="connsiteX8" fmla="*/ 6298251 w 7375021"/>
              <a:gd name="connsiteY8" fmla="*/ 17092 h 2743200"/>
              <a:gd name="connsiteX9" fmla="*/ 7229742 w 7375021"/>
              <a:gd name="connsiteY9" fmla="*/ 34183 h 2743200"/>
              <a:gd name="connsiteX10" fmla="*/ 7229742 w 7375021"/>
              <a:gd name="connsiteY10" fmla="*/ 34183 h 2743200"/>
              <a:gd name="connsiteX11" fmla="*/ 7375021 w 7375021"/>
              <a:gd name="connsiteY11" fmla="*/ 0 h 2743200"/>
              <a:gd name="connsiteX0" fmla="*/ 0 w 7229742"/>
              <a:gd name="connsiteY0" fmla="*/ 2726108 h 2726108"/>
              <a:gd name="connsiteX1" fmla="*/ 940038 w 7229742"/>
              <a:gd name="connsiteY1" fmla="*/ 2717562 h 2726108"/>
              <a:gd name="connsiteX2" fmla="*/ 1948441 w 7229742"/>
              <a:gd name="connsiteY2" fmla="*/ 1538243 h 2726108"/>
              <a:gd name="connsiteX3" fmla="*/ 2230453 w 7229742"/>
              <a:gd name="connsiteY3" fmla="*/ 1546789 h 2726108"/>
              <a:gd name="connsiteX4" fmla="*/ 3589234 w 7229742"/>
              <a:gd name="connsiteY4" fmla="*/ 888762 h 2726108"/>
              <a:gd name="connsiteX5" fmla="*/ 4392539 w 7229742"/>
              <a:gd name="connsiteY5" fmla="*/ 905854 h 2726108"/>
              <a:gd name="connsiteX6" fmla="*/ 5247118 w 7229742"/>
              <a:gd name="connsiteY6" fmla="*/ 435835 h 2726108"/>
              <a:gd name="connsiteX7" fmla="*/ 5759866 w 7229742"/>
              <a:gd name="connsiteY7" fmla="*/ 452927 h 2726108"/>
              <a:gd name="connsiteX8" fmla="*/ 6298251 w 7229742"/>
              <a:gd name="connsiteY8" fmla="*/ 0 h 2726108"/>
              <a:gd name="connsiteX9" fmla="*/ 7229742 w 7229742"/>
              <a:gd name="connsiteY9" fmla="*/ 17091 h 2726108"/>
              <a:gd name="connsiteX10" fmla="*/ 7229742 w 7229742"/>
              <a:gd name="connsiteY10" fmla="*/ 17091 h 2726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29742" h="2726108">
                <a:moveTo>
                  <a:pt x="0" y="2726108"/>
                </a:moveTo>
                <a:lnTo>
                  <a:pt x="940038" y="2717562"/>
                </a:lnTo>
                <a:lnTo>
                  <a:pt x="1948441" y="1538243"/>
                </a:lnTo>
                <a:lnTo>
                  <a:pt x="2230453" y="1546789"/>
                </a:lnTo>
                <a:lnTo>
                  <a:pt x="3589234" y="888762"/>
                </a:lnTo>
                <a:lnTo>
                  <a:pt x="4392539" y="905854"/>
                </a:lnTo>
                <a:lnTo>
                  <a:pt x="5247118" y="435835"/>
                </a:lnTo>
                <a:lnTo>
                  <a:pt x="5759866" y="452927"/>
                </a:lnTo>
                <a:lnTo>
                  <a:pt x="6298251" y="0"/>
                </a:lnTo>
                <a:lnTo>
                  <a:pt x="7229742" y="17091"/>
                </a:lnTo>
                <a:lnTo>
                  <a:pt x="7229742" y="17091"/>
                </a:lnTo>
              </a:path>
            </a:pathLst>
          </a:custGeom>
          <a:noFill/>
          <a:ln w="28575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 bwMode="auto">
          <a:xfrm flipV="1">
            <a:off x="5776970" y="3933056"/>
            <a:ext cx="0" cy="243898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704962" y="6156012"/>
                <a:ext cx="47461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𝑟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4962" y="6156012"/>
                <a:ext cx="474617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Freeform 15"/>
          <p:cNvSpPr/>
          <p:nvPr/>
        </p:nvSpPr>
        <p:spPr bwMode="auto">
          <a:xfrm>
            <a:off x="1382486" y="3603171"/>
            <a:ext cx="6955971" cy="2536372"/>
          </a:xfrm>
          <a:custGeom>
            <a:avLst/>
            <a:gdLst>
              <a:gd name="connsiteX0" fmla="*/ 0 w 6955971"/>
              <a:gd name="connsiteY0" fmla="*/ 2895600 h 2895600"/>
              <a:gd name="connsiteX1" fmla="*/ 326571 w 6955971"/>
              <a:gd name="connsiteY1" fmla="*/ 2057400 h 2895600"/>
              <a:gd name="connsiteX2" fmla="*/ 1981200 w 6955971"/>
              <a:gd name="connsiteY2" fmla="*/ 2057400 h 2895600"/>
              <a:gd name="connsiteX3" fmla="*/ 2503714 w 6955971"/>
              <a:gd name="connsiteY3" fmla="*/ 1175657 h 2895600"/>
              <a:gd name="connsiteX4" fmla="*/ 3679371 w 6955971"/>
              <a:gd name="connsiteY4" fmla="*/ 1153886 h 2895600"/>
              <a:gd name="connsiteX5" fmla="*/ 4332514 w 6955971"/>
              <a:gd name="connsiteY5" fmla="*/ 0 h 2895600"/>
              <a:gd name="connsiteX6" fmla="*/ 6955971 w 6955971"/>
              <a:gd name="connsiteY6" fmla="*/ 359228 h 2895600"/>
              <a:gd name="connsiteX7" fmla="*/ 6955971 w 6955971"/>
              <a:gd name="connsiteY7" fmla="*/ 359228 h 2895600"/>
              <a:gd name="connsiteX0" fmla="*/ 0 w 6955971"/>
              <a:gd name="connsiteY0" fmla="*/ 2536372 h 2536372"/>
              <a:gd name="connsiteX1" fmla="*/ 326571 w 6955971"/>
              <a:gd name="connsiteY1" fmla="*/ 1698172 h 2536372"/>
              <a:gd name="connsiteX2" fmla="*/ 1981200 w 6955971"/>
              <a:gd name="connsiteY2" fmla="*/ 1698172 h 2536372"/>
              <a:gd name="connsiteX3" fmla="*/ 2503714 w 6955971"/>
              <a:gd name="connsiteY3" fmla="*/ 816429 h 2536372"/>
              <a:gd name="connsiteX4" fmla="*/ 3679371 w 6955971"/>
              <a:gd name="connsiteY4" fmla="*/ 794658 h 2536372"/>
              <a:gd name="connsiteX5" fmla="*/ 4833257 w 6955971"/>
              <a:gd name="connsiteY5" fmla="*/ 32657 h 2536372"/>
              <a:gd name="connsiteX6" fmla="*/ 6955971 w 6955971"/>
              <a:gd name="connsiteY6" fmla="*/ 0 h 2536372"/>
              <a:gd name="connsiteX7" fmla="*/ 6955971 w 6955971"/>
              <a:gd name="connsiteY7" fmla="*/ 0 h 2536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955971" h="2536372">
                <a:moveTo>
                  <a:pt x="0" y="2536372"/>
                </a:moveTo>
                <a:lnTo>
                  <a:pt x="326571" y="1698172"/>
                </a:lnTo>
                <a:lnTo>
                  <a:pt x="1981200" y="1698172"/>
                </a:lnTo>
                <a:lnTo>
                  <a:pt x="2503714" y="816429"/>
                </a:lnTo>
                <a:lnTo>
                  <a:pt x="3679371" y="794658"/>
                </a:lnTo>
                <a:lnTo>
                  <a:pt x="4833257" y="32657"/>
                </a:lnTo>
                <a:lnTo>
                  <a:pt x="6955971" y="0"/>
                </a:lnTo>
                <a:lnTo>
                  <a:pt x="6955971" y="0"/>
                </a:lnTo>
              </a:path>
            </a:pathLst>
          </a:custGeom>
          <a:noFill/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 bwMode="auto">
          <a:xfrm>
            <a:off x="1240971" y="3722914"/>
            <a:ext cx="7173686" cy="2438400"/>
          </a:xfrm>
          <a:custGeom>
            <a:avLst/>
            <a:gdLst>
              <a:gd name="connsiteX0" fmla="*/ 0 w 7173686"/>
              <a:gd name="connsiteY0" fmla="*/ 2438400 h 2438400"/>
              <a:gd name="connsiteX1" fmla="*/ 936172 w 7173686"/>
              <a:gd name="connsiteY1" fmla="*/ 1937657 h 2438400"/>
              <a:gd name="connsiteX2" fmla="*/ 2100943 w 7173686"/>
              <a:gd name="connsiteY2" fmla="*/ 1981200 h 2438400"/>
              <a:gd name="connsiteX3" fmla="*/ 3069772 w 7173686"/>
              <a:gd name="connsiteY3" fmla="*/ 1621972 h 2438400"/>
              <a:gd name="connsiteX4" fmla="*/ 3962400 w 7173686"/>
              <a:gd name="connsiteY4" fmla="*/ 1654629 h 2438400"/>
              <a:gd name="connsiteX5" fmla="*/ 5236029 w 7173686"/>
              <a:gd name="connsiteY5" fmla="*/ 522515 h 2438400"/>
              <a:gd name="connsiteX6" fmla="*/ 6291943 w 7173686"/>
              <a:gd name="connsiteY6" fmla="*/ 544286 h 2438400"/>
              <a:gd name="connsiteX7" fmla="*/ 6770915 w 7173686"/>
              <a:gd name="connsiteY7" fmla="*/ 0 h 2438400"/>
              <a:gd name="connsiteX8" fmla="*/ 7173686 w 7173686"/>
              <a:gd name="connsiteY8" fmla="*/ 0 h 243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173686" h="2438400">
                <a:moveTo>
                  <a:pt x="0" y="2438400"/>
                </a:moveTo>
                <a:lnTo>
                  <a:pt x="936172" y="1937657"/>
                </a:lnTo>
                <a:lnTo>
                  <a:pt x="2100943" y="1981200"/>
                </a:lnTo>
                <a:lnTo>
                  <a:pt x="3069772" y="1621972"/>
                </a:lnTo>
                <a:lnTo>
                  <a:pt x="3962400" y="1654629"/>
                </a:lnTo>
                <a:lnTo>
                  <a:pt x="5236029" y="522515"/>
                </a:lnTo>
                <a:lnTo>
                  <a:pt x="6291943" y="544286"/>
                </a:lnTo>
                <a:lnTo>
                  <a:pt x="6770915" y="0"/>
                </a:lnTo>
                <a:lnTo>
                  <a:pt x="7173686" y="0"/>
                </a:lnTo>
              </a:path>
            </a:pathLst>
          </a:custGeom>
          <a:noFill/>
          <a:ln w="38100" cap="flat" cmpd="sng" algn="ctr">
            <a:solidFill>
              <a:srgbClr val="F84EF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 bwMode="auto">
          <a:xfrm>
            <a:off x="1164771" y="3411218"/>
            <a:ext cx="7206343" cy="2732314"/>
          </a:xfrm>
          <a:custGeom>
            <a:avLst/>
            <a:gdLst>
              <a:gd name="connsiteX0" fmla="*/ 0 w 7206343"/>
              <a:gd name="connsiteY0" fmla="*/ 2732314 h 2732314"/>
              <a:gd name="connsiteX1" fmla="*/ 119743 w 7206343"/>
              <a:gd name="connsiteY1" fmla="*/ 2732314 h 2732314"/>
              <a:gd name="connsiteX2" fmla="*/ 261258 w 7206343"/>
              <a:gd name="connsiteY2" fmla="*/ 2645228 h 2732314"/>
              <a:gd name="connsiteX3" fmla="*/ 555172 w 7206343"/>
              <a:gd name="connsiteY3" fmla="*/ 1915885 h 2732314"/>
              <a:gd name="connsiteX4" fmla="*/ 1676400 w 7206343"/>
              <a:gd name="connsiteY4" fmla="*/ 1905000 h 2732314"/>
              <a:gd name="connsiteX5" fmla="*/ 1959429 w 7206343"/>
              <a:gd name="connsiteY5" fmla="*/ 1556657 h 2732314"/>
              <a:gd name="connsiteX6" fmla="*/ 2264229 w 7206343"/>
              <a:gd name="connsiteY6" fmla="*/ 1556657 h 2732314"/>
              <a:gd name="connsiteX7" fmla="*/ 2460172 w 7206343"/>
              <a:gd name="connsiteY7" fmla="*/ 1436914 h 2732314"/>
              <a:gd name="connsiteX8" fmla="*/ 2710543 w 7206343"/>
              <a:gd name="connsiteY8" fmla="*/ 1001485 h 2732314"/>
              <a:gd name="connsiteX9" fmla="*/ 3429000 w 7206343"/>
              <a:gd name="connsiteY9" fmla="*/ 1001485 h 2732314"/>
              <a:gd name="connsiteX10" fmla="*/ 3603172 w 7206343"/>
              <a:gd name="connsiteY10" fmla="*/ 892628 h 2732314"/>
              <a:gd name="connsiteX11" fmla="*/ 4027715 w 7206343"/>
              <a:gd name="connsiteY11" fmla="*/ 914400 h 2732314"/>
              <a:gd name="connsiteX12" fmla="*/ 5029200 w 7206343"/>
              <a:gd name="connsiteY12" fmla="*/ 239485 h 2732314"/>
              <a:gd name="connsiteX13" fmla="*/ 6096000 w 7206343"/>
              <a:gd name="connsiteY13" fmla="*/ 206828 h 2732314"/>
              <a:gd name="connsiteX14" fmla="*/ 6335486 w 7206343"/>
              <a:gd name="connsiteY14" fmla="*/ 0 h 2732314"/>
              <a:gd name="connsiteX15" fmla="*/ 7206343 w 7206343"/>
              <a:gd name="connsiteY15" fmla="*/ 21771 h 2732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206343" h="2732314">
                <a:moveTo>
                  <a:pt x="0" y="2732314"/>
                </a:moveTo>
                <a:lnTo>
                  <a:pt x="119743" y="2732314"/>
                </a:lnTo>
                <a:lnTo>
                  <a:pt x="261258" y="2645228"/>
                </a:lnTo>
                <a:lnTo>
                  <a:pt x="555172" y="1915885"/>
                </a:lnTo>
                <a:lnTo>
                  <a:pt x="1676400" y="1905000"/>
                </a:lnTo>
                <a:lnTo>
                  <a:pt x="1959429" y="1556657"/>
                </a:lnTo>
                <a:lnTo>
                  <a:pt x="2264229" y="1556657"/>
                </a:lnTo>
                <a:lnTo>
                  <a:pt x="2460172" y="1436914"/>
                </a:lnTo>
                <a:lnTo>
                  <a:pt x="2710543" y="1001485"/>
                </a:lnTo>
                <a:lnTo>
                  <a:pt x="3429000" y="1001485"/>
                </a:lnTo>
                <a:lnTo>
                  <a:pt x="3603172" y="892628"/>
                </a:lnTo>
                <a:lnTo>
                  <a:pt x="4027715" y="914400"/>
                </a:lnTo>
                <a:lnTo>
                  <a:pt x="5029200" y="239485"/>
                </a:lnTo>
                <a:lnTo>
                  <a:pt x="6096000" y="206828"/>
                </a:lnTo>
                <a:lnTo>
                  <a:pt x="6335486" y="0"/>
                </a:lnTo>
                <a:lnTo>
                  <a:pt x="7206343" y="21771"/>
                </a:lnTo>
              </a:path>
            </a:pathLst>
          </a:custGeom>
          <a:noFill/>
          <a:ln w="571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 bwMode="auto">
          <a:xfrm>
            <a:off x="5704962" y="3861048"/>
            <a:ext cx="144016" cy="14401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3717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2" grpId="0"/>
      <p:bldP spid="20" grpId="0" animBg="1"/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dimensional range queries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63040"/>
                <a:ext cx="8186766" cy="2037398"/>
              </a:xfrm>
            </p:spPr>
            <p:txBody>
              <a:bodyPr/>
              <a:lstStyle/>
              <a:p>
                <a:r>
                  <a:rPr lang="en-US" altLang="zh-CN" dirty="0" smtClean="0">
                    <a:ea typeface="宋体" charset="-122"/>
                  </a:rPr>
                  <a:t>Input: a set of points on a line</a:t>
                </a:r>
              </a:p>
              <a:p>
                <a:r>
                  <a:rPr lang="en-US" altLang="zh-CN" dirty="0" smtClean="0">
                    <a:ea typeface="宋体" charset="-122"/>
                  </a:rPr>
                  <a:t>Given a query interval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solidFill>
                          <a:srgbClr val="FF0000"/>
                        </a:solidFill>
                        <a:latin typeface="Cambria Math"/>
                        <a:ea typeface="宋体" charset="-122"/>
                      </a:rPr>
                      <m:t>𝐼</m:t>
                    </m:r>
                  </m:oMath>
                </a14:m>
                <a:r>
                  <a:rPr lang="en-US" altLang="zh-CN" dirty="0" smtClean="0">
                    <a:ea typeface="宋体" charset="-122"/>
                  </a:rPr>
                  <a:t>, return the points in the interval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63040"/>
                <a:ext cx="8186766" cy="2037398"/>
              </a:xfrm>
              <a:blipFill rotWithShape="1">
                <a:blip r:embed="rId3"/>
                <a:stretch>
                  <a:fillRect l="-1266" t="-26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/>
          <p:cNvCxnSpPr/>
          <p:nvPr/>
        </p:nvCxnSpPr>
        <p:spPr bwMode="auto">
          <a:xfrm>
            <a:off x="899592" y="4437112"/>
            <a:ext cx="6912768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Oval 12"/>
          <p:cNvSpPr/>
          <p:nvPr/>
        </p:nvSpPr>
        <p:spPr bwMode="auto">
          <a:xfrm>
            <a:off x="1331640" y="4365104"/>
            <a:ext cx="144016" cy="14401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1979712" y="4365104"/>
            <a:ext cx="144016" cy="14401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2915816" y="4365104"/>
            <a:ext cx="144016" cy="14401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4211960" y="4365104"/>
            <a:ext cx="144016" cy="14401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5652120" y="4365104"/>
            <a:ext cx="144016" cy="14401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6372200" y="4365104"/>
            <a:ext cx="144016" cy="14401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7164288" y="4365104"/>
            <a:ext cx="144016" cy="14401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4716016" y="4365104"/>
            <a:ext cx="144016" cy="14401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2699792" y="4797152"/>
            <a:ext cx="223224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Oval 22"/>
          <p:cNvSpPr/>
          <p:nvPr/>
        </p:nvSpPr>
        <p:spPr bwMode="auto">
          <a:xfrm>
            <a:off x="2691246" y="4174718"/>
            <a:ext cx="2448272" cy="504056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83568" y="5589240"/>
            <a:ext cx="43931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trivial solution: balanced binary search tree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3651676" y="4753676"/>
                <a:ext cx="34426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>
                          <a:solidFill>
                            <a:srgbClr val="FF0000"/>
                          </a:solidFill>
                          <a:latin typeface="Cambria Math"/>
                          <a:ea typeface="宋体" charset="-122"/>
                        </a:rPr>
                        <m:t>𝐼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1676" y="4753676"/>
                <a:ext cx="344260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274039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3" grpId="0" animBg="1"/>
      <p:bldP spid="24" grpId="0"/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/>
          <p:cNvCxnSpPr/>
          <p:nvPr/>
        </p:nvCxnSpPr>
        <p:spPr bwMode="auto">
          <a:xfrm>
            <a:off x="899592" y="6150963"/>
            <a:ext cx="7056784" cy="5049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Difficulty for top-k queries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3040"/>
            <a:ext cx="6779096" cy="1677928"/>
          </a:xfrm>
        </p:spPr>
        <p:txBody>
          <a:bodyPr/>
          <a:lstStyle/>
          <a:p>
            <a:r>
              <a:rPr lang="en-US" dirty="0" smtClean="0"/>
              <a:t>Arrangements of segments: difficult!</a:t>
            </a:r>
          </a:p>
          <a:p>
            <a:r>
              <a:rPr lang="en-US" dirty="0" smtClean="0"/>
              <a:t>Arrangements </a:t>
            </a:r>
            <a:r>
              <a:rPr lang="en-US" dirty="0"/>
              <a:t>of </a:t>
            </a:r>
            <a:r>
              <a:rPr lang="en-US" dirty="0" smtClean="0"/>
              <a:t>lines: much easier!</a:t>
            </a:r>
          </a:p>
          <a:p>
            <a:r>
              <a:rPr lang="en-US" dirty="0" smtClean="0"/>
              <a:t>Uniform case: change each CDF to a line</a:t>
            </a:r>
          </a:p>
          <a:p>
            <a:endParaRPr lang="en-US" dirty="0"/>
          </a:p>
          <a:p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3131840" y="6156012"/>
            <a:ext cx="2232248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Arrow Connector 6"/>
          <p:cNvCxnSpPr/>
          <p:nvPr/>
        </p:nvCxnSpPr>
        <p:spPr bwMode="auto">
          <a:xfrm flipV="1">
            <a:off x="899592" y="3717032"/>
            <a:ext cx="0" cy="24389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7956376" y="5939988"/>
                <a:ext cx="3792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6376" y="5939988"/>
                <a:ext cx="379206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Freeform 10"/>
          <p:cNvSpPr/>
          <p:nvPr/>
        </p:nvSpPr>
        <p:spPr bwMode="auto">
          <a:xfrm>
            <a:off x="905854" y="4450350"/>
            <a:ext cx="6614444" cy="1700613"/>
          </a:xfrm>
          <a:custGeom>
            <a:avLst/>
            <a:gdLst>
              <a:gd name="connsiteX0" fmla="*/ 0 w 7229742"/>
              <a:gd name="connsiteY0" fmla="*/ 2726108 h 2726108"/>
              <a:gd name="connsiteX1" fmla="*/ 940038 w 7229742"/>
              <a:gd name="connsiteY1" fmla="*/ 2717562 h 2726108"/>
              <a:gd name="connsiteX2" fmla="*/ 1948441 w 7229742"/>
              <a:gd name="connsiteY2" fmla="*/ 1538243 h 2726108"/>
              <a:gd name="connsiteX3" fmla="*/ 2230453 w 7229742"/>
              <a:gd name="connsiteY3" fmla="*/ 1546789 h 2726108"/>
              <a:gd name="connsiteX4" fmla="*/ 3589234 w 7229742"/>
              <a:gd name="connsiteY4" fmla="*/ 888762 h 2726108"/>
              <a:gd name="connsiteX5" fmla="*/ 4392539 w 7229742"/>
              <a:gd name="connsiteY5" fmla="*/ 905854 h 2726108"/>
              <a:gd name="connsiteX6" fmla="*/ 5247118 w 7229742"/>
              <a:gd name="connsiteY6" fmla="*/ 435835 h 2726108"/>
              <a:gd name="connsiteX7" fmla="*/ 5759866 w 7229742"/>
              <a:gd name="connsiteY7" fmla="*/ 452927 h 2726108"/>
              <a:gd name="connsiteX8" fmla="*/ 6298251 w 7229742"/>
              <a:gd name="connsiteY8" fmla="*/ 0 h 2726108"/>
              <a:gd name="connsiteX9" fmla="*/ 7229742 w 7229742"/>
              <a:gd name="connsiteY9" fmla="*/ 17091 h 2726108"/>
              <a:gd name="connsiteX10" fmla="*/ 7229742 w 7229742"/>
              <a:gd name="connsiteY10" fmla="*/ 17091 h 2726108"/>
              <a:gd name="connsiteX11" fmla="*/ 7229742 w 7229742"/>
              <a:gd name="connsiteY11" fmla="*/ 17091 h 2726108"/>
              <a:gd name="connsiteX0" fmla="*/ 0 w 7375021"/>
              <a:gd name="connsiteY0" fmla="*/ 2743200 h 2743200"/>
              <a:gd name="connsiteX1" fmla="*/ 940038 w 7375021"/>
              <a:gd name="connsiteY1" fmla="*/ 2734654 h 2743200"/>
              <a:gd name="connsiteX2" fmla="*/ 1948441 w 7375021"/>
              <a:gd name="connsiteY2" fmla="*/ 1555335 h 2743200"/>
              <a:gd name="connsiteX3" fmla="*/ 2230453 w 7375021"/>
              <a:gd name="connsiteY3" fmla="*/ 1563881 h 2743200"/>
              <a:gd name="connsiteX4" fmla="*/ 3589234 w 7375021"/>
              <a:gd name="connsiteY4" fmla="*/ 905854 h 2743200"/>
              <a:gd name="connsiteX5" fmla="*/ 4392539 w 7375021"/>
              <a:gd name="connsiteY5" fmla="*/ 922946 h 2743200"/>
              <a:gd name="connsiteX6" fmla="*/ 5247118 w 7375021"/>
              <a:gd name="connsiteY6" fmla="*/ 452927 h 2743200"/>
              <a:gd name="connsiteX7" fmla="*/ 5759866 w 7375021"/>
              <a:gd name="connsiteY7" fmla="*/ 470019 h 2743200"/>
              <a:gd name="connsiteX8" fmla="*/ 6298251 w 7375021"/>
              <a:gd name="connsiteY8" fmla="*/ 17092 h 2743200"/>
              <a:gd name="connsiteX9" fmla="*/ 7229742 w 7375021"/>
              <a:gd name="connsiteY9" fmla="*/ 34183 h 2743200"/>
              <a:gd name="connsiteX10" fmla="*/ 7229742 w 7375021"/>
              <a:gd name="connsiteY10" fmla="*/ 34183 h 2743200"/>
              <a:gd name="connsiteX11" fmla="*/ 7375021 w 7375021"/>
              <a:gd name="connsiteY11" fmla="*/ 0 h 2743200"/>
              <a:gd name="connsiteX0" fmla="*/ 0 w 7229742"/>
              <a:gd name="connsiteY0" fmla="*/ 2726108 h 2726108"/>
              <a:gd name="connsiteX1" fmla="*/ 940038 w 7229742"/>
              <a:gd name="connsiteY1" fmla="*/ 2717562 h 2726108"/>
              <a:gd name="connsiteX2" fmla="*/ 1948441 w 7229742"/>
              <a:gd name="connsiteY2" fmla="*/ 1538243 h 2726108"/>
              <a:gd name="connsiteX3" fmla="*/ 2230453 w 7229742"/>
              <a:gd name="connsiteY3" fmla="*/ 1546789 h 2726108"/>
              <a:gd name="connsiteX4" fmla="*/ 3589234 w 7229742"/>
              <a:gd name="connsiteY4" fmla="*/ 888762 h 2726108"/>
              <a:gd name="connsiteX5" fmla="*/ 4392539 w 7229742"/>
              <a:gd name="connsiteY5" fmla="*/ 905854 h 2726108"/>
              <a:gd name="connsiteX6" fmla="*/ 5247118 w 7229742"/>
              <a:gd name="connsiteY6" fmla="*/ 435835 h 2726108"/>
              <a:gd name="connsiteX7" fmla="*/ 5759866 w 7229742"/>
              <a:gd name="connsiteY7" fmla="*/ 452927 h 2726108"/>
              <a:gd name="connsiteX8" fmla="*/ 6298251 w 7229742"/>
              <a:gd name="connsiteY8" fmla="*/ 0 h 2726108"/>
              <a:gd name="connsiteX9" fmla="*/ 7229742 w 7229742"/>
              <a:gd name="connsiteY9" fmla="*/ 17091 h 2726108"/>
              <a:gd name="connsiteX10" fmla="*/ 7229742 w 7229742"/>
              <a:gd name="connsiteY10" fmla="*/ 17091 h 2726108"/>
              <a:gd name="connsiteX0" fmla="*/ 0 w 7229742"/>
              <a:gd name="connsiteY0" fmla="*/ 2726108 h 2743200"/>
              <a:gd name="connsiteX1" fmla="*/ 940038 w 7229742"/>
              <a:gd name="connsiteY1" fmla="*/ 2717562 h 2743200"/>
              <a:gd name="connsiteX2" fmla="*/ 2247544 w 7229742"/>
              <a:gd name="connsiteY2" fmla="*/ 2743200 h 2743200"/>
              <a:gd name="connsiteX3" fmla="*/ 2230453 w 7229742"/>
              <a:gd name="connsiteY3" fmla="*/ 1546789 h 2743200"/>
              <a:gd name="connsiteX4" fmla="*/ 3589234 w 7229742"/>
              <a:gd name="connsiteY4" fmla="*/ 888762 h 2743200"/>
              <a:gd name="connsiteX5" fmla="*/ 4392539 w 7229742"/>
              <a:gd name="connsiteY5" fmla="*/ 905854 h 2743200"/>
              <a:gd name="connsiteX6" fmla="*/ 5247118 w 7229742"/>
              <a:gd name="connsiteY6" fmla="*/ 435835 h 2743200"/>
              <a:gd name="connsiteX7" fmla="*/ 5759866 w 7229742"/>
              <a:gd name="connsiteY7" fmla="*/ 452927 h 2743200"/>
              <a:gd name="connsiteX8" fmla="*/ 6298251 w 7229742"/>
              <a:gd name="connsiteY8" fmla="*/ 0 h 2743200"/>
              <a:gd name="connsiteX9" fmla="*/ 7229742 w 7229742"/>
              <a:gd name="connsiteY9" fmla="*/ 17091 h 2743200"/>
              <a:gd name="connsiteX10" fmla="*/ 7229742 w 7229742"/>
              <a:gd name="connsiteY10" fmla="*/ 17091 h 2743200"/>
              <a:gd name="connsiteX0" fmla="*/ 0 w 7229742"/>
              <a:gd name="connsiteY0" fmla="*/ 2726108 h 2726108"/>
              <a:gd name="connsiteX1" fmla="*/ 940038 w 7229742"/>
              <a:gd name="connsiteY1" fmla="*/ 2717562 h 2726108"/>
              <a:gd name="connsiteX2" fmla="*/ 1880075 w 7229742"/>
              <a:gd name="connsiteY2" fmla="*/ 1905712 h 2726108"/>
              <a:gd name="connsiteX3" fmla="*/ 2230453 w 7229742"/>
              <a:gd name="connsiteY3" fmla="*/ 1546789 h 2726108"/>
              <a:gd name="connsiteX4" fmla="*/ 3589234 w 7229742"/>
              <a:gd name="connsiteY4" fmla="*/ 888762 h 2726108"/>
              <a:gd name="connsiteX5" fmla="*/ 4392539 w 7229742"/>
              <a:gd name="connsiteY5" fmla="*/ 905854 h 2726108"/>
              <a:gd name="connsiteX6" fmla="*/ 5247118 w 7229742"/>
              <a:gd name="connsiteY6" fmla="*/ 435835 h 2726108"/>
              <a:gd name="connsiteX7" fmla="*/ 5759866 w 7229742"/>
              <a:gd name="connsiteY7" fmla="*/ 452927 h 2726108"/>
              <a:gd name="connsiteX8" fmla="*/ 6298251 w 7229742"/>
              <a:gd name="connsiteY8" fmla="*/ 0 h 2726108"/>
              <a:gd name="connsiteX9" fmla="*/ 7229742 w 7229742"/>
              <a:gd name="connsiteY9" fmla="*/ 17091 h 2726108"/>
              <a:gd name="connsiteX10" fmla="*/ 7229742 w 7229742"/>
              <a:gd name="connsiteY10" fmla="*/ 17091 h 2726108"/>
              <a:gd name="connsiteX0" fmla="*/ 0 w 7229742"/>
              <a:gd name="connsiteY0" fmla="*/ 2726108 h 2726108"/>
              <a:gd name="connsiteX1" fmla="*/ 940038 w 7229742"/>
              <a:gd name="connsiteY1" fmla="*/ 2717562 h 2726108"/>
              <a:gd name="connsiteX2" fmla="*/ 2230453 w 7229742"/>
              <a:gd name="connsiteY2" fmla="*/ 1546789 h 2726108"/>
              <a:gd name="connsiteX3" fmla="*/ 3589234 w 7229742"/>
              <a:gd name="connsiteY3" fmla="*/ 888762 h 2726108"/>
              <a:gd name="connsiteX4" fmla="*/ 4392539 w 7229742"/>
              <a:gd name="connsiteY4" fmla="*/ 905854 h 2726108"/>
              <a:gd name="connsiteX5" fmla="*/ 5247118 w 7229742"/>
              <a:gd name="connsiteY5" fmla="*/ 435835 h 2726108"/>
              <a:gd name="connsiteX6" fmla="*/ 5759866 w 7229742"/>
              <a:gd name="connsiteY6" fmla="*/ 452927 h 2726108"/>
              <a:gd name="connsiteX7" fmla="*/ 6298251 w 7229742"/>
              <a:gd name="connsiteY7" fmla="*/ 0 h 2726108"/>
              <a:gd name="connsiteX8" fmla="*/ 7229742 w 7229742"/>
              <a:gd name="connsiteY8" fmla="*/ 17091 h 2726108"/>
              <a:gd name="connsiteX9" fmla="*/ 7229742 w 7229742"/>
              <a:gd name="connsiteY9" fmla="*/ 17091 h 2726108"/>
              <a:gd name="connsiteX0" fmla="*/ 0 w 7229742"/>
              <a:gd name="connsiteY0" fmla="*/ 2726108 h 2726108"/>
              <a:gd name="connsiteX1" fmla="*/ 2221907 w 7229742"/>
              <a:gd name="connsiteY1" fmla="*/ 2717562 h 2726108"/>
              <a:gd name="connsiteX2" fmla="*/ 2230453 w 7229742"/>
              <a:gd name="connsiteY2" fmla="*/ 1546789 h 2726108"/>
              <a:gd name="connsiteX3" fmla="*/ 3589234 w 7229742"/>
              <a:gd name="connsiteY3" fmla="*/ 888762 h 2726108"/>
              <a:gd name="connsiteX4" fmla="*/ 4392539 w 7229742"/>
              <a:gd name="connsiteY4" fmla="*/ 905854 h 2726108"/>
              <a:gd name="connsiteX5" fmla="*/ 5247118 w 7229742"/>
              <a:gd name="connsiteY5" fmla="*/ 435835 h 2726108"/>
              <a:gd name="connsiteX6" fmla="*/ 5759866 w 7229742"/>
              <a:gd name="connsiteY6" fmla="*/ 452927 h 2726108"/>
              <a:gd name="connsiteX7" fmla="*/ 6298251 w 7229742"/>
              <a:gd name="connsiteY7" fmla="*/ 0 h 2726108"/>
              <a:gd name="connsiteX8" fmla="*/ 7229742 w 7229742"/>
              <a:gd name="connsiteY8" fmla="*/ 17091 h 2726108"/>
              <a:gd name="connsiteX9" fmla="*/ 7229742 w 7229742"/>
              <a:gd name="connsiteY9" fmla="*/ 17091 h 2726108"/>
              <a:gd name="connsiteX0" fmla="*/ 0 w 7229742"/>
              <a:gd name="connsiteY0" fmla="*/ 2709017 h 2709017"/>
              <a:gd name="connsiteX1" fmla="*/ 2221907 w 7229742"/>
              <a:gd name="connsiteY1" fmla="*/ 2700471 h 2709017"/>
              <a:gd name="connsiteX2" fmla="*/ 2230453 w 7229742"/>
              <a:gd name="connsiteY2" fmla="*/ 1529698 h 2709017"/>
              <a:gd name="connsiteX3" fmla="*/ 3589234 w 7229742"/>
              <a:gd name="connsiteY3" fmla="*/ 871671 h 2709017"/>
              <a:gd name="connsiteX4" fmla="*/ 4392539 w 7229742"/>
              <a:gd name="connsiteY4" fmla="*/ 888763 h 2709017"/>
              <a:gd name="connsiteX5" fmla="*/ 5247118 w 7229742"/>
              <a:gd name="connsiteY5" fmla="*/ 418744 h 2709017"/>
              <a:gd name="connsiteX6" fmla="*/ 5759866 w 7229742"/>
              <a:gd name="connsiteY6" fmla="*/ 435836 h 2709017"/>
              <a:gd name="connsiteX7" fmla="*/ 7229742 w 7229742"/>
              <a:gd name="connsiteY7" fmla="*/ 0 h 2709017"/>
              <a:gd name="connsiteX8" fmla="*/ 7229742 w 7229742"/>
              <a:gd name="connsiteY8" fmla="*/ 0 h 2709017"/>
              <a:gd name="connsiteX0" fmla="*/ 0 w 7229742"/>
              <a:gd name="connsiteY0" fmla="*/ 2709017 h 2709017"/>
              <a:gd name="connsiteX1" fmla="*/ 2221907 w 7229742"/>
              <a:gd name="connsiteY1" fmla="*/ 2700471 h 2709017"/>
              <a:gd name="connsiteX2" fmla="*/ 2230453 w 7229742"/>
              <a:gd name="connsiteY2" fmla="*/ 1529698 h 2709017"/>
              <a:gd name="connsiteX3" fmla="*/ 3589234 w 7229742"/>
              <a:gd name="connsiteY3" fmla="*/ 871671 h 2709017"/>
              <a:gd name="connsiteX4" fmla="*/ 4392539 w 7229742"/>
              <a:gd name="connsiteY4" fmla="*/ 888763 h 2709017"/>
              <a:gd name="connsiteX5" fmla="*/ 5247118 w 7229742"/>
              <a:gd name="connsiteY5" fmla="*/ 418744 h 2709017"/>
              <a:gd name="connsiteX6" fmla="*/ 7229742 w 7229742"/>
              <a:gd name="connsiteY6" fmla="*/ 0 h 2709017"/>
              <a:gd name="connsiteX7" fmla="*/ 7229742 w 7229742"/>
              <a:gd name="connsiteY7" fmla="*/ 0 h 2709017"/>
              <a:gd name="connsiteX0" fmla="*/ 0 w 7229742"/>
              <a:gd name="connsiteY0" fmla="*/ 2709017 h 2709017"/>
              <a:gd name="connsiteX1" fmla="*/ 2221907 w 7229742"/>
              <a:gd name="connsiteY1" fmla="*/ 2700471 h 2709017"/>
              <a:gd name="connsiteX2" fmla="*/ 2230453 w 7229742"/>
              <a:gd name="connsiteY2" fmla="*/ 1529698 h 2709017"/>
              <a:gd name="connsiteX3" fmla="*/ 3589234 w 7229742"/>
              <a:gd name="connsiteY3" fmla="*/ 871671 h 2709017"/>
              <a:gd name="connsiteX4" fmla="*/ 4392539 w 7229742"/>
              <a:gd name="connsiteY4" fmla="*/ 888763 h 2709017"/>
              <a:gd name="connsiteX5" fmla="*/ 7229742 w 7229742"/>
              <a:gd name="connsiteY5" fmla="*/ 0 h 2709017"/>
              <a:gd name="connsiteX6" fmla="*/ 7229742 w 7229742"/>
              <a:gd name="connsiteY6" fmla="*/ 0 h 2709017"/>
              <a:gd name="connsiteX0" fmla="*/ 0 w 7229742"/>
              <a:gd name="connsiteY0" fmla="*/ 2709017 h 2709017"/>
              <a:gd name="connsiteX1" fmla="*/ 2221907 w 7229742"/>
              <a:gd name="connsiteY1" fmla="*/ 2700471 h 2709017"/>
              <a:gd name="connsiteX2" fmla="*/ 2230453 w 7229742"/>
              <a:gd name="connsiteY2" fmla="*/ 1529698 h 2709017"/>
              <a:gd name="connsiteX3" fmla="*/ 3589234 w 7229742"/>
              <a:gd name="connsiteY3" fmla="*/ 871671 h 2709017"/>
              <a:gd name="connsiteX4" fmla="*/ 7229742 w 7229742"/>
              <a:gd name="connsiteY4" fmla="*/ 0 h 2709017"/>
              <a:gd name="connsiteX5" fmla="*/ 7229742 w 7229742"/>
              <a:gd name="connsiteY5" fmla="*/ 0 h 2709017"/>
              <a:gd name="connsiteX0" fmla="*/ 0 w 7229742"/>
              <a:gd name="connsiteY0" fmla="*/ 2709017 h 2709017"/>
              <a:gd name="connsiteX1" fmla="*/ 2221907 w 7229742"/>
              <a:gd name="connsiteY1" fmla="*/ 2700471 h 2709017"/>
              <a:gd name="connsiteX2" fmla="*/ 2230453 w 7229742"/>
              <a:gd name="connsiteY2" fmla="*/ 1529698 h 2709017"/>
              <a:gd name="connsiteX3" fmla="*/ 4460905 w 7229742"/>
              <a:gd name="connsiteY3" fmla="*/ 452927 h 2709017"/>
              <a:gd name="connsiteX4" fmla="*/ 7229742 w 7229742"/>
              <a:gd name="connsiteY4" fmla="*/ 0 h 2709017"/>
              <a:gd name="connsiteX5" fmla="*/ 7229742 w 7229742"/>
              <a:gd name="connsiteY5" fmla="*/ 0 h 2709017"/>
              <a:gd name="connsiteX0" fmla="*/ 0 w 7246834"/>
              <a:gd name="connsiteY0" fmla="*/ 2709017 h 2709017"/>
              <a:gd name="connsiteX1" fmla="*/ 2221907 w 7246834"/>
              <a:gd name="connsiteY1" fmla="*/ 2700471 h 2709017"/>
              <a:gd name="connsiteX2" fmla="*/ 2230453 w 7246834"/>
              <a:gd name="connsiteY2" fmla="*/ 1529698 h 2709017"/>
              <a:gd name="connsiteX3" fmla="*/ 4460905 w 7246834"/>
              <a:gd name="connsiteY3" fmla="*/ 452927 h 2709017"/>
              <a:gd name="connsiteX4" fmla="*/ 7229742 w 7246834"/>
              <a:gd name="connsiteY4" fmla="*/ 0 h 2709017"/>
              <a:gd name="connsiteX5" fmla="*/ 7246834 w 7246834"/>
              <a:gd name="connsiteY5" fmla="*/ 42729 h 2709017"/>
              <a:gd name="connsiteX0" fmla="*/ 0 w 7332291"/>
              <a:gd name="connsiteY0" fmla="*/ 2666288 h 2666288"/>
              <a:gd name="connsiteX1" fmla="*/ 2221907 w 7332291"/>
              <a:gd name="connsiteY1" fmla="*/ 2657742 h 2666288"/>
              <a:gd name="connsiteX2" fmla="*/ 2230453 w 7332291"/>
              <a:gd name="connsiteY2" fmla="*/ 1486969 h 2666288"/>
              <a:gd name="connsiteX3" fmla="*/ 4460905 w 7332291"/>
              <a:gd name="connsiteY3" fmla="*/ 410198 h 2666288"/>
              <a:gd name="connsiteX4" fmla="*/ 7332291 w 7332291"/>
              <a:gd name="connsiteY4" fmla="*/ 495656 h 2666288"/>
              <a:gd name="connsiteX5" fmla="*/ 7246834 w 7332291"/>
              <a:gd name="connsiteY5" fmla="*/ 0 h 2666288"/>
              <a:gd name="connsiteX0" fmla="*/ 0 w 7332291"/>
              <a:gd name="connsiteY0" fmla="*/ 2256090 h 2256090"/>
              <a:gd name="connsiteX1" fmla="*/ 2221907 w 7332291"/>
              <a:gd name="connsiteY1" fmla="*/ 2247544 h 2256090"/>
              <a:gd name="connsiteX2" fmla="*/ 2230453 w 7332291"/>
              <a:gd name="connsiteY2" fmla="*/ 1076771 h 2256090"/>
              <a:gd name="connsiteX3" fmla="*/ 4460905 w 7332291"/>
              <a:gd name="connsiteY3" fmla="*/ 0 h 2256090"/>
              <a:gd name="connsiteX4" fmla="*/ 7332291 w 7332291"/>
              <a:gd name="connsiteY4" fmla="*/ 85458 h 2256090"/>
              <a:gd name="connsiteX0" fmla="*/ 0 w 7135738"/>
              <a:gd name="connsiteY0" fmla="*/ 2307365 h 2307365"/>
              <a:gd name="connsiteX1" fmla="*/ 2221907 w 7135738"/>
              <a:gd name="connsiteY1" fmla="*/ 2298819 h 2307365"/>
              <a:gd name="connsiteX2" fmla="*/ 2230453 w 7135738"/>
              <a:gd name="connsiteY2" fmla="*/ 1128046 h 2307365"/>
              <a:gd name="connsiteX3" fmla="*/ 4460905 w 7135738"/>
              <a:gd name="connsiteY3" fmla="*/ 51275 h 2307365"/>
              <a:gd name="connsiteX4" fmla="*/ 7135738 w 7135738"/>
              <a:gd name="connsiteY4" fmla="*/ 0 h 2307365"/>
              <a:gd name="connsiteX0" fmla="*/ 0 w 7135738"/>
              <a:gd name="connsiteY0" fmla="*/ 2307365 h 2307365"/>
              <a:gd name="connsiteX1" fmla="*/ 2221907 w 7135738"/>
              <a:gd name="connsiteY1" fmla="*/ 2298819 h 2307365"/>
              <a:gd name="connsiteX2" fmla="*/ 2230453 w 7135738"/>
              <a:gd name="connsiteY2" fmla="*/ 1128046 h 2307365"/>
              <a:gd name="connsiteX3" fmla="*/ 4460905 w 7135738"/>
              <a:gd name="connsiteY3" fmla="*/ 51275 h 2307365"/>
              <a:gd name="connsiteX4" fmla="*/ 7084464 w 7135738"/>
              <a:gd name="connsiteY4" fmla="*/ 33814 h 2307365"/>
              <a:gd name="connsiteX5" fmla="*/ 7135738 w 7135738"/>
              <a:gd name="connsiteY5" fmla="*/ 0 h 2307365"/>
              <a:gd name="connsiteX0" fmla="*/ 0 w 7135738"/>
              <a:gd name="connsiteY0" fmla="*/ 2307365 h 2307365"/>
              <a:gd name="connsiteX1" fmla="*/ 2221907 w 7135738"/>
              <a:gd name="connsiteY1" fmla="*/ 2298819 h 2307365"/>
              <a:gd name="connsiteX2" fmla="*/ 4460905 w 7135738"/>
              <a:gd name="connsiteY2" fmla="*/ 51275 h 2307365"/>
              <a:gd name="connsiteX3" fmla="*/ 7084464 w 7135738"/>
              <a:gd name="connsiteY3" fmla="*/ 33814 h 2307365"/>
              <a:gd name="connsiteX4" fmla="*/ 7135738 w 7135738"/>
              <a:gd name="connsiteY4" fmla="*/ 0 h 2307365"/>
              <a:gd name="connsiteX0" fmla="*/ 0 w 7135738"/>
              <a:gd name="connsiteY0" fmla="*/ 2307365 h 2307365"/>
              <a:gd name="connsiteX1" fmla="*/ 2221907 w 7135738"/>
              <a:gd name="connsiteY1" fmla="*/ 2298819 h 2307365"/>
              <a:gd name="connsiteX2" fmla="*/ 4460905 w 7135738"/>
              <a:gd name="connsiteY2" fmla="*/ 51275 h 2307365"/>
              <a:gd name="connsiteX3" fmla="*/ 7084464 w 7135738"/>
              <a:gd name="connsiteY3" fmla="*/ 33814 h 2307365"/>
              <a:gd name="connsiteX4" fmla="*/ 7135738 w 7135738"/>
              <a:gd name="connsiteY4" fmla="*/ 0 h 2307365"/>
              <a:gd name="connsiteX0" fmla="*/ 0 w 7135738"/>
              <a:gd name="connsiteY0" fmla="*/ 2307365 h 2307365"/>
              <a:gd name="connsiteX1" fmla="*/ 2221907 w 7135738"/>
              <a:gd name="connsiteY1" fmla="*/ 2298819 h 2307365"/>
              <a:gd name="connsiteX2" fmla="*/ 4460905 w 7135738"/>
              <a:gd name="connsiteY2" fmla="*/ 999858 h 2307365"/>
              <a:gd name="connsiteX3" fmla="*/ 7084464 w 7135738"/>
              <a:gd name="connsiteY3" fmla="*/ 33814 h 2307365"/>
              <a:gd name="connsiteX4" fmla="*/ 7135738 w 7135738"/>
              <a:gd name="connsiteY4" fmla="*/ 0 h 2307365"/>
              <a:gd name="connsiteX0" fmla="*/ 0 w 7135738"/>
              <a:gd name="connsiteY0" fmla="*/ 2307365 h 2307365"/>
              <a:gd name="connsiteX1" fmla="*/ 2221907 w 7135738"/>
              <a:gd name="connsiteY1" fmla="*/ 2298819 h 2307365"/>
              <a:gd name="connsiteX2" fmla="*/ 4460905 w 7135738"/>
              <a:gd name="connsiteY2" fmla="*/ 999858 h 2307365"/>
              <a:gd name="connsiteX3" fmla="*/ 7135738 w 7135738"/>
              <a:gd name="connsiteY3" fmla="*/ 0 h 2307365"/>
              <a:gd name="connsiteX0" fmla="*/ 0 w 7135738"/>
              <a:gd name="connsiteY0" fmla="*/ 2307365 h 2307365"/>
              <a:gd name="connsiteX1" fmla="*/ 2221907 w 7135738"/>
              <a:gd name="connsiteY1" fmla="*/ 2298819 h 2307365"/>
              <a:gd name="connsiteX2" fmla="*/ 4460905 w 7135738"/>
              <a:gd name="connsiteY2" fmla="*/ 999858 h 2307365"/>
              <a:gd name="connsiteX3" fmla="*/ 7135738 w 7135738"/>
              <a:gd name="connsiteY3" fmla="*/ 0 h 2307365"/>
              <a:gd name="connsiteX0" fmla="*/ 0 w 7161375"/>
              <a:gd name="connsiteY0" fmla="*/ 1709159 h 1709159"/>
              <a:gd name="connsiteX1" fmla="*/ 2221907 w 7161375"/>
              <a:gd name="connsiteY1" fmla="*/ 1700613 h 1709159"/>
              <a:gd name="connsiteX2" fmla="*/ 4460905 w 7161375"/>
              <a:gd name="connsiteY2" fmla="*/ 401652 h 1709159"/>
              <a:gd name="connsiteX3" fmla="*/ 7161375 w 7161375"/>
              <a:gd name="connsiteY3" fmla="*/ 0 h 1709159"/>
              <a:gd name="connsiteX0" fmla="*/ 0 w 7161375"/>
              <a:gd name="connsiteY0" fmla="*/ 1709159 h 1709159"/>
              <a:gd name="connsiteX1" fmla="*/ 2221907 w 7161375"/>
              <a:gd name="connsiteY1" fmla="*/ 1700613 h 1709159"/>
              <a:gd name="connsiteX2" fmla="*/ 4443813 w 7161375"/>
              <a:gd name="connsiteY2" fmla="*/ 17091 h 1709159"/>
              <a:gd name="connsiteX3" fmla="*/ 7161375 w 7161375"/>
              <a:gd name="connsiteY3" fmla="*/ 0 h 1709159"/>
              <a:gd name="connsiteX0" fmla="*/ 0 w 6614444"/>
              <a:gd name="connsiteY0" fmla="*/ 1700613 h 1700613"/>
              <a:gd name="connsiteX1" fmla="*/ 2221907 w 6614444"/>
              <a:gd name="connsiteY1" fmla="*/ 1692067 h 1700613"/>
              <a:gd name="connsiteX2" fmla="*/ 4443813 w 6614444"/>
              <a:gd name="connsiteY2" fmla="*/ 8545 h 1700613"/>
              <a:gd name="connsiteX3" fmla="*/ 6614444 w 6614444"/>
              <a:gd name="connsiteY3" fmla="*/ 0 h 1700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14444" h="1700613">
                <a:moveTo>
                  <a:pt x="0" y="1700613"/>
                </a:moveTo>
                <a:lnTo>
                  <a:pt x="2221907" y="1692067"/>
                </a:lnTo>
                <a:lnTo>
                  <a:pt x="4443813" y="8545"/>
                </a:lnTo>
                <a:lnTo>
                  <a:pt x="6614444" y="0"/>
                </a:lnTo>
              </a:path>
            </a:pathLst>
          </a:custGeom>
          <a:noFill/>
          <a:ln w="28575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 bwMode="auto">
          <a:xfrm flipH="1">
            <a:off x="899592" y="4457615"/>
            <a:ext cx="4464496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07504" y="3861048"/>
                <a:ext cx="812530" cy="3907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𝑝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3861048"/>
                <a:ext cx="812530" cy="390748"/>
              </a:xfrm>
              <a:prstGeom prst="rect">
                <a:avLst/>
              </a:prstGeom>
              <a:blipFill rotWithShape="1">
                <a:blip r:embed="rId3"/>
                <a:stretch>
                  <a:fillRect b="-31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527502" y="429309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721063" y="6444044"/>
                <a:ext cx="79515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𝐿</m:t>
                      </m:r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𝑟</m:t>
                          </m:r>
                        </m:sub>
                      </m:sSub>
                      <m:r>
                        <a:rPr lang="en-US" i="1">
                          <a:solidFill>
                            <a:srgbClr val="FF000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1063" y="6444044"/>
                <a:ext cx="795153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Connector 19"/>
          <p:cNvCxnSpPr/>
          <p:nvPr/>
        </p:nvCxnSpPr>
        <p:spPr bwMode="auto">
          <a:xfrm flipV="1">
            <a:off x="2195736" y="3281069"/>
            <a:ext cx="4752528" cy="357693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 flipV="1">
            <a:off x="6084168" y="3356992"/>
            <a:ext cx="0" cy="305427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Oval 17"/>
          <p:cNvSpPr/>
          <p:nvPr/>
        </p:nvSpPr>
        <p:spPr bwMode="auto">
          <a:xfrm>
            <a:off x="6012160" y="3861048"/>
            <a:ext cx="144016" cy="14401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9510" y="594928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785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 animBg="1"/>
      <p:bldP spid="11" grpId="1" animBg="1"/>
      <p:bldP spid="13" grpId="0"/>
      <p:bldP spid="14" grpId="0"/>
      <p:bldP spid="16" grpId="0"/>
      <p:bldP spid="18" grpId="0" animBg="1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Uniform unbounded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63040"/>
                <a:ext cx="8147248" cy="1893952"/>
              </a:xfrm>
            </p:spPr>
            <p:txBody>
              <a:bodyPr/>
              <a:lstStyle/>
              <a:p>
                <a:r>
                  <a:rPr lang="en-US" dirty="0" smtClean="0"/>
                  <a:t>Given an arrangement of n lines, for any query vertical line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𝐿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𝑟</m:t>
                            </m:r>
                          </m:sub>
                        </m:sSub>
                      </m:e>
                    </m:d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top-k: return the top k intersections</a:t>
                </a:r>
              </a:p>
              <a:p>
                <a:pPr lvl="1"/>
                <a:r>
                  <a:rPr lang="en-US" dirty="0" smtClean="0"/>
                  <a:t>threshold: </a:t>
                </a:r>
                <a:r>
                  <a:rPr lang="en-US" dirty="0"/>
                  <a:t>return the </a:t>
                </a:r>
                <a:r>
                  <a:rPr lang="en-US" dirty="0" smtClean="0"/>
                  <a:t>intersections above t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63040"/>
                <a:ext cx="8147248" cy="1893952"/>
              </a:xfrm>
              <a:blipFill rotWithShape="1">
                <a:blip r:embed="rId2"/>
                <a:stretch>
                  <a:fillRect l="-1272" t="-2894" b="-35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/>
          <p:cNvCxnSpPr/>
          <p:nvPr/>
        </p:nvCxnSpPr>
        <p:spPr bwMode="auto">
          <a:xfrm>
            <a:off x="920034" y="6444044"/>
            <a:ext cx="6912768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" name="Straight Arrow Connector 4"/>
          <p:cNvCxnSpPr/>
          <p:nvPr/>
        </p:nvCxnSpPr>
        <p:spPr bwMode="auto">
          <a:xfrm flipV="1">
            <a:off x="920034" y="3861048"/>
            <a:ext cx="6262" cy="258299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976818" y="6228020"/>
                <a:ext cx="3792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6818" y="6228020"/>
                <a:ext cx="379206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79512" y="3861048"/>
                <a:ext cx="812530" cy="3907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𝑝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3861048"/>
                <a:ext cx="812530" cy="390748"/>
              </a:xfrm>
              <a:prstGeom prst="rect">
                <a:avLst/>
              </a:prstGeom>
              <a:blipFill rotWithShape="1">
                <a:blip r:embed="rId4"/>
                <a:stretch>
                  <a:fillRect b="-31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/>
          <p:cNvCxnSpPr/>
          <p:nvPr/>
        </p:nvCxnSpPr>
        <p:spPr bwMode="auto">
          <a:xfrm flipV="1">
            <a:off x="1666547" y="3461775"/>
            <a:ext cx="3104515" cy="32957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 flipV="1">
            <a:off x="1324903" y="3284984"/>
            <a:ext cx="6343441" cy="314621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84EF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 flipV="1">
            <a:off x="2195736" y="3533525"/>
            <a:ext cx="4215399" cy="299181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 flipV="1">
            <a:off x="2771800" y="4365104"/>
            <a:ext cx="5205018" cy="236228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 flipV="1">
            <a:off x="323528" y="4725144"/>
            <a:ext cx="7805690" cy="17189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>
            <a:off x="251520" y="6597352"/>
            <a:ext cx="3600400" cy="1850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 flipV="1">
            <a:off x="3851920" y="3591525"/>
            <a:ext cx="0" cy="302433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923928" y="6431195"/>
                <a:ext cx="47461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𝑟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928" y="6431195"/>
                <a:ext cx="474617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4678697" y="206084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 bwMode="auto">
          <a:xfrm flipH="1">
            <a:off x="938942" y="5507940"/>
            <a:ext cx="2912978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622416" y="5291916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3779912" y="4365104"/>
            <a:ext cx="144016" cy="14401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3779912" y="5085184"/>
            <a:ext cx="144016" cy="14401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3779912" y="5284116"/>
            <a:ext cx="144016" cy="14401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3779912" y="5597786"/>
            <a:ext cx="144016" cy="14401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3783552" y="6148212"/>
            <a:ext cx="144016" cy="14401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500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3" grpId="0"/>
      <p:bldP spid="18" grpId="0"/>
      <p:bldP spid="22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 half-plane range reporting data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3040"/>
            <a:ext cx="8219256" cy="1173872"/>
          </a:xfrm>
        </p:spPr>
        <p:txBody>
          <a:bodyPr/>
          <a:lstStyle/>
          <a:p>
            <a:r>
              <a:rPr lang="en-US" sz="2400" dirty="0" smtClean="0">
                <a:solidFill>
                  <a:srgbClr val="FF0000"/>
                </a:solidFill>
              </a:rPr>
              <a:t>Problem:</a:t>
            </a:r>
            <a:r>
              <a:rPr lang="en-US" sz="2400" dirty="0" smtClean="0"/>
              <a:t> Given a line arrangement, for any query point q, return the lines above q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Data structure:</a:t>
            </a:r>
            <a:r>
              <a:rPr lang="en-US" sz="2400" dirty="0" smtClean="0"/>
              <a:t> </a:t>
            </a:r>
            <a:r>
              <a:rPr lang="en-US" sz="2300" dirty="0" smtClean="0"/>
              <a:t>Partition lines into </a:t>
            </a:r>
            <a:r>
              <a:rPr lang="en-US" sz="2300" dirty="0" smtClean="0">
                <a:solidFill>
                  <a:srgbClr val="FF0000"/>
                </a:solidFill>
              </a:rPr>
              <a:t>layers</a:t>
            </a:r>
            <a:r>
              <a:rPr lang="en-US" sz="2300" dirty="0" smtClean="0"/>
              <a:t>: each layer consists of lines in the </a:t>
            </a:r>
            <a:r>
              <a:rPr lang="en-US" sz="2300" dirty="0" smtClean="0">
                <a:solidFill>
                  <a:srgbClr val="FF0000"/>
                </a:solidFill>
              </a:rPr>
              <a:t>upper envelop </a:t>
            </a:r>
            <a:r>
              <a:rPr lang="en-US" sz="2300" dirty="0" smtClean="0"/>
              <a:t>after removing the previous layers</a:t>
            </a:r>
            <a:endParaRPr lang="en-US" sz="2300" dirty="0"/>
          </a:p>
        </p:txBody>
      </p:sp>
      <p:cxnSp>
        <p:nvCxnSpPr>
          <p:cNvPr id="4" name="Straight Connector 3"/>
          <p:cNvCxnSpPr/>
          <p:nvPr/>
        </p:nvCxnSpPr>
        <p:spPr bwMode="auto">
          <a:xfrm flipV="1">
            <a:off x="1548955" y="4205405"/>
            <a:ext cx="6457156" cy="191843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 flipV="1">
            <a:off x="755576" y="5373216"/>
            <a:ext cx="7992888" cy="3600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364879" y="4149080"/>
            <a:ext cx="7641232" cy="177581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1381375" y="3413317"/>
            <a:ext cx="4968552" cy="288032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661295" y="3917373"/>
            <a:ext cx="7776864" cy="9361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364879" y="5589782"/>
            <a:ext cx="8073280" cy="86355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 flipV="1">
            <a:off x="5364088" y="3652454"/>
            <a:ext cx="0" cy="302433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Oval 27"/>
          <p:cNvSpPr/>
          <p:nvPr/>
        </p:nvSpPr>
        <p:spPr bwMode="auto">
          <a:xfrm>
            <a:off x="5279277" y="6051831"/>
            <a:ext cx="144016" cy="14401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Freeform 13"/>
          <p:cNvSpPr/>
          <p:nvPr/>
        </p:nvSpPr>
        <p:spPr bwMode="auto">
          <a:xfrm>
            <a:off x="1392964" y="3413996"/>
            <a:ext cx="6725540" cy="1222048"/>
          </a:xfrm>
          <a:custGeom>
            <a:avLst/>
            <a:gdLst>
              <a:gd name="connsiteX0" fmla="*/ 0 w 6725540"/>
              <a:gd name="connsiteY0" fmla="*/ 0 h 1222048"/>
              <a:gd name="connsiteX1" fmla="*/ 1281869 w 6725540"/>
              <a:gd name="connsiteY1" fmla="*/ 760575 h 1222048"/>
              <a:gd name="connsiteX2" fmla="*/ 5238572 w 6725540"/>
              <a:gd name="connsiteY2" fmla="*/ 1222048 h 1222048"/>
              <a:gd name="connsiteX3" fmla="*/ 6725540 w 6725540"/>
              <a:gd name="connsiteY3" fmla="*/ 752030 h 1222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25540" h="1222048">
                <a:moveTo>
                  <a:pt x="0" y="0"/>
                </a:moveTo>
                <a:lnTo>
                  <a:pt x="1281869" y="760575"/>
                </a:lnTo>
                <a:lnTo>
                  <a:pt x="5238572" y="1222048"/>
                </a:lnTo>
                <a:lnTo>
                  <a:pt x="6725540" y="752030"/>
                </a:lnTo>
              </a:path>
            </a:pathLst>
          </a:custGeom>
          <a:noFill/>
          <a:ln w="38100" cap="flat" cmpd="sng" algn="ctr">
            <a:solidFill>
              <a:srgbClr val="F84EF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 bwMode="auto">
          <a:xfrm>
            <a:off x="376015" y="4158451"/>
            <a:ext cx="8383424" cy="1358781"/>
          </a:xfrm>
          <a:custGeom>
            <a:avLst/>
            <a:gdLst>
              <a:gd name="connsiteX0" fmla="*/ 0 w 8383424"/>
              <a:gd name="connsiteY0" fmla="*/ 0 h 1358781"/>
              <a:gd name="connsiteX1" fmla="*/ 5776957 w 8383424"/>
              <a:gd name="connsiteY1" fmla="*/ 1358781 h 1358781"/>
              <a:gd name="connsiteX2" fmla="*/ 8383424 w 8383424"/>
              <a:gd name="connsiteY2" fmla="*/ 1230594 h 1358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383424" h="1358781">
                <a:moveTo>
                  <a:pt x="0" y="0"/>
                </a:moveTo>
                <a:lnTo>
                  <a:pt x="5776957" y="1358781"/>
                </a:lnTo>
                <a:lnTo>
                  <a:pt x="8383424" y="1230594"/>
                </a:lnTo>
              </a:path>
            </a:pathLst>
          </a:custGeom>
          <a:noFill/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 bwMode="auto">
          <a:xfrm>
            <a:off x="5292080" y="4387416"/>
            <a:ext cx="144016" cy="14401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5300464" y="5226295"/>
            <a:ext cx="144016" cy="14401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1095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14" grpId="0" animBg="1"/>
      <p:bldP spid="16" grpId="0" animBg="1"/>
      <p:bldP spid="26" grpId="0" animBg="1"/>
      <p:bldP spid="2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Threshold query: uniform unbounded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63040"/>
                <a:ext cx="8219256" cy="957848"/>
              </a:xfrm>
            </p:spPr>
            <p:txBody>
              <a:bodyPr/>
              <a:lstStyle/>
              <a:p>
                <a:r>
                  <a:rPr lang="en-US" sz="2400" dirty="0" smtClean="0"/>
                  <a:t>Given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  <a:ea typeface="Cambria Math"/>
                      </a:rPr>
                      <m:t>𝐼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sz="2400" dirty="0" smtClean="0"/>
                  <a:t>=(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−∞</m:t>
                    </m:r>
                  </m:oMath>
                </a14:m>
                <a:r>
                  <a:rPr lang="en-US" sz="2400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𝑟</m:t>
                        </m:r>
                      </m:sub>
                    </m:sSub>
                  </m:oMath>
                </a14:m>
                <a:r>
                  <a:rPr lang="en-US" sz="2400" dirty="0"/>
                  <a:t>]</a:t>
                </a:r>
                <a:r>
                  <a:rPr lang="en-US" sz="2400" dirty="0" smtClean="0"/>
                  <a:t> and the threshold t</a:t>
                </a:r>
              </a:p>
              <a:p>
                <a:pPr lvl="1"/>
                <a:r>
                  <a:rPr lang="en-US" sz="2000" dirty="0" smtClean="0"/>
                  <a:t>determine the intersections </a:t>
                </a:r>
                <a:r>
                  <a:rPr lang="en-US" sz="2000" dirty="0"/>
                  <a:t>of </a:t>
                </a:r>
                <a14:m>
                  <m:oMath xmlns:m="http://schemas.openxmlformats.org/officeDocument/2006/math">
                    <m:r>
                      <a:rPr lang="en-US" sz="2000">
                        <a:latin typeface="Cambria Math"/>
                      </a:rPr>
                      <m:t>𝐿</m:t>
                    </m:r>
                    <m:r>
                      <a:rPr lang="en-US" sz="2000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000">
                            <a:latin typeface="Cambria Math"/>
                          </a:rPr>
                          <m:t>𝑟</m:t>
                        </m:r>
                      </m:sub>
                    </m:sSub>
                    <m:r>
                      <a:rPr lang="en-US" sz="2000">
                        <a:latin typeface="Cambria Math"/>
                      </a:rPr>
                      <m:t>)</m:t>
                    </m:r>
                  </m:oMath>
                </a14:m>
                <a:r>
                  <a:rPr lang="en-US" sz="2000" dirty="0"/>
                  <a:t> </a:t>
                </a:r>
                <a:r>
                  <a:rPr lang="en-US" sz="2000" dirty="0" smtClean="0"/>
                  <a:t>and the upper envelops above t</a:t>
                </a:r>
              </a:p>
              <a:p>
                <a:pPr lvl="1"/>
                <a:r>
                  <a:rPr lang="en-US" sz="2000" dirty="0" smtClean="0"/>
                  <a:t>for each such intersection, walk along the envelop towards left and right to find the lines that intersect </a:t>
                </a:r>
                <a14:m>
                  <m:oMath xmlns:m="http://schemas.openxmlformats.org/officeDocument/2006/math">
                    <m:r>
                      <a:rPr lang="en-US" sz="2000">
                        <a:latin typeface="Cambria Math"/>
                      </a:rPr>
                      <m:t>𝐿</m:t>
                    </m:r>
                    <m:r>
                      <a:rPr lang="en-US" sz="2000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000">
                            <a:latin typeface="Cambria Math"/>
                          </a:rPr>
                          <m:t>𝑟</m:t>
                        </m:r>
                      </m:sub>
                    </m:sSub>
                    <m:r>
                      <a:rPr lang="en-US" sz="2000">
                        <a:latin typeface="Cambria Math"/>
                      </a:rPr>
                      <m:t>)</m:t>
                    </m:r>
                  </m:oMath>
                </a14:m>
                <a:r>
                  <a:rPr lang="en-US" sz="2000" dirty="0"/>
                  <a:t> </a:t>
                </a:r>
                <a:r>
                  <a:rPr lang="en-US" sz="2000" dirty="0" smtClean="0"/>
                  <a:t>above t</a:t>
                </a:r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63040"/>
                <a:ext cx="8219256" cy="957848"/>
              </a:xfrm>
              <a:blipFill rotWithShape="1">
                <a:blip r:embed="rId2"/>
                <a:stretch>
                  <a:fillRect l="-964" t="-5096" b="-675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/>
          <p:cNvCxnSpPr/>
          <p:nvPr/>
        </p:nvCxnSpPr>
        <p:spPr bwMode="auto">
          <a:xfrm flipV="1">
            <a:off x="1548955" y="4005064"/>
            <a:ext cx="6457156" cy="191843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 flipV="1">
            <a:off x="755576" y="5172875"/>
            <a:ext cx="7992888" cy="3600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364879" y="3948739"/>
            <a:ext cx="7641232" cy="177581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1381375" y="3212976"/>
            <a:ext cx="4968552" cy="288032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661295" y="3717032"/>
            <a:ext cx="7776864" cy="9361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364879" y="5389441"/>
            <a:ext cx="8073280" cy="86355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251520" y="6372073"/>
            <a:ext cx="5214015" cy="92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 flipV="1">
            <a:off x="5465535" y="3824243"/>
            <a:ext cx="8385" cy="255708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537543" y="6196662"/>
                <a:ext cx="47461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𝑟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7543" y="6196662"/>
                <a:ext cx="474617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/>
          <p:cNvCxnSpPr/>
          <p:nvPr/>
        </p:nvCxnSpPr>
        <p:spPr bwMode="auto">
          <a:xfrm flipH="1">
            <a:off x="369114" y="5723964"/>
            <a:ext cx="5104806" cy="59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107504" y="5507940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14" name="Freeform 13"/>
          <p:cNvSpPr/>
          <p:nvPr/>
        </p:nvSpPr>
        <p:spPr bwMode="auto">
          <a:xfrm>
            <a:off x="1401510" y="3213219"/>
            <a:ext cx="6725540" cy="1222048"/>
          </a:xfrm>
          <a:custGeom>
            <a:avLst/>
            <a:gdLst>
              <a:gd name="connsiteX0" fmla="*/ 0 w 6725540"/>
              <a:gd name="connsiteY0" fmla="*/ 0 h 1222048"/>
              <a:gd name="connsiteX1" fmla="*/ 1281869 w 6725540"/>
              <a:gd name="connsiteY1" fmla="*/ 760575 h 1222048"/>
              <a:gd name="connsiteX2" fmla="*/ 5238572 w 6725540"/>
              <a:gd name="connsiteY2" fmla="*/ 1222048 h 1222048"/>
              <a:gd name="connsiteX3" fmla="*/ 6725540 w 6725540"/>
              <a:gd name="connsiteY3" fmla="*/ 752030 h 1222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25540" h="1222048">
                <a:moveTo>
                  <a:pt x="0" y="0"/>
                </a:moveTo>
                <a:lnTo>
                  <a:pt x="1281869" y="760575"/>
                </a:lnTo>
                <a:lnTo>
                  <a:pt x="5238572" y="1222048"/>
                </a:lnTo>
                <a:lnTo>
                  <a:pt x="6725540" y="752030"/>
                </a:lnTo>
              </a:path>
            </a:pathLst>
          </a:custGeom>
          <a:noFill/>
          <a:ln w="38100" cap="flat" cmpd="sng" algn="ctr">
            <a:solidFill>
              <a:srgbClr val="F84EF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 bwMode="auto">
          <a:xfrm>
            <a:off x="376015" y="3948157"/>
            <a:ext cx="8383424" cy="1358781"/>
          </a:xfrm>
          <a:custGeom>
            <a:avLst/>
            <a:gdLst>
              <a:gd name="connsiteX0" fmla="*/ 0 w 8383424"/>
              <a:gd name="connsiteY0" fmla="*/ 0 h 1358781"/>
              <a:gd name="connsiteX1" fmla="*/ 5776957 w 8383424"/>
              <a:gd name="connsiteY1" fmla="*/ 1358781 h 1358781"/>
              <a:gd name="connsiteX2" fmla="*/ 8383424 w 8383424"/>
              <a:gd name="connsiteY2" fmla="*/ 1230594 h 1358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383424" h="1358781">
                <a:moveTo>
                  <a:pt x="0" y="0"/>
                </a:moveTo>
                <a:lnTo>
                  <a:pt x="5776957" y="1358781"/>
                </a:lnTo>
                <a:lnTo>
                  <a:pt x="8383424" y="1230594"/>
                </a:lnTo>
              </a:path>
            </a:pathLst>
          </a:custGeom>
          <a:noFill/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 bwMode="auto">
          <a:xfrm>
            <a:off x="5389726" y="4221088"/>
            <a:ext cx="144016" cy="14401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5389726" y="5047360"/>
            <a:ext cx="144016" cy="14401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5401912" y="4685769"/>
            <a:ext cx="144016" cy="144016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5401912" y="5246292"/>
            <a:ext cx="144016" cy="144016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076343" y="3407693"/>
                <a:ext cx="79515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𝐿</m:t>
                      </m:r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𝑟</m:t>
                          </m:r>
                        </m:sub>
                      </m:sSub>
                      <m:r>
                        <a:rPr lang="en-US" i="1">
                          <a:solidFill>
                            <a:srgbClr val="FF000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6343" y="3407693"/>
                <a:ext cx="795153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Oval 27"/>
          <p:cNvSpPr/>
          <p:nvPr/>
        </p:nvSpPr>
        <p:spPr bwMode="auto">
          <a:xfrm>
            <a:off x="5398272" y="5508686"/>
            <a:ext cx="144016" cy="144016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579522" y="2895327"/>
            <a:ext cx="33129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query time: O(log n + m)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960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7" grpId="0"/>
      <p:bldP spid="22" grpId="0" animBg="1"/>
      <p:bldP spid="23" grpId="0" animBg="1"/>
      <p:bldP spid="24" grpId="0" animBg="1"/>
      <p:bldP spid="25" grpId="0" animBg="1"/>
      <p:bldP spid="26" grpId="0"/>
      <p:bldP spid="28" grpId="0" animBg="1"/>
      <p:bldP spid="2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Top-k query: </a:t>
            </a:r>
            <a:r>
              <a:rPr lang="en-US" dirty="0"/>
              <a:t>uniform unbounded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3040"/>
            <a:ext cx="8147248" cy="1524620"/>
          </a:xfrm>
        </p:spPr>
        <p:txBody>
          <a:bodyPr/>
          <a:lstStyle/>
          <a:p>
            <a:r>
              <a:rPr lang="en-US" dirty="0" smtClean="0"/>
              <a:t>Use a heap: O(log n + k log k) query time</a:t>
            </a:r>
          </a:p>
          <a:p>
            <a:r>
              <a:rPr lang="en-US" sz="2600" dirty="0" smtClean="0"/>
              <a:t>Observation: largest k elements in O(k) sorted arrays</a:t>
            </a:r>
          </a:p>
          <a:p>
            <a:pPr lvl="1"/>
            <a:r>
              <a:rPr lang="en-US" sz="2200" dirty="0" smtClean="0"/>
              <a:t>a selection algorithm on sorted matrices, Frederickson and Johnson, 82’   ----&gt;  </a:t>
            </a:r>
            <a:r>
              <a:rPr lang="en-US" sz="2200" dirty="0" smtClean="0">
                <a:solidFill>
                  <a:srgbClr val="FF0000"/>
                </a:solidFill>
              </a:rPr>
              <a:t>O(log n + k) </a:t>
            </a:r>
            <a:r>
              <a:rPr lang="en-US" sz="2200" dirty="0" smtClean="0"/>
              <a:t>time</a:t>
            </a:r>
            <a:endParaRPr lang="en-US" sz="2200" dirty="0"/>
          </a:p>
        </p:txBody>
      </p:sp>
      <p:cxnSp>
        <p:nvCxnSpPr>
          <p:cNvPr id="4" name="Straight Connector 3"/>
          <p:cNvCxnSpPr/>
          <p:nvPr/>
        </p:nvCxnSpPr>
        <p:spPr bwMode="auto">
          <a:xfrm flipV="1">
            <a:off x="1548955" y="4005064"/>
            <a:ext cx="6457156" cy="191843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" name="Straight Connector 4"/>
          <p:cNvCxnSpPr/>
          <p:nvPr/>
        </p:nvCxnSpPr>
        <p:spPr bwMode="auto">
          <a:xfrm flipV="1">
            <a:off x="755576" y="5172875"/>
            <a:ext cx="7992888" cy="3600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>
            <a:off x="364879" y="3948739"/>
            <a:ext cx="7641232" cy="177581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1381375" y="3212976"/>
            <a:ext cx="4968552" cy="288032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>
            <a:off x="661295" y="3717032"/>
            <a:ext cx="7776864" cy="9361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364879" y="5389441"/>
            <a:ext cx="8073280" cy="86355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251520" y="6372073"/>
            <a:ext cx="5214015" cy="92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flipV="1">
            <a:off x="5465535" y="3824243"/>
            <a:ext cx="8385" cy="255708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537543" y="6196662"/>
                <a:ext cx="47461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𝑟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7543" y="6196662"/>
                <a:ext cx="474617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Freeform 14"/>
          <p:cNvSpPr/>
          <p:nvPr/>
        </p:nvSpPr>
        <p:spPr bwMode="auto">
          <a:xfrm>
            <a:off x="1401510" y="3213219"/>
            <a:ext cx="6725540" cy="1222048"/>
          </a:xfrm>
          <a:custGeom>
            <a:avLst/>
            <a:gdLst>
              <a:gd name="connsiteX0" fmla="*/ 0 w 6725540"/>
              <a:gd name="connsiteY0" fmla="*/ 0 h 1222048"/>
              <a:gd name="connsiteX1" fmla="*/ 1281869 w 6725540"/>
              <a:gd name="connsiteY1" fmla="*/ 760575 h 1222048"/>
              <a:gd name="connsiteX2" fmla="*/ 5238572 w 6725540"/>
              <a:gd name="connsiteY2" fmla="*/ 1222048 h 1222048"/>
              <a:gd name="connsiteX3" fmla="*/ 6725540 w 6725540"/>
              <a:gd name="connsiteY3" fmla="*/ 752030 h 1222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25540" h="1222048">
                <a:moveTo>
                  <a:pt x="0" y="0"/>
                </a:moveTo>
                <a:lnTo>
                  <a:pt x="1281869" y="760575"/>
                </a:lnTo>
                <a:lnTo>
                  <a:pt x="5238572" y="1222048"/>
                </a:lnTo>
                <a:lnTo>
                  <a:pt x="6725540" y="752030"/>
                </a:lnTo>
              </a:path>
            </a:pathLst>
          </a:custGeom>
          <a:noFill/>
          <a:ln w="38100" cap="flat" cmpd="sng" algn="ctr">
            <a:solidFill>
              <a:srgbClr val="F84EF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 bwMode="auto">
          <a:xfrm>
            <a:off x="376015" y="3948157"/>
            <a:ext cx="8383424" cy="1358781"/>
          </a:xfrm>
          <a:custGeom>
            <a:avLst/>
            <a:gdLst>
              <a:gd name="connsiteX0" fmla="*/ 0 w 8383424"/>
              <a:gd name="connsiteY0" fmla="*/ 0 h 1358781"/>
              <a:gd name="connsiteX1" fmla="*/ 5776957 w 8383424"/>
              <a:gd name="connsiteY1" fmla="*/ 1358781 h 1358781"/>
              <a:gd name="connsiteX2" fmla="*/ 8383424 w 8383424"/>
              <a:gd name="connsiteY2" fmla="*/ 1230594 h 1358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383424" h="1358781">
                <a:moveTo>
                  <a:pt x="0" y="0"/>
                </a:moveTo>
                <a:lnTo>
                  <a:pt x="5776957" y="1358781"/>
                </a:lnTo>
                <a:lnTo>
                  <a:pt x="8383424" y="1230594"/>
                </a:lnTo>
              </a:path>
            </a:pathLst>
          </a:custGeom>
          <a:noFill/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 bwMode="auto">
          <a:xfrm>
            <a:off x="5389726" y="4221088"/>
            <a:ext cx="144016" cy="14401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5389726" y="5047360"/>
            <a:ext cx="144016" cy="14401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5401912" y="4685769"/>
            <a:ext cx="144016" cy="14401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5401912" y="5246292"/>
            <a:ext cx="144016" cy="14401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076343" y="3407693"/>
                <a:ext cx="79515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𝐿</m:t>
                      </m:r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𝑟</m:t>
                          </m:r>
                        </m:sub>
                      </m:sSub>
                      <m:r>
                        <a:rPr lang="en-US" i="1">
                          <a:solidFill>
                            <a:srgbClr val="FF000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6343" y="3407693"/>
                <a:ext cx="795153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Oval 21"/>
          <p:cNvSpPr/>
          <p:nvPr/>
        </p:nvSpPr>
        <p:spPr bwMode="auto">
          <a:xfrm>
            <a:off x="5398272" y="5508686"/>
            <a:ext cx="144016" cy="14401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5389273" y="5851490"/>
            <a:ext cx="144016" cy="14401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4906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results: uniform unbounded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1925100"/>
              </p:ext>
            </p:extLst>
          </p:nvPr>
        </p:nvGraphicFramePr>
        <p:xfrm>
          <a:off x="457200" y="1916832"/>
          <a:ext cx="8003232" cy="34774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2512"/>
                <a:gridCol w="2479104"/>
                <a:gridCol w="2000808"/>
                <a:gridCol w="2000808"/>
              </a:tblGrid>
              <a:tr h="869373"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preprocessing time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space</a:t>
                      </a:r>
                      <a:endParaRPr lang="en-US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query time</a:t>
                      </a:r>
                      <a:endParaRPr lang="en-US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8693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top-1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O(n log n)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O(n)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O(log n)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8693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top-k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O(n log n)</a:t>
                      </a:r>
                    </a:p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O(n)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O(k + log n)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8693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threshold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O(n log n)</a:t>
                      </a:r>
                    </a:p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O(n)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O(m + log n)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7691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Uniform </a:t>
            </a:r>
            <a:r>
              <a:rPr lang="en-US" dirty="0" smtClean="0">
                <a:solidFill>
                  <a:srgbClr val="FF0000"/>
                </a:solidFill>
              </a:rPr>
              <a:t>bounded</a:t>
            </a:r>
            <a:endParaRPr lang="en-US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63040"/>
                <a:ext cx="8147248" cy="813832"/>
              </a:xfrm>
            </p:spPr>
            <p:txBody>
              <a:bodyPr/>
              <a:lstStyle/>
              <a:p>
                <a:r>
                  <a:rPr lang="en-US" dirty="0" smtClean="0"/>
                  <a:t>Transform the problem to the unbounded case</a:t>
                </a:r>
              </a:p>
              <a:p>
                <a:r>
                  <a:rPr lang="en-US" dirty="0" smtClean="0"/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𝑙</m:t>
                        </m:r>
                      </m:sub>
                    </m:sSub>
                    <m:r>
                      <a:rPr lang="en-US" i="1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 the left endpoint of the blue interval</a:t>
                </a:r>
              </a:p>
              <a:p>
                <a:pPr lvl="1"/>
                <a:r>
                  <a:rPr lang="en-US" dirty="0" err="1" smtClean="0"/>
                  <a:t>Pr</a:t>
                </a:r>
                <a:r>
                  <a:rPr lang="en-US" dirty="0" smtClean="0"/>
                  <a:t>[p</a:t>
                </a:r>
                <a14:m>
                  <m:oMath xmlns:m="http://schemas.openxmlformats.org/officeDocument/2006/math">
                    <m:r>
                      <a:rPr lang="en-US">
                        <a:latin typeface="Cambria Math"/>
                      </a:rPr>
                      <m:t>∈</m:t>
                    </m:r>
                    <m:r>
                      <a:rPr lang="en-US">
                        <a:latin typeface="Cambria Math"/>
                      </a:rPr>
                      <m:t>𝐼</m:t>
                    </m:r>
                  </m:oMath>
                </a14:m>
                <a:r>
                  <a:rPr lang="en-US" dirty="0"/>
                  <a:t>] = Pr[p</a:t>
                </a:r>
                <a14:m>
                  <m:oMath xmlns:m="http://schemas.openxmlformats.org/officeDocument/2006/math">
                    <m:r>
                      <a:rPr lang="en-US">
                        <a:latin typeface="Cambria Math"/>
                      </a:rPr>
                      <m:t>∈</m:t>
                    </m:r>
                    <m:r>
                      <a:rPr lang="en-US">
                        <a:latin typeface="Cambria Math"/>
                      </a:rPr>
                      <m:t>𝐼</m:t>
                    </m:r>
                  </m:oMath>
                </a14:m>
                <a:r>
                  <a:rPr lang="en-US" dirty="0" smtClean="0"/>
                  <a:t>’</a:t>
                </a:r>
                <a:r>
                  <a:rPr lang="en-US" dirty="0"/>
                  <a:t>] </a:t>
                </a:r>
                <a:r>
                  <a:rPr lang="en-US" dirty="0" smtClean="0"/>
                  <a:t>for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𝐼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′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dirty="0"/>
                  <a:t>=(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−∞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𝑟</m:t>
                        </m:r>
                      </m:sub>
                    </m:sSub>
                  </m:oMath>
                </a14:m>
                <a:r>
                  <a:rPr lang="en-US" dirty="0"/>
                  <a:t>]</a:t>
                </a:r>
                <a:endParaRPr lang="en-US" dirty="0" smtClean="0"/>
              </a:p>
              <a:p>
                <a:pPr lvl="2"/>
                <a:r>
                  <a:rPr lang="en-US" dirty="0" smtClean="0"/>
                  <a:t>It becomes the unbounded case! </a:t>
                </a: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63040"/>
                <a:ext cx="8147248" cy="813832"/>
              </a:xfrm>
              <a:blipFill rotWithShape="1">
                <a:blip r:embed="rId2"/>
                <a:stretch>
                  <a:fillRect l="-1272" t="-6716" b="-1380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Arrow Connector 5"/>
          <p:cNvCxnSpPr/>
          <p:nvPr/>
        </p:nvCxnSpPr>
        <p:spPr bwMode="auto">
          <a:xfrm>
            <a:off x="1403648" y="4348012"/>
            <a:ext cx="6552728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899592" y="4348012"/>
            <a:ext cx="6912768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3131840" y="4348012"/>
            <a:ext cx="2664296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>
            <a:off x="2411760" y="4861323"/>
            <a:ext cx="2405703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 flipV="1">
            <a:off x="4814776" y="4203996"/>
            <a:ext cx="0" cy="82889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 flipV="1">
            <a:off x="2411760" y="4203996"/>
            <a:ext cx="0" cy="82889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611651" y="4924076"/>
                <a:ext cx="47461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𝑟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1651" y="4924076"/>
                <a:ext cx="474617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2189455" y="4931876"/>
                <a:ext cx="44460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𝑙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9455" y="4931876"/>
                <a:ext cx="444609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3435652" y="4914784"/>
                <a:ext cx="34426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>
                          <a:solidFill>
                            <a:srgbClr val="FF0000"/>
                          </a:solidFill>
                          <a:latin typeface="Cambria Math"/>
                          <a:ea typeface="宋体" charset="-122"/>
                        </a:rPr>
                        <m:t>𝐼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5652" y="4914784"/>
                <a:ext cx="344260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Straight Connector 36"/>
          <p:cNvCxnSpPr/>
          <p:nvPr/>
        </p:nvCxnSpPr>
        <p:spPr bwMode="auto">
          <a:xfrm>
            <a:off x="899592" y="4860614"/>
            <a:ext cx="3913623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2627784" y="4931876"/>
                <a:ext cx="39626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smtClean="0">
                          <a:solidFill>
                            <a:srgbClr val="FF0000"/>
                          </a:solidFill>
                          <a:latin typeface="Cambria Math"/>
                          <a:ea typeface="宋体" charset="-122"/>
                        </a:rPr>
                        <m:t>𝐼</m:t>
                      </m:r>
                      <m:r>
                        <a:rPr lang="en-US" altLang="zh-CN" b="0" i="1" smtClean="0">
                          <a:solidFill>
                            <a:srgbClr val="FF0000"/>
                          </a:solidFill>
                          <a:latin typeface="Cambria Math"/>
                          <a:ea typeface="宋体" charset="-122"/>
                        </a:rPr>
                        <m:t>′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4" y="4931876"/>
                <a:ext cx="396262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345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15" grpId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Uniform </a:t>
            </a:r>
            <a:r>
              <a:rPr lang="en-US" dirty="0" smtClean="0">
                <a:solidFill>
                  <a:srgbClr val="FF0000"/>
                </a:solidFill>
              </a:rPr>
              <a:t>bounded </a:t>
            </a:r>
            <a:r>
              <a:rPr lang="en-US" dirty="0"/>
              <a:t>(cont.)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63040"/>
                <a:ext cx="8003232" cy="2253992"/>
              </a:xfrm>
            </p:spPr>
            <p:txBody>
              <a:bodyPr/>
              <a:lstStyle/>
              <a:p>
                <a:r>
                  <a:rPr lang="en-US" dirty="0" smtClean="0"/>
                  <a:t>Classify blue intervals into three types</a:t>
                </a:r>
              </a:p>
              <a:p>
                <a:pPr lvl="1"/>
                <a:r>
                  <a:rPr lang="en-US" dirty="0" smtClean="0">
                    <a:solidFill>
                      <a:srgbClr val="F84EFC"/>
                    </a:solidFill>
                  </a:rPr>
                  <a:t>L-type</a:t>
                </a:r>
                <a:r>
                  <a:rPr lang="en-US" dirty="0" smtClean="0"/>
                  <a:t>: left </a:t>
                </a:r>
                <a:r>
                  <a:rPr lang="en-US" dirty="0" err="1" smtClean="0"/>
                  <a:t>endponits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≥</m:t>
                    </m:r>
                  </m:oMath>
                </a14:m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𝑙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>
                    <a:solidFill>
                      <a:srgbClr val="FFC000"/>
                    </a:solidFill>
                  </a:rPr>
                  <a:t>R-type</a:t>
                </a:r>
                <a:r>
                  <a:rPr lang="en-US" dirty="0" smtClean="0"/>
                  <a:t>: right </a:t>
                </a:r>
                <a:r>
                  <a:rPr lang="en-US" dirty="0" err="1"/>
                  <a:t>endponits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≤</m:t>
                    </m:r>
                  </m:oMath>
                </a14:m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>
                    <a:solidFill>
                      <a:srgbClr val="00B050"/>
                    </a:solidFill>
                  </a:rPr>
                  <a:t>M-type</a:t>
                </a:r>
                <a:r>
                  <a:rPr lang="en-US" dirty="0" smtClean="0"/>
                  <a:t>: each contains </a:t>
                </a:r>
                <a14:m>
                  <m:oMath xmlns:m="http://schemas.openxmlformats.org/officeDocument/2006/math">
                    <m:r>
                      <a:rPr lang="en-US" smtClean="0">
                        <a:solidFill>
                          <a:srgbClr val="FF0000"/>
                        </a:solidFill>
                        <a:latin typeface="Cambria Math"/>
                      </a:rPr>
                      <m:t>𝐼</m:t>
                    </m:r>
                  </m:oMath>
                </a14:m>
                <a:endParaRPr lang="en-US" dirty="0" smtClean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63040"/>
                <a:ext cx="8003232" cy="2253992"/>
              </a:xfrm>
              <a:blipFill rotWithShape="1">
                <a:blip r:embed="rId2"/>
                <a:stretch>
                  <a:fillRect l="-1295" t="-24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/>
          <p:cNvCxnSpPr/>
          <p:nvPr/>
        </p:nvCxnSpPr>
        <p:spPr bwMode="auto">
          <a:xfrm>
            <a:off x="1475656" y="4375932"/>
            <a:ext cx="1656184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>
            <a:off x="3245582" y="4581128"/>
            <a:ext cx="1656184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1850992" y="4805536"/>
            <a:ext cx="2865024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2234685" y="5301208"/>
            <a:ext cx="3231976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323528" y="5013176"/>
            <a:ext cx="3231976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6372200" y="4562239"/>
            <a:ext cx="2016224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2679084" y="6237312"/>
            <a:ext cx="15716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3850673" y="5733256"/>
            <a:ext cx="2809559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 flipV="1">
            <a:off x="4244993" y="4221088"/>
            <a:ext cx="0" cy="219704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 flipV="1">
            <a:off x="2684966" y="4221088"/>
            <a:ext cx="0" cy="219704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041868" y="6309320"/>
                <a:ext cx="47461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𝑟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1868" y="6309320"/>
                <a:ext cx="474617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2462661" y="6317120"/>
                <a:ext cx="44460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𝑙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2661" y="6317120"/>
                <a:ext cx="444609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3275856" y="6254404"/>
                <a:ext cx="34426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>
                          <a:solidFill>
                            <a:srgbClr val="FF0000"/>
                          </a:solidFill>
                          <a:latin typeface="Cambria Math"/>
                          <a:ea typeface="宋体" charset="-122"/>
                        </a:rPr>
                        <m:t>𝐼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5856" y="6254404"/>
                <a:ext cx="344260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07598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Uniform </a:t>
            </a:r>
            <a:r>
              <a:rPr lang="en-US" dirty="0" smtClean="0">
                <a:solidFill>
                  <a:srgbClr val="FF0000"/>
                </a:solidFill>
              </a:rPr>
              <a:t>bounded </a:t>
            </a:r>
            <a:r>
              <a:rPr lang="en-US" dirty="0"/>
              <a:t>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Top-1 queries: </a:t>
            </a:r>
          </a:p>
          <a:p>
            <a:pPr lvl="1"/>
            <a:r>
              <a:rPr lang="en-US" dirty="0" smtClean="0">
                <a:solidFill>
                  <a:srgbClr val="F84EFC"/>
                </a:solidFill>
              </a:rPr>
              <a:t>L-type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C000"/>
                </a:solidFill>
              </a:rPr>
              <a:t>R-type</a:t>
            </a:r>
            <a:r>
              <a:rPr lang="en-US" dirty="0" smtClean="0"/>
              <a:t>: use a persistent data structure to maintain O(n) upper envelops in the preprocessing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M-type</a:t>
            </a:r>
            <a:r>
              <a:rPr lang="en-US" dirty="0" smtClean="0"/>
              <a:t>: transform to segment dragging queries in 2D</a:t>
            </a:r>
          </a:p>
          <a:p>
            <a:r>
              <a:rPr lang="en-US" dirty="0" smtClean="0"/>
              <a:t>Top-k queries:</a:t>
            </a:r>
          </a:p>
          <a:p>
            <a:pPr lvl="1"/>
            <a:r>
              <a:rPr lang="en-US" dirty="0">
                <a:solidFill>
                  <a:srgbClr val="F84EFC"/>
                </a:solidFill>
              </a:rPr>
              <a:t>L-type</a:t>
            </a:r>
            <a:r>
              <a:rPr lang="en-US" dirty="0"/>
              <a:t> and </a:t>
            </a:r>
            <a:r>
              <a:rPr lang="en-US" dirty="0" smtClean="0">
                <a:solidFill>
                  <a:srgbClr val="FFC000"/>
                </a:solidFill>
              </a:rPr>
              <a:t>R-type</a:t>
            </a:r>
            <a:r>
              <a:rPr lang="en-US" dirty="0" smtClean="0"/>
              <a:t>: </a:t>
            </a:r>
          </a:p>
          <a:p>
            <a:pPr lvl="2"/>
            <a:r>
              <a:rPr lang="en-US" dirty="0" smtClean="0"/>
              <a:t>use a binary tree T, and on each node, build a data structure as in the unbounded case</a:t>
            </a:r>
          </a:p>
          <a:p>
            <a:pPr lvl="2"/>
            <a:r>
              <a:rPr lang="en-US" dirty="0" smtClean="0"/>
              <a:t>build a fractional cascading structure on T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M-type</a:t>
            </a:r>
            <a:r>
              <a:rPr lang="en-US" dirty="0" smtClean="0"/>
              <a:t>: transform to a range query in 3D</a:t>
            </a:r>
          </a:p>
          <a:p>
            <a:r>
              <a:rPr lang="en-US" dirty="0" smtClean="0"/>
              <a:t>Threshold queries:</a:t>
            </a:r>
          </a:p>
          <a:p>
            <a:pPr lvl="1"/>
            <a:r>
              <a:rPr lang="en-US" dirty="0" smtClean="0"/>
              <a:t>Similar as for top-k queries</a:t>
            </a:r>
          </a:p>
        </p:txBody>
      </p:sp>
    </p:spTree>
    <p:extLst>
      <p:ext uri="{BB962C8B-B14F-4D97-AF65-F5344CB8AC3E}">
        <p14:creationId xmlns:p14="http://schemas.microsoft.com/office/powerpoint/2010/main" val="3093482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Histogram unbounded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3040"/>
            <a:ext cx="8147248" cy="1317888"/>
          </a:xfrm>
        </p:spPr>
        <p:txBody>
          <a:bodyPr/>
          <a:lstStyle/>
          <a:p>
            <a:r>
              <a:rPr lang="en-US" dirty="0" smtClean="0"/>
              <a:t>A segment query problem</a:t>
            </a:r>
          </a:p>
          <a:p>
            <a:pPr lvl="1"/>
            <a:r>
              <a:rPr lang="en-US" dirty="0" smtClean="0"/>
              <a:t>Given a set of n segments, for any point q, return all segments vertically above q</a:t>
            </a:r>
          </a:p>
          <a:p>
            <a:pPr marL="342900" lvl="1" indent="-342900"/>
            <a:r>
              <a:rPr lang="en-US" dirty="0"/>
              <a:t>P.K. Agarwal, S.-W. Cheng, Y. Tao, and K. Yi, PODS </a:t>
            </a:r>
            <a:r>
              <a:rPr lang="en-US" dirty="0" smtClean="0"/>
              <a:t>2009</a:t>
            </a:r>
          </a:p>
          <a:p>
            <a:pPr lvl="1"/>
            <a:r>
              <a:rPr lang="en-US" dirty="0" smtClean="0"/>
              <a:t>preprocessing: O(n) space and O(n log n)  time</a:t>
            </a:r>
          </a:p>
          <a:p>
            <a:pPr lvl="1"/>
            <a:r>
              <a:rPr lang="en-US" dirty="0" smtClean="0"/>
              <a:t>query: O(log n + m) time</a:t>
            </a:r>
          </a:p>
          <a:p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2843808" y="4709460"/>
            <a:ext cx="936104" cy="116781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 flipV="1">
            <a:off x="2627784" y="5172876"/>
            <a:ext cx="3186294" cy="4883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flipV="1">
            <a:off x="2780184" y="4869160"/>
            <a:ext cx="999728" cy="9444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 flipV="1">
            <a:off x="4427984" y="4932784"/>
            <a:ext cx="2439888" cy="15925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5580112" y="4797152"/>
            <a:ext cx="1287760" cy="8640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6588224" y="4149080"/>
            <a:ext cx="1287760" cy="8640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4300089" y="4797152"/>
            <a:ext cx="3728295" cy="36842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 flipV="1">
            <a:off x="4300089" y="4257092"/>
            <a:ext cx="1280023" cy="158417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Oval 23"/>
          <p:cNvSpPr/>
          <p:nvPr/>
        </p:nvSpPr>
        <p:spPr bwMode="auto">
          <a:xfrm>
            <a:off x="4932040" y="5696342"/>
            <a:ext cx="107832" cy="108922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6" name="Straight Connector 25"/>
          <p:cNvCxnSpPr/>
          <p:nvPr/>
        </p:nvCxnSpPr>
        <p:spPr bwMode="auto">
          <a:xfrm>
            <a:off x="3995936" y="5877272"/>
            <a:ext cx="1287760" cy="8640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 flipV="1">
            <a:off x="4985956" y="4399288"/>
            <a:ext cx="0" cy="132160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 w="med" len="med"/>
          </a:ln>
          <a:effectLst/>
        </p:spPr>
      </p:cxnSp>
      <p:sp>
        <p:nvSpPr>
          <p:cNvPr id="5" name="TextBox 4"/>
          <p:cNvSpPr txBox="1"/>
          <p:nvPr/>
        </p:nvSpPr>
        <p:spPr>
          <a:xfrm>
            <a:off x="4631958" y="556613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q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835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uncertain point </a:t>
            </a:r>
            <a:r>
              <a:rPr lang="en-US" dirty="0" smtClean="0">
                <a:solidFill>
                  <a:schemeClr val="tx2"/>
                </a:solidFill>
              </a:rPr>
              <a:t>p</a:t>
            </a:r>
            <a:endParaRPr lang="en-US" dirty="0">
              <a:solidFill>
                <a:schemeClr val="tx2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63040"/>
                <a:ext cx="8147248" cy="1893952"/>
              </a:xfrm>
            </p:spPr>
            <p:txBody>
              <a:bodyPr/>
              <a:lstStyle/>
              <a:p>
                <a:r>
                  <a:rPr lang="en-US" i="1" dirty="0" smtClean="0">
                    <a:solidFill>
                      <a:schemeClr val="tx2"/>
                    </a:solidFill>
                  </a:rPr>
                  <a:t>p</a:t>
                </a:r>
                <a:r>
                  <a:rPr lang="en-US" dirty="0" smtClean="0"/>
                  <a:t> can appear in different locations with probabilities</a:t>
                </a:r>
              </a:p>
              <a:p>
                <a:r>
                  <a:rPr lang="en-US" dirty="0" smtClean="0"/>
                  <a:t>Give a query interval </a:t>
                </a:r>
                <a14:m>
                  <m:oMath xmlns:m="http://schemas.openxmlformats.org/officeDocument/2006/math">
                    <m:r>
                      <a:rPr lang="en-US" altLang="zh-CN" i="1">
                        <a:solidFill>
                          <a:srgbClr val="FF0000"/>
                        </a:solidFill>
                        <a:latin typeface="Cambria Math"/>
                        <a:ea typeface="宋体" charset="-122"/>
                      </a:rPr>
                      <m:t>𝐼</m:t>
                    </m:r>
                  </m:oMath>
                </a14:m>
                <a:r>
                  <a:rPr lang="en-US" dirty="0" smtClean="0"/>
                  <a:t>,</a:t>
                </a:r>
              </a:p>
              <a:p>
                <a:pPr lvl="1"/>
                <a:r>
                  <a:rPr lang="en-US" dirty="0" smtClean="0">
                    <a:solidFill>
                      <a:srgbClr val="FF0000"/>
                    </a:solidFill>
                  </a:rPr>
                  <a:t>Pr[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𝑝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𝐼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]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: </a:t>
                </a:r>
                <a:r>
                  <a:rPr lang="en-US" dirty="0" smtClean="0"/>
                  <a:t>the probability of </a:t>
                </a:r>
                <a:r>
                  <a:rPr lang="en-US" i="1" dirty="0" smtClean="0"/>
                  <a:t>p</a:t>
                </a:r>
                <a:r>
                  <a:rPr lang="en-US" dirty="0" smtClean="0"/>
                  <a:t> in </a:t>
                </a:r>
                <a14:m>
                  <m:oMath xmlns:m="http://schemas.openxmlformats.org/officeDocument/2006/math">
                    <m:r>
                      <a:rPr lang="en-US" altLang="zh-CN" i="1">
                        <a:solidFill>
                          <a:srgbClr val="FF0000"/>
                        </a:solidFill>
                        <a:latin typeface="Cambria Math"/>
                        <a:ea typeface="宋体" charset="-122"/>
                      </a:rPr>
                      <m:t>𝐼</m:t>
                    </m:r>
                  </m:oMath>
                </a14:m>
                <a:r>
                  <a:rPr lang="en-US" dirty="0" smtClean="0"/>
                  <a:t>, called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the </a:t>
                </a:r>
                <a14:m>
                  <m:oMath xmlns:m="http://schemas.openxmlformats.org/officeDocument/2006/math">
                    <m:r>
                      <a:rPr lang="en-US" altLang="zh-CN" i="1">
                        <a:solidFill>
                          <a:srgbClr val="FF0000"/>
                        </a:solidFill>
                        <a:latin typeface="Cambria Math"/>
                        <a:ea typeface="宋体" charset="-122"/>
                      </a:rPr>
                      <m:t>𝐼</m:t>
                    </m:r>
                  </m:oMath>
                </a14:m>
                <a:r>
                  <a:rPr lang="en-US" dirty="0" smtClean="0">
                    <a:solidFill>
                      <a:srgbClr val="FF0000"/>
                    </a:solidFill>
                  </a:rPr>
                  <a:t>-probability </a:t>
                </a:r>
                <a:r>
                  <a:rPr lang="en-US" dirty="0" smtClean="0"/>
                  <a:t>of p</a:t>
                </a:r>
                <a:endParaRPr lang="en-US" i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63040"/>
                <a:ext cx="8147248" cy="1893952"/>
              </a:xfrm>
              <a:blipFill rotWithShape="1">
                <a:blip r:embed="rId2"/>
                <a:stretch>
                  <a:fillRect l="-1272" t="-2894" r="-524" b="-41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/>
          <p:cNvCxnSpPr/>
          <p:nvPr/>
        </p:nvCxnSpPr>
        <p:spPr bwMode="auto">
          <a:xfrm>
            <a:off x="899592" y="4437112"/>
            <a:ext cx="6912768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" name="Oval 4"/>
          <p:cNvSpPr/>
          <p:nvPr/>
        </p:nvSpPr>
        <p:spPr bwMode="auto">
          <a:xfrm>
            <a:off x="1331640" y="4365104"/>
            <a:ext cx="144016" cy="14401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2915816" y="4365104"/>
            <a:ext cx="144016" cy="14401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4211960" y="4365104"/>
            <a:ext cx="144016" cy="14401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5652120" y="4365104"/>
            <a:ext cx="144016" cy="14401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71800" y="4581128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0.3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067944" y="4581128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0.2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508104" y="4581128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0.4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187624" y="4581128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0.1</a:t>
            </a:r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2555776" y="5229200"/>
            <a:ext cx="223224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987824" y="5373216"/>
                <a:ext cx="159101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Pr[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𝑝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𝐼</m:t>
                    </m:r>
                  </m:oMath>
                </a14:m>
                <a:r>
                  <a:rPr lang="en-US" dirty="0" smtClean="0"/>
                  <a:t>] = 0.5</a:t>
                </a:r>
                <a:endParaRPr lang="en-US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824" y="5373216"/>
                <a:ext cx="1591013" cy="369332"/>
              </a:xfrm>
              <a:prstGeom prst="rect">
                <a:avLst/>
              </a:prstGeom>
              <a:blipFill rotWithShape="1">
                <a:blip r:embed="rId3"/>
                <a:stretch>
                  <a:fillRect l="-3065" t="-8197" r="-2682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499770" y="4859868"/>
                <a:ext cx="34426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>
                          <a:solidFill>
                            <a:srgbClr val="FF0000"/>
                          </a:solidFill>
                          <a:latin typeface="Cambria Math"/>
                          <a:ea typeface="宋体" charset="-122"/>
                        </a:rPr>
                        <m:t>𝐼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9770" y="4859868"/>
                <a:ext cx="344260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43444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20" grpId="0"/>
      <p:bldP spid="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71472" y="1785934"/>
            <a:ext cx="7993090" cy="1143000"/>
          </a:xfrm>
        </p:spPr>
        <p:txBody>
          <a:bodyPr/>
          <a:lstStyle/>
          <a:p>
            <a:pPr algn="ctr"/>
            <a:r>
              <a:rPr lang="en-US" dirty="0" smtClean="0"/>
              <a:t>Thank you for your attention!</a:t>
            </a:r>
            <a:endParaRPr lang="en-US" dirty="0"/>
          </a:p>
        </p:txBody>
      </p:sp>
      <p:sp>
        <p:nvSpPr>
          <p:cNvPr id="6" name="副标题 2"/>
          <p:cNvSpPr>
            <a:spLocks noGrp="1"/>
          </p:cNvSpPr>
          <p:nvPr>
            <p:ph type="subTitle" idx="1"/>
          </p:nvPr>
        </p:nvSpPr>
        <p:spPr>
          <a:xfrm>
            <a:off x="1357290" y="3501008"/>
            <a:ext cx="6400800" cy="2270760"/>
          </a:xfrm>
        </p:spPr>
        <p:txBody>
          <a:bodyPr/>
          <a:lstStyle/>
          <a:p>
            <a:pPr algn="ctr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99256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ectangle 61"/>
          <p:cNvSpPr/>
          <p:nvPr/>
        </p:nvSpPr>
        <p:spPr bwMode="auto">
          <a:xfrm>
            <a:off x="5309172" y="4797152"/>
            <a:ext cx="414940" cy="103664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3923928" y="5366247"/>
            <a:ext cx="558972" cy="467549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4" name="Straight Arrow Connector 33"/>
          <p:cNvCxnSpPr/>
          <p:nvPr/>
        </p:nvCxnSpPr>
        <p:spPr bwMode="auto">
          <a:xfrm>
            <a:off x="1403648" y="5867980"/>
            <a:ext cx="6552728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uncertain point </a:t>
            </a:r>
            <a:r>
              <a:rPr lang="en-US" dirty="0" smtClean="0">
                <a:solidFill>
                  <a:schemeClr val="tx2"/>
                </a:solidFill>
              </a:rPr>
              <a:t>p</a:t>
            </a:r>
            <a:r>
              <a:rPr lang="en-US" dirty="0" smtClean="0"/>
              <a:t>: A general case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63040"/>
                <a:ext cx="8147248" cy="1893952"/>
              </a:xfrm>
            </p:spPr>
            <p:txBody>
              <a:bodyPr/>
              <a:lstStyle/>
              <a:p>
                <a:r>
                  <a:rPr lang="en-US" dirty="0" smtClean="0"/>
                  <a:t>The location of </a:t>
                </a:r>
                <a:r>
                  <a:rPr lang="en-US" dirty="0" smtClean="0">
                    <a:solidFill>
                      <a:schemeClr val="tx2"/>
                    </a:solidFill>
                  </a:rPr>
                  <a:t>p </a:t>
                </a:r>
                <a:r>
                  <a:rPr lang="en-US" dirty="0"/>
                  <a:t>is specified by </a:t>
                </a:r>
                <a:r>
                  <a:rPr lang="en-US" dirty="0" smtClean="0"/>
                  <a:t>its PDF (probability density function)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𝑝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dirty="0"/>
                  <a:t>, </a:t>
                </a:r>
                <a:r>
                  <a:rPr lang="en-US" dirty="0" smtClean="0"/>
                  <a:t>which is a step function or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histogram</a:t>
                </a:r>
                <a:endParaRPr lang="en-US" dirty="0">
                  <a:solidFill>
                    <a:srgbClr val="FF0000"/>
                  </a:solidFill>
                </a:endParaRPr>
              </a:p>
              <a:p>
                <a:r>
                  <a:rPr lang="en-US" dirty="0" smtClean="0"/>
                  <a:t>Give a query interval </a:t>
                </a:r>
                <a14:m>
                  <m:oMath xmlns:m="http://schemas.openxmlformats.org/officeDocument/2006/math">
                    <m:r>
                      <a:rPr lang="en-US" altLang="zh-CN" i="1">
                        <a:solidFill>
                          <a:srgbClr val="FF0000"/>
                        </a:solidFill>
                        <a:latin typeface="Cambria Math"/>
                        <a:ea typeface="宋体" charset="-122"/>
                      </a:rPr>
                      <m:t>𝐼</m:t>
                    </m:r>
                  </m:oMath>
                </a14:m>
                <a:r>
                  <a:rPr lang="en-US" dirty="0" smtClean="0"/>
                  <a:t>,</a:t>
                </a:r>
              </a:p>
              <a:p>
                <a:pPr lvl="1"/>
                <a:r>
                  <a:rPr lang="en-US" dirty="0"/>
                  <a:t>Pr[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𝑝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𝐼</m:t>
                    </m:r>
                  </m:oMath>
                </a14:m>
                <a:r>
                  <a:rPr lang="en-US" dirty="0"/>
                  <a:t>]</a:t>
                </a:r>
                <a:r>
                  <a:rPr lang="en-US" dirty="0" smtClean="0"/>
                  <a:t>: </a:t>
                </a:r>
                <a:r>
                  <a:rPr lang="en-US" dirty="0"/>
                  <a:t>the </a:t>
                </a:r>
                <a14:m>
                  <m:oMath xmlns:m="http://schemas.openxmlformats.org/officeDocument/2006/math">
                    <m:r>
                      <a:rPr lang="en-US" altLang="zh-CN">
                        <a:latin typeface="Cambria Math"/>
                      </a:rPr>
                      <m:t>𝐼</m:t>
                    </m:r>
                  </m:oMath>
                </a14:m>
                <a:r>
                  <a:rPr lang="en-US" dirty="0"/>
                  <a:t>-probability of p</a:t>
                </a:r>
                <a:endParaRPr lang="en-US" i="1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63040"/>
                <a:ext cx="8147248" cy="1893952"/>
              </a:xfrm>
              <a:blipFill rotWithShape="1">
                <a:blip r:embed="rId2"/>
                <a:stretch>
                  <a:fillRect l="-1272" t="-2894" b="-315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/>
          <p:cNvCxnSpPr/>
          <p:nvPr/>
        </p:nvCxnSpPr>
        <p:spPr bwMode="auto">
          <a:xfrm>
            <a:off x="899592" y="5867980"/>
            <a:ext cx="6912768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>
            <a:off x="3923928" y="6156012"/>
            <a:ext cx="18002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1835696" y="5867980"/>
            <a:ext cx="1008112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3131840" y="5867980"/>
            <a:ext cx="1368152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>
            <a:off x="5292080" y="5867980"/>
            <a:ext cx="864096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6670598" y="5867980"/>
            <a:ext cx="5400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 flipV="1">
            <a:off x="899592" y="4355812"/>
            <a:ext cx="0" cy="151216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>
            <a:off x="1835696" y="5003884"/>
            <a:ext cx="1008112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>
            <a:off x="3131840" y="5363924"/>
            <a:ext cx="1368152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>
            <a:off x="5292080" y="4787860"/>
            <a:ext cx="864096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>
            <a:off x="6664083" y="4895872"/>
            <a:ext cx="54006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7956376" y="5651956"/>
                <a:ext cx="3792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6376" y="5651956"/>
                <a:ext cx="379206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Straight Connector 36"/>
          <p:cNvCxnSpPr/>
          <p:nvPr/>
        </p:nvCxnSpPr>
        <p:spPr bwMode="auto">
          <a:xfrm>
            <a:off x="1835696" y="5003884"/>
            <a:ext cx="0" cy="83273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>
            <a:off x="2843808" y="5003884"/>
            <a:ext cx="0" cy="83273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>
            <a:off x="3131840" y="5363924"/>
            <a:ext cx="0" cy="47269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>
            <a:off x="4482900" y="5363924"/>
            <a:ext cx="0" cy="47269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/>
          <p:nvPr/>
        </p:nvCxnSpPr>
        <p:spPr bwMode="auto">
          <a:xfrm>
            <a:off x="5292080" y="4787860"/>
            <a:ext cx="0" cy="104876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>
            <a:off x="6156176" y="4787860"/>
            <a:ext cx="0" cy="104876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/>
          <p:nvPr/>
        </p:nvCxnSpPr>
        <p:spPr bwMode="auto">
          <a:xfrm>
            <a:off x="6664083" y="4895872"/>
            <a:ext cx="6515" cy="9407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>
            <a:off x="7195597" y="4893046"/>
            <a:ext cx="6515" cy="9407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2123728" y="4706560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0.2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3491880" y="5066600"/>
            <a:ext cx="582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0.15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5436096" y="4427820"/>
            <a:ext cx="582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0.25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6605316" y="4528360"/>
            <a:ext cx="582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0.22</a:t>
            </a:r>
            <a:endParaRPr lang="en-US" dirty="0"/>
          </a:p>
        </p:txBody>
      </p:sp>
      <p:cxnSp>
        <p:nvCxnSpPr>
          <p:cNvPr id="59" name="Straight Connector 58"/>
          <p:cNvCxnSpPr/>
          <p:nvPr/>
        </p:nvCxnSpPr>
        <p:spPr bwMode="auto">
          <a:xfrm flipV="1">
            <a:off x="3923928" y="4077072"/>
            <a:ext cx="0" cy="23762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/>
          <p:nvPr/>
        </p:nvCxnSpPr>
        <p:spPr bwMode="auto">
          <a:xfrm flipV="1">
            <a:off x="5724112" y="4078609"/>
            <a:ext cx="0" cy="23762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178535" y="4334396"/>
                <a:ext cx="769762" cy="3907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𝑝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535" y="4334396"/>
                <a:ext cx="769762" cy="390748"/>
              </a:xfrm>
              <a:prstGeom prst="rect">
                <a:avLst/>
              </a:prstGeom>
              <a:blipFill rotWithShape="1">
                <a:blip r:embed="rId4"/>
                <a:stretch>
                  <a:fillRect b="-78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651898" y="6156012"/>
                <a:ext cx="34426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>
                          <a:solidFill>
                            <a:srgbClr val="FF0000"/>
                          </a:solidFill>
                          <a:latin typeface="Cambria Math"/>
                          <a:ea typeface="宋体" charset="-122"/>
                        </a:rPr>
                        <m:t>𝐼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1898" y="6156012"/>
                <a:ext cx="344260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1007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61" grpId="0" animBg="1"/>
      <p:bldP spid="32" grpId="0"/>
      <p:bldP spid="49" grpId="0"/>
      <p:bldP spid="50" grpId="0"/>
      <p:bldP spid="51" grpId="0"/>
      <p:bldP spid="52" grpId="0"/>
      <p:bldP spid="63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/>
          <p:cNvSpPr/>
          <p:nvPr/>
        </p:nvSpPr>
        <p:spPr bwMode="auto">
          <a:xfrm>
            <a:off x="5292226" y="5287742"/>
            <a:ext cx="647926" cy="1050109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3131840" y="5854319"/>
            <a:ext cx="1351060" cy="48636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1835696" y="5507940"/>
            <a:ext cx="1008112" cy="859047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The cumulative distribution function (CDF)</a:t>
            </a:r>
            <a:endParaRPr 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63040"/>
                <a:ext cx="8147248" cy="1245880"/>
              </a:xfrm>
            </p:spPr>
            <p:txBody>
              <a:bodyPr/>
              <a:lstStyle/>
              <a:p>
                <a:r>
                  <a:rPr lang="en-US" dirty="0" smtClean="0"/>
                  <a:t>CDF: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nary>
                      <m:nary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∞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sup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𝑓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𝑝</m:t>
                            </m:r>
                          </m:sub>
                        </m:sSub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d>
                        <m:r>
                          <a:rPr lang="en-US" b="0" i="1" smtClean="0">
                            <a:latin typeface="Cambria Math"/>
                          </a:rPr>
                          <m:t>𝑑𝑥</m:t>
                        </m:r>
                      </m:e>
                    </m:nary>
                  </m:oMath>
                </a14:m>
                <a:r>
                  <a:rPr lang="en-US" dirty="0" smtClean="0"/>
                  <a:t>    </a:t>
                </a:r>
              </a:p>
              <a:p>
                <a:pPr lvl="1"/>
                <a:r>
                  <a:rPr lang="en-US" dirty="0" smtClean="0"/>
                  <a:t>a piecewise linear function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63040"/>
                <a:ext cx="8147248" cy="1245880"/>
              </a:xfrm>
              <a:blipFill rotWithShape="1">
                <a:blip r:embed="rId2"/>
                <a:stretch>
                  <a:fillRect l="-12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Arrow Connector 3"/>
          <p:cNvCxnSpPr/>
          <p:nvPr/>
        </p:nvCxnSpPr>
        <p:spPr bwMode="auto">
          <a:xfrm>
            <a:off x="1403648" y="6372036"/>
            <a:ext cx="6552728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" name="Straight Connector 4"/>
          <p:cNvCxnSpPr/>
          <p:nvPr/>
        </p:nvCxnSpPr>
        <p:spPr bwMode="auto">
          <a:xfrm>
            <a:off x="899592" y="6372036"/>
            <a:ext cx="6912768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1835696" y="6372036"/>
            <a:ext cx="1008112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>
            <a:off x="3131840" y="6372036"/>
            <a:ext cx="1368152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5292080" y="6372036"/>
            <a:ext cx="864096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6670598" y="6372036"/>
            <a:ext cx="5400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flipV="1">
            <a:off x="899592" y="3347700"/>
            <a:ext cx="0" cy="302433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1835696" y="5507940"/>
            <a:ext cx="1008112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3131840" y="5867980"/>
            <a:ext cx="1368152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5292080" y="5291916"/>
            <a:ext cx="864096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6664083" y="5399928"/>
            <a:ext cx="54006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7956376" y="6156012"/>
                <a:ext cx="3792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6376" y="6156012"/>
                <a:ext cx="379206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Connector 17"/>
          <p:cNvCxnSpPr/>
          <p:nvPr/>
        </p:nvCxnSpPr>
        <p:spPr bwMode="auto">
          <a:xfrm>
            <a:off x="1835696" y="5507940"/>
            <a:ext cx="0" cy="83273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>
            <a:off x="2843808" y="5507940"/>
            <a:ext cx="0" cy="83273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3131840" y="5867980"/>
            <a:ext cx="0" cy="47269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4482900" y="5867980"/>
            <a:ext cx="0" cy="47269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>
            <a:off x="5292080" y="5291916"/>
            <a:ext cx="0" cy="104876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6156176" y="5291916"/>
            <a:ext cx="0" cy="104876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>
            <a:off x="6664083" y="5399928"/>
            <a:ext cx="6515" cy="9407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>
            <a:off x="7195597" y="5397102"/>
            <a:ext cx="6515" cy="9407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79512" y="3068960"/>
                <a:ext cx="812530" cy="3907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𝑝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3068960"/>
                <a:ext cx="812530" cy="390748"/>
              </a:xfrm>
              <a:prstGeom prst="rect">
                <a:avLst/>
              </a:prstGeom>
              <a:blipFill rotWithShape="1">
                <a:blip r:embed="rId4"/>
                <a:stretch>
                  <a:fillRect b="-15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155372" y="4581128"/>
                <a:ext cx="769762" cy="3907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𝑝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372" y="4581128"/>
                <a:ext cx="769762" cy="390748"/>
              </a:xfrm>
              <a:prstGeom prst="rect">
                <a:avLst/>
              </a:prstGeom>
              <a:blipFill rotWithShape="1">
                <a:blip r:embed="rId5"/>
                <a:stretch>
                  <a:fillRect b="-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/>
          <p:nvPr/>
        </p:nvCxnSpPr>
        <p:spPr bwMode="auto">
          <a:xfrm>
            <a:off x="1835696" y="3517354"/>
            <a:ext cx="0" cy="288032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/>
          <p:nvPr/>
        </p:nvCxnSpPr>
        <p:spPr bwMode="auto">
          <a:xfrm>
            <a:off x="2843808" y="3517354"/>
            <a:ext cx="0" cy="288032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>
            <a:off x="3131840" y="3491716"/>
            <a:ext cx="0" cy="288032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/>
          <p:nvPr/>
        </p:nvCxnSpPr>
        <p:spPr bwMode="auto">
          <a:xfrm>
            <a:off x="4482900" y="3491716"/>
            <a:ext cx="0" cy="288032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/>
          <p:nvPr/>
        </p:nvCxnSpPr>
        <p:spPr bwMode="auto">
          <a:xfrm>
            <a:off x="5292080" y="3491716"/>
            <a:ext cx="0" cy="288032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>
            <a:off x="6156176" y="3491716"/>
            <a:ext cx="0" cy="288032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/>
          <p:nvPr/>
        </p:nvCxnSpPr>
        <p:spPr bwMode="auto">
          <a:xfrm>
            <a:off x="6668778" y="3495356"/>
            <a:ext cx="0" cy="288032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/>
          <p:nvPr/>
        </p:nvCxnSpPr>
        <p:spPr bwMode="auto">
          <a:xfrm>
            <a:off x="7202112" y="3486810"/>
            <a:ext cx="0" cy="288032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Freeform 53"/>
          <p:cNvSpPr/>
          <p:nvPr/>
        </p:nvSpPr>
        <p:spPr bwMode="auto">
          <a:xfrm>
            <a:off x="905854" y="3640879"/>
            <a:ext cx="7229742" cy="2726108"/>
          </a:xfrm>
          <a:custGeom>
            <a:avLst/>
            <a:gdLst>
              <a:gd name="connsiteX0" fmla="*/ 0 w 7229742"/>
              <a:gd name="connsiteY0" fmla="*/ 2726108 h 2726108"/>
              <a:gd name="connsiteX1" fmla="*/ 940038 w 7229742"/>
              <a:gd name="connsiteY1" fmla="*/ 2717562 h 2726108"/>
              <a:gd name="connsiteX2" fmla="*/ 1948441 w 7229742"/>
              <a:gd name="connsiteY2" fmla="*/ 1538243 h 2726108"/>
              <a:gd name="connsiteX3" fmla="*/ 2230453 w 7229742"/>
              <a:gd name="connsiteY3" fmla="*/ 1546789 h 2726108"/>
              <a:gd name="connsiteX4" fmla="*/ 3589234 w 7229742"/>
              <a:gd name="connsiteY4" fmla="*/ 888762 h 2726108"/>
              <a:gd name="connsiteX5" fmla="*/ 4392539 w 7229742"/>
              <a:gd name="connsiteY5" fmla="*/ 905854 h 2726108"/>
              <a:gd name="connsiteX6" fmla="*/ 5247118 w 7229742"/>
              <a:gd name="connsiteY6" fmla="*/ 435835 h 2726108"/>
              <a:gd name="connsiteX7" fmla="*/ 5759866 w 7229742"/>
              <a:gd name="connsiteY7" fmla="*/ 452927 h 2726108"/>
              <a:gd name="connsiteX8" fmla="*/ 6298251 w 7229742"/>
              <a:gd name="connsiteY8" fmla="*/ 0 h 2726108"/>
              <a:gd name="connsiteX9" fmla="*/ 7229742 w 7229742"/>
              <a:gd name="connsiteY9" fmla="*/ 17091 h 2726108"/>
              <a:gd name="connsiteX10" fmla="*/ 7229742 w 7229742"/>
              <a:gd name="connsiteY10" fmla="*/ 17091 h 2726108"/>
              <a:gd name="connsiteX11" fmla="*/ 7229742 w 7229742"/>
              <a:gd name="connsiteY11" fmla="*/ 17091 h 2726108"/>
              <a:gd name="connsiteX0" fmla="*/ 0 w 7375021"/>
              <a:gd name="connsiteY0" fmla="*/ 2743200 h 2743200"/>
              <a:gd name="connsiteX1" fmla="*/ 940038 w 7375021"/>
              <a:gd name="connsiteY1" fmla="*/ 2734654 h 2743200"/>
              <a:gd name="connsiteX2" fmla="*/ 1948441 w 7375021"/>
              <a:gd name="connsiteY2" fmla="*/ 1555335 h 2743200"/>
              <a:gd name="connsiteX3" fmla="*/ 2230453 w 7375021"/>
              <a:gd name="connsiteY3" fmla="*/ 1563881 h 2743200"/>
              <a:gd name="connsiteX4" fmla="*/ 3589234 w 7375021"/>
              <a:gd name="connsiteY4" fmla="*/ 905854 h 2743200"/>
              <a:gd name="connsiteX5" fmla="*/ 4392539 w 7375021"/>
              <a:gd name="connsiteY5" fmla="*/ 922946 h 2743200"/>
              <a:gd name="connsiteX6" fmla="*/ 5247118 w 7375021"/>
              <a:gd name="connsiteY6" fmla="*/ 452927 h 2743200"/>
              <a:gd name="connsiteX7" fmla="*/ 5759866 w 7375021"/>
              <a:gd name="connsiteY7" fmla="*/ 470019 h 2743200"/>
              <a:gd name="connsiteX8" fmla="*/ 6298251 w 7375021"/>
              <a:gd name="connsiteY8" fmla="*/ 17092 h 2743200"/>
              <a:gd name="connsiteX9" fmla="*/ 7229742 w 7375021"/>
              <a:gd name="connsiteY9" fmla="*/ 34183 h 2743200"/>
              <a:gd name="connsiteX10" fmla="*/ 7229742 w 7375021"/>
              <a:gd name="connsiteY10" fmla="*/ 34183 h 2743200"/>
              <a:gd name="connsiteX11" fmla="*/ 7375021 w 7375021"/>
              <a:gd name="connsiteY11" fmla="*/ 0 h 2743200"/>
              <a:gd name="connsiteX0" fmla="*/ 0 w 7229742"/>
              <a:gd name="connsiteY0" fmla="*/ 2726108 h 2726108"/>
              <a:gd name="connsiteX1" fmla="*/ 940038 w 7229742"/>
              <a:gd name="connsiteY1" fmla="*/ 2717562 h 2726108"/>
              <a:gd name="connsiteX2" fmla="*/ 1948441 w 7229742"/>
              <a:gd name="connsiteY2" fmla="*/ 1538243 h 2726108"/>
              <a:gd name="connsiteX3" fmla="*/ 2230453 w 7229742"/>
              <a:gd name="connsiteY3" fmla="*/ 1546789 h 2726108"/>
              <a:gd name="connsiteX4" fmla="*/ 3589234 w 7229742"/>
              <a:gd name="connsiteY4" fmla="*/ 888762 h 2726108"/>
              <a:gd name="connsiteX5" fmla="*/ 4392539 w 7229742"/>
              <a:gd name="connsiteY5" fmla="*/ 905854 h 2726108"/>
              <a:gd name="connsiteX6" fmla="*/ 5247118 w 7229742"/>
              <a:gd name="connsiteY6" fmla="*/ 435835 h 2726108"/>
              <a:gd name="connsiteX7" fmla="*/ 5759866 w 7229742"/>
              <a:gd name="connsiteY7" fmla="*/ 452927 h 2726108"/>
              <a:gd name="connsiteX8" fmla="*/ 6298251 w 7229742"/>
              <a:gd name="connsiteY8" fmla="*/ 0 h 2726108"/>
              <a:gd name="connsiteX9" fmla="*/ 7229742 w 7229742"/>
              <a:gd name="connsiteY9" fmla="*/ 17091 h 2726108"/>
              <a:gd name="connsiteX10" fmla="*/ 7229742 w 7229742"/>
              <a:gd name="connsiteY10" fmla="*/ 17091 h 2726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29742" h="2726108">
                <a:moveTo>
                  <a:pt x="0" y="2726108"/>
                </a:moveTo>
                <a:lnTo>
                  <a:pt x="940038" y="2717562"/>
                </a:lnTo>
                <a:lnTo>
                  <a:pt x="1948441" y="1538243"/>
                </a:lnTo>
                <a:lnTo>
                  <a:pt x="2230453" y="1546789"/>
                </a:lnTo>
                <a:lnTo>
                  <a:pt x="3589234" y="888762"/>
                </a:lnTo>
                <a:lnTo>
                  <a:pt x="4392539" y="905854"/>
                </a:lnTo>
                <a:lnTo>
                  <a:pt x="5247118" y="435835"/>
                </a:lnTo>
                <a:lnTo>
                  <a:pt x="5759866" y="452927"/>
                </a:lnTo>
                <a:lnTo>
                  <a:pt x="6298251" y="0"/>
                </a:lnTo>
                <a:lnTo>
                  <a:pt x="7229742" y="17091"/>
                </a:lnTo>
                <a:lnTo>
                  <a:pt x="7229742" y="17091"/>
                </a:lnTo>
              </a:path>
            </a:pathLst>
          </a:custGeom>
          <a:noFill/>
          <a:ln w="28575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" name="Straight Connector 55"/>
          <p:cNvCxnSpPr/>
          <p:nvPr/>
        </p:nvCxnSpPr>
        <p:spPr bwMode="auto">
          <a:xfrm flipV="1">
            <a:off x="5940152" y="4211796"/>
            <a:ext cx="0" cy="216388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/>
          <p:cNvCxnSpPr/>
          <p:nvPr/>
        </p:nvCxnSpPr>
        <p:spPr bwMode="auto">
          <a:xfrm flipH="1">
            <a:off x="899592" y="4211796"/>
            <a:ext cx="5048506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5796136" y="6372036"/>
                <a:ext cx="43152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′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136" y="6372036"/>
                <a:ext cx="431528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63081" y="3995772"/>
                <a:ext cx="864852" cy="3907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𝑝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′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81" y="3995772"/>
                <a:ext cx="864852" cy="390748"/>
              </a:xfrm>
              <a:prstGeom prst="rect">
                <a:avLst/>
              </a:prstGeom>
              <a:blipFill rotWithShape="1">
                <a:blip r:embed="rId7"/>
                <a:stretch>
                  <a:fillRect b="-15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Oval 66"/>
          <p:cNvSpPr/>
          <p:nvPr/>
        </p:nvSpPr>
        <p:spPr bwMode="auto">
          <a:xfrm>
            <a:off x="5868144" y="4139788"/>
            <a:ext cx="144016" cy="14401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7502" y="616530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cxnSp>
        <p:nvCxnSpPr>
          <p:cNvPr id="51" name="Straight Connector 50"/>
          <p:cNvCxnSpPr/>
          <p:nvPr/>
        </p:nvCxnSpPr>
        <p:spPr bwMode="auto">
          <a:xfrm flipH="1">
            <a:off x="899592" y="3640879"/>
            <a:ext cx="6296005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C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2" name="TextBox 51"/>
          <p:cNvSpPr txBox="1"/>
          <p:nvPr/>
        </p:nvSpPr>
        <p:spPr>
          <a:xfrm>
            <a:off x="540253" y="349171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509026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65" grpId="1" animBg="1"/>
      <p:bldP spid="64" grpId="0" animBg="1"/>
      <p:bldP spid="64" grpId="1" animBg="1"/>
      <p:bldP spid="62" grpId="0" animBg="1"/>
      <p:bldP spid="62" grpId="1" animBg="1"/>
      <p:bldP spid="35" grpId="0"/>
      <p:bldP spid="36" grpId="0"/>
      <p:bldP spid="54" grpId="0" animBg="1"/>
      <p:bldP spid="60" grpId="0"/>
      <p:bldP spid="60" grpId="1"/>
      <p:bldP spid="61" grpId="0"/>
      <p:bldP spid="61" grpId="1"/>
      <p:bldP spid="67" grpId="0" animBg="1"/>
      <p:bldP spid="67" grpId="1" animBg="1"/>
      <p:bldP spid="6" grpId="0"/>
      <p:bldP spid="5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sz="3200" dirty="0" smtClean="0"/>
                  <a:t>Computing the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  <a:ea typeface="Cambria Math"/>
                      </a:rPr>
                      <m:t>𝐼</m:t>
                    </m:r>
                  </m:oMath>
                </a14:m>
                <a:r>
                  <a:rPr lang="en-US" sz="3200" dirty="0" smtClean="0"/>
                  <a:t>-probability using CDF</a:t>
                </a:r>
                <a:endParaRPr lang="en-US" sz="32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l="-2039" b="-175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63040"/>
                <a:ext cx="8147248" cy="1245880"/>
              </a:xfrm>
            </p:spPr>
            <p:txBody>
              <a:bodyPr/>
              <a:lstStyle/>
              <a:p>
                <a:r>
                  <a:rPr lang="en-US" dirty="0" smtClean="0"/>
                  <a:t>CDF: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nary>
                      <m:nary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∞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sup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𝑓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𝑝</m:t>
                            </m:r>
                          </m:sub>
                        </m:sSub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d>
                        <m:r>
                          <a:rPr lang="en-US" b="0" i="1" smtClean="0">
                            <a:latin typeface="Cambria Math"/>
                          </a:rPr>
                          <m:t>𝑑𝑥</m:t>
                        </m:r>
                      </m:e>
                    </m:nary>
                  </m:oMath>
                </a14:m>
                <a:r>
                  <a:rPr lang="en-US" dirty="0" smtClean="0"/>
                  <a:t>    </a:t>
                </a:r>
              </a:p>
              <a:p>
                <a:pPr lvl="1"/>
                <a:r>
                  <a:rPr lang="en-US" dirty="0" smtClean="0"/>
                  <a:t>a piecewise linear function</a:t>
                </a:r>
              </a:p>
              <a:p>
                <a:r>
                  <a:rPr lang="en-US" sz="2400" dirty="0" smtClean="0"/>
                  <a:t>A query interval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  <a:ea typeface="Cambria Math"/>
                      </a:rPr>
                      <m:t>𝐼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sz="2400" dirty="0" smtClean="0"/>
                  <a:t>=[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𝑙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</a:rPr>
                      <m:t>,</m:t>
                    </m:r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𝑟</m:t>
                        </m:r>
                      </m:sub>
                    </m:sSub>
                  </m:oMath>
                </a14:m>
                <a:r>
                  <a:rPr lang="en-US" sz="2400" dirty="0" smtClean="0"/>
                  <a:t>] </a:t>
                </a:r>
              </a:p>
              <a:p>
                <a:pPr lvl="1"/>
                <a:r>
                  <a:rPr lang="en-US" sz="2000" dirty="0" smtClean="0">
                    <a:solidFill>
                      <a:srgbClr val="FF0000"/>
                    </a:solidFill>
                  </a:rPr>
                  <a:t>Pr[</a:t>
                </a:r>
                <a:r>
                  <a:rPr lang="en-US" sz="2000" i="1" dirty="0" smtClean="0">
                    <a:solidFill>
                      <a:srgbClr val="FF0000"/>
                    </a:solidFill>
                  </a:rPr>
                  <a:t>p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𝐼</m:t>
                    </m:r>
                  </m:oMath>
                </a14:m>
                <a:r>
                  <a:rPr lang="en-US" sz="2000" dirty="0" smtClean="0">
                    <a:solidFill>
                      <a:srgbClr val="FF0000"/>
                    </a:solidFill>
                  </a:rPr>
                  <a:t>]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𝑝</m:t>
                        </m:r>
                      </m:sub>
                    </m:sSub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𝑟</m:t>
                        </m:r>
                      </m:sub>
                    </m:sSub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/>
                      </a:rPr>
                      <m:t>)</m:t>
                    </m:r>
                    <m:r>
                      <a:rPr lang="en-US" sz="2000" b="0" i="1" dirty="0" smtClean="0">
                        <a:solidFill>
                          <a:srgbClr val="FF0000"/>
                        </a:solidFill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𝑝</m:t>
                        </m:r>
                      </m:sub>
                    </m:sSub>
                    <m:d>
                      <m:dPr>
                        <m:ctrlPr>
                          <a:rPr 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𝑙</m:t>
                            </m:r>
                          </m:sub>
                        </m:sSub>
                      </m:e>
                    </m:d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63040"/>
                <a:ext cx="8147248" cy="1245880"/>
              </a:xfrm>
              <a:blipFill rotWithShape="1">
                <a:blip r:embed="rId3"/>
                <a:stretch>
                  <a:fillRect l="-1272" b="-602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Arrow Connector 3"/>
          <p:cNvCxnSpPr/>
          <p:nvPr/>
        </p:nvCxnSpPr>
        <p:spPr bwMode="auto">
          <a:xfrm>
            <a:off x="1403648" y="6372036"/>
            <a:ext cx="6552728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" name="Straight Connector 4"/>
          <p:cNvCxnSpPr/>
          <p:nvPr/>
        </p:nvCxnSpPr>
        <p:spPr bwMode="auto">
          <a:xfrm>
            <a:off x="899592" y="6372036"/>
            <a:ext cx="6912768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>
            <a:off x="3707904" y="6597352"/>
            <a:ext cx="18002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1835696" y="6372036"/>
            <a:ext cx="1008112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>
            <a:off x="3131840" y="6372036"/>
            <a:ext cx="1368152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5292080" y="6372036"/>
            <a:ext cx="864096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6670598" y="6372036"/>
            <a:ext cx="54006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flipV="1">
            <a:off x="899592" y="3347700"/>
            <a:ext cx="0" cy="302433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1835696" y="5507940"/>
            <a:ext cx="1008112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3131840" y="5867980"/>
            <a:ext cx="1368152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5292080" y="5291916"/>
            <a:ext cx="864096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6664083" y="5399928"/>
            <a:ext cx="54006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7956376" y="6156012"/>
                <a:ext cx="3792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6376" y="6156012"/>
                <a:ext cx="379206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Connector 17"/>
          <p:cNvCxnSpPr/>
          <p:nvPr/>
        </p:nvCxnSpPr>
        <p:spPr bwMode="auto">
          <a:xfrm>
            <a:off x="1835696" y="5507940"/>
            <a:ext cx="0" cy="83273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>
            <a:off x="2843808" y="5507940"/>
            <a:ext cx="0" cy="83273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3131840" y="5867980"/>
            <a:ext cx="0" cy="47269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4482900" y="5867980"/>
            <a:ext cx="0" cy="47269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>
            <a:off x="5292080" y="5291916"/>
            <a:ext cx="0" cy="104876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6156176" y="5291916"/>
            <a:ext cx="0" cy="104876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>
            <a:off x="6664083" y="5399928"/>
            <a:ext cx="6515" cy="9407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>
            <a:off x="7195597" y="5397102"/>
            <a:ext cx="6515" cy="9407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79512" y="3347700"/>
                <a:ext cx="812530" cy="3907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𝑝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3347700"/>
                <a:ext cx="812530" cy="390748"/>
              </a:xfrm>
              <a:prstGeom prst="rect">
                <a:avLst/>
              </a:prstGeom>
              <a:blipFill rotWithShape="1">
                <a:blip r:embed="rId5"/>
                <a:stretch>
                  <a:fillRect b="-31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/>
          <p:nvPr/>
        </p:nvCxnSpPr>
        <p:spPr bwMode="auto">
          <a:xfrm>
            <a:off x="1835696" y="3517354"/>
            <a:ext cx="0" cy="288032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/>
          <p:nvPr/>
        </p:nvCxnSpPr>
        <p:spPr bwMode="auto">
          <a:xfrm>
            <a:off x="2843808" y="3517354"/>
            <a:ext cx="0" cy="288032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>
            <a:off x="3131840" y="3491716"/>
            <a:ext cx="0" cy="288032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/>
          <p:nvPr/>
        </p:nvCxnSpPr>
        <p:spPr bwMode="auto">
          <a:xfrm>
            <a:off x="4482900" y="3491716"/>
            <a:ext cx="0" cy="288032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/>
          <p:nvPr/>
        </p:nvCxnSpPr>
        <p:spPr bwMode="auto">
          <a:xfrm>
            <a:off x="5292080" y="3491716"/>
            <a:ext cx="0" cy="288032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>
            <a:off x="6156176" y="3491716"/>
            <a:ext cx="0" cy="288032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/>
          <p:nvPr/>
        </p:nvCxnSpPr>
        <p:spPr bwMode="auto">
          <a:xfrm>
            <a:off x="6668778" y="3495356"/>
            <a:ext cx="0" cy="288032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/>
          <p:nvPr/>
        </p:nvCxnSpPr>
        <p:spPr bwMode="auto">
          <a:xfrm>
            <a:off x="7202112" y="3486810"/>
            <a:ext cx="0" cy="288032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Freeform 53"/>
          <p:cNvSpPr/>
          <p:nvPr/>
        </p:nvSpPr>
        <p:spPr bwMode="auto">
          <a:xfrm>
            <a:off x="905854" y="3640879"/>
            <a:ext cx="7229742" cy="2726108"/>
          </a:xfrm>
          <a:custGeom>
            <a:avLst/>
            <a:gdLst>
              <a:gd name="connsiteX0" fmla="*/ 0 w 7229742"/>
              <a:gd name="connsiteY0" fmla="*/ 2726108 h 2726108"/>
              <a:gd name="connsiteX1" fmla="*/ 940038 w 7229742"/>
              <a:gd name="connsiteY1" fmla="*/ 2717562 h 2726108"/>
              <a:gd name="connsiteX2" fmla="*/ 1948441 w 7229742"/>
              <a:gd name="connsiteY2" fmla="*/ 1538243 h 2726108"/>
              <a:gd name="connsiteX3" fmla="*/ 2230453 w 7229742"/>
              <a:gd name="connsiteY3" fmla="*/ 1546789 h 2726108"/>
              <a:gd name="connsiteX4" fmla="*/ 3589234 w 7229742"/>
              <a:gd name="connsiteY4" fmla="*/ 888762 h 2726108"/>
              <a:gd name="connsiteX5" fmla="*/ 4392539 w 7229742"/>
              <a:gd name="connsiteY5" fmla="*/ 905854 h 2726108"/>
              <a:gd name="connsiteX6" fmla="*/ 5247118 w 7229742"/>
              <a:gd name="connsiteY6" fmla="*/ 435835 h 2726108"/>
              <a:gd name="connsiteX7" fmla="*/ 5759866 w 7229742"/>
              <a:gd name="connsiteY7" fmla="*/ 452927 h 2726108"/>
              <a:gd name="connsiteX8" fmla="*/ 6298251 w 7229742"/>
              <a:gd name="connsiteY8" fmla="*/ 0 h 2726108"/>
              <a:gd name="connsiteX9" fmla="*/ 7229742 w 7229742"/>
              <a:gd name="connsiteY9" fmla="*/ 17091 h 2726108"/>
              <a:gd name="connsiteX10" fmla="*/ 7229742 w 7229742"/>
              <a:gd name="connsiteY10" fmla="*/ 17091 h 2726108"/>
              <a:gd name="connsiteX11" fmla="*/ 7229742 w 7229742"/>
              <a:gd name="connsiteY11" fmla="*/ 17091 h 2726108"/>
              <a:gd name="connsiteX0" fmla="*/ 0 w 7375021"/>
              <a:gd name="connsiteY0" fmla="*/ 2743200 h 2743200"/>
              <a:gd name="connsiteX1" fmla="*/ 940038 w 7375021"/>
              <a:gd name="connsiteY1" fmla="*/ 2734654 h 2743200"/>
              <a:gd name="connsiteX2" fmla="*/ 1948441 w 7375021"/>
              <a:gd name="connsiteY2" fmla="*/ 1555335 h 2743200"/>
              <a:gd name="connsiteX3" fmla="*/ 2230453 w 7375021"/>
              <a:gd name="connsiteY3" fmla="*/ 1563881 h 2743200"/>
              <a:gd name="connsiteX4" fmla="*/ 3589234 w 7375021"/>
              <a:gd name="connsiteY4" fmla="*/ 905854 h 2743200"/>
              <a:gd name="connsiteX5" fmla="*/ 4392539 w 7375021"/>
              <a:gd name="connsiteY5" fmla="*/ 922946 h 2743200"/>
              <a:gd name="connsiteX6" fmla="*/ 5247118 w 7375021"/>
              <a:gd name="connsiteY6" fmla="*/ 452927 h 2743200"/>
              <a:gd name="connsiteX7" fmla="*/ 5759866 w 7375021"/>
              <a:gd name="connsiteY7" fmla="*/ 470019 h 2743200"/>
              <a:gd name="connsiteX8" fmla="*/ 6298251 w 7375021"/>
              <a:gd name="connsiteY8" fmla="*/ 17092 h 2743200"/>
              <a:gd name="connsiteX9" fmla="*/ 7229742 w 7375021"/>
              <a:gd name="connsiteY9" fmla="*/ 34183 h 2743200"/>
              <a:gd name="connsiteX10" fmla="*/ 7229742 w 7375021"/>
              <a:gd name="connsiteY10" fmla="*/ 34183 h 2743200"/>
              <a:gd name="connsiteX11" fmla="*/ 7375021 w 7375021"/>
              <a:gd name="connsiteY11" fmla="*/ 0 h 2743200"/>
              <a:gd name="connsiteX0" fmla="*/ 0 w 7229742"/>
              <a:gd name="connsiteY0" fmla="*/ 2726108 h 2726108"/>
              <a:gd name="connsiteX1" fmla="*/ 940038 w 7229742"/>
              <a:gd name="connsiteY1" fmla="*/ 2717562 h 2726108"/>
              <a:gd name="connsiteX2" fmla="*/ 1948441 w 7229742"/>
              <a:gd name="connsiteY2" fmla="*/ 1538243 h 2726108"/>
              <a:gd name="connsiteX3" fmla="*/ 2230453 w 7229742"/>
              <a:gd name="connsiteY3" fmla="*/ 1546789 h 2726108"/>
              <a:gd name="connsiteX4" fmla="*/ 3589234 w 7229742"/>
              <a:gd name="connsiteY4" fmla="*/ 888762 h 2726108"/>
              <a:gd name="connsiteX5" fmla="*/ 4392539 w 7229742"/>
              <a:gd name="connsiteY5" fmla="*/ 905854 h 2726108"/>
              <a:gd name="connsiteX6" fmla="*/ 5247118 w 7229742"/>
              <a:gd name="connsiteY6" fmla="*/ 435835 h 2726108"/>
              <a:gd name="connsiteX7" fmla="*/ 5759866 w 7229742"/>
              <a:gd name="connsiteY7" fmla="*/ 452927 h 2726108"/>
              <a:gd name="connsiteX8" fmla="*/ 6298251 w 7229742"/>
              <a:gd name="connsiteY8" fmla="*/ 0 h 2726108"/>
              <a:gd name="connsiteX9" fmla="*/ 7229742 w 7229742"/>
              <a:gd name="connsiteY9" fmla="*/ 17091 h 2726108"/>
              <a:gd name="connsiteX10" fmla="*/ 7229742 w 7229742"/>
              <a:gd name="connsiteY10" fmla="*/ 17091 h 2726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29742" h="2726108">
                <a:moveTo>
                  <a:pt x="0" y="2726108"/>
                </a:moveTo>
                <a:lnTo>
                  <a:pt x="940038" y="2717562"/>
                </a:lnTo>
                <a:lnTo>
                  <a:pt x="1948441" y="1538243"/>
                </a:lnTo>
                <a:lnTo>
                  <a:pt x="2230453" y="1546789"/>
                </a:lnTo>
                <a:lnTo>
                  <a:pt x="3589234" y="888762"/>
                </a:lnTo>
                <a:lnTo>
                  <a:pt x="4392539" y="905854"/>
                </a:lnTo>
                <a:lnTo>
                  <a:pt x="5247118" y="435835"/>
                </a:lnTo>
                <a:lnTo>
                  <a:pt x="5759866" y="452927"/>
                </a:lnTo>
                <a:lnTo>
                  <a:pt x="6298251" y="0"/>
                </a:lnTo>
                <a:lnTo>
                  <a:pt x="7229742" y="17091"/>
                </a:lnTo>
                <a:lnTo>
                  <a:pt x="7229742" y="17091"/>
                </a:lnTo>
              </a:path>
            </a:pathLst>
          </a:custGeom>
          <a:noFill/>
          <a:ln w="28575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9" name="Straight Connector 68"/>
          <p:cNvCxnSpPr/>
          <p:nvPr/>
        </p:nvCxnSpPr>
        <p:spPr bwMode="auto">
          <a:xfrm flipV="1">
            <a:off x="5508104" y="4437112"/>
            <a:ext cx="0" cy="216024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Straight Connector 70"/>
          <p:cNvCxnSpPr/>
          <p:nvPr/>
        </p:nvCxnSpPr>
        <p:spPr bwMode="auto">
          <a:xfrm flipV="1">
            <a:off x="3707904" y="4926970"/>
            <a:ext cx="0" cy="167038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3335303" y="6381328"/>
                <a:ext cx="44460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𝑙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5303" y="6381328"/>
                <a:ext cx="444609" cy="369332"/>
              </a:xfrm>
              <a:prstGeom prst="rect">
                <a:avLst/>
              </a:prstGeom>
              <a:blipFill rotWithShape="1">
                <a:blip r:embed="rId6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5436096" y="6381328"/>
                <a:ext cx="47461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𝑟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6096" y="6381328"/>
                <a:ext cx="474617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4" name="Straight Connector 73"/>
          <p:cNvCxnSpPr/>
          <p:nvPr/>
        </p:nvCxnSpPr>
        <p:spPr bwMode="auto">
          <a:xfrm flipH="1">
            <a:off x="899592" y="4926970"/>
            <a:ext cx="2808312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Straight Connector 75"/>
          <p:cNvCxnSpPr/>
          <p:nvPr/>
        </p:nvCxnSpPr>
        <p:spPr bwMode="auto">
          <a:xfrm flipH="1">
            <a:off x="899592" y="4437112"/>
            <a:ext cx="4608512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91231" y="4221088"/>
                <a:ext cx="908710" cy="3907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𝑝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𝑟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231" y="4221088"/>
                <a:ext cx="908710" cy="390748"/>
              </a:xfrm>
              <a:prstGeom prst="rect">
                <a:avLst/>
              </a:prstGeom>
              <a:blipFill rotWithShape="1">
                <a:blip r:embed="rId8"/>
                <a:stretch>
                  <a:fillRect b="-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/>
            </p:nvSpPr>
            <p:spPr>
              <a:xfrm>
                <a:off x="133142" y="4725144"/>
                <a:ext cx="877933" cy="3907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𝑝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𝑙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42" y="4725144"/>
                <a:ext cx="877933" cy="390748"/>
              </a:xfrm>
              <a:prstGeom prst="rect">
                <a:avLst/>
              </a:prstGeom>
              <a:blipFill rotWithShape="1">
                <a:blip r:embed="rId9"/>
                <a:stretch>
                  <a:fillRect b="-31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0" name="Oval 79"/>
          <p:cNvSpPr/>
          <p:nvPr/>
        </p:nvSpPr>
        <p:spPr bwMode="auto">
          <a:xfrm>
            <a:off x="5436096" y="4365104"/>
            <a:ext cx="144016" cy="14401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1" name="Oval 80"/>
          <p:cNvSpPr/>
          <p:nvPr/>
        </p:nvSpPr>
        <p:spPr bwMode="auto">
          <a:xfrm>
            <a:off x="3635896" y="4854962"/>
            <a:ext cx="144016" cy="14401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6664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/>
      <p:bldP spid="79" grpId="0"/>
      <p:bldP spid="80" grpId="2" animBg="1"/>
      <p:bldP spid="81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Range query problems on uncertain points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63040"/>
                <a:ext cx="8363272" cy="4594860"/>
              </a:xfrm>
            </p:spPr>
            <p:txBody>
              <a:bodyPr/>
              <a:lstStyle/>
              <a:p>
                <a:r>
                  <a:rPr lang="en-US" dirty="0" smtClean="0"/>
                  <a:t>Input: a set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P</a:t>
                </a:r>
                <a:r>
                  <a:rPr lang="en-US" dirty="0" smtClean="0"/>
                  <a:t> of n uncertain points</a:t>
                </a:r>
              </a:p>
              <a:p>
                <a:r>
                  <a:rPr lang="en-US" dirty="0" smtClean="0"/>
                  <a:t>For any query interval </a:t>
                </a:r>
                <a14:m>
                  <m:oMath xmlns:m="http://schemas.openxmlformats.org/officeDocument/2006/math">
                    <m:r>
                      <a:rPr lang="en-US" altLang="zh-CN" i="1">
                        <a:solidFill>
                          <a:srgbClr val="FF0000"/>
                        </a:solidFill>
                        <a:latin typeface="Cambria Math"/>
                        <a:ea typeface="宋体" charset="-122"/>
                      </a:rPr>
                      <m:t>𝐼</m:t>
                    </m:r>
                  </m:oMath>
                </a14:m>
                <a:r>
                  <a:rPr lang="en-US" dirty="0" smtClean="0"/>
                  <a:t>:</a:t>
                </a:r>
              </a:p>
              <a:p>
                <a:pPr lvl="1"/>
                <a:r>
                  <a:rPr lang="en-US" dirty="0" smtClean="0">
                    <a:solidFill>
                      <a:srgbClr val="FF0000"/>
                    </a:solidFill>
                  </a:rPr>
                  <a:t>top-1 query</a:t>
                </a:r>
                <a:r>
                  <a:rPr lang="en-US" dirty="0" smtClean="0"/>
                  <a:t>: return the point in P with largest </a:t>
                </a:r>
                <a14:m>
                  <m:oMath xmlns:m="http://schemas.openxmlformats.org/officeDocument/2006/math">
                    <m:r>
                      <a:rPr lang="en-US" altLang="zh-CN" i="1">
                        <a:solidFill>
                          <a:srgbClr val="FF0000"/>
                        </a:solidFill>
                        <a:latin typeface="Cambria Math"/>
                        <a:ea typeface="宋体" charset="-122"/>
                      </a:rPr>
                      <m:t>𝐼</m:t>
                    </m:r>
                  </m:oMath>
                </a14:m>
                <a:r>
                  <a:rPr lang="en-US" dirty="0" smtClean="0"/>
                  <a:t>-probability</a:t>
                </a:r>
              </a:p>
              <a:p>
                <a:pPr lvl="1"/>
                <a:r>
                  <a:rPr lang="en-US" dirty="0" smtClean="0">
                    <a:solidFill>
                      <a:srgbClr val="FF0000"/>
                    </a:solidFill>
                  </a:rPr>
                  <a:t>top-k query</a:t>
                </a:r>
                <a:r>
                  <a:rPr lang="en-US" dirty="0" smtClean="0"/>
                  <a:t>: return the k points in P with largest </a:t>
                </a:r>
                <a14:m>
                  <m:oMath xmlns:m="http://schemas.openxmlformats.org/officeDocument/2006/math">
                    <m:r>
                      <a:rPr lang="en-US" altLang="zh-CN" i="1">
                        <a:solidFill>
                          <a:srgbClr val="FF0000"/>
                        </a:solidFill>
                        <a:latin typeface="Cambria Math"/>
                        <a:ea typeface="宋体" charset="-122"/>
                      </a:rPr>
                      <m:t>𝐼</m:t>
                    </m:r>
                  </m:oMath>
                </a14:m>
                <a:r>
                  <a:rPr lang="en-US" dirty="0"/>
                  <a:t>-</a:t>
                </a:r>
                <a:r>
                  <a:rPr lang="en-US" dirty="0" smtClean="0"/>
                  <a:t>probabilities</a:t>
                </a:r>
                <a:endParaRPr lang="en-US" dirty="0"/>
              </a:p>
              <a:p>
                <a:pPr lvl="1"/>
                <a:r>
                  <a:rPr lang="en-US" dirty="0" smtClean="0">
                    <a:solidFill>
                      <a:srgbClr val="FF0000"/>
                    </a:solidFill>
                  </a:rPr>
                  <a:t>threshold query</a:t>
                </a:r>
                <a:r>
                  <a:rPr lang="en-US" dirty="0" smtClean="0"/>
                  <a:t>: given any threshold </a:t>
                </a:r>
                <a:r>
                  <a:rPr lang="en-US" dirty="0">
                    <a:solidFill>
                      <a:srgbClr val="FF0000"/>
                    </a:solidFill>
                  </a:rPr>
                  <a:t>t</a:t>
                </a:r>
                <a:r>
                  <a:rPr lang="en-US" dirty="0" smtClean="0"/>
                  <a:t>, return the points in P with </a:t>
                </a:r>
                <a14:m>
                  <m:oMath xmlns:m="http://schemas.openxmlformats.org/officeDocument/2006/math">
                    <m:r>
                      <a:rPr lang="en-US" altLang="zh-CN" i="1">
                        <a:solidFill>
                          <a:srgbClr val="FF0000"/>
                        </a:solidFill>
                        <a:latin typeface="Cambria Math"/>
                        <a:ea typeface="宋体" charset="-122"/>
                      </a:rPr>
                      <m:t>𝐼</m:t>
                    </m:r>
                  </m:oMath>
                </a14:m>
                <a:r>
                  <a:rPr lang="en-US" dirty="0"/>
                  <a:t>-probabilities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≥</m:t>
                    </m:r>
                  </m:oMath>
                </a14:m>
                <a:r>
                  <a:rPr lang="en-US" dirty="0" smtClean="0">
                    <a:solidFill>
                      <a:srgbClr val="FF0000"/>
                    </a:solidFill>
                  </a:rPr>
                  <a:t> t</a:t>
                </a:r>
              </a:p>
              <a:p>
                <a:r>
                  <a:rPr lang="en-US" dirty="0" smtClean="0"/>
                  <a:t>Goal: build data structures on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P</a:t>
                </a:r>
                <a:r>
                  <a:rPr lang="en-US" dirty="0" smtClean="0"/>
                  <a:t> to quickly answer these queries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63040"/>
                <a:ext cx="8363272" cy="4594860"/>
              </a:xfrm>
              <a:blipFill rotWithShape="1">
                <a:blip r:embed="rId2"/>
                <a:stretch>
                  <a:fillRect l="-1239" t="-11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7303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application on deterministic data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268760"/>
            <a:ext cx="7366586" cy="5323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2418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application on deterministic data (cont.)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A query interval </a:t>
                </a:r>
                <a14:m>
                  <m:oMath xmlns:m="http://schemas.openxmlformats.org/officeDocument/2006/math">
                    <m:r>
                      <a:rPr lang="en-US" altLang="zh-CN" i="1">
                        <a:solidFill>
                          <a:srgbClr val="FF0000"/>
                        </a:solidFill>
                        <a:latin typeface="Cambria Math"/>
                        <a:ea typeface="宋体" charset="-122"/>
                      </a:rPr>
                      <m:t>𝐼</m:t>
                    </m:r>
                  </m:oMath>
                </a14:m>
                <a:r>
                  <a:rPr lang="en-US" dirty="0" smtClean="0"/>
                  <a:t>=[7,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i="1" smtClean="0">
                        <a:latin typeface="Cambria Math"/>
                      </a:rPr>
                      <m:t>∞</m:t>
                    </m:r>
                    <m:r>
                      <a:rPr lang="en-US" b="0" i="0" smtClean="0">
                        <a:latin typeface="Cambria Math"/>
                      </a:rPr>
                      <m:t>)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 smtClean="0">
                    <a:solidFill>
                      <a:srgbClr val="FF0000"/>
                    </a:solidFill>
                  </a:rPr>
                  <a:t>top-1 query</a:t>
                </a:r>
                <a:r>
                  <a:rPr lang="en-US" dirty="0" smtClean="0"/>
                  <a:t>: find the movie whose total percentage of the ratings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≥</m:t>
                    </m:r>
                  </m:oMath>
                </a14:m>
                <a:r>
                  <a:rPr lang="en-US" dirty="0" smtClean="0"/>
                  <a:t> 7 is the largest</a:t>
                </a:r>
              </a:p>
              <a:p>
                <a:pPr lvl="1"/>
                <a:endParaRPr lang="en-US" dirty="0" smtClean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dirty="0" smtClean="0">
                    <a:solidFill>
                      <a:srgbClr val="FF0000"/>
                    </a:solidFill>
                  </a:rPr>
                  <a:t>top-k query</a:t>
                </a:r>
                <a:r>
                  <a:rPr lang="en-US" dirty="0" smtClean="0"/>
                  <a:t>: find the top-k movies </a:t>
                </a:r>
                <a:r>
                  <a:rPr lang="en-US" dirty="0"/>
                  <a:t>whose total </a:t>
                </a:r>
                <a:r>
                  <a:rPr lang="en-US" dirty="0" smtClean="0"/>
                  <a:t>percentages </a:t>
                </a:r>
                <a:r>
                  <a:rPr lang="en-US" dirty="0"/>
                  <a:t>of the ratings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≥</m:t>
                    </m:r>
                  </m:oMath>
                </a14:m>
                <a:r>
                  <a:rPr lang="en-US" dirty="0"/>
                  <a:t> 7 </a:t>
                </a:r>
                <a:r>
                  <a:rPr lang="en-US" dirty="0" smtClean="0"/>
                  <a:t>are </a:t>
                </a:r>
                <a:r>
                  <a:rPr lang="en-US" dirty="0"/>
                  <a:t>the largest</a:t>
                </a:r>
              </a:p>
              <a:p>
                <a:pPr lvl="1"/>
                <a:endParaRPr lang="en-US" dirty="0" smtClean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dirty="0" smtClean="0">
                    <a:solidFill>
                      <a:srgbClr val="FF0000"/>
                    </a:solidFill>
                  </a:rPr>
                  <a:t>threshold query</a:t>
                </a:r>
                <a:r>
                  <a:rPr lang="en-US" dirty="0" smtClean="0"/>
                  <a:t>: e.g., for t = 0.8, find the movies whose total percentages of the ratings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≥</m:t>
                    </m:r>
                  </m:oMath>
                </a14:m>
                <a:r>
                  <a:rPr lang="en-US" dirty="0" smtClean="0"/>
                  <a:t> 7 are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≥ </m:t>
                    </m:r>
                  </m:oMath>
                </a14:m>
                <a:r>
                  <a:rPr lang="en-US" dirty="0" smtClean="0"/>
                  <a:t>80%</a:t>
                </a:r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67" t="-1194" r="-1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89950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1"/>
</p:tagLst>
</file>

<file path=ppt/theme/theme1.xml><?xml version="1.0" encoding="utf-8"?>
<a:theme xmlns:a="http://schemas.openxmlformats.org/drawingml/2006/main" name="myTheme1">
  <a:themeElements>
    <a:clrScheme name="Zack's Standard 5">
      <a:dk1>
        <a:srgbClr val="000066"/>
      </a:dk1>
      <a:lt1>
        <a:srgbClr val="FFFFFF"/>
      </a:lt1>
      <a:dk2>
        <a:srgbClr val="0000FF"/>
      </a:dk2>
      <a:lt2>
        <a:srgbClr val="000000"/>
      </a:lt2>
      <a:accent1>
        <a:srgbClr val="0066FF"/>
      </a:accent1>
      <a:accent2>
        <a:srgbClr val="33CCCC"/>
      </a:accent2>
      <a:accent3>
        <a:srgbClr val="FFFFFF"/>
      </a:accent3>
      <a:accent4>
        <a:srgbClr val="000056"/>
      </a:accent4>
      <a:accent5>
        <a:srgbClr val="AAB8FF"/>
      </a:accent5>
      <a:accent6>
        <a:srgbClr val="2DB9B9"/>
      </a:accent6>
      <a:hlink>
        <a:srgbClr val="FF00FF"/>
      </a:hlink>
      <a:folHlink>
        <a:srgbClr val="9933FF"/>
      </a:folHlink>
    </a:clrScheme>
    <a:fontScheme name="Zack's Standard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Zack's Standard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ck's Standard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ck's Standard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ck's Standard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ck's Standard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ck's Standard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ck's Standard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6122</TotalTime>
  <Words>1217</Words>
  <Application>Microsoft Office PowerPoint</Application>
  <PresentationFormat>On-screen Show (4:3)</PresentationFormat>
  <Paragraphs>265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40" baseType="lpstr">
      <vt:lpstr>宋体</vt:lpstr>
      <vt:lpstr>Arial</vt:lpstr>
      <vt:lpstr>Calibri</vt:lpstr>
      <vt:lpstr>Cambria Math</vt:lpstr>
      <vt:lpstr>Franklin Gothic Medium</vt:lpstr>
      <vt:lpstr>Gill Sans MT</vt:lpstr>
      <vt:lpstr>Times New Roman</vt:lpstr>
      <vt:lpstr>Wingdings</vt:lpstr>
      <vt:lpstr>myTheme1</vt:lpstr>
      <vt:lpstr>自定义设计方案</vt:lpstr>
      <vt:lpstr>Range Queries on Uncertain Data</vt:lpstr>
      <vt:lpstr>One dimensional range queries</vt:lpstr>
      <vt:lpstr>An uncertain point p</vt:lpstr>
      <vt:lpstr>An uncertain point p: A general case</vt:lpstr>
      <vt:lpstr>The cumulative distribution function (CDF)</vt:lpstr>
      <vt:lpstr>Computing the I-probability using CDF</vt:lpstr>
      <vt:lpstr>Range query problems on uncertain points</vt:lpstr>
      <vt:lpstr>An application on deterministic data</vt:lpstr>
      <vt:lpstr>An application on deterministic data (cont.)</vt:lpstr>
      <vt:lpstr>Previous work: only on threshold queries</vt:lpstr>
      <vt:lpstr>An application on deterministic data (cont.)</vt:lpstr>
      <vt:lpstr>Variations</vt:lpstr>
      <vt:lpstr>Our results: uniform unbounded</vt:lpstr>
      <vt:lpstr>Our results: histogram unbounded</vt:lpstr>
      <vt:lpstr>Our results: uniform bounded</vt:lpstr>
      <vt:lpstr>Future work: histogram bounded</vt:lpstr>
      <vt:lpstr>The I-probability: unbounded </vt:lpstr>
      <vt:lpstr>The arrangement of CDFs</vt:lpstr>
      <vt:lpstr>Top-1: unbounded</vt:lpstr>
      <vt:lpstr>Difficulty for top-k queries</vt:lpstr>
      <vt:lpstr>Uniform unbounded</vt:lpstr>
      <vt:lpstr>A half-plane range reporting data structure</vt:lpstr>
      <vt:lpstr>Threshold query: uniform unbounded</vt:lpstr>
      <vt:lpstr>Top-k query: uniform unbounded </vt:lpstr>
      <vt:lpstr>Our results: uniform unbounded</vt:lpstr>
      <vt:lpstr>Uniform bounded</vt:lpstr>
      <vt:lpstr>Uniform bounded (cont.)</vt:lpstr>
      <vt:lpstr>Uniform bounded (cont.)</vt:lpstr>
      <vt:lpstr>Histogram unbounded</vt:lpstr>
      <vt:lpstr>Thank you for your attention!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Haitao Wang</dc:creator>
  <cp:lastModifiedBy>Haitao Wang</cp:lastModifiedBy>
  <cp:revision>1161</cp:revision>
  <dcterms:created xsi:type="dcterms:W3CDTF">2013-05-31T17:30:01Z</dcterms:created>
  <dcterms:modified xsi:type="dcterms:W3CDTF">2018-05-21T17:15:39Z</dcterms:modified>
</cp:coreProperties>
</file>