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879" r:id="rId2"/>
  </p:sldMasterIdLst>
  <p:notesMasterIdLst>
    <p:notesMasterId r:id="rId25"/>
  </p:notesMasterIdLst>
  <p:sldIdLst>
    <p:sldId id="260" r:id="rId3"/>
    <p:sldId id="284" r:id="rId4"/>
    <p:sldId id="316" r:id="rId5"/>
    <p:sldId id="317" r:id="rId6"/>
    <p:sldId id="318" r:id="rId7"/>
    <p:sldId id="319" r:id="rId8"/>
    <p:sldId id="320" r:id="rId9"/>
    <p:sldId id="321" r:id="rId10"/>
    <p:sldId id="323" r:id="rId11"/>
    <p:sldId id="324" r:id="rId12"/>
    <p:sldId id="322" r:id="rId13"/>
    <p:sldId id="325" r:id="rId14"/>
    <p:sldId id="326" r:id="rId15"/>
    <p:sldId id="327" r:id="rId16"/>
    <p:sldId id="328" r:id="rId17"/>
    <p:sldId id="335" r:id="rId18"/>
    <p:sldId id="329" r:id="rId19"/>
    <p:sldId id="330" r:id="rId20"/>
    <p:sldId id="331" r:id="rId21"/>
    <p:sldId id="332" r:id="rId22"/>
    <p:sldId id="334" r:id="rId23"/>
    <p:sldId id="283" r:id="rId2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1489"/>
    <a:srgbClr val="A30D8E"/>
    <a:srgbClr val="FF9900"/>
    <a:srgbClr val="BEC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70" autoAdjust="0"/>
    <p:restoredTop sz="94712" autoAdjust="0"/>
  </p:normalViewPr>
  <p:slideViewPr>
    <p:cSldViewPr>
      <p:cViewPr varScale="1">
        <p:scale>
          <a:sx n="110" d="100"/>
          <a:sy n="110" d="100"/>
        </p:scale>
        <p:origin x="15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AB180-F634-4A85-A2B7-3B5232FC080C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B4B1E-A216-4E0E-9B02-33038057C5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2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B4B1E-A216-4E0E-9B02-33038057C53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42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438275"/>
            <a:ext cx="787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43034" y="3886200"/>
            <a:ext cx="6400800" cy="227076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pPr>
              <a:defRPr/>
            </a:pPr>
            <a:fld id="{C7EDF0B6-AFAD-468F-A024-5A21167AA8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52608-FF40-4895-8EAD-25BDBF1C87F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8B7A3-98A2-4C6A-AE8A-E11411C867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641C4-55A2-4232-9195-B1A924DF4F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0525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1B37B-9910-4A7B-8566-B742309A1A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0525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491ED-EA0F-4217-BAA5-17FFB122C8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39EC8-3110-412F-8D9E-12784F334A14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78800" cy="4594860"/>
          </a:xfrm>
        </p:spPr>
        <p:txBody>
          <a:bodyPr/>
          <a:lstStyle>
            <a:lvl3pPr>
              <a:buSzPct val="70000"/>
              <a:buFont typeface="Wingdings" pitchFamily="2" charset="2"/>
              <a:buChar char="v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7DA06-2B62-428A-8848-5DCB68ECDD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92BB0-1247-4850-BDCD-05A56D6D8C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600200"/>
            <a:ext cx="40132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144BF-270E-4651-857B-A42D8F8D98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" y="15271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240" y="14970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" y="21367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4065" y="14970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4065" y="21367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1475" y="6191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63875" y="61912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70675" y="6191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3B21F-0353-4DD2-A14F-0B3AD5E6F7D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FA906-1E0C-4D05-9AFF-64AECFB5F7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CADC7-410F-4FBD-92A9-848E4ED679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3A478-4CB7-4B5C-A30C-24D9B27C94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78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fld id="{2EF39EC8-3110-412F-8D9E-12784F334A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414338" y="1290638"/>
            <a:ext cx="7889875" cy="104775"/>
          </a:xfrm>
          <a:prstGeom prst="rect">
            <a:avLst/>
          </a:prstGeom>
          <a:gradFill rotWithShape="0">
            <a:gsLst>
              <a:gs pos="0">
                <a:srgbClr val="006699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78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b="1" kern="1200" spc="10">
          <a:solidFill>
            <a:srgbClr val="006699"/>
          </a:solidFill>
          <a:latin typeface="Franklin Gothic Medium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800" kern="1200">
          <a:solidFill>
            <a:srgbClr val="003366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400" kern="1200">
          <a:solidFill>
            <a:srgbClr val="003366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"/>
        <a:defRPr kumimoji="1" sz="2000" kern="1200">
          <a:solidFill>
            <a:srgbClr val="003366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s"/>
        <a:defRPr kumimoji="1" sz="2000" kern="1200">
          <a:solidFill>
            <a:srgbClr val="003366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 kern="1200">
          <a:solidFill>
            <a:srgbClr val="003366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1472" y="1785934"/>
            <a:ext cx="7993090" cy="1143000"/>
          </a:xfrm>
        </p:spPr>
        <p:txBody>
          <a:bodyPr/>
          <a:lstStyle/>
          <a:p>
            <a:pPr algn="ctr"/>
            <a:r>
              <a:rPr lang="en-US" dirty="0" err="1" smtClean="0"/>
              <a:t>Minmax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Regret</a:t>
            </a:r>
            <a:r>
              <a:rPr lang="en-US" dirty="0" smtClean="0"/>
              <a:t> 1-Facility Location on </a:t>
            </a:r>
            <a:r>
              <a:rPr lang="en-US" dirty="0" smtClean="0">
                <a:solidFill>
                  <a:srgbClr val="FF0000"/>
                </a:solidFill>
              </a:rPr>
              <a:t>Uncertain</a:t>
            </a:r>
            <a:r>
              <a:rPr lang="en-US" dirty="0" smtClean="0"/>
              <a:t> Path Networks</a:t>
            </a:r>
            <a:endParaRPr lang="en-US" dirty="0"/>
          </a:p>
        </p:txBody>
      </p:sp>
      <p:sp>
        <p:nvSpPr>
          <p:cNvPr id="6" name="副标题 2"/>
          <p:cNvSpPr>
            <a:spLocks noGrp="1"/>
          </p:cNvSpPr>
          <p:nvPr>
            <p:ph type="subTitle" idx="1"/>
          </p:nvPr>
        </p:nvSpPr>
        <p:spPr>
          <a:xfrm>
            <a:off x="1357290" y="3857628"/>
            <a:ext cx="6400800" cy="2270760"/>
          </a:xfrm>
        </p:spPr>
        <p:txBody>
          <a:bodyPr/>
          <a:lstStyle/>
          <a:p>
            <a:pPr algn="ctr"/>
            <a:r>
              <a:rPr lang="en-US" dirty="0" smtClean="0"/>
              <a:t>Haitao Wang</a:t>
            </a:r>
          </a:p>
          <a:p>
            <a:pPr algn="ctr"/>
            <a:r>
              <a:rPr lang="en-US" dirty="0" smtClean="0"/>
              <a:t>Utah State University </a:t>
            </a:r>
            <a:endParaRPr lang="en-US" baseline="30000" dirty="0" smtClean="0"/>
          </a:p>
          <a:p>
            <a:pPr algn="ctr"/>
            <a:r>
              <a:rPr lang="en-US" dirty="0" smtClean="0"/>
              <a:t>ISAAC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max</a:t>
            </a:r>
            <a:r>
              <a:rPr lang="en-US" dirty="0" smtClean="0"/>
              <a:t>(x)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max</a:t>
            </a:r>
            <a:r>
              <a:rPr lang="en-US" dirty="0" smtClean="0"/>
              <a:t>(x) = </a:t>
            </a:r>
            <a:r>
              <a:rPr lang="en-US" dirty="0" err="1" smtClean="0"/>
              <a:t>max</a:t>
            </a:r>
            <a:r>
              <a:rPr lang="en-US" baseline="-25000" dirty="0" err="1" smtClean="0"/>
              <a:t>all</a:t>
            </a:r>
            <a:r>
              <a:rPr lang="en-US" baseline="-25000" dirty="0" smtClean="0"/>
              <a:t> scenarios s</a:t>
            </a:r>
            <a:r>
              <a:rPr lang="en-US" dirty="0" smtClean="0"/>
              <a:t>{R(</a:t>
            </a:r>
            <a:r>
              <a:rPr lang="en-US" dirty="0" err="1" smtClean="0"/>
              <a:t>x,s</a:t>
            </a:r>
            <a:r>
              <a:rPr lang="en-US" dirty="0" smtClean="0"/>
              <a:t>) = T(</a:t>
            </a:r>
            <a:r>
              <a:rPr lang="en-US" dirty="0" err="1" smtClean="0"/>
              <a:t>x,s</a:t>
            </a:r>
            <a:r>
              <a:rPr lang="en-US" dirty="0" smtClean="0"/>
              <a:t>) – T(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s</a:t>
            </a:r>
            <a:r>
              <a:rPr lang="en-US" dirty="0" err="1" smtClean="0"/>
              <a:t>,s</a:t>
            </a:r>
            <a:r>
              <a:rPr lang="en-US" dirty="0" smtClean="0"/>
              <a:t>)}</a:t>
            </a:r>
          </a:p>
          <a:p>
            <a:r>
              <a:rPr lang="en-US" dirty="0" smtClean="0"/>
              <a:t>Difficulty: There are infinitely many scenarios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crucial observation </a:t>
            </a:r>
            <a:r>
              <a:rPr lang="en-US" dirty="0" smtClean="0"/>
              <a:t>by Cheng et al. 13’: </a:t>
            </a:r>
          </a:p>
          <a:p>
            <a:pPr lvl="1"/>
            <a:r>
              <a:rPr lang="en-US" dirty="0" smtClean="0"/>
              <a:t>Only need to consider a set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2n</a:t>
            </a:r>
            <a:r>
              <a:rPr lang="en-US" dirty="0" smtClean="0"/>
              <a:t> scenarios</a:t>
            </a:r>
          </a:p>
          <a:p>
            <a:pPr lvl="2"/>
            <a:r>
              <a:rPr lang="en-US" dirty="0" err="1" smtClean="0"/>
              <a:t>R</a:t>
            </a:r>
            <a:r>
              <a:rPr lang="en-US" baseline="-25000" dirty="0" err="1" smtClean="0"/>
              <a:t>max</a:t>
            </a:r>
            <a:r>
              <a:rPr lang="en-US" dirty="0" smtClean="0"/>
              <a:t>(x) = max</a:t>
            </a:r>
            <a:r>
              <a:rPr lang="en-US" baseline="-25000" dirty="0" smtClean="0"/>
              <a:t> s </a:t>
            </a:r>
            <a:r>
              <a:rPr lang="az-Cyrl-AZ" baseline="-25000" dirty="0" smtClean="0"/>
              <a:t>Є</a:t>
            </a:r>
            <a:r>
              <a:rPr lang="en-US" baseline="-25000" dirty="0" smtClean="0"/>
              <a:t> E</a:t>
            </a:r>
            <a:r>
              <a:rPr lang="en-US" dirty="0" smtClean="0"/>
              <a:t> R(</a:t>
            </a:r>
            <a:r>
              <a:rPr lang="en-US" dirty="0" err="1" smtClean="0"/>
              <a:t>x,s</a:t>
            </a:r>
            <a:r>
              <a:rPr lang="en-US" dirty="0" smtClean="0"/>
              <a:t>)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Define E: E =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∪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</a:rPr>
              <a:t>R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E</a:t>
            </a:r>
            <a:r>
              <a:rPr lang="en-US" baseline="-25000" dirty="0" smtClean="0"/>
              <a:t>L</a:t>
            </a:r>
            <a:r>
              <a:rPr lang="en-US" dirty="0" smtClean="0"/>
              <a:t> = {</a:t>
            </a:r>
            <a:r>
              <a:rPr lang="en-US" dirty="0" err="1" smtClean="0"/>
              <a:t>s</a:t>
            </a:r>
            <a:r>
              <a:rPr lang="en-US" baseline="-25000" dirty="0" err="1" smtClean="0"/>
              <a:t>L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| 1 ≤ </a:t>
            </a:r>
            <a:r>
              <a:rPr lang="en-US" dirty="0" err="1" smtClean="0"/>
              <a:t>i</a:t>
            </a:r>
            <a:r>
              <a:rPr lang="en-US" dirty="0" smtClean="0"/>
              <a:t> ≤ n}</a:t>
            </a:r>
          </a:p>
          <a:p>
            <a:pPr lvl="1"/>
            <a:r>
              <a:rPr lang="en-US" dirty="0" err="1" smtClean="0"/>
              <a:t>s</a:t>
            </a:r>
            <a:r>
              <a:rPr lang="en-US" baseline="-25000" dirty="0" err="1" smtClean="0"/>
              <a:t>L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:     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r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 …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l</a:t>
            </a:r>
            <a:r>
              <a:rPr lang="en-US" baseline="-25000" dirty="0" smtClean="0"/>
              <a:t>i+1</a:t>
            </a:r>
            <a:r>
              <a:rPr lang="en-US" dirty="0" smtClean="0"/>
              <a:t> l</a:t>
            </a:r>
            <a:r>
              <a:rPr lang="en-US" baseline="-25000" dirty="0" smtClean="0"/>
              <a:t>i+2</a:t>
            </a:r>
            <a:r>
              <a:rPr lang="en-US" dirty="0" smtClean="0"/>
              <a:t>  ….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pPr lvl="1"/>
            <a:r>
              <a:rPr lang="en-US" dirty="0" err="1" smtClean="0"/>
              <a:t>s</a:t>
            </a:r>
            <a:r>
              <a:rPr lang="en-US" baseline="-25000" dirty="0" err="1" smtClean="0"/>
              <a:t>L</a:t>
            </a:r>
            <a:r>
              <a:rPr lang="en-US" dirty="0" smtClean="0"/>
              <a:t>(i+1) : 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r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 …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r</a:t>
            </a:r>
            <a:r>
              <a:rPr lang="en-US" baseline="-25000" dirty="0" smtClean="0">
                <a:solidFill>
                  <a:srgbClr val="FF0000"/>
                </a:solidFill>
              </a:rPr>
              <a:t>i+1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r</a:t>
            </a:r>
            <a:r>
              <a:rPr lang="en-US" baseline="-25000" dirty="0" smtClean="0"/>
              <a:t>i+2 </a:t>
            </a:r>
            <a:r>
              <a:rPr lang="en-US" dirty="0" smtClean="0"/>
              <a:t> ….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n</a:t>
            </a:r>
            <a:endParaRPr lang="en-US" dirty="0"/>
          </a:p>
        </p:txBody>
      </p:sp>
      <p:sp>
        <p:nvSpPr>
          <p:cNvPr id="4" name="圆角矩形 3"/>
          <p:cNvSpPr/>
          <p:nvPr/>
        </p:nvSpPr>
        <p:spPr bwMode="auto">
          <a:xfrm>
            <a:off x="3500430" y="5214950"/>
            <a:ext cx="418734" cy="964964"/>
          </a:xfrm>
          <a:prstGeom prst="roundRect">
            <a:avLst/>
          </a:prstGeom>
          <a:noFill/>
          <a:ln w="19050" cap="flat" cmpd="sng" algn="ctr">
            <a:solidFill>
              <a:schemeClr val="tx2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1934" y="4845618"/>
            <a:ext cx="3322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city population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 is in [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72132" y="3429000"/>
            <a:ext cx="2023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 err="1" smtClean="0">
                <a:solidFill>
                  <a:srgbClr val="FF0000"/>
                </a:solidFill>
              </a:rPr>
              <a:t>unimodal</a:t>
            </a:r>
            <a:r>
              <a:rPr lang="en-US" dirty="0" smtClean="0">
                <a:solidFill>
                  <a:srgbClr val="FF0000"/>
                </a:solidFill>
              </a:rPr>
              <a:t> function</a:t>
            </a:r>
            <a:endParaRPr lang="en-US" dirty="0"/>
          </a:p>
        </p:txBody>
      </p:sp>
      <p:cxnSp>
        <p:nvCxnSpPr>
          <p:cNvPr id="11" name="直接箭头连接符 10"/>
          <p:cNvCxnSpPr/>
          <p:nvPr/>
        </p:nvCxnSpPr>
        <p:spPr bwMode="auto">
          <a:xfrm rot="10800000">
            <a:off x="4143372" y="3624628"/>
            <a:ext cx="142876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1465894"/>
          </a:xfrm>
        </p:spPr>
        <p:txBody>
          <a:bodyPr/>
          <a:lstStyle/>
          <a:p>
            <a:r>
              <a:rPr lang="en-US" dirty="0" smtClean="0"/>
              <a:t>Goal: find a location x = x* that minimizes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max</a:t>
            </a:r>
            <a:r>
              <a:rPr lang="en-US" dirty="0" smtClean="0"/>
              <a:t>(x) </a:t>
            </a:r>
          </a:p>
          <a:p>
            <a:pPr lvl="1"/>
            <a:r>
              <a:rPr lang="en-US" dirty="0" err="1" smtClean="0"/>
              <a:t>R</a:t>
            </a:r>
            <a:r>
              <a:rPr lang="en-US" baseline="-25000" dirty="0" err="1" smtClean="0"/>
              <a:t>max</a:t>
            </a:r>
            <a:r>
              <a:rPr lang="en-US" dirty="0" smtClean="0"/>
              <a:t>(x) = max</a:t>
            </a:r>
            <a:r>
              <a:rPr lang="en-US" baseline="-25000" dirty="0" smtClean="0"/>
              <a:t> s </a:t>
            </a:r>
            <a:r>
              <a:rPr lang="az-Cyrl-AZ" baseline="-25000" dirty="0" smtClean="0"/>
              <a:t>Є</a:t>
            </a:r>
            <a:r>
              <a:rPr lang="en-US" baseline="-25000" dirty="0" smtClean="0"/>
              <a:t> E</a:t>
            </a:r>
            <a:r>
              <a:rPr lang="en-US" dirty="0" smtClean="0"/>
              <a:t> R(</a:t>
            </a:r>
            <a:r>
              <a:rPr lang="en-US" dirty="0" err="1" smtClean="0"/>
              <a:t>x,s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R(</a:t>
            </a:r>
            <a:r>
              <a:rPr lang="en-US" dirty="0" err="1" smtClean="0"/>
              <a:t>x,s</a:t>
            </a:r>
            <a:r>
              <a:rPr lang="en-US" dirty="0" smtClean="0"/>
              <a:t>) = T(</a:t>
            </a:r>
            <a:r>
              <a:rPr lang="en-US" dirty="0" err="1" smtClean="0"/>
              <a:t>x,s</a:t>
            </a:r>
            <a:r>
              <a:rPr lang="en-US" dirty="0" smtClean="0"/>
              <a:t>) – T(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s</a:t>
            </a:r>
            <a:r>
              <a:rPr lang="en-US" dirty="0" err="1" smtClean="0"/>
              <a:t>,s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algorithm:</a:t>
            </a:r>
          </a:p>
          <a:p>
            <a:pPr lvl="1"/>
            <a:r>
              <a:rPr lang="en-US" sz="2000" dirty="0" smtClean="0"/>
              <a:t>Do binary search on 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…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 to determine the interval [x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i+1</a:t>
            </a:r>
            <a:r>
              <a:rPr lang="en-US" sz="2000" dirty="0" smtClean="0"/>
              <a:t>] that contains x*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The main difficulty: For any x, compute R(</a:t>
            </a:r>
            <a:r>
              <a:rPr lang="en-US" sz="2000" dirty="0" err="1" smtClean="0">
                <a:solidFill>
                  <a:srgbClr val="FF0000"/>
                </a:solidFill>
              </a:rPr>
              <a:t>x,s</a:t>
            </a:r>
            <a:r>
              <a:rPr lang="en-US" sz="2000" dirty="0" smtClean="0">
                <a:solidFill>
                  <a:srgbClr val="FF0000"/>
                </a:solidFill>
              </a:rPr>
              <a:t>) in O(n) time for all 2n scenarios in E</a:t>
            </a:r>
          </a:p>
        </p:txBody>
      </p:sp>
      <p:sp>
        <p:nvSpPr>
          <p:cNvPr id="4" name="任意多边形 3"/>
          <p:cNvSpPr/>
          <p:nvPr/>
        </p:nvSpPr>
        <p:spPr bwMode="auto">
          <a:xfrm>
            <a:off x="826477" y="4929198"/>
            <a:ext cx="7367954" cy="1222131"/>
          </a:xfrm>
          <a:custGeom>
            <a:avLst/>
            <a:gdLst>
              <a:gd name="connsiteX0" fmla="*/ 0 w 7367954"/>
              <a:gd name="connsiteY0" fmla="*/ 0 h 1222131"/>
              <a:gd name="connsiteX1" fmla="*/ 2303585 w 7367954"/>
              <a:gd name="connsiteY1" fmla="*/ 703385 h 1222131"/>
              <a:gd name="connsiteX2" fmla="*/ 2329961 w 7367954"/>
              <a:gd name="connsiteY2" fmla="*/ 835269 h 1222131"/>
              <a:gd name="connsiteX3" fmla="*/ 3560885 w 7367954"/>
              <a:gd name="connsiteY3" fmla="*/ 1222131 h 1222131"/>
              <a:gd name="connsiteX4" fmla="*/ 7367954 w 7367954"/>
              <a:gd name="connsiteY4" fmla="*/ 61546 h 1222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7954" h="1222131">
                <a:moveTo>
                  <a:pt x="0" y="0"/>
                </a:moveTo>
                <a:lnTo>
                  <a:pt x="2303585" y="703385"/>
                </a:lnTo>
                <a:lnTo>
                  <a:pt x="2329961" y="835269"/>
                </a:lnTo>
                <a:lnTo>
                  <a:pt x="3560885" y="1222131"/>
                </a:lnTo>
                <a:lnTo>
                  <a:pt x="7367954" y="61546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直接连接符 4"/>
          <p:cNvCxnSpPr/>
          <p:nvPr/>
        </p:nvCxnSpPr>
        <p:spPr bwMode="auto">
          <a:xfrm flipV="1">
            <a:off x="785786" y="6500834"/>
            <a:ext cx="7358114" cy="714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8215338" y="62865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3" name="直接连接符 12"/>
          <p:cNvCxnSpPr>
            <a:stCxn id="4" idx="3"/>
          </p:cNvCxnSpPr>
          <p:nvPr/>
        </p:nvCxnSpPr>
        <p:spPr bwMode="auto">
          <a:xfrm>
            <a:off x="4387362" y="6151329"/>
            <a:ext cx="8792" cy="3989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247176" y="6500834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x*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5786" y="6072206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max</a:t>
            </a:r>
            <a:r>
              <a:rPr lang="en-US" dirty="0" smtClean="0"/>
              <a:t>(x)</a:t>
            </a:r>
            <a:endParaRPr lang="en-US" dirty="0"/>
          </a:p>
        </p:txBody>
      </p:sp>
      <p:cxnSp>
        <p:nvCxnSpPr>
          <p:cNvPr id="17" name="直接箭头连接符 16"/>
          <p:cNvCxnSpPr>
            <a:stCxn id="15" idx="0"/>
          </p:cNvCxnSpPr>
          <p:nvPr/>
        </p:nvCxnSpPr>
        <p:spPr bwMode="auto">
          <a:xfrm rot="5400000" flipH="1" flipV="1">
            <a:off x="1212979" y="5356391"/>
            <a:ext cx="714380" cy="7172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8" name="椭圆 17"/>
          <p:cNvSpPr/>
          <p:nvPr/>
        </p:nvSpPr>
        <p:spPr bwMode="auto">
          <a:xfrm>
            <a:off x="3786182" y="646456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椭圆 18"/>
          <p:cNvSpPr/>
          <p:nvPr/>
        </p:nvSpPr>
        <p:spPr bwMode="auto">
          <a:xfrm>
            <a:off x="4929190" y="647445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14744" y="650962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81196" y="650083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i+1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R(</a:t>
            </a:r>
            <a:r>
              <a:rPr lang="en-US" dirty="0" err="1" smtClean="0"/>
              <a:t>x,s</a:t>
            </a:r>
            <a:r>
              <a:rPr lang="en-US" dirty="0" smtClean="0"/>
              <a:t>) for all scenarios s in E in O(n) time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R(</a:t>
            </a:r>
            <a:r>
              <a:rPr lang="en-US" dirty="0" err="1" smtClean="0"/>
              <a:t>x,s</a:t>
            </a:r>
            <a:r>
              <a:rPr lang="en-US" dirty="0" smtClean="0"/>
              <a:t>) = </a:t>
            </a:r>
            <a:r>
              <a:rPr lang="en-US" dirty="0" smtClean="0">
                <a:solidFill>
                  <a:srgbClr val="FF0000"/>
                </a:solidFill>
              </a:rPr>
              <a:t>T(</a:t>
            </a:r>
            <a:r>
              <a:rPr lang="en-US" dirty="0" err="1" smtClean="0">
                <a:solidFill>
                  <a:srgbClr val="FF0000"/>
                </a:solidFill>
              </a:rPr>
              <a:t>x,s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chemeClr val="tx2"/>
                </a:solidFill>
              </a:rPr>
              <a:t>T(</a:t>
            </a:r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s</a:t>
            </a:r>
            <a:r>
              <a:rPr lang="en-US" dirty="0" err="1" smtClean="0">
                <a:solidFill>
                  <a:schemeClr val="tx2"/>
                </a:solidFill>
              </a:rPr>
              <a:t>,s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Two major procedures: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As preprocessing, compute </a:t>
            </a:r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s</a:t>
            </a:r>
            <a:r>
              <a:rPr lang="en-US" dirty="0" smtClean="0">
                <a:solidFill>
                  <a:schemeClr val="tx2"/>
                </a:solidFill>
              </a:rPr>
              <a:t> and T(</a:t>
            </a:r>
            <a:r>
              <a:rPr lang="en-US" dirty="0" err="1" smtClean="0">
                <a:solidFill>
                  <a:schemeClr val="tx2"/>
                </a:solidFill>
              </a:rPr>
              <a:t>x</a:t>
            </a:r>
            <a:r>
              <a:rPr lang="en-US" baseline="-25000" dirty="0" err="1" smtClean="0">
                <a:solidFill>
                  <a:schemeClr val="tx2"/>
                </a:solidFill>
              </a:rPr>
              <a:t>s</a:t>
            </a:r>
            <a:r>
              <a:rPr lang="en-US" dirty="0" err="1" smtClean="0">
                <a:solidFill>
                  <a:schemeClr val="tx2"/>
                </a:solidFill>
              </a:rPr>
              <a:t>,s</a:t>
            </a:r>
            <a:r>
              <a:rPr lang="en-US" dirty="0" smtClean="0">
                <a:solidFill>
                  <a:schemeClr val="tx2"/>
                </a:solidFill>
              </a:rPr>
              <a:t>) for all s of 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O(</a:t>
            </a:r>
            <a:r>
              <a:rPr lang="en-US" dirty="0" err="1" smtClean="0">
                <a:solidFill>
                  <a:schemeClr val="tx2"/>
                </a:solidFill>
              </a:rPr>
              <a:t>nlog</a:t>
            </a:r>
            <a:r>
              <a:rPr lang="en-US" dirty="0" smtClean="0">
                <a:solidFill>
                  <a:schemeClr val="tx2"/>
                </a:solidFill>
              </a:rPr>
              <a:t> n) time in total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Given any x, compute T(</a:t>
            </a:r>
            <a:r>
              <a:rPr lang="en-US" dirty="0" err="1" smtClean="0">
                <a:solidFill>
                  <a:srgbClr val="FF0000"/>
                </a:solidFill>
              </a:rPr>
              <a:t>x,s</a:t>
            </a:r>
            <a:r>
              <a:rPr lang="en-US" dirty="0" smtClean="0">
                <a:solidFill>
                  <a:srgbClr val="FF0000"/>
                </a:solidFill>
              </a:rPr>
              <a:t>) for all s of 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O(n) time</a:t>
            </a:r>
            <a:endParaRPr 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s</a:t>
            </a:r>
            <a:r>
              <a:rPr lang="en-US" dirty="0" smtClean="0"/>
              <a:t> and T(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s</a:t>
            </a:r>
            <a:r>
              <a:rPr lang="en-US" dirty="0" err="1" smtClean="0"/>
              <a:t>,s</a:t>
            </a:r>
            <a:r>
              <a:rPr lang="en-US" dirty="0" smtClean="0"/>
              <a:t>) for all s of 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500174"/>
            <a:ext cx="8178800" cy="4594860"/>
          </a:xfrm>
        </p:spPr>
        <p:txBody>
          <a:bodyPr/>
          <a:lstStyle/>
          <a:p>
            <a:r>
              <a:rPr lang="en-US" dirty="0" smtClean="0"/>
              <a:t>Only discuss E</a:t>
            </a:r>
            <a:r>
              <a:rPr lang="en-US" baseline="-25000" dirty="0" smtClean="0"/>
              <a:t>L</a:t>
            </a:r>
            <a:r>
              <a:rPr lang="en-US" dirty="0" smtClean="0"/>
              <a:t> = {</a:t>
            </a:r>
            <a:r>
              <a:rPr lang="en-US" dirty="0" err="1" smtClean="0"/>
              <a:t>s</a:t>
            </a:r>
            <a:r>
              <a:rPr lang="en-US" baseline="-25000" dirty="0" err="1" smtClean="0"/>
              <a:t>L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| 1 ≤ </a:t>
            </a:r>
            <a:r>
              <a:rPr lang="en-US" dirty="0" err="1" smtClean="0"/>
              <a:t>i</a:t>
            </a:r>
            <a:r>
              <a:rPr lang="en-US" dirty="0" smtClean="0"/>
              <a:t> ≤ n}</a:t>
            </a:r>
          </a:p>
          <a:p>
            <a:pPr lvl="1"/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L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:        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r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 …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l</a:t>
            </a:r>
            <a:r>
              <a:rPr lang="en-US" baseline="-25000" dirty="0" smtClean="0"/>
              <a:t>i+1</a:t>
            </a:r>
            <a:r>
              <a:rPr lang="en-US" dirty="0" smtClean="0"/>
              <a:t> l</a:t>
            </a:r>
            <a:r>
              <a:rPr lang="en-US" baseline="-25000" dirty="0" smtClean="0"/>
              <a:t>i+2</a:t>
            </a:r>
            <a:r>
              <a:rPr lang="en-US" dirty="0" smtClean="0"/>
              <a:t>  ….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endParaRPr lang="en-US" dirty="0"/>
          </a:p>
        </p:txBody>
      </p:sp>
      <p:sp>
        <p:nvSpPr>
          <p:cNvPr id="4" name="任意多边形 3"/>
          <p:cNvSpPr/>
          <p:nvPr/>
        </p:nvSpPr>
        <p:spPr bwMode="auto">
          <a:xfrm>
            <a:off x="919705" y="3513384"/>
            <a:ext cx="7192108" cy="2497015"/>
          </a:xfrm>
          <a:custGeom>
            <a:avLst/>
            <a:gdLst>
              <a:gd name="connsiteX0" fmla="*/ 0 w 7280031"/>
              <a:gd name="connsiteY0" fmla="*/ 2910254 h 2910254"/>
              <a:gd name="connsiteX1" fmla="*/ 1644162 w 7280031"/>
              <a:gd name="connsiteY1" fmla="*/ 2417885 h 2910254"/>
              <a:gd name="connsiteX2" fmla="*/ 1644162 w 7280031"/>
              <a:gd name="connsiteY2" fmla="*/ 2277208 h 2910254"/>
              <a:gd name="connsiteX3" fmla="*/ 2699239 w 7280031"/>
              <a:gd name="connsiteY3" fmla="*/ 1960685 h 2910254"/>
              <a:gd name="connsiteX4" fmla="*/ 2699239 w 7280031"/>
              <a:gd name="connsiteY4" fmla="*/ 1784839 h 2910254"/>
              <a:gd name="connsiteX5" fmla="*/ 7192108 w 7280031"/>
              <a:gd name="connsiteY5" fmla="*/ 413239 h 2910254"/>
              <a:gd name="connsiteX6" fmla="*/ 7192108 w 7280031"/>
              <a:gd name="connsiteY6" fmla="*/ 413239 h 2910254"/>
              <a:gd name="connsiteX7" fmla="*/ 7280031 w 7280031"/>
              <a:gd name="connsiteY7" fmla="*/ 0 h 2910254"/>
              <a:gd name="connsiteX8" fmla="*/ 7280031 w 7280031"/>
              <a:gd name="connsiteY8" fmla="*/ 0 h 2910254"/>
              <a:gd name="connsiteX0" fmla="*/ 0 w 7280031"/>
              <a:gd name="connsiteY0" fmla="*/ 2910254 h 2910254"/>
              <a:gd name="connsiteX1" fmla="*/ 1644162 w 7280031"/>
              <a:gd name="connsiteY1" fmla="*/ 2417885 h 2910254"/>
              <a:gd name="connsiteX2" fmla="*/ 1644162 w 7280031"/>
              <a:gd name="connsiteY2" fmla="*/ 2277208 h 2910254"/>
              <a:gd name="connsiteX3" fmla="*/ 2699239 w 7280031"/>
              <a:gd name="connsiteY3" fmla="*/ 1960685 h 2910254"/>
              <a:gd name="connsiteX4" fmla="*/ 2699239 w 7280031"/>
              <a:gd name="connsiteY4" fmla="*/ 1784839 h 2910254"/>
              <a:gd name="connsiteX5" fmla="*/ 7192108 w 7280031"/>
              <a:gd name="connsiteY5" fmla="*/ 413239 h 2910254"/>
              <a:gd name="connsiteX6" fmla="*/ 7192108 w 7280031"/>
              <a:gd name="connsiteY6" fmla="*/ 413239 h 2910254"/>
              <a:gd name="connsiteX7" fmla="*/ 7280031 w 7280031"/>
              <a:gd name="connsiteY7" fmla="*/ 0 h 2910254"/>
              <a:gd name="connsiteX0" fmla="*/ 0 w 7192108"/>
              <a:gd name="connsiteY0" fmla="*/ 2497015 h 2497015"/>
              <a:gd name="connsiteX1" fmla="*/ 1644162 w 7192108"/>
              <a:gd name="connsiteY1" fmla="*/ 2004646 h 2497015"/>
              <a:gd name="connsiteX2" fmla="*/ 1644162 w 7192108"/>
              <a:gd name="connsiteY2" fmla="*/ 1863969 h 2497015"/>
              <a:gd name="connsiteX3" fmla="*/ 2699239 w 7192108"/>
              <a:gd name="connsiteY3" fmla="*/ 1547446 h 2497015"/>
              <a:gd name="connsiteX4" fmla="*/ 2699239 w 7192108"/>
              <a:gd name="connsiteY4" fmla="*/ 1371600 h 2497015"/>
              <a:gd name="connsiteX5" fmla="*/ 7192108 w 7192108"/>
              <a:gd name="connsiteY5" fmla="*/ 0 h 2497015"/>
              <a:gd name="connsiteX6" fmla="*/ 7192108 w 7192108"/>
              <a:gd name="connsiteY6" fmla="*/ 0 h 2497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92108" h="2497015">
                <a:moveTo>
                  <a:pt x="0" y="2497015"/>
                </a:moveTo>
                <a:lnTo>
                  <a:pt x="1644162" y="2004646"/>
                </a:lnTo>
                <a:lnTo>
                  <a:pt x="1644162" y="1863969"/>
                </a:lnTo>
                <a:lnTo>
                  <a:pt x="2699239" y="1547446"/>
                </a:lnTo>
                <a:lnTo>
                  <a:pt x="2699239" y="1371600"/>
                </a:lnTo>
                <a:lnTo>
                  <a:pt x="7192108" y="0"/>
                </a:lnTo>
                <a:lnTo>
                  <a:pt x="7192108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任意多边形 4"/>
          <p:cNvSpPr/>
          <p:nvPr/>
        </p:nvSpPr>
        <p:spPr bwMode="auto">
          <a:xfrm>
            <a:off x="714348" y="3464808"/>
            <a:ext cx="7097917" cy="2607398"/>
          </a:xfrm>
          <a:custGeom>
            <a:avLst/>
            <a:gdLst>
              <a:gd name="connsiteX0" fmla="*/ 7097917 w 7097917"/>
              <a:gd name="connsiteY0" fmla="*/ 2607398 h 2607398"/>
              <a:gd name="connsiteX1" fmla="*/ 6545656 w 7097917"/>
              <a:gd name="connsiteY1" fmla="*/ 2444436 h 2607398"/>
              <a:gd name="connsiteX2" fmla="*/ 6545656 w 7097917"/>
              <a:gd name="connsiteY2" fmla="*/ 2272420 h 2607398"/>
              <a:gd name="connsiteX3" fmla="*/ 4906979 w 7097917"/>
              <a:gd name="connsiteY3" fmla="*/ 1765426 h 2607398"/>
              <a:gd name="connsiteX4" fmla="*/ 4906979 w 7097917"/>
              <a:gd name="connsiteY4" fmla="*/ 1620571 h 2607398"/>
              <a:gd name="connsiteX5" fmla="*/ 2335794 w 7097917"/>
              <a:gd name="connsiteY5" fmla="*/ 841973 h 2607398"/>
              <a:gd name="connsiteX6" fmla="*/ 2335794 w 7097917"/>
              <a:gd name="connsiteY6" fmla="*/ 697117 h 2607398"/>
              <a:gd name="connsiteX7" fmla="*/ 0 w 7097917"/>
              <a:gd name="connsiteY7" fmla="*/ 0 h 2607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7917" h="2607398">
                <a:moveTo>
                  <a:pt x="7097917" y="2607398"/>
                </a:moveTo>
                <a:lnTo>
                  <a:pt x="6545656" y="2444436"/>
                </a:lnTo>
                <a:lnTo>
                  <a:pt x="6545656" y="2272420"/>
                </a:lnTo>
                <a:lnTo>
                  <a:pt x="4906979" y="1765426"/>
                </a:lnTo>
                <a:lnTo>
                  <a:pt x="4906979" y="1620571"/>
                </a:lnTo>
                <a:lnTo>
                  <a:pt x="2335794" y="841973"/>
                </a:lnTo>
                <a:lnTo>
                  <a:pt x="2335794" y="697117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480823" y="5988626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x,s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501889" y="6000768"/>
            <a:ext cx="856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</a:t>
            </a:r>
            <a:r>
              <a:rPr lang="en-US" baseline="-25000" dirty="0" smtClean="0">
                <a:solidFill>
                  <a:schemeClr val="tx2"/>
                </a:solidFill>
              </a:rPr>
              <a:t>R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err="1" smtClean="0">
                <a:solidFill>
                  <a:schemeClr val="tx2"/>
                </a:solidFill>
              </a:rPr>
              <a:t>x,s</a:t>
            </a:r>
            <a:r>
              <a:rPr lang="en-US" baseline="-25000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 bwMode="auto">
          <a:xfrm flipV="1">
            <a:off x="1071538" y="6429396"/>
            <a:ext cx="7358114" cy="714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8558198" y="63458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4" name="直接连接符 13"/>
          <p:cNvCxnSpPr/>
          <p:nvPr/>
        </p:nvCxnSpPr>
        <p:spPr bwMode="auto">
          <a:xfrm rot="16200000" flipH="1">
            <a:off x="2799238" y="4916010"/>
            <a:ext cx="3045458" cy="7143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214810" y="642939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function T</a:t>
            </a:r>
            <a:r>
              <a:rPr lang="en-US" baseline="-25000" dirty="0" smtClean="0"/>
              <a:t>L</a:t>
            </a:r>
            <a:r>
              <a:rPr lang="en-US" dirty="0" smtClean="0"/>
              <a:t>(x, s</a:t>
            </a:r>
            <a:r>
              <a:rPr lang="en-US" baseline="-25000" dirty="0" smtClean="0"/>
              <a:t>i+1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32" y="1357298"/>
            <a:ext cx="8207404" cy="1608770"/>
          </a:xfrm>
        </p:spPr>
        <p:txBody>
          <a:bodyPr/>
          <a:lstStyle/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L</a:t>
            </a:r>
            <a:r>
              <a:rPr lang="en-US" dirty="0" smtClean="0"/>
              <a:t>(</a:t>
            </a:r>
            <a:r>
              <a:rPr lang="en-US" dirty="0" err="1" smtClean="0"/>
              <a:t>x,s</a:t>
            </a:r>
            <a:r>
              <a:rPr lang="en-US" dirty="0" smtClean="0"/>
              <a:t>) = max</a:t>
            </a:r>
            <a:r>
              <a:rPr lang="en-US" baseline="-25000" dirty="0" smtClean="0"/>
              <a:t>1≤i≤k</a:t>
            </a:r>
            <a:r>
              <a:rPr lang="en-US" dirty="0" smtClean="0"/>
              <a:t> { (x-x</a:t>
            </a:r>
            <a:r>
              <a:rPr lang="en-US" baseline="-25000" dirty="0" smtClean="0"/>
              <a:t>i</a:t>
            </a:r>
            <a:r>
              <a:rPr lang="en-US" dirty="0" smtClean="0"/>
              <a:t>)*a + ∑</a:t>
            </a:r>
            <a:r>
              <a:rPr lang="en-US" baseline="30000" dirty="0" smtClean="0"/>
              <a:t>i</a:t>
            </a:r>
            <a:r>
              <a:rPr lang="en-US" baseline="-25000" dirty="0" smtClean="0"/>
              <a:t>t=1</a:t>
            </a:r>
            <a:r>
              <a:rPr lang="en-US" dirty="0" smtClean="0"/>
              <a:t> w</a:t>
            </a:r>
            <a:r>
              <a:rPr lang="en-US" baseline="-25000" dirty="0" smtClean="0"/>
              <a:t>t </a:t>
            </a:r>
            <a:r>
              <a:rPr lang="en-US" dirty="0" smtClean="0"/>
              <a:t>}</a:t>
            </a:r>
          </a:p>
          <a:p>
            <a:pPr lvl="2"/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baseline="30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err="1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x,s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= (x-x</a:t>
            </a:r>
            <a:r>
              <a:rPr lang="en-US" baseline="-25000" dirty="0" smtClean="0"/>
              <a:t>i</a:t>
            </a:r>
            <a:r>
              <a:rPr lang="en-US" dirty="0" smtClean="0"/>
              <a:t>)*a + ∑</a:t>
            </a:r>
            <a:r>
              <a:rPr lang="en-US" baseline="30000" dirty="0" smtClean="0"/>
              <a:t>i</a:t>
            </a:r>
            <a:r>
              <a:rPr lang="en-US" baseline="-25000" dirty="0" smtClean="0"/>
              <a:t>t=1</a:t>
            </a:r>
            <a:r>
              <a:rPr lang="en-US" dirty="0" smtClean="0"/>
              <a:t> w</a:t>
            </a:r>
            <a:r>
              <a:rPr lang="en-US" baseline="-25000" dirty="0" smtClean="0"/>
              <a:t>t </a:t>
            </a:r>
          </a:p>
          <a:p>
            <a:pPr lvl="1"/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L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:        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r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 …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l</a:t>
            </a:r>
            <a:r>
              <a:rPr lang="en-US" baseline="-25000" dirty="0" smtClean="0"/>
              <a:t>i+1</a:t>
            </a:r>
            <a:r>
              <a:rPr lang="en-US" dirty="0" smtClean="0"/>
              <a:t> l</a:t>
            </a:r>
            <a:r>
              <a:rPr lang="en-US" baseline="-25000" dirty="0" smtClean="0"/>
              <a:t>i+2</a:t>
            </a:r>
            <a:r>
              <a:rPr lang="en-US" dirty="0" smtClean="0"/>
              <a:t>  ….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pPr lvl="1"/>
            <a:r>
              <a:rPr lang="en-US" dirty="0" smtClean="0"/>
              <a:t>s</a:t>
            </a:r>
            <a:r>
              <a:rPr lang="en-US" baseline="-25000" dirty="0" smtClean="0"/>
              <a:t>i+1 </a:t>
            </a:r>
            <a:r>
              <a:rPr lang="en-US" dirty="0" smtClean="0"/>
              <a:t>=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L</a:t>
            </a:r>
            <a:r>
              <a:rPr lang="en-US" dirty="0" smtClean="0"/>
              <a:t>(i+1) : 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r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 …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r</a:t>
            </a:r>
            <a:r>
              <a:rPr lang="en-US" baseline="-25000" dirty="0" smtClean="0">
                <a:solidFill>
                  <a:srgbClr val="FF0000"/>
                </a:solidFill>
              </a:rPr>
              <a:t>i+1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r</a:t>
            </a:r>
            <a:r>
              <a:rPr lang="en-US" baseline="-25000" dirty="0" smtClean="0"/>
              <a:t>i+2 </a:t>
            </a:r>
            <a:r>
              <a:rPr lang="en-US" dirty="0" smtClean="0"/>
              <a:t> ….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pPr lvl="1"/>
            <a:endParaRPr lang="en-US" dirty="0"/>
          </a:p>
        </p:txBody>
      </p:sp>
      <p:cxnSp>
        <p:nvCxnSpPr>
          <p:cNvPr id="22" name="直接连接符 21"/>
          <p:cNvCxnSpPr/>
          <p:nvPr/>
        </p:nvCxnSpPr>
        <p:spPr bwMode="auto">
          <a:xfrm flipV="1">
            <a:off x="785786" y="6345816"/>
            <a:ext cx="7358114" cy="714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椭圆 22"/>
          <p:cNvSpPr/>
          <p:nvPr/>
        </p:nvSpPr>
        <p:spPr bwMode="auto">
          <a:xfrm>
            <a:off x="3643306" y="631064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15338" y="61315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40" name="直接连接符 39"/>
          <p:cNvCxnSpPr>
            <a:endCxn id="23" idx="0"/>
          </p:cNvCxnSpPr>
          <p:nvPr/>
        </p:nvCxnSpPr>
        <p:spPr bwMode="auto">
          <a:xfrm rot="5400000">
            <a:off x="2982229" y="5578133"/>
            <a:ext cx="146503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1714480" y="641725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endParaRPr lang="en-US" dirty="0"/>
          </a:p>
        </p:txBody>
      </p:sp>
      <p:cxnSp>
        <p:nvCxnSpPr>
          <p:cNvPr id="50" name="直接连接符 49"/>
          <p:cNvCxnSpPr/>
          <p:nvPr/>
        </p:nvCxnSpPr>
        <p:spPr bwMode="auto">
          <a:xfrm flipV="1">
            <a:off x="3714744" y="3488296"/>
            <a:ext cx="4500594" cy="13573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接连接符 52"/>
          <p:cNvCxnSpPr/>
          <p:nvPr/>
        </p:nvCxnSpPr>
        <p:spPr bwMode="auto">
          <a:xfrm flipV="1">
            <a:off x="1000100" y="3845486"/>
            <a:ext cx="7286676" cy="21431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接连接符 56"/>
          <p:cNvCxnSpPr/>
          <p:nvPr/>
        </p:nvCxnSpPr>
        <p:spPr bwMode="auto">
          <a:xfrm flipV="1">
            <a:off x="1857356" y="3988362"/>
            <a:ext cx="6357982" cy="1857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接连接符 57"/>
          <p:cNvCxnSpPr/>
          <p:nvPr/>
        </p:nvCxnSpPr>
        <p:spPr bwMode="auto">
          <a:xfrm flipV="1">
            <a:off x="2643174" y="4071942"/>
            <a:ext cx="5572164" cy="16430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接连接符 58"/>
          <p:cNvCxnSpPr/>
          <p:nvPr/>
        </p:nvCxnSpPr>
        <p:spPr bwMode="auto">
          <a:xfrm flipV="1">
            <a:off x="5000628" y="3631172"/>
            <a:ext cx="3214710" cy="9286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椭圆 66"/>
          <p:cNvSpPr/>
          <p:nvPr/>
        </p:nvSpPr>
        <p:spPr bwMode="auto">
          <a:xfrm>
            <a:off x="928662" y="634581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椭圆 67"/>
          <p:cNvSpPr/>
          <p:nvPr/>
        </p:nvSpPr>
        <p:spPr bwMode="auto">
          <a:xfrm>
            <a:off x="1785918" y="634581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椭圆 68"/>
          <p:cNvSpPr/>
          <p:nvPr/>
        </p:nvSpPr>
        <p:spPr bwMode="auto">
          <a:xfrm>
            <a:off x="2615696" y="631833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椭圆 69"/>
          <p:cNvSpPr/>
          <p:nvPr/>
        </p:nvSpPr>
        <p:spPr bwMode="auto">
          <a:xfrm>
            <a:off x="4957770" y="630075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1" name="直接连接符 70"/>
          <p:cNvCxnSpPr>
            <a:endCxn id="70" idx="0"/>
          </p:cNvCxnSpPr>
          <p:nvPr/>
        </p:nvCxnSpPr>
        <p:spPr bwMode="auto">
          <a:xfrm rot="16200000" flipH="1">
            <a:off x="4152715" y="5424261"/>
            <a:ext cx="1740888" cy="120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直接连接符 73"/>
          <p:cNvCxnSpPr/>
          <p:nvPr/>
        </p:nvCxnSpPr>
        <p:spPr bwMode="auto">
          <a:xfrm rot="16200000" flipH="1">
            <a:off x="2373923" y="6022731"/>
            <a:ext cx="589086" cy="8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直接连接符 75"/>
          <p:cNvCxnSpPr>
            <a:endCxn id="68" idx="0"/>
          </p:cNvCxnSpPr>
          <p:nvPr/>
        </p:nvCxnSpPr>
        <p:spPr bwMode="auto">
          <a:xfrm rot="5400000">
            <a:off x="1611394" y="6091712"/>
            <a:ext cx="500066" cy="81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直接连接符 77"/>
          <p:cNvCxnSpPr>
            <a:endCxn id="67" idx="0"/>
          </p:cNvCxnSpPr>
          <p:nvPr/>
        </p:nvCxnSpPr>
        <p:spPr bwMode="auto">
          <a:xfrm rot="5400000">
            <a:off x="825576" y="6163150"/>
            <a:ext cx="357190" cy="81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2500298" y="641725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i+1</a:t>
            </a:r>
            <a:endParaRPr lang="en-US" dirty="0"/>
          </a:p>
        </p:txBody>
      </p:sp>
      <p:sp>
        <p:nvSpPr>
          <p:cNvPr id="36" name="圆角矩形 35"/>
          <p:cNvSpPr/>
          <p:nvPr/>
        </p:nvSpPr>
        <p:spPr bwMode="auto">
          <a:xfrm>
            <a:off x="3692768" y="2214555"/>
            <a:ext cx="413239" cy="880338"/>
          </a:xfrm>
          <a:prstGeom prst="roundRect">
            <a:avLst/>
          </a:prstGeom>
          <a:noFill/>
          <a:ln w="19050" cap="flat" cmpd="sng" algn="ctr">
            <a:solidFill>
              <a:schemeClr val="tx2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43438" y="1785926"/>
            <a:ext cx="2981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</a:t>
            </a:r>
            <a:r>
              <a:rPr lang="en-US" baseline="-25000" dirty="0" smtClean="0">
                <a:solidFill>
                  <a:schemeClr val="tx2"/>
                </a:solidFill>
              </a:rPr>
              <a:t>i+1</a:t>
            </a:r>
            <a:r>
              <a:rPr lang="en-US" dirty="0" smtClean="0">
                <a:solidFill>
                  <a:schemeClr val="tx2"/>
                </a:solidFill>
              </a:rPr>
              <a:t> increases from l</a:t>
            </a:r>
            <a:r>
              <a:rPr lang="en-US" baseline="-25000" dirty="0" smtClean="0">
                <a:solidFill>
                  <a:schemeClr val="tx2"/>
                </a:solidFill>
              </a:rPr>
              <a:t>i+1</a:t>
            </a:r>
            <a:r>
              <a:rPr lang="en-US" dirty="0" smtClean="0">
                <a:solidFill>
                  <a:schemeClr val="tx2"/>
                </a:solidFill>
              </a:rPr>
              <a:t> to r</a:t>
            </a:r>
            <a:r>
              <a:rPr lang="en-US" baseline="-25000" dirty="0" smtClean="0">
                <a:solidFill>
                  <a:schemeClr val="tx2"/>
                </a:solidFill>
              </a:rPr>
              <a:t>i+1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39" name="直接箭头连接符 38"/>
          <p:cNvCxnSpPr/>
          <p:nvPr/>
        </p:nvCxnSpPr>
        <p:spPr bwMode="auto">
          <a:xfrm rot="10800000" flipV="1">
            <a:off x="4143372" y="2071678"/>
            <a:ext cx="571504" cy="1428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642910" y="3857628"/>
            <a:ext cx="2556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shift upwards by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baseline="-25000" dirty="0" smtClean="0">
                <a:solidFill>
                  <a:srgbClr val="FF0000"/>
                </a:solidFill>
              </a:rPr>
              <a:t>i+1</a:t>
            </a:r>
            <a:r>
              <a:rPr lang="en-US" dirty="0" smtClean="0">
                <a:solidFill>
                  <a:srgbClr val="FF0000"/>
                </a:solidFill>
              </a:rPr>
              <a:t> – l</a:t>
            </a:r>
            <a:r>
              <a:rPr lang="en-US" baseline="-25000" dirty="0" smtClean="0">
                <a:solidFill>
                  <a:srgbClr val="FF0000"/>
                </a:solidFill>
              </a:rPr>
              <a:t>i+1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9" name="直接箭头连接符 28"/>
          <p:cNvCxnSpPr>
            <a:stCxn id="27" idx="3"/>
          </p:cNvCxnSpPr>
          <p:nvPr/>
        </p:nvCxnSpPr>
        <p:spPr bwMode="auto">
          <a:xfrm>
            <a:off x="3199123" y="4042294"/>
            <a:ext cx="801373" cy="1725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5254 " pathEditMode="relative" ptsTypes="AA">
                                      <p:cBhvr>
                                        <p:cTn id="3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5254 " pathEditMode="relative" ptsTypes="AA">
                                      <p:cBhvr>
                                        <p:cTn id="3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5254 " pathEditMode="relative" ptsTypes="AA">
                                      <p:cBhvr>
                                        <p:cTn id="3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1" animBg="1"/>
      <p:bldP spid="37" grpId="1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monotonicity</a:t>
            </a:r>
            <a:r>
              <a:rPr lang="en-US" dirty="0" smtClean="0"/>
              <a:t> property of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500174"/>
            <a:ext cx="8178800" cy="4594860"/>
          </a:xfrm>
        </p:spPr>
        <p:txBody>
          <a:bodyPr/>
          <a:lstStyle/>
          <a:p>
            <a:r>
              <a:rPr lang="en-US" dirty="0" smtClean="0"/>
              <a:t>From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to s</a:t>
            </a:r>
            <a:r>
              <a:rPr lang="en-US" baseline="-25000" dirty="0" smtClean="0"/>
              <a:t>i+1</a:t>
            </a:r>
            <a:endParaRPr lang="en-US" dirty="0" smtClean="0"/>
          </a:p>
          <a:p>
            <a:pPr lvl="1"/>
            <a:r>
              <a:rPr lang="en-US" dirty="0" err="1" smtClean="0"/>
              <a:t>x</a:t>
            </a:r>
            <a:r>
              <a:rPr lang="en-US" baseline="-25000" dirty="0" err="1" smtClean="0"/>
              <a:t>s</a:t>
            </a:r>
            <a:r>
              <a:rPr lang="en-US" baseline="-25000" dirty="0" smtClean="0"/>
              <a:t> </a:t>
            </a:r>
            <a:r>
              <a:rPr lang="en-US" dirty="0" smtClean="0"/>
              <a:t> moves to the left if x</a:t>
            </a:r>
            <a:r>
              <a:rPr lang="en-US" baseline="-25000" dirty="0" smtClean="0"/>
              <a:t>i+1</a:t>
            </a:r>
            <a:r>
              <a:rPr lang="en-US" dirty="0" smtClean="0"/>
              <a:t> ≤ 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s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</p:txBody>
      </p:sp>
      <p:sp>
        <p:nvSpPr>
          <p:cNvPr id="4" name="任意多边形 3"/>
          <p:cNvSpPr/>
          <p:nvPr/>
        </p:nvSpPr>
        <p:spPr bwMode="auto">
          <a:xfrm>
            <a:off x="919705" y="3227632"/>
            <a:ext cx="7192108" cy="2497015"/>
          </a:xfrm>
          <a:custGeom>
            <a:avLst/>
            <a:gdLst>
              <a:gd name="connsiteX0" fmla="*/ 0 w 7280031"/>
              <a:gd name="connsiteY0" fmla="*/ 2910254 h 2910254"/>
              <a:gd name="connsiteX1" fmla="*/ 1644162 w 7280031"/>
              <a:gd name="connsiteY1" fmla="*/ 2417885 h 2910254"/>
              <a:gd name="connsiteX2" fmla="*/ 1644162 w 7280031"/>
              <a:gd name="connsiteY2" fmla="*/ 2277208 h 2910254"/>
              <a:gd name="connsiteX3" fmla="*/ 2699239 w 7280031"/>
              <a:gd name="connsiteY3" fmla="*/ 1960685 h 2910254"/>
              <a:gd name="connsiteX4" fmla="*/ 2699239 w 7280031"/>
              <a:gd name="connsiteY4" fmla="*/ 1784839 h 2910254"/>
              <a:gd name="connsiteX5" fmla="*/ 7192108 w 7280031"/>
              <a:gd name="connsiteY5" fmla="*/ 413239 h 2910254"/>
              <a:gd name="connsiteX6" fmla="*/ 7192108 w 7280031"/>
              <a:gd name="connsiteY6" fmla="*/ 413239 h 2910254"/>
              <a:gd name="connsiteX7" fmla="*/ 7280031 w 7280031"/>
              <a:gd name="connsiteY7" fmla="*/ 0 h 2910254"/>
              <a:gd name="connsiteX8" fmla="*/ 7280031 w 7280031"/>
              <a:gd name="connsiteY8" fmla="*/ 0 h 2910254"/>
              <a:gd name="connsiteX0" fmla="*/ 0 w 7280031"/>
              <a:gd name="connsiteY0" fmla="*/ 2910254 h 2910254"/>
              <a:gd name="connsiteX1" fmla="*/ 1644162 w 7280031"/>
              <a:gd name="connsiteY1" fmla="*/ 2417885 h 2910254"/>
              <a:gd name="connsiteX2" fmla="*/ 1644162 w 7280031"/>
              <a:gd name="connsiteY2" fmla="*/ 2277208 h 2910254"/>
              <a:gd name="connsiteX3" fmla="*/ 2699239 w 7280031"/>
              <a:gd name="connsiteY3" fmla="*/ 1960685 h 2910254"/>
              <a:gd name="connsiteX4" fmla="*/ 2699239 w 7280031"/>
              <a:gd name="connsiteY4" fmla="*/ 1784839 h 2910254"/>
              <a:gd name="connsiteX5" fmla="*/ 7192108 w 7280031"/>
              <a:gd name="connsiteY5" fmla="*/ 413239 h 2910254"/>
              <a:gd name="connsiteX6" fmla="*/ 7192108 w 7280031"/>
              <a:gd name="connsiteY6" fmla="*/ 413239 h 2910254"/>
              <a:gd name="connsiteX7" fmla="*/ 7280031 w 7280031"/>
              <a:gd name="connsiteY7" fmla="*/ 0 h 2910254"/>
              <a:gd name="connsiteX0" fmla="*/ 0 w 7192108"/>
              <a:gd name="connsiteY0" fmla="*/ 2497015 h 2497015"/>
              <a:gd name="connsiteX1" fmla="*/ 1644162 w 7192108"/>
              <a:gd name="connsiteY1" fmla="*/ 2004646 h 2497015"/>
              <a:gd name="connsiteX2" fmla="*/ 1644162 w 7192108"/>
              <a:gd name="connsiteY2" fmla="*/ 1863969 h 2497015"/>
              <a:gd name="connsiteX3" fmla="*/ 2699239 w 7192108"/>
              <a:gd name="connsiteY3" fmla="*/ 1547446 h 2497015"/>
              <a:gd name="connsiteX4" fmla="*/ 2699239 w 7192108"/>
              <a:gd name="connsiteY4" fmla="*/ 1371600 h 2497015"/>
              <a:gd name="connsiteX5" fmla="*/ 7192108 w 7192108"/>
              <a:gd name="connsiteY5" fmla="*/ 0 h 2497015"/>
              <a:gd name="connsiteX6" fmla="*/ 7192108 w 7192108"/>
              <a:gd name="connsiteY6" fmla="*/ 0 h 2497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92108" h="2497015">
                <a:moveTo>
                  <a:pt x="0" y="2497015"/>
                </a:moveTo>
                <a:lnTo>
                  <a:pt x="1644162" y="2004646"/>
                </a:lnTo>
                <a:lnTo>
                  <a:pt x="1644162" y="1863969"/>
                </a:lnTo>
                <a:lnTo>
                  <a:pt x="2699239" y="1547446"/>
                </a:lnTo>
                <a:lnTo>
                  <a:pt x="2699239" y="1371600"/>
                </a:lnTo>
                <a:lnTo>
                  <a:pt x="7192108" y="0"/>
                </a:lnTo>
                <a:lnTo>
                  <a:pt x="7192108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任意多边形 4"/>
          <p:cNvSpPr/>
          <p:nvPr/>
        </p:nvSpPr>
        <p:spPr bwMode="auto">
          <a:xfrm>
            <a:off x="714348" y="3179056"/>
            <a:ext cx="7097917" cy="2607398"/>
          </a:xfrm>
          <a:custGeom>
            <a:avLst/>
            <a:gdLst>
              <a:gd name="connsiteX0" fmla="*/ 7097917 w 7097917"/>
              <a:gd name="connsiteY0" fmla="*/ 2607398 h 2607398"/>
              <a:gd name="connsiteX1" fmla="*/ 6545656 w 7097917"/>
              <a:gd name="connsiteY1" fmla="*/ 2444436 h 2607398"/>
              <a:gd name="connsiteX2" fmla="*/ 6545656 w 7097917"/>
              <a:gd name="connsiteY2" fmla="*/ 2272420 h 2607398"/>
              <a:gd name="connsiteX3" fmla="*/ 4906979 w 7097917"/>
              <a:gd name="connsiteY3" fmla="*/ 1765426 h 2607398"/>
              <a:gd name="connsiteX4" fmla="*/ 4906979 w 7097917"/>
              <a:gd name="connsiteY4" fmla="*/ 1620571 h 2607398"/>
              <a:gd name="connsiteX5" fmla="*/ 2335794 w 7097917"/>
              <a:gd name="connsiteY5" fmla="*/ 841973 h 2607398"/>
              <a:gd name="connsiteX6" fmla="*/ 2335794 w 7097917"/>
              <a:gd name="connsiteY6" fmla="*/ 697117 h 2607398"/>
              <a:gd name="connsiteX7" fmla="*/ 0 w 7097917"/>
              <a:gd name="connsiteY7" fmla="*/ 0 h 2607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7917" h="2607398">
                <a:moveTo>
                  <a:pt x="7097917" y="2607398"/>
                </a:moveTo>
                <a:lnTo>
                  <a:pt x="6545656" y="2444436"/>
                </a:lnTo>
                <a:lnTo>
                  <a:pt x="6545656" y="2272420"/>
                </a:lnTo>
                <a:lnTo>
                  <a:pt x="4906979" y="1765426"/>
                </a:lnTo>
                <a:lnTo>
                  <a:pt x="4906979" y="1620571"/>
                </a:lnTo>
                <a:lnTo>
                  <a:pt x="2335794" y="841973"/>
                </a:lnTo>
                <a:lnTo>
                  <a:pt x="2335794" y="697117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480823" y="5702874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x,s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429520" y="5786454"/>
            <a:ext cx="856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</a:t>
            </a:r>
            <a:r>
              <a:rPr lang="en-US" baseline="-25000" dirty="0" smtClean="0">
                <a:solidFill>
                  <a:schemeClr val="tx2"/>
                </a:solidFill>
              </a:rPr>
              <a:t>R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err="1" smtClean="0">
                <a:solidFill>
                  <a:schemeClr val="tx2"/>
                </a:solidFill>
              </a:rPr>
              <a:t>x,s</a:t>
            </a:r>
            <a:r>
              <a:rPr lang="en-US" baseline="-25000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 bwMode="auto">
          <a:xfrm flipV="1">
            <a:off x="1071538" y="6143644"/>
            <a:ext cx="7358114" cy="714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8415322" y="59293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4" name="直接连接符 13"/>
          <p:cNvCxnSpPr/>
          <p:nvPr/>
        </p:nvCxnSpPr>
        <p:spPr bwMode="auto">
          <a:xfrm rot="16200000" flipH="1">
            <a:off x="2799238" y="4630258"/>
            <a:ext cx="3045458" cy="7143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接连接符 11"/>
          <p:cNvCxnSpPr/>
          <p:nvPr/>
        </p:nvCxnSpPr>
        <p:spPr bwMode="auto">
          <a:xfrm rot="16200000" flipH="1">
            <a:off x="441785" y="4630258"/>
            <a:ext cx="3045458" cy="7143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接连接符 12"/>
          <p:cNvCxnSpPr/>
          <p:nvPr/>
        </p:nvCxnSpPr>
        <p:spPr bwMode="auto">
          <a:xfrm rot="16200000" flipH="1">
            <a:off x="1156163" y="4630258"/>
            <a:ext cx="3045458" cy="7143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椭圆 14"/>
          <p:cNvSpPr/>
          <p:nvPr/>
        </p:nvSpPr>
        <p:spPr bwMode="auto">
          <a:xfrm>
            <a:off x="1911210" y="610737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椭圆 15"/>
          <p:cNvSpPr/>
          <p:nvPr/>
        </p:nvSpPr>
        <p:spPr bwMode="auto">
          <a:xfrm>
            <a:off x="2643174" y="611726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71736" y="620294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i+1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857356" y="620294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endParaRPr lang="en-US" dirty="0"/>
          </a:p>
        </p:txBody>
      </p:sp>
      <p:sp>
        <p:nvSpPr>
          <p:cNvPr id="19" name="任意多边形 18"/>
          <p:cNvSpPr/>
          <p:nvPr/>
        </p:nvSpPr>
        <p:spPr bwMode="auto">
          <a:xfrm>
            <a:off x="3278380" y="2932249"/>
            <a:ext cx="4833598" cy="2362538"/>
          </a:xfrm>
          <a:custGeom>
            <a:avLst/>
            <a:gdLst>
              <a:gd name="connsiteX0" fmla="*/ 0 w 7280031"/>
              <a:gd name="connsiteY0" fmla="*/ 2910254 h 2910254"/>
              <a:gd name="connsiteX1" fmla="*/ 1644162 w 7280031"/>
              <a:gd name="connsiteY1" fmla="*/ 2417885 h 2910254"/>
              <a:gd name="connsiteX2" fmla="*/ 1644162 w 7280031"/>
              <a:gd name="connsiteY2" fmla="*/ 2277208 h 2910254"/>
              <a:gd name="connsiteX3" fmla="*/ 2699239 w 7280031"/>
              <a:gd name="connsiteY3" fmla="*/ 1960685 h 2910254"/>
              <a:gd name="connsiteX4" fmla="*/ 2699239 w 7280031"/>
              <a:gd name="connsiteY4" fmla="*/ 1784839 h 2910254"/>
              <a:gd name="connsiteX5" fmla="*/ 7192108 w 7280031"/>
              <a:gd name="connsiteY5" fmla="*/ 413239 h 2910254"/>
              <a:gd name="connsiteX6" fmla="*/ 7192108 w 7280031"/>
              <a:gd name="connsiteY6" fmla="*/ 413239 h 2910254"/>
              <a:gd name="connsiteX7" fmla="*/ 7280031 w 7280031"/>
              <a:gd name="connsiteY7" fmla="*/ 0 h 2910254"/>
              <a:gd name="connsiteX8" fmla="*/ 7280031 w 7280031"/>
              <a:gd name="connsiteY8" fmla="*/ 0 h 2910254"/>
              <a:gd name="connsiteX0" fmla="*/ 0 w 7280031"/>
              <a:gd name="connsiteY0" fmla="*/ 2910254 h 2910254"/>
              <a:gd name="connsiteX1" fmla="*/ 1644162 w 7280031"/>
              <a:gd name="connsiteY1" fmla="*/ 2417885 h 2910254"/>
              <a:gd name="connsiteX2" fmla="*/ 1644162 w 7280031"/>
              <a:gd name="connsiteY2" fmla="*/ 2277208 h 2910254"/>
              <a:gd name="connsiteX3" fmla="*/ 2699239 w 7280031"/>
              <a:gd name="connsiteY3" fmla="*/ 1960685 h 2910254"/>
              <a:gd name="connsiteX4" fmla="*/ 2699239 w 7280031"/>
              <a:gd name="connsiteY4" fmla="*/ 1784839 h 2910254"/>
              <a:gd name="connsiteX5" fmla="*/ 7192108 w 7280031"/>
              <a:gd name="connsiteY5" fmla="*/ 413239 h 2910254"/>
              <a:gd name="connsiteX6" fmla="*/ 7192108 w 7280031"/>
              <a:gd name="connsiteY6" fmla="*/ 413239 h 2910254"/>
              <a:gd name="connsiteX7" fmla="*/ 7280031 w 7280031"/>
              <a:gd name="connsiteY7" fmla="*/ 0 h 2910254"/>
              <a:gd name="connsiteX0" fmla="*/ 0 w 7192108"/>
              <a:gd name="connsiteY0" fmla="*/ 2497015 h 2497015"/>
              <a:gd name="connsiteX1" fmla="*/ 1644162 w 7192108"/>
              <a:gd name="connsiteY1" fmla="*/ 2004646 h 2497015"/>
              <a:gd name="connsiteX2" fmla="*/ 1644162 w 7192108"/>
              <a:gd name="connsiteY2" fmla="*/ 1863969 h 2497015"/>
              <a:gd name="connsiteX3" fmla="*/ 2699239 w 7192108"/>
              <a:gd name="connsiteY3" fmla="*/ 1547446 h 2497015"/>
              <a:gd name="connsiteX4" fmla="*/ 2699239 w 7192108"/>
              <a:gd name="connsiteY4" fmla="*/ 1371600 h 2497015"/>
              <a:gd name="connsiteX5" fmla="*/ 7192108 w 7192108"/>
              <a:gd name="connsiteY5" fmla="*/ 0 h 2497015"/>
              <a:gd name="connsiteX6" fmla="*/ 7192108 w 7192108"/>
              <a:gd name="connsiteY6" fmla="*/ 0 h 2497015"/>
              <a:gd name="connsiteX0" fmla="*/ 0 w 7049264"/>
              <a:gd name="connsiteY0" fmla="*/ 1568297 h 2004646"/>
              <a:gd name="connsiteX1" fmla="*/ 1501318 w 7049264"/>
              <a:gd name="connsiteY1" fmla="*/ 2004646 h 2004646"/>
              <a:gd name="connsiteX2" fmla="*/ 1501318 w 7049264"/>
              <a:gd name="connsiteY2" fmla="*/ 1863969 h 2004646"/>
              <a:gd name="connsiteX3" fmla="*/ 2556395 w 7049264"/>
              <a:gd name="connsiteY3" fmla="*/ 1547446 h 2004646"/>
              <a:gd name="connsiteX4" fmla="*/ 2556395 w 7049264"/>
              <a:gd name="connsiteY4" fmla="*/ 1371600 h 2004646"/>
              <a:gd name="connsiteX5" fmla="*/ 7049264 w 7049264"/>
              <a:gd name="connsiteY5" fmla="*/ 0 h 2004646"/>
              <a:gd name="connsiteX6" fmla="*/ 7049264 w 7049264"/>
              <a:gd name="connsiteY6" fmla="*/ 0 h 2004646"/>
              <a:gd name="connsiteX0" fmla="*/ 0 w 5547946"/>
              <a:gd name="connsiteY0" fmla="*/ 2004646 h 2004646"/>
              <a:gd name="connsiteX1" fmla="*/ 0 w 5547946"/>
              <a:gd name="connsiteY1" fmla="*/ 1863969 h 2004646"/>
              <a:gd name="connsiteX2" fmla="*/ 1055077 w 5547946"/>
              <a:gd name="connsiteY2" fmla="*/ 1547446 h 2004646"/>
              <a:gd name="connsiteX3" fmla="*/ 1055077 w 5547946"/>
              <a:gd name="connsiteY3" fmla="*/ 1371600 h 2004646"/>
              <a:gd name="connsiteX4" fmla="*/ 5547946 w 5547946"/>
              <a:gd name="connsiteY4" fmla="*/ 0 h 2004646"/>
              <a:gd name="connsiteX5" fmla="*/ 5547946 w 5547946"/>
              <a:gd name="connsiteY5" fmla="*/ 0 h 2004646"/>
              <a:gd name="connsiteX0" fmla="*/ 0 w 5547946"/>
              <a:gd name="connsiteY0" fmla="*/ 1863969 h 1863969"/>
              <a:gd name="connsiteX1" fmla="*/ 1055077 w 5547946"/>
              <a:gd name="connsiteY1" fmla="*/ 1547446 h 1863969"/>
              <a:gd name="connsiteX2" fmla="*/ 1055077 w 5547946"/>
              <a:gd name="connsiteY2" fmla="*/ 1371600 h 1863969"/>
              <a:gd name="connsiteX3" fmla="*/ 5547946 w 5547946"/>
              <a:gd name="connsiteY3" fmla="*/ 0 h 1863969"/>
              <a:gd name="connsiteX4" fmla="*/ 5547946 w 5547946"/>
              <a:gd name="connsiteY4" fmla="*/ 0 h 1863969"/>
              <a:gd name="connsiteX0" fmla="*/ 0 w 4833598"/>
              <a:gd name="connsiteY0" fmla="*/ 1649631 h 1649631"/>
              <a:gd name="connsiteX1" fmla="*/ 340729 w 4833598"/>
              <a:gd name="connsiteY1" fmla="*/ 1547446 h 1649631"/>
              <a:gd name="connsiteX2" fmla="*/ 340729 w 4833598"/>
              <a:gd name="connsiteY2" fmla="*/ 1371600 h 1649631"/>
              <a:gd name="connsiteX3" fmla="*/ 4833598 w 4833598"/>
              <a:gd name="connsiteY3" fmla="*/ 0 h 1649631"/>
              <a:gd name="connsiteX4" fmla="*/ 4833598 w 4833598"/>
              <a:gd name="connsiteY4" fmla="*/ 0 h 1649631"/>
              <a:gd name="connsiteX0" fmla="*/ 0 w 4833598"/>
              <a:gd name="connsiteY0" fmla="*/ 1649631 h 1649631"/>
              <a:gd name="connsiteX1" fmla="*/ 1151 w 4833598"/>
              <a:gd name="connsiteY1" fmla="*/ 1617769 h 1649631"/>
              <a:gd name="connsiteX2" fmla="*/ 340729 w 4833598"/>
              <a:gd name="connsiteY2" fmla="*/ 1547446 h 1649631"/>
              <a:gd name="connsiteX3" fmla="*/ 340729 w 4833598"/>
              <a:gd name="connsiteY3" fmla="*/ 1371600 h 1649631"/>
              <a:gd name="connsiteX4" fmla="*/ 4833598 w 4833598"/>
              <a:gd name="connsiteY4" fmla="*/ 0 h 1649631"/>
              <a:gd name="connsiteX5" fmla="*/ 4833598 w 4833598"/>
              <a:gd name="connsiteY5" fmla="*/ 0 h 1649631"/>
              <a:gd name="connsiteX0" fmla="*/ 0 w 4833598"/>
              <a:gd name="connsiteY0" fmla="*/ 1649631 h 2362538"/>
              <a:gd name="connsiteX1" fmla="*/ 1151 w 4833598"/>
              <a:gd name="connsiteY1" fmla="*/ 1617769 h 2362538"/>
              <a:gd name="connsiteX2" fmla="*/ 340729 w 4833598"/>
              <a:gd name="connsiteY2" fmla="*/ 1547446 h 2362538"/>
              <a:gd name="connsiteX3" fmla="*/ 340729 w 4833598"/>
              <a:gd name="connsiteY3" fmla="*/ 1371600 h 2362538"/>
              <a:gd name="connsiteX4" fmla="*/ 4833598 w 4833598"/>
              <a:gd name="connsiteY4" fmla="*/ 0 h 2362538"/>
              <a:gd name="connsiteX5" fmla="*/ 4833598 w 4833598"/>
              <a:gd name="connsiteY5" fmla="*/ 0 h 2362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33598" h="2362538">
                <a:moveTo>
                  <a:pt x="0" y="1649631"/>
                </a:moveTo>
                <a:cubicBezTo>
                  <a:pt x="384" y="1639010"/>
                  <a:pt x="2974" y="2362538"/>
                  <a:pt x="1151" y="1617769"/>
                </a:cubicBezTo>
                <a:lnTo>
                  <a:pt x="340729" y="1547446"/>
                </a:lnTo>
                <a:lnTo>
                  <a:pt x="340729" y="1371600"/>
                </a:lnTo>
                <a:lnTo>
                  <a:pt x="4833598" y="0"/>
                </a:lnTo>
                <a:lnTo>
                  <a:pt x="4833598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任意多边形 21"/>
          <p:cNvSpPr/>
          <p:nvPr/>
        </p:nvSpPr>
        <p:spPr bwMode="auto">
          <a:xfrm>
            <a:off x="714347" y="2857495"/>
            <a:ext cx="1428761" cy="428629"/>
          </a:xfrm>
          <a:custGeom>
            <a:avLst/>
            <a:gdLst>
              <a:gd name="connsiteX0" fmla="*/ 7097917 w 7097917"/>
              <a:gd name="connsiteY0" fmla="*/ 2607398 h 2607398"/>
              <a:gd name="connsiteX1" fmla="*/ 6545656 w 7097917"/>
              <a:gd name="connsiteY1" fmla="*/ 2444436 h 2607398"/>
              <a:gd name="connsiteX2" fmla="*/ 6545656 w 7097917"/>
              <a:gd name="connsiteY2" fmla="*/ 2272420 h 2607398"/>
              <a:gd name="connsiteX3" fmla="*/ 4906979 w 7097917"/>
              <a:gd name="connsiteY3" fmla="*/ 1765426 h 2607398"/>
              <a:gd name="connsiteX4" fmla="*/ 4906979 w 7097917"/>
              <a:gd name="connsiteY4" fmla="*/ 1620571 h 2607398"/>
              <a:gd name="connsiteX5" fmla="*/ 2335794 w 7097917"/>
              <a:gd name="connsiteY5" fmla="*/ 841973 h 2607398"/>
              <a:gd name="connsiteX6" fmla="*/ 2335794 w 7097917"/>
              <a:gd name="connsiteY6" fmla="*/ 697117 h 2607398"/>
              <a:gd name="connsiteX7" fmla="*/ 0 w 7097917"/>
              <a:gd name="connsiteY7" fmla="*/ 0 h 2607398"/>
              <a:gd name="connsiteX0" fmla="*/ 6545656 w 6545656"/>
              <a:gd name="connsiteY0" fmla="*/ 2444436 h 2444436"/>
              <a:gd name="connsiteX1" fmla="*/ 6545656 w 6545656"/>
              <a:gd name="connsiteY1" fmla="*/ 2272420 h 2444436"/>
              <a:gd name="connsiteX2" fmla="*/ 4906979 w 6545656"/>
              <a:gd name="connsiteY2" fmla="*/ 1765426 h 2444436"/>
              <a:gd name="connsiteX3" fmla="*/ 4906979 w 6545656"/>
              <a:gd name="connsiteY3" fmla="*/ 1620571 h 2444436"/>
              <a:gd name="connsiteX4" fmla="*/ 2335794 w 6545656"/>
              <a:gd name="connsiteY4" fmla="*/ 841973 h 2444436"/>
              <a:gd name="connsiteX5" fmla="*/ 2335794 w 6545656"/>
              <a:gd name="connsiteY5" fmla="*/ 697117 h 2444436"/>
              <a:gd name="connsiteX6" fmla="*/ 0 w 6545656"/>
              <a:gd name="connsiteY6" fmla="*/ 0 h 2444436"/>
              <a:gd name="connsiteX0" fmla="*/ 6545656 w 6545656"/>
              <a:gd name="connsiteY0" fmla="*/ 2272420 h 2272420"/>
              <a:gd name="connsiteX1" fmla="*/ 4906979 w 6545656"/>
              <a:gd name="connsiteY1" fmla="*/ 1765426 h 2272420"/>
              <a:gd name="connsiteX2" fmla="*/ 4906979 w 6545656"/>
              <a:gd name="connsiteY2" fmla="*/ 1620571 h 2272420"/>
              <a:gd name="connsiteX3" fmla="*/ 2335794 w 6545656"/>
              <a:gd name="connsiteY3" fmla="*/ 841973 h 2272420"/>
              <a:gd name="connsiteX4" fmla="*/ 2335794 w 6545656"/>
              <a:gd name="connsiteY4" fmla="*/ 697117 h 2272420"/>
              <a:gd name="connsiteX5" fmla="*/ 0 w 6545656"/>
              <a:gd name="connsiteY5" fmla="*/ 0 h 2272420"/>
              <a:gd name="connsiteX0" fmla="*/ 4906979 w 4906979"/>
              <a:gd name="connsiteY0" fmla="*/ 1765426 h 1765426"/>
              <a:gd name="connsiteX1" fmla="*/ 4906979 w 4906979"/>
              <a:gd name="connsiteY1" fmla="*/ 1620571 h 1765426"/>
              <a:gd name="connsiteX2" fmla="*/ 2335794 w 4906979"/>
              <a:gd name="connsiteY2" fmla="*/ 841973 h 1765426"/>
              <a:gd name="connsiteX3" fmla="*/ 2335794 w 4906979"/>
              <a:gd name="connsiteY3" fmla="*/ 697117 h 1765426"/>
              <a:gd name="connsiteX4" fmla="*/ 0 w 4906979"/>
              <a:gd name="connsiteY4" fmla="*/ 0 h 1765426"/>
              <a:gd name="connsiteX0" fmla="*/ 4906979 w 4906979"/>
              <a:gd name="connsiteY0" fmla="*/ 1620571 h 1620571"/>
              <a:gd name="connsiteX1" fmla="*/ 2335794 w 4906979"/>
              <a:gd name="connsiteY1" fmla="*/ 841973 h 1620571"/>
              <a:gd name="connsiteX2" fmla="*/ 2335794 w 4906979"/>
              <a:gd name="connsiteY2" fmla="*/ 697117 h 1620571"/>
              <a:gd name="connsiteX3" fmla="*/ 0 w 4906979"/>
              <a:gd name="connsiteY3" fmla="*/ 0 h 1620571"/>
              <a:gd name="connsiteX0" fmla="*/ 2335794 w 2335794"/>
              <a:gd name="connsiteY0" fmla="*/ 841973 h 841973"/>
              <a:gd name="connsiteX1" fmla="*/ 2335794 w 2335794"/>
              <a:gd name="connsiteY1" fmla="*/ 697117 h 841973"/>
              <a:gd name="connsiteX2" fmla="*/ 0 w 2335794"/>
              <a:gd name="connsiteY2" fmla="*/ 0 h 841973"/>
              <a:gd name="connsiteX0" fmla="*/ 2335794 w 2335794"/>
              <a:gd name="connsiteY0" fmla="*/ 697117 h 697117"/>
              <a:gd name="connsiteX1" fmla="*/ 0 w 2335794"/>
              <a:gd name="connsiteY1" fmla="*/ 0 h 697117"/>
              <a:gd name="connsiteX0" fmla="*/ 2335794 w 2336584"/>
              <a:gd name="connsiteY0" fmla="*/ 697117 h 697117"/>
              <a:gd name="connsiteX1" fmla="*/ 2336584 w 2336584"/>
              <a:gd name="connsiteY1" fmla="*/ 690199 h 697117"/>
              <a:gd name="connsiteX2" fmla="*/ 0 w 2336584"/>
              <a:gd name="connsiteY2" fmla="*/ 0 h 69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36584" h="697117">
                <a:moveTo>
                  <a:pt x="2335794" y="697117"/>
                </a:moveTo>
                <a:cubicBezTo>
                  <a:pt x="2336057" y="694811"/>
                  <a:pt x="2336321" y="692505"/>
                  <a:pt x="2336584" y="690199"/>
                </a:cubicBez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直接连接符 23"/>
          <p:cNvCxnSpPr/>
          <p:nvPr/>
        </p:nvCxnSpPr>
        <p:spPr bwMode="auto">
          <a:xfrm rot="5400000">
            <a:off x="2001026" y="3428206"/>
            <a:ext cx="285752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矩形 24"/>
          <p:cNvSpPr/>
          <p:nvPr/>
        </p:nvSpPr>
        <p:spPr>
          <a:xfrm>
            <a:off x="6169519" y="2857496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(x,s</a:t>
            </a:r>
            <a:r>
              <a:rPr lang="en-US" baseline="-25000" dirty="0" smtClean="0">
                <a:solidFill>
                  <a:srgbClr val="FF0000"/>
                </a:solidFill>
              </a:rPr>
              <a:t>i+1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285852" y="2643182"/>
            <a:ext cx="1023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</a:t>
            </a:r>
            <a:r>
              <a:rPr lang="en-US" baseline="-25000" dirty="0" smtClean="0">
                <a:solidFill>
                  <a:schemeClr val="tx2"/>
                </a:solidFill>
              </a:rPr>
              <a:t>R</a:t>
            </a:r>
            <a:r>
              <a:rPr lang="en-US" dirty="0" smtClean="0">
                <a:solidFill>
                  <a:schemeClr val="tx2"/>
                </a:solidFill>
              </a:rPr>
              <a:t>(x,s</a:t>
            </a:r>
            <a:r>
              <a:rPr lang="en-US" baseline="-25000" dirty="0" smtClean="0">
                <a:solidFill>
                  <a:schemeClr val="tx2"/>
                </a:solidFill>
              </a:rPr>
              <a:t>i+1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27" name="直接连接符 26"/>
          <p:cNvCxnSpPr/>
          <p:nvPr/>
        </p:nvCxnSpPr>
        <p:spPr bwMode="auto">
          <a:xfrm rot="16200000" flipH="1">
            <a:off x="2299171" y="4630259"/>
            <a:ext cx="3045458" cy="7143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212606" y="613150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5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data structure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x and any scenario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in E</a:t>
            </a:r>
            <a:r>
              <a:rPr lang="en-US" baseline="-25000" dirty="0" smtClean="0"/>
              <a:t>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used in our algorithm</a:t>
            </a:r>
          </a:p>
          <a:p>
            <a:pPr lvl="1"/>
            <a:r>
              <a:rPr lang="en-US" dirty="0" smtClean="0"/>
              <a:t>compute T</a:t>
            </a:r>
            <a:r>
              <a:rPr lang="en-US" baseline="-25000" dirty="0" smtClean="0"/>
              <a:t>L</a:t>
            </a:r>
            <a:r>
              <a:rPr lang="en-US" dirty="0" smtClean="0"/>
              <a:t>(x,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) and T</a:t>
            </a:r>
            <a:r>
              <a:rPr lang="en-US" baseline="-25000" dirty="0" smtClean="0"/>
              <a:t>R</a:t>
            </a:r>
            <a:r>
              <a:rPr lang="en-US" dirty="0" smtClean="0"/>
              <a:t>(x,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) in O(log n) time</a:t>
            </a:r>
          </a:p>
          <a:p>
            <a:r>
              <a:rPr lang="en-US" dirty="0" smtClean="0"/>
              <a:t>Preprocessing: O(n) time </a:t>
            </a:r>
            <a:r>
              <a:rPr lang="en-US" smtClean="0"/>
              <a:t>and space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T(</a:t>
            </a:r>
            <a:r>
              <a:rPr lang="en-US" dirty="0" err="1" smtClean="0"/>
              <a:t>x,s</a:t>
            </a:r>
            <a:r>
              <a:rPr lang="en-US" dirty="0" smtClean="0"/>
              <a:t>) for all s of 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dirty="0" smtClean="0"/>
              <a:t>T(</a:t>
            </a:r>
            <a:r>
              <a:rPr lang="en-US" dirty="0" err="1" smtClean="0"/>
              <a:t>x,s</a:t>
            </a:r>
            <a:r>
              <a:rPr lang="en-US" dirty="0" smtClean="0"/>
              <a:t>) = max{ T</a:t>
            </a:r>
            <a:r>
              <a:rPr lang="en-US" baseline="-25000" dirty="0" smtClean="0"/>
              <a:t>L</a:t>
            </a:r>
            <a:r>
              <a:rPr lang="en-US" dirty="0" smtClean="0"/>
              <a:t>(</a:t>
            </a:r>
            <a:r>
              <a:rPr lang="en-US" dirty="0" err="1" smtClean="0"/>
              <a:t>x,s</a:t>
            </a:r>
            <a:r>
              <a:rPr lang="en-US" dirty="0" smtClean="0"/>
              <a:t>), T</a:t>
            </a:r>
            <a:r>
              <a:rPr lang="en-US" baseline="-25000" dirty="0" smtClean="0"/>
              <a:t>R</a:t>
            </a:r>
            <a:r>
              <a:rPr lang="en-US" dirty="0" smtClean="0"/>
              <a:t>(</a:t>
            </a:r>
            <a:r>
              <a:rPr lang="en-US" dirty="0" err="1" smtClean="0"/>
              <a:t>x,s</a:t>
            </a:r>
            <a:r>
              <a:rPr lang="en-US" dirty="0" smtClean="0"/>
              <a:t>)}</a:t>
            </a:r>
          </a:p>
          <a:p>
            <a:r>
              <a:rPr lang="en-US" dirty="0" smtClean="0"/>
              <a:t>Only discuss how to compute T</a:t>
            </a:r>
            <a:r>
              <a:rPr lang="en-US" baseline="-25000" dirty="0" smtClean="0"/>
              <a:t>L</a:t>
            </a:r>
            <a:r>
              <a:rPr lang="en-US" dirty="0" smtClean="0"/>
              <a:t>(</a:t>
            </a:r>
            <a:r>
              <a:rPr lang="en-US" dirty="0" err="1" smtClean="0"/>
              <a:t>x,s</a:t>
            </a:r>
            <a:r>
              <a:rPr lang="en-US" dirty="0" smtClean="0"/>
              <a:t>) for s in E</a:t>
            </a:r>
            <a:r>
              <a:rPr lang="en-US" baseline="-25000" dirty="0" smtClean="0"/>
              <a:t>L </a:t>
            </a:r>
            <a:r>
              <a:rPr lang="en-US" dirty="0" smtClean="0"/>
              <a:t>= {</a:t>
            </a:r>
            <a:r>
              <a:rPr lang="en-US" dirty="0" err="1" smtClean="0"/>
              <a:t>s</a:t>
            </a:r>
            <a:r>
              <a:rPr lang="en-US" baseline="-25000" dirty="0" err="1" smtClean="0"/>
              <a:t>L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| 1 ≤ </a:t>
            </a:r>
            <a:r>
              <a:rPr lang="en-US" dirty="0" err="1" smtClean="0"/>
              <a:t>i</a:t>
            </a:r>
            <a:r>
              <a:rPr lang="en-US" dirty="0" smtClean="0"/>
              <a:t> ≤ n}</a:t>
            </a:r>
          </a:p>
          <a:p>
            <a:endParaRPr lang="en-US" dirty="0" smtClean="0"/>
          </a:p>
          <a:p>
            <a:r>
              <a:rPr lang="en-US" dirty="0" smtClean="0"/>
              <a:t>Compute T</a:t>
            </a:r>
            <a:r>
              <a:rPr lang="en-US" baseline="-25000" dirty="0" smtClean="0"/>
              <a:t>L</a:t>
            </a:r>
            <a:r>
              <a:rPr lang="en-US" dirty="0" smtClean="0"/>
              <a:t>(x, s) for the first scenario s = s</a:t>
            </a:r>
            <a:r>
              <a:rPr lang="en-US" baseline="-25000" dirty="0" smtClean="0"/>
              <a:t>1 </a:t>
            </a:r>
            <a:r>
              <a:rPr lang="en-US" dirty="0" smtClean="0"/>
              <a:t>=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L</a:t>
            </a:r>
            <a:r>
              <a:rPr lang="en-US" dirty="0" smtClean="0"/>
              <a:t>(1)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cxnSp>
        <p:nvCxnSpPr>
          <p:cNvPr id="22" name="直接连接符 21"/>
          <p:cNvCxnSpPr/>
          <p:nvPr/>
        </p:nvCxnSpPr>
        <p:spPr bwMode="auto">
          <a:xfrm flipV="1">
            <a:off x="785786" y="6131502"/>
            <a:ext cx="7358114" cy="714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椭圆 22"/>
          <p:cNvSpPr/>
          <p:nvPr/>
        </p:nvSpPr>
        <p:spPr bwMode="auto">
          <a:xfrm>
            <a:off x="5643570" y="609633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15338" y="59171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572132" y="620294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j-1</a:t>
            </a:r>
            <a:endParaRPr lang="en-US" dirty="0"/>
          </a:p>
        </p:txBody>
      </p:sp>
      <p:cxnSp>
        <p:nvCxnSpPr>
          <p:cNvPr id="50" name="直接连接符 49"/>
          <p:cNvCxnSpPr/>
          <p:nvPr/>
        </p:nvCxnSpPr>
        <p:spPr bwMode="auto">
          <a:xfrm flipV="1">
            <a:off x="3214678" y="3345420"/>
            <a:ext cx="4500594" cy="13573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接连接符 52"/>
          <p:cNvCxnSpPr/>
          <p:nvPr/>
        </p:nvCxnSpPr>
        <p:spPr bwMode="auto">
          <a:xfrm flipV="1">
            <a:off x="1000100" y="3631172"/>
            <a:ext cx="7286676" cy="21431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接连接符 56"/>
          <p:cNvCxnSpPr/>
          <p:nvPr/>
        </p:nvCxnSpPr>
        <p:spPr bwMode="auto">
          <a:xfrm flipV="1">
            <a:off x="1857356" y="3774048"/>
            <a:ext cx="6357982" cy="1857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接连接符 57"/>
          <p:cNvCxnSpPr/>
          <p:nvPr/>
        </p:nvCxnSpPr>
        <p:spPr bwMode="auto">
          <a:xfrm flipV="1">
            <a:off x="2643174" y="3488296"/>
            <a:ext cx="5572164" cy="16430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接连接符 58"/>
          <p:cNvCxnSpPr/>
          <p:nvPr/>
        </p:nvCxnSpPr>
        <p:spPr bwMode="auto">
          <a:xfrm flipV="1">
            <a:off x="5000628" y="3416858"/>
            <a:ext cx="3214710" cy="9286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椭圆 66"/>
          <p:cNvSpPr/>
          <p:nvPr/>
        </p:nvSpPr>
        <p:spPr bwMode="auto">
          <a:xfrm>
            <a:off x="928662" y="613150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椭圆 67"/>
          <p:cNvSpPr/>
          <p:nvPr/>
        </p:nvSpPr>
        <p:spPr bwMode="auto">
          <a:xfrm>
            <a:off x="1785918" y="613150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椭圆 69"/>
          <p:cNvSpPr/>
          <p:nvPr/>
        </p:nvSpPr>
        <p:spPr bwMode="auto">
          <a:xfrm>
            <a:off x="6958034" y="608644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4" name="直接连接符 73"/>
          <p:cNvCxnSpPr/>
          <p:nvPr/>
        </p:nvCxnSpPr>
        <p:spPr bwMode="auto">
          <a:xfrm rot="5400000">
            <a:off x="2143416" y="5641672"/>
            <a:ext cx="993578" cy="81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直接连接符 75"/>
          <p:cNvCxnSpPr>
            <a:endCxn id="68" idx="0"/>
          </p:cNvCxnSpPr>
          <p:nvPr/>
        </p:nvCxnSpPr>
        <p:spPr bwMode="auto">
          <a:xfrm rot="5400000">
            <a:off x="1611394" y="5877398"/>
            <a:ext cx="500066" cy="81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直接连接符 77"/>
          <p:cNvCxnSpPr>
            <a:endCxn id="67" idx="0"/>
          </p:cNvCxnSpPr>
          <p:nvPr/>
        </p:nvCxnSpPr>
        <p:spPr bwMode="auto">
          <a:xfrm rot="5400000">
            <a:off x="825576" y="5948836"/>
            <a:ext cx="357190" cy="81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内容占位符 34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537200"/>
          </a:xfrm>
        </p:spPr>
        <p:txBody>
          <a:bodyPr/>
          <a:lstStyle/>
          <a:p>
            <a:r>
              <a:rPr lang="en-US" dirty="0" smtClean="0"/>
              <a:t>Suppose x is in (x</a:t>
            </a:r>
            <a:r>
              <a:rPr lang="en-US" baseline="-25000" dirty="0" smtClean="0"/>
              <a:t>j-1</a:t>
            </a:r>
            <a:r>
              <a:rPr lang="en-US" dirty="0" smtClean="0"/>
              <a:t>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] and T</a:t>
            </a:r>
            <a:r>
              <a:rPr lang="en-US" baseline="-25000" dirty="0" smtClean="0"/>
              <a:t>L</a:t>
            </a:r>
            <a:r>
              <a:rPr lang="en-US" dirty="0" smtClean="0"/>
              <a:t>(x,s</a:t>
            </a:r>
            <a:r>
              <a:rPr lang="en-US" baseline="-25000" dirty="0" smtClean="0"/>
              <a:t>1</a:t>
            </a:r>
            <a:r>
              <a:rPr lang="en-US" dirty="0" smtClean="0"/>
              <a:t>) = </a:t>
            </a:r>
            <a:r>
              <a:rPr lang="en-US" dirty="0" err="1" smtClean="0"/>
              <a:t>f</a:t>
            </a:r>
            <a:r>
              <a:rPr lang="en-US" baseline="30000" dirty="0" err="1" smtClean="0"/>
              <a:t>k</a:t>
            </a:r>
            <a:r>
              <a:rPr lang="en-US" dirty="0" smtClean="0"/>
              <a:t>(x,s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Three cases for computing T</a:t>
            </a:r>
            <a:r>
              <a:rPr lang="en-US" baseline="-25000" dirty="0" smtClean="0"/>
              <a:t>L</a:t>
            </a:r>
            <a:r>
              <a:rPr lang="en-US" dirty="0" smtClean="0"/>
              <a:t>(</a:t>
            </a:r>
            <a:r>
              <a:rPr lang="en-US" dirty="0" err="1" smtClean="0"/>
              <a:t>x,s</a:t>
            </a:r>
            <a:r>
              <a:rPr lang="en-US" baseline="-25000" dirty="0" err="1" smtClean="0"/>
              <a:t>i</a:t>
            </a:r>
            <a:r>
              <a:rPr lang="en-US" dirty="0" smtClean="0"/>
              <a:t>) for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 is in [2, k]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 is in [k+1, j-1]</a:t>
            </a:r>
          </a:p>
          <a:p>
            <a:pPr lvl="1"/>
            <a:r>
              <a:rPr lang="en-US" dirty="0" smtClean="0"/>
              <a:t>i is in [j, n]</a:t>
            </a:r>
          </a:p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881460" y="620294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endParaRPr lang="en-US" dirty="0"/>
          </a:p>
        </p:txBody>
      </p:sp>
      <p:sp>
        <p:nvSpPr>
          <p:cNvPr id="38" name="椭圆 37"/>
          <p:cNvSpPr/>
          <p:nvPr/>
        </p:nvSpPr>
        <p:spPr bwMode="auto">
          <a:xfrm>
            <a:off x="6286512" y="6060064"/>
            <a:ext cx="276228" cy="285752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86512" y="62743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9" name="椭圆 68"/>
          <p:cNvSpPr/>
          <p:nvPr/>
        </p:nvSpPr>
        <p:spPr bwMode="auto">
          <a:xfrm>
            <a:off x="2572838" y="610402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椭圆 40"/>
          <p:cNvSpPr/>
          <p:nvPr/>
        </p:nvSpPr>
        <p:spPr bwMode="auto">
          <a:xfrm>
            <a:off x="3169616" y="611391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直接连接符 43"/>
          <p:cNvCxnSpPr>
            <a:endCxn id="41" idx="0"/>
          </p:cNvCxnSpPr>
          <p:nvPr/>
        </p:nvCxnSpPr>
        <p:spPr bwMode="auto">
          <a:xfrm rot="16200000" flipH="1">
            <a:off x="2515697" y="5401722"/>
            <a:ext cx="1418852" cy="208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3071802" y="6202940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endParaRPr lang="en-US" dirty="0"/>
          </a:p>
        </p:txBody>
      </p:sp>
      <p:cxnSp>
        <p:nvCxnSpPr>
          <p:cNvPr id="47" name="直接连接符 46"/>
          <p:cNvCxnSpPr>
            <a:stCxn id="38" idx="0"/>
          </p:cNvCxnSpPr>
          <p:nvPr/>
        </p:nvCxnSpPr>
        <p:spPr bwMode="auto">
          <a:xfrm rot="5400000" flipH="1" flipV="1">
            <a:off x="5033966" y="4664642"/>
            <a:ext cx="2786082" cy="47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椭圆 47"/>
          <p:cNvSpPr/>
          <p:nvPr/>
        </p:nvSpPr>
        <p:spPr bwMode="auto">
          <a:xfrm>
            <a:off x="6373324" y="3676233"/>
            <a:ext cx="104404" cy="104404"/>
          </a:xfrm>
          <a:prstGeom prst="ellipse">
            <a:avLst/>
          </a:prstGeom>
          <a:solidFill>
            <a:srgbClr val="A30D8E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3702" y="2904650"/>
            <a:ext cx="923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L</a:t>
            </a:r>
            <a:r>
              <a:rPr lang="en-US" dirty="0" smtClean="0"/>
              <a:t>(x, s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52" name="直接箭头连接符 51"/>
          <p:cNvCxnSpPr/>
          <p:nvPr/>
        </p:nvCxnSpPr>
        <p:spPr bwMode="auto">
          <a:xfrm rot="5400000">
            <a:off x="6500826" y="3273982"/>
            <a:ext cx="357190" cy="3571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5" name="矩形 54"/>
          <p:cNvSpPr/>
          <p:nvPr/>
        </p:nvSpPr>
        <p:spPr>
          <a:xfrm>
            <a:off x="5000628" y="3131106"/>
            <a:ext cx="798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f</a:t>
            </a:r>
            <a:r>
              <a:rPr lang="en-US" baseline="30000" dirty="0" err="1" smtClean="0"/>
              <a:t>k</a:t>
            </a:r>
            <a:r>
              <a:rPr lang="en-US" dirty="0" smtClean="0"/>
              <a:t>(x,s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</p:txBody>
      </p:sp>
      <p:cxnSp>
        <p:nvCxnSpPr>
          <p:cNvPr id="61" name="直接箭头连接符 60"/>
          <p:cNvCxnSpPr>
            <a:stCxn id="55" idx="2"/>
          </p:cNvCxnSpPr>
          <p:nvPr/>
        </p:nvCxnSpPr>
        <p:spPr bwMode="auto">
          <a:xfrm rot="16200000" flipH="1">
            <a:off x="5242071" y="3658304"/>
            <a:ext cx="487926" cy="1721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1: </a:t>
            </a:r>
            <a:r>
              <a:rPr lang="en-US" dirty="0" err="1" smtClean="0"/>
              <a:t>i</a:t>
            </a:r>
            <a:r>
              <a:rPr lang="en-US" dirty="0" smtClean="0"/>
              <a:t> is in [2, k]</a:t>
            </a:r>
          </a:p>
        </p:txBody>
      </p:sp>
      <p:cxnSp>
        <p:nvCxnSpPr>
          <p:cNvPr id="22" name="直接连接符 21"/>
          <p:cNvCxnSpPr/>
          <p:nvPr/>
        </p:nvCxnSpPr>
        <p:spPr bwMode="auto">
          <a:xfrm flipV="1">
            <a:off x="785786" y="6131502"/>
            <a:ext cx="7358114" cy="714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椭圆 22"/>
          <p:cNvSpPr/>
          <p:nvPr/>
        </p:nvSpPr>
        <p:spPr bwMode="auto">
          <a:xfrm>
            <a:off x="5643570" y="609633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15338" y="59171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572132" y="620294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j-1</a:t>
            </a:r>
            <a:endParaRPr lang="en-US" dirty="0"/>
          </a:p>
        </p:txBody>
      </p:sp>
      <p:cxnSp>
        <p:nvCxnSpPr>
          <p:cNvPr id="50" name="直接连接符 49"/>
          <p:cNvCxnSpPr/>
          <p:nvPr/>
        </p:nvCxnSpPr>
        <p:spPr bwMode="auto">
          <a:xfrm flipV="1">
            <a:off x="3214678" y="3345420"/>
            <a:ext cx="4500594" cy="13573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接连接符 52"/>
          <p:cNvCxnSpPr/>
          <p:nvPr/>
        </p:nvCxnSpPr>
        <p:spPr bwMode="auto">
          <a:xfrm flipV="1">
            <a:off x="1000100" y="3631172"/>
            <a:ext cx="7286676" cy="21431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接连接符 56"/>
          <p:cNvCxnSpPr/>
          <p:nvPr/>
        </p:nvCxnSpPr>
        <p:spPr bwMode="auto">
          <a:xfrm flipV="1">
            <a:off x="1857356" y="3774048"/>
            <a:ext cx="6357982" cy="1857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接连接符 57"/>
          <p:cNvCxnSpPr/>
          <p:nvPr/>
        </p:nvCxnSpPr>
        <p:spPr bwMode="auto">
          <a:xfrm flipV="1">
            <a:off x="2643174" y="3488296"/>
            <a:ext cx="5572164" cy="16430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接连接符 58"/>
          <p:cNvCxnSpPr/>
          <p:nvPr/>
        </p:nvCxnSpPr>
        <p:spPr bwMode="auto">
          <a:xfrm flipV="1">
            <a:off x="5000628" y="3416858"/>
            <a:ext cx="3214710" cy="9286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椭圆 66"/>
          <p:cNvSpPr/>
          <p:nvPr/>
        </p:nvSpPr>
        <p:spPr bwMode="auto">
          <a:xfrm>
            <a:off x="928662" y="613150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椭圆 67"/>
          <p:cNvSpPr/>
          <p:nvPr/>
        </p:nvSpPr>
        <p:spPr bwMode="auto">
          <a:xfrm>
            <a:off x="1785918" y="613150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椭圆 69"/>
          <p:cNvSpPr/>
          <p:nvPr/>
        </p:nvSpPr>
        <p:spPr bwMode="auto">
          <a:xfrm>
            <a:off x="6958034" y="608644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4" name="直接连接符 73"/>
          <p:cNvCxnSpPr/>
          <p:nvPr/>
        </p:nvCxnSpPr>
        <p:spPr bwMode="auto">
          <a:xfrm rot="5400000">
            <a:off x="2143416" y="5641672"/>
            <a:ext cx="993578" cy="81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直接连接符 75"/>
          <p:cNvCxnSpPr>
            <a:endCxn id="68" idx="0"/>
          </p:cNvCxnSpPr>
          <p:nvPr/>
        </p:nvCxnSpPr>
        <p:spPr bwMode="auto">
          <a:xfrm rot="5400000">
            <a:off x="1611394" y="5877398"/>
            <a:ext cx="500066" cy="81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直接连接符 77"/>
          <p:cNvCxnSpPr>
            <a:endCxn id="67" idx="0"/>
          </p:cNvCxnSpPr>
          <p:nvPr/>
        </p:nvCxnSpPr>
        <p:spPr bwMode="auto">
          <a:xfrm rot="5400000">
            <a:off x="825576" y="5948836"/>
            <a:ext cx="357190" cy="81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内容占位符 34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1680208"/>
          </a:xfrm>
        </p:spPr>
        <p:txBody>
          <a:bodyPr/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baseline="-25000" dirty="0" smtClean="0">
                <a:solidFill>
                  <a:srgbClr val="FF0000"/>
                </a:solidFill>
              </a:rPr>
              <a:t>1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l</a:t>
            </a:r>
            <a:r>
              <a:rPr lang="en-US" baseline="-25000" dirty="0" smtClean="0"/>
              <a:t>2 </a:t>
            </a:r>
            <a:r>
              <a:rPr lang="en-US" dirty="0" smtClean="0"/>
              <a:t> l</a:t>
            </a:r>
            <a:r>
              <a:rPr lang="en-US" baseline="-25000" dirty="0" smtClean="0"/>
              <a:t>3</a:t>
            </a:r>
            <a:r>
              <a:rPr lang="en-US" dirty="0" smtClean="0"/>
              <a:t>  ….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baseline="-25000" dirty="0" smtClean="0">
                <a:solidFill>
                  <a:srgbClr val="FF0000"/>
                </a:solidFill>
              </a:rPr>
              <a:t>1 </a:t>
            </a:r>
            <a:r>
              <a:rPr lang="en-US" dirty="0" smtClean="0">
                <a:solidFill>
                  <a:srgbClr val="FF0000"/>
                </a:solidFill>
              </a:rPr>
              <a:t> r</a:t>
            </a:r>
            <a:r>
              <a:rPr lang="en-US" baseline="-25000" dirty="0" smtClean="0">
                <a:solidFill>
                  <a:srgbClr val="FF0000"/>
                </a:solidFill>
              </a:rPr>
              <a:t>2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l</a:t>
            </a:r>
            <a:r>
              <a:rPr lang="en-US" baseline="-25000" dirty="0" smtClean="0"/>
              <a:t>3 </a:t>
            </a:r>
            <a:r>
              <a:rPr lang="en-US" dirty="0" smtClean="0"/>
              <a:t> ….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r>
              <a:rPr lang="en-US" dirty="0" smtClean="0"/>
              <a:t>T</a:t>
            </a:r>
            <a:r>
              <a:rPr lang="en-US" baseline="-25000" dirty="0" smtClean="0"/>
              <a:t>L</a:t>
            </a:r>
            <a:r>
              <a:rPr lang="en-US" dirty="0" smtClean="0"/>
              <a:t>(x,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) = T</a:t>
            </a:r>
            <a:r>
              <a:rPr lang="en-US" baseline="-25000" dirty="0" smtClean="0"/>
              <a:t>L</a:t>
            </a:r>
            <a:r>
              <a:rPr lang="en-US" dirty="0" smtClean="0"/>
              <a:t>(x,s</a:t>
            </a:r>
            <a:r>
              <a:rPr lang="en-US" baseline="-25000" dirty="0" smtClean="0"/>
              <a:t>1</a:t>
            </a:r>
            <a:r>
              <a:rPr lang="en-US" dirty="0" smtClean="0"/>
              <a:t>) + </a:t>
            </a:r>
            <a:r>
              <a:rPr lang="en-US" dirty="0" smtClean="0">
                <a:solidFill>
                  <a:srgbClr val="FF0000"/>
                </a:solidFill>
              </a:rPr>
              <a:t>∑</a:t>
            </a:r>
            <a:r>
              <a:rPr lang="en-US" baseline="30000" dirty="0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t=2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baseline="-25000" dirty="0" err="1" smtClean="0">
                <a:solidFill>
                  <a:srgbClr val="FF0000"/>
                </a:solidFill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err="1" smtClean="0">
                <a:solidFill>
                  <a:srgbClr val="FF0000"/>
                </a:solidFill>
              </a:rPr>
              <a:t>l</a:t>
            </a:r>
            <a:r>
              <a:rPr lang="en-US" baseline="-25000" dirty="0" err="1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881460" y="620294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endParaRPr lang="en-US" dirty="0"/>
          </a:p>
        </p:txBody>
      </p:sp>
      <p:sp>
        <p:nvSpPr>
          <p:cNvPr id="38" name="椭圆 37"/>
          <p:cNvSpPr/>
          <p:nvPr/>
        </p:nvSpPr>
        <p:spPr bwMode="auto">
          <a:xfrm>
            <a:off x="6286512" y="6060064"/>
            <a:ext cx="276228" cy="285752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86512" y="62743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9" name="椭圆 68"/>
          <p:cNvSpPr/>
          <p:nvPr/>
        </p:nvSpPr>
        <p:spPr bwMode="auto">
          <a:xfrm>
            <a:off x="2572838" y="610402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椭圆 40"/>
          <p:cNvSpPr/>
          <p:nvPr/>
        </p:nvSpPr>
        <p:spPr bwMode="auto">
          <a:xfrm>
            <a:off x="3169616" y="611391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直接连接符 43"/>
          <p:cNvCxnSpPr>
            <a:endCxn id="41" idx="0"/>
          </p:cNvCxnSpPr>
          <p:nvPr/>
        </p:nvCxnSpPr>
        <p:spPr bwMode="auto">
          <a:xfrm rot="16200000" flipH="1">
            <a:off x="2515697" y="5401722"/>
            <a:ext cx="1418852" cy="208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3071802" y="6202940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endParaRPr lang="en-US" dirty="0"/>
          </a:p>
        </p:txBody>
      </p:sp>
      <p:cxnSp>
        <p:nvCxnSpPr>
          <p:cNvPr id="47" name="直接连接符 46"/>
          <p:cNvCxnSpPr>
            <a:stCxn id="38" idx="0"/>
          </p:cNvCxnSpPr>
          <p:nvPr/>
        </p:nvCxnSpPr>
        <p:spPr bwMode="auto">
          <a:xfrm rot="5400000" flipH="1" flipV="1">
            <a:off x="5033966" y="4664642"/>
            <a:ext cx="2786082" cy="47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椭圆 47"/>
          <p:cNvSpPr/>
          <p:nvPr/>
        </p:nvSpPr>
        <p:spPr bwMode="auto">
          <a:xfrm>
            <a:off x="6373324" y="3676233"/>
            <a:ext cx="104404" cy="104404"/>
          </a:xfrm>
          <a:prstGeom prst="ellipse">
            <a:avLst/>
          </a:prstGeom>
          <a:solidFill>
            <a:srgbClr val="A30D8E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3702" y="2904650"/>
            <a:ext cx="923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L</a:t>
            </a:r>
            <a:r>
              <a:rPr lang="en-US" dirty="0" smtClean="0"/>
              <a:t>(x, s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52" name="直接箭头连接符 51"/>
          <p:cNvCxnSpPr/>
          <p:nvPr/>
        </p:nvCxnSpPr>
        <p:spPr bwMode="auto">
          <a:xfrm rot="5400000">
            <a:off x="6500826" y="3273982"/>
            <a:ext cx="357190" cy="3571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5" name="矩形 54"/>
          <p:cNvSpPr/>
          <p:nvPr/>
        </p:nvSpPr>
        <p:spPr>
          <a:xfrm>
            <a:off x="5000628" y="3131106"/>
            <a:ext cx="798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f</a:t>
            </a:r>
            <a:r>
              <a:rPr lang="en-US" baseline="30000" dirty="0" err="1" smtClean="0"/>
              <a:t>k</a:t>
            </a:r>
            <a:r>
              <a:rPr lang="en-US" dirty="0" smtClean="0"/>
              <a:t>(x,s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</p:txBody>
      </p:sp>
      <p:cxnSp>
        <p:nvCxnSpPr>
          <p:cNvPr id="61" name="直接箭头连接符 60"/>
          <p:cNvCxnSpPr>
            <a:stCxn id="55" idx="2"/>
          </p:cNvCxnSpPr>
          <p:nvPr/>
        </p:nvCxnSpPr>
        <p:spPr bwMode="auto">
          <a:xfrm rot="16200000" flipH="1">
            <a:off x="5242071" y="3658304"/>
            <a:ext cx="487926" cy="1721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4357686" y="1785926"/>
            <a:ext cx="3714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 smtClean="0"/>
              <a:t>L</a:t>
            </a:r>
            <a:r>
              <a:rPr lang="en-US" sz="2400" dirty="0" smtClean="0"/>
              <a:t>(x, 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= T</a:t>
            </a:r>
            <a:r>
              <a:rPr lang="en-US" sz="2400" baseline="-25000" dirty="0" smtClean="0"/>
              <a:t>L</a:t>
            </a:r>
            <a:r>
              <a:rPr lang="en-US" sz="2400" dirty="0" smtClean="0"/>
              <a:t>(x,s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+ </a:t>
            </a:r>
            <a:r>
              <a:rPr lang="en-US" sz="2400" dirty="0" smtClean="0">
                <a:solidFill>
                  <a:srgbClr val="FF0000"/>
                </a:solidFill>
              </a:rPr>
              <a:t>(r</a:t>
            </a:r>
            <a:r>
              <a:rPr lang="en-US" sz="2400" baseline="-25000" dirty="0" smtClean="0">
                <a:solidFill>
                  <a:srgbClr val="FF0000"/>
                </a:solidFill>
              </a:rPr>
              <a:t>2 </a:t>
            </a:r>
            <a:r>
              <a:rPr lang="en-US" sz="2400" dirty="0" smtClean="0">
                <a:solidFill>
                  <a:srgbClr val="FF0000"/>
                </a:solidFill>
              </a:rPr>
              <a:t>– l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43" name="右箭头 42"/>
          <p:cNvSpPr/>
          <p:nvPr/>
        </p:nvSpPr>
        <p:spPr bwMode="auto">
          <a:xfrm>
            <a:off x="3357554" y="178592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1251580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A highway P connecting multiple </a:t>
            </a:r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cities</a:t>
            </a:r>
          </a:p>
          <a:p>
            <a:r>
              <a:rPr lang="en-US" dirty="0" smtClean="0"/>
              <a:t>Goal: choose a location on P to build an </a:t>
            </a:r>
            <a:r>
              <a:rPr lang="en-US" dirty="0" smtClean="0">
                <a:solidFill>
                  <a:schemeClr val="tx2"/>
                </a:solidFill>
              </a:rPr>
              <a:t>evacuation center </a:t>
            </a:r>
            <a:r>
              <a:rPr lang="en-US" dirty="0" smtClean="0"/>
              <a:t>such that when an emergency happens</a:t>
            </a:r>
          </a:p>
          <a:p>
            <a:pPr lvl="1"/>
            <a:r>
              <a:rPr lang="en-US" dirty="0" smtClean="0"/>
              <a:t>evacuate people in all cities to the center</a:t>
            </a:r>
          </a:p>
          <a:p>
            <a:pPr lvl="1"/>
            <a:r>
              <a:rPr lang="en-US" dirty="0" smtClean="0"/>
              <a:t>minimize the evacuation time</a:t>
            </a:r>
            <a:endParaRPr lang="en-US" dirty="0"/>
          </a:p>
        </p:txBody>
      </p:sp>
      <p:sp>
        <p:nvSpPr>
          <p:cNvPr id="27" name="任意多边形 26"/>
          <p:cNvSpPr/>
          <p:nvPr/>
        </p:nvSpPr>
        <p:spPr bwMode="auto">
          <a:xfrm>
            <a:off x="999901" y="3990632"/>
            <a:ext cx="7593598" cy="2795954"/>
          </a:xfrm>
          <a:custGeom>
            <a:avLst/>
            <a:gdLst>
              <a:gd name="connsiteX0" fmla="*/ 0 w 6666035"/>
              <a:gd name="connsiteY0" fmla="*/ 492369 h 2795954"/>
              <a:gd name="connsiteX1" fmla="*/ 1670539 w 6666035"/>
              <a:gd name="connsiteY1" fmla="*/ 61546 h 2795954"/>
              <a:gd name="connsiteX2" fmla="*/ 2980593 w 6666035"/>
              <a:gd name="connsiteY2" fmla="*/ 861646 h 2795954"/>
              <a:gd name="connsiteX3" fmla="*/ 3807070 w 6666035"/>
              <a:gd name="connsiteY3" fmla="*/ 2620108 h 2795954"/>
              <a:gd name="connsiteX4" fmla="*/ 6207370 w 6666035"/>
              <a:gd name="connsiteY4" fmla="*/ 1916723 h 2795954"/>
              <a:gd name="connsiteX5" fmla="*/ 6559062 w 6666035"/>
              <a:gd name="connsiteY5" fmla="*/ 914400 h 2795954"/>
              <a:gd name="connsiteX6" fmla="*/ 6567854 w 6666035"/>
              <a:gd name="connsiteY6" fmla="*/ 914400 h 2795954"/>
              <a:gd name="connsiteX0" fmla="*/ 0 w 7593598"/>
              <a:gd name="connsiteY0" fmla="*/ 492369 h 2795954"/>
              <a:gd name="connsiteX1" fmla="*/ 1670539 w 7593598"/>
              <a:gd name="connsiteY1" fmla="*/ 61546 h 2795954"/>
              <a:gd name="connsiteX2" fmla="*/ 2980593 w 7593598"/>
              <a:gd name="connsiteY2" fmla="*/ 861646 h 2795954"/>
              <a:gd name="connsiteX3" fmla="*/ 3807070 w 7593598"/>
              <a:gd name="connsiteY3" fmla="*/ 2620108 h 2795954"/>
              <a:gd name="connsiteX4" fmla="*/ 6207370 w 7593598"/>
              <a:gd name="connsiteY4" fmla="*/ 1916723 h 2795954"/>
              <a:gd name="connsiteX5" fmla="*/ 6559062 w 7593598"/>
              <a:gd name="connsiteY5" fmla="*/ 914400 h 2795954"/>
              <a:gd name="connsiteX6" fmla="*/ 7567954 w 7593598"/>
              <a:gd name="connsiteY6" fmla="*/ 1200128 h 2795954"/>
              <a:gd name="connsiteX0" fmla="*/ 0 w 7593598"/>
              <a:gd name="connsiteY0" fmla="*/ 492369 h 2795954"/>
              <a:gd name="connsiteX1" fmla="*/ 1670539 w 7593598"/>
              <a:gd name="connsiteY1" fmla="*/ 61546 h 2795954"/>
              <a:gd name="connsiteX2" fmla="*/ 2980593 w 7593598"/>
              <a:gd name="connsiteY2" fmla="*/ 861646 h 2795954"/>
              <a:gd name="connsiteX3" fmla="*/ 3807070 w 7593598"/>
              <a:gd name="connsiteY3" fmla="*/ 2620108 h 2795954"/>
              <a:gd name="connsiteX4" fmla="*/ 6207370 w 7593598"/>
              <a:gd name="connsiteY4" fmla="*/ 1916723 h 2795954"/>
              <a:gd name="connsiteX5" fmla="*/ 6987658 w 7593598"/>
              <a:gd name="connsiteY5" fmla="*/ 1343004 h 2795954"/>
              <a:gd name="connsiteX6" fmla="*/ 7567954 w 7593598"/>
              <a:gd name="connsiteY6" fmla="*/ 1200128 h 279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93598" h="2795954">
                <a:moveTo>
                  <a:pt x="0" y="492369"/>
                </a:moveTo>
                <a:cubicBezTo>
                  <a:pt x="586887" y="246184"/>
                  <a:pt x="1173774" y="0"/>
                  <a:pt x="1670539" y="61546"/>
                </a:cubicBezTo>
                <a:cubicBezTo>
                  <a:pt x="2167304" y="123092"/>
                  <a:pt x="2624505" y="435219"/>
                  <a:pt x="2980593" y="861646"/>
                </a:cubicBezTo>
                <a:cubicBezTo>
                  <a:pt x="3336681" y="1288073"/>
                  <a:pt x="3269274" y="2444262"/>
                  <a:pt x="3807070" y="2620108"/>
                </a:cubicBezTo>
                <a:cubicBezTo>
                  <a:pt x="4344866" y="2795954"/>
                  <a:pt x="5677272" y="2129574"/>
                  <a:pt x="6207370" y="1916723"/>
                </a:cubicBezTo>
                <a:cubicBezTo>
                  <a:pt x="6737468" y="1703872"/>
                  <a:pt x="6760894" y="1462436"/>
                  <a:pt x="6987658" y="1343004"/>
                </a:cubicBezTo>
                <a:cubicBezTo>
                  <a:pt x="7214422" y="1223572"/>
                  <a:pt x="7593598" y="1116601"/>
                  <a:pt x="7567954" y="1200128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椭圆 27"/>
          <p:cNvSpPr/>
          <p:nvPr/>
        </p:nvSpPr>
        <p:spPr bwMode="auto">
          <a:xfrm>
            <a:off x="1534012" y="417637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椭圆 28"/>
          <p:cNvSpPr/>
          <p:nvPr/>
        </p:nvSpPr>
        <p:spPr bwMode="auto">
          <a:xfrm>
            <a:off x="3391400" y="432877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椭圆 30"/>
          <p:cNvSpPr/>
          <p:nvPr/>
        </p:nvSpPr>
        <p:spPr bwMode="auto">
          <a:xfrm>
            <a:off x="5248788" y="653382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椭圆 31"/>
          <p:cNvSpPr/>
          <p:nvPr/>
        </p:nvSpPr>
        <p:spPr bwMode="auto">
          <a:xfrm>
            <a:off x="7034738" y="589088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2910" y="5105064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city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880700" y="4176370"/>
            <a:ext cx="1263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highway P</a:t>
            </a:r>
            <a:endParaRPr lang="en-US" dirty="0"/>
          </a:p>
        </p:txBody>
      </p:sp>
      <p:cxnSp>
        <p:nvCxnSpPr>
          <p:cNvPr id="37" name="直接箭头连接符 36"/>
          <p:cNvCxnSpPr>
            <a:stCxn id="34" idx="0"/>
          </p:cNvCxnSpPr>
          <p:nvPr/>
        </p:nvCxnSpPr>
        <p:spPr bwMode="auto">
          <a:xfrm rot="5400000" flipH="1" flipV="1">
            <a:off x="900468" y="4471520"/>
            <a:ext cx="714380" cy="5527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0" name="直接箭头连接符 39"/>
          <p:cNvCxnSpPr>
            <a:stCxn id="35" idx="2"/>
          </p:cNvCxnSpPr>
          <p:nvPr/>
        </p:nvCxnSpPr>
        <p:spPr bwMode="auto">
          <a:xfrm rot="16200000" flipH="1">
            <a:off x="7279758" y="4778580"/>
            <a:ext cx="773676" cy="307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41" name="椭圆 40"/>
          <p:cNvSpPr/>
          <p:nvPr/>
        </p:nvSpPr>
        <p:spPr bwMode="auto">
          <a:xfrm>
            <a:off x="4186742" y="5748006"/>
            <a:ext cx="276228" cy="285752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91070" y="6188776"/>
            <a:ext cx="2122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 evacuation center</a:t>
            </a:r>
            <a:endParaRPr lang="en-US" dirty="0"/>
          </a:p>
        </p:txBody>
      </p:sp>
      <p:cxnSp>
        <p:nvCxnSpPr>
          <p:cNvPr id="44" name="直接箭头连接符 43"/>
          <p:cNvCxnSpPr/>
          <p:nvPr/>
        </p:nvCxnSpPr>
        <p:spPr bwMode="auto">
          <a:xfrm flipV="1">
            <a:off x="2605582" y="5974462"/>
            <a:ext cx="1428760" cy="285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3: </a:t>
            </a:r>
            <a:r>
              <a:rPr lang="en-US" dirty="0" err="1" smtClean="0"/>
              <a:t>i</a:t>
            </a:r>
            <a:r>
              <a:rPr lang="en-US" dirty="0" smtClean="0"/>
              <a:t> is in [j, n]</a:t>
            </a:r>
          </a:p>
        </p:txBody>
      </p:sp>
      <p:cxnSp>
        <p:nvCxnSpPr>
          <p:cNvPr id="22" name="直接连接符 21"/>
          <p:cNvCxnSpPr/>
          <p:nvPr/>
        </p:nvCxnSpPr>
        <p:spPr bwMode="auto">
          <a:xfrm flipV="1">
            <a:off x="785786" y="6131502"/>
            <a:ext cx="7358114" cy="714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椭圆 22"/>
          <p:cNvSpPr/>
          <p:nvPr/>
        </p:nvSpPr>
        <p:spPr bwMode="auto">
          <a:xfrm>
            <a:off x="5643570" y="609633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15338" y="59171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572132" y="620294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j-1</a:t>
            </a:r>
            <a:endParaRPr lang="en-US" dirty="0"/>
          </a:p>
        </p:txBody>
      </p:sp>
      <p:cxnSp>
        <p:nvCxnSpPr>
          <p:cNvPr id="50" name="直接连接符 49"/>
          <p:cNvCxnSpPr/>
          <p:nvPr/>
        </p:nvCxnSpPr>
        <p:spPr bwMode="auto">
          <a:xfrm flipV="1">
            <a:off x="3214678" y="3345420"/>
            <a:ext cx="4500594" cy="13573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接连接符 52"/>
          <p:cNvCxnSpPr/>
          <p:nvPr/>
        </p:nvCxnSpPr>
        <p:spPr bwMode="auto">
          <a:xfrm flipV="1">
            <a:off x="1000100" y="3631172"/>
            <a:ext cx="7286676" cy="21431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接连接符 56"/>
          <p:cNvCxnSpPr/>
          <p:nvPr/>
        </p:nvCxnSpPr>
        <p:spPr bwMode="auto">
          <a:xfrm flipV="1">
            <a:off x="1857356" y="3774048"/>
            <a:ext cx="6357982" cy="1857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接连接符 57"/>
          <p:cNvCxnSpPr/>
          <p:nvPr/>
        </p:nvCxnSpPr>
        <p:spPr bwMode="auto">
          <a:xfrm flipV="1">
            <a:off x="2643174" y="3488296"/>
            <a:ext cx="5572164" cy="16430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接连接符 58"/>
          <p:cNvCxnSpPr/>
          <p:nvPr/>
        </p:nvCxnSpPr>
        <p:spPr bwMode="auto">
          <a:xfrm flipV="1">
            <a:off x="5000628" y="3416858"/>
            <a:ext cx="3214710" cy="9286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椭圆 66"/>
          <p:cNvSpPr/>
          <p:nvPr/>
        </p:nvSpPr>
        <p:spPr bwMode="auto">
          <a:xfrm>
            <a:off x="928662" y="613150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椭圆 67"/>
          <p:cNvSpPr/>
          <p:nvPr/>
        </p:nvSpPr>
        <p:spPr bwMode="auto">
          <a:xfrm>
            <a:off x="1785918" y="613150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椭圆 69"/>
          <p:cNvSpPr/>
          <p:nvPr/>
        </p:nvSpPr>
        <p:spPr bwMode="auto">
          <a:xfrm>
            <a:off x="6958034" y="608644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4" name="直接连接符 73"/>
          <p:cNvCxnSpPr/>
          <p:nvPr/>
        </p:nvCxnSpPr>
        <p:spPr bwMode="auto">
          <a:xfrm rot="5400000">
            <a:off x="2143416" y="5641672"/>
            <a:ext cx="993578" cy="81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直接连接符 75"/>
          <p:cNvCxnSpPr>
            <a:endCxn id="68" idx="0"/>
          </p:cNvCxnSpPr>
          <p:nvPr/>
        </p:nvCxnSpPr>
        <p:spPr bwMode="auto">
          <a:xfrm rot="5400000">
            <a:off x="1611394" y="5877398"/>
            <a:ext cx="500066" cy="81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直接连接符 77"/>
          <p:cNvCxnSpPr>
            <a:endCxn id="67" idx="0"/>
          </p:cNvCxnSpPr>
          <p:nvPr/>
        </p:nvCxnSpPr>
        <p:spPr bwMode="auto">
          <a:xfrm rot="5400000">
            <a:off x="825576" y="5948836"/>
            <a:ext cx="357190" cy="81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内容占位符 34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537200"/>
          </a:xfrm>
        </p:spPr>
        <p:txBody>
          <a:bodyPr/>
          <a:lstStyle/>
          <a:p>
            <a:r>
              <a:rPr lang="en-US" dirty="0" smtClean="0"/>
              <a:t>T</a:t>
            </a:r>
            <a:r>
              <a:rPr lang="en-US" baseline="-25000" dirty="0" smtClean="0"/>
              <a:t>L</a:t>
            </a:r>
            <a:r>
              <a:rPr lang="en-US" dirty="0" smtClean="0"/>
              <a:t>(x,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) = T</a:t>
            </a:r>
            <a:r>
              <a:rPr lang="en-US" baseline="-25000" dirty="0" smtClean="0"/>
              <a:t>L</a:t>
            </a:r>
            <a:r>
              <a:rPr lang="en-US" dirty="0" smtClean="0"/>
              <a:t>(x,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j-1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881460" y="620294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endParaRPr lang="en-US" dirty="0"/>
          </a:p>
        </p:txBody>
      </p:sp>
      <p:sp>
        <p:nvSpPr>
          <p:cNvPr id="38" name="椭圆 37"/>
          <p:cNvSpPr/>
          <p:nvPr/>
        </p:nvSpPr>
        <p:spPr bwMode="auto">
          <a:xfrm>
            <a:off x="6286512" y="6060064"/>
            <a:ext cx="276228" cy="285752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86512" y="62743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9" name="椭圆 68"/>
          <p:cNvSpPr/>
          <p:nvPr/>
        </p:nvSpPr>
        <p:spPr bwMode="auto">
          <a:xfrm>
            <a:off x="2572838" y="610402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椭圆 40"/>
          <p:cNvSpPr/>
          <p:nvPr/>
        </p:nvSpPr>
        <p:spPr bwMode="auto">
          <a:xfrm>
            <a:off x="3169616" y="611391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直接连接符 43"/>
          <p:cNvCxnSpPr>
            <a:endCxn id="41" idx="0"/>
          </p:cNvCxnSpPr>
          <p:nvPr/>
        </p:nvCxnSpPr>
        <p:spPr bwMode="auto">
          <a:xfrm rot="16200000" flipH="1">
            <a:off x="2515697" y="5401722"/>
            <a:ext cx="1418852" cy="208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3071802" y="6202940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endParaRPr lang="en-US" dirty="0"/>
          </a:p>
        </p:txBody>
      </p:sp>
      <p:cxnSp>
        <p:nvCxnSpPr>
          <p:cNvPr id="47" name="直接连接符 46"/>
          <p:cNvCxnSpPr>
            <a:stCxn id="38" idx="0"/>
          </p:cNvCxnSpPr>
          <p:nvPr/>
        </p:nvCxnSpPr>
        <p:spPr bwMode="auto">
          <a:xfrm rot="5400000" flipH="1" flipV="1">
            <a:off x="5033966" y="4664642"/>
            <a:ext cx="2786082" cy="47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椭圆 47"/>
          <p:cNvSpPr/>
          <p:nvPr/>
        </p:nvSpPr>
        <p:spPr bwMode="auto">
          <a:xfrm>
            <a:off x="6373324" y="3676233"/>
            <a:ext cx="104404" cy="104404"/>
          </a:xfrm>
          <a:prstGeom prst="ellipse">
            <a:avLst/>
          </a:prstGeom>
          <a:solidFill>
            <a:srgbClr val="A30D8E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3702" y="2904650"/>
            <a:ext cx="923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L</a:t>
            </a:r>
            <a:r>
              <a:rPr lang="en-US" dirty="0" smtClean="0"/>
              <a:t>(x, s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52" name="直接箭头连接符 51"/>
          <p:cNvCxnSpPr/>
          <p:nvPr/>
        </p:nvCxnSpPr>
        <p:spPr bwMode="auto">
          <a:xfrm rot="5400000">
            <a:off x="6500826" y="3273982"/>
            <a:ext cx="357190" cy="3571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5" name="矩形 54"/>
          <p:cNvSpPr/>
          <p:nvPr/>
        </p:nvSpPr>
        <p:spPr>
          <a:xfrm>
            <a:off x="5000628" y="3131106"/>
            <a:ext cx="798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f</a:t>
            </a:r>
            <a:r>
              <a:rPr lang="en-US" baseline="30000" dirty="0" err="1" smtClean="0"/>
              <a:t>k</a:t>
            </a:r>
            <a:r>
              <a:rPr lang="en-US" dirty="0" smtClean="0"/>
              <a:t>(x,s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</p:txBody>
      </p:sp>
      <p:cxnSp>
        <p:nvCxnSpPr>
          <p:cNvPr id="61" name="直接箭头连接符 60"/>
          <p:cNvCxnSpPr>
            <a:stCxn id="55" idx="2"/>
          </p:cNvCxnSpPr>
          <p:nvPr/>
        </p:nvCxnSpPr>
        <p:spPr bwMode="auto">
          <a:xfrm rot="16200000" flipH="1">
            <a:off x="5242071" y="3658304"/>
            <a:ext cx="487926" cy="1721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6" name="直接连接符 35"/>
          <p:cNvCxnSpPr/>
          <p:nvPr/>
        </p:nvCxnSpPr>
        <p:spPr bwMode="auto">
          <a:xfrm flipV="1">
            <a:off x="7072330" y="3857628"/>
            <a:ext cx="1214446" cy="3571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2: </a:t>
            </a:r>
            <a:r>
              <a:rPr lang="en-US" dirty="0" err="1" smtClean="0"/>
              <a:t>i</a:t>
            </a:r>
            <a:r>
              <a:rPr lang="en-US" dirty="0" smtClean="0"/>
              <a:t> is in [k+1, j-1]</a:t>
            </a:r>
          </a:p>
        </p:txBody>
      </p:sp>
      <p:cxnSp>
        <p:nvCxnSpPr>
          <p:cNvPr id="22" name="直接连接符 21"/>
          <p:cNvCxnSpPr/>
          <p:nvPr/>
        </p:nvCxnSpPr>
        <p:spPr bwMode="auto">
          <a:xfrm flipV="1">
            <a:off x="357158" y="6131502"/>
            <a:ext cx="7786742" cy="835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8215338" y="59171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536964" y="620294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j-1</a:t>
            </a:r>
            <a:endParaRPr lang="en-US" dirty="0"/>
          </a:p>
        </p:txBody>
      </p:sp>
      <p:cxnSp>
        <p:nvCxnSpPr>
          <p:cNvPr id="50" name="直接连接符 49"/>
          <p:cNvCxnSpPr/>
          <p:nvPr/>
        </p:nvCxnSpPr>
        <p:spPr bwMode="auto">
          <a:xfrm flipV="1">
            <a:off x="857224" y="3000372"/>
            <a:ext cx="7358114" cy="2941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椭圆 69"/>
          <p:cNvSpPr/>
          <p:nvPr/>
        </p:nvSpPr>
        <p:spPr bwMode="auto">
          <a:xfrm>
            <a:off x="6958034" y="608644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内容占位符 34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751514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difficult</a:t>
            </a:r>
            <a:r>
              <a:rPr lang="en-US" dirty="0" smtClean="0"/>
              <a:t> case</a:t>
            </a:r>
          </a:p>
          <a:p>
            <a:r>
              <a:rPr lang="en-US" dirty="0" smtClean="0"/>
              <a:t>After changing from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k</a:t>
            </a:r>
            <a:r>
              <a:rPr lang="en-US" dirty="0" smtClean="0"/>
              <a:t> from s</a:t>
            </a:r>
            <a:r>
              <a:rPr lang="en-US" baseline="-25000" dirty="0" smtClean="0"/>
              <a:t>k+1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The function f</a:t>
            </a:r>
            <a:r>
              <a:rPr lang="en-US" baseline="30000" dirty="0" smtClean="0"/>
              <a:t>t</a:t>
            </a:r>
            <a:r>
              <a:rPr lang="en-US" dirty="0" smtClean="0"/>
              <a:t> shifts upwards for t &gt; k, but </a:t>
            </a:r>
            <a:r>
              <a:rPr lang="en-US" dirty="0" err="1" smtClean="0"/>
              <a:t>f</a:t>
            </a:r>
            <a:r>
              <a:rPr lang="en-US" baseline="30000" dirty="0" err="1" smtClean="0"/>
              <a:t>k</a:t>
            </a:r>
            <a:r>
              <a:rPr lang="en-US" baseline="30000" dirty="0" smtClean="0"/>
              <a:t> </a:t>
            </a:r>
            <a:r>
              <a:rPr lang="en-US" dirty="0" smtClean="0"/>
              <a:t>does not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</a:t>
            </a:r>
            <a:r>
              <a:rPr lang="en-US" baseline="-25000" dirty="0" smtClean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(x, s</a:t>
            </a:r>
            <a:r>
              <a:rPr lang="en-US" baseline="-25000" dirty="0" smtClean="0">
                <a:solidFill>
                  <a:schemeClr val="tx1"/>
                </a:solidFill>
              </a:rPr>
              <a:t>k+1</a:t>
            </a:r>
            <a:r>
              <a:rPr lang="en-US" dirty="0" smtClean="0">
                <a:solidFill>
                  <a:schemeClr val="tx1"/>
                </a:solidFill>
              </a:rPr>
              <a:t>) =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</a:t>
            </a:r>
            <a:r>
              <a:rPr lang="en-US" baseline="-25000" dirty="0" smtClean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(x, s</a:t>
            </a:r>
            <a:r>
              <a:rPr lang="en-US" baseline="-25000" dirty="0" smtClean="0">
                <a:solidFill>
                  <a:schemeClr val="tx1"/>
                </a:solidFill>
              </a:rPr>
              <a:t>k+2</a:t>
            </a:r>
            <a:r>
              <a:rPr lang="en-US" dirty="0" smtClean="0">
                <a:solidFill>
                  <a:schemeClr val="tx1"/>
                </a:solidFill>
              </a:rPr>
              <a:t>) = max{</a:t>
            </a:r>
            <a:r>
              <a:rPr lang="en-US" dirty="0" err="1" smtClean="0">
                <a:solidFill>
                  <a:schemeClr val="tx1"/>
                </a:solidFill>
              </a:rPr>
              <a:t>f</a:t>
            </a:r>
            <a:r>
              <a:rPr lang="en-US" baseline="30000" dirty="0" err="1" smtClean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x,s</a:t>
            </a:r>
            <a:r>
              <a:rPr lang="en-US" baseline="-25000" dirty="0" err="1" smtClean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), </a:t>
            </a:r>
            <a:r>
              <a:rPr lang="en-US" dirty="0" smtClean="0">
                <a:solidFill>
                  <a:srgbClr val="00B050"/>
                </a:solidFill>
              </a:rPr>
              <a:t>f</a:t>
            </a:r>
            <a:r>
              <a:rPr lang="en-US" baseline="30000" dirty="0" smtClean="0">
                <a:solidFill>
                  <a:srgbClr val="00B050"/>
                </a:solidFill>
              </a:rPr>
              <a:t>k+3</a:t>
            </a:r>
            <a:r>
              <a:rPr lang="en-US" dirty="0" smtClean="0">
                <a:solidFill>
                  <a:srgbClr val="00B050"/>
                </a:solidFill>
              </a:rPr>
              <a:t>(x,s</a:t>
            </a:r>
            <a:r>
              <a:rPr lang="en-US" baseline="-25000" dirty="0" smtClean="0">
                <a:solidFill>
                  <a:srgbClr val="00B050"/>
                </a:solidFill>
              </a:rPr>
              <a:t>k+2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baseline="-25000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</a:t>
            </a:r>
            <a:r>
              <a:rPr lang="en-US" baseline="-25000" dirty="0" smtClean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(x, s</a:t>
            </a:r>
            <a:r>
              <a:rPr lang="en-US" baseline="-25000" dirty="0" smtClean="0">
                <a:solidFill>
                  <a:schemeClr val="tx1"/>
                </a:solidFill>
              </a:rPr>
              <a:t>k+3</a:t>
            </a:r>
            <a:r>
              <a:rPr lang="en-US" dirty="0" smtClean="0">
                <a:solidFill>
                  <a:schemeClr val="tx1"/>
                </a:solidFill>
              </a:rPr>
              <a:t>) = max{</a:t>
            </a:r>
            <a:r>
              <a:rPr lang="en-US" dirty="0" err="1" smtClean="0">
                <a:solidFill>
                  <a:schemeClr val="tx1"/>
                </a:solidFill>
              </a:rPr>
              <a:t>f</a:t>
            </a:r>
            <a:r>
              <a:rPr lang="en-US" baseline="30000" dirty="0" err="1" smtClean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x,s</a:t>
            </a:r>
            <a:r>
              <a:rPr lang="en-US" baseline="-25000" dirty="0" err="1" smtClean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), </a:t>
            </a:r>
            <a:r>
              <a:rPr lang="en-US" dirty="0" smtClean="0">
                <a:solidFill>
                  <a:srgbClr val="00B050"/>
                </a:solidFill>
              </a:rPr>
              <a:t>f</a:t>
            </a:r>
            <a:r>
              <a:rPr lang="en-US" baseline="30000" dirty="0" smtClean="0">
                <a:solidFill>
                  <a:srgbClr val="00B050"/>
                </a:solidFill>
              </a:rPr>
              <a:t>k+3</a:t>
            </a:r>
            <a:r>
              <a:rPr lang="en-US" dirty="0" smtClean="0">
                <a:solidFill>
                  <a:srgbClr val="00B050"/>
                </a:solidFill>
              </a:rPr>
              <a:t>(x,s</a:t>
            </a:r>
            <a:r>
              <a:rPr lang="en-US" baseline="-25000" dirty="0" smtClean="0">
                <a:solidFill>
                  <a:srgbClr val="00B050"/>
                </a:solidFill>
              </a:rPr>
              <a:t>k+3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}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</a:t>
            </a:r>
            <a:r>
              <a:rPr lang="en-US" baseline="-25000" dirty="0" smtClean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(x, s</a:t>
            </a:r>
            <a:r>
              <a:rPr lang="en-US" baseline="-25000" dirty="0" smtClean="0">
                <a:solidFill>
                  <a:schemeClr val="tx1"/>
                </a:solidFill>
              </a:rPr>
              <a:t>k+4</a:t>
            </a:r>
            <a:r>
              <a:rPr lang="en-US" dirty="0" smtClean="0">
                <a:solidFill>
                  <a:schemeClr val="tx1"/>
                </a:solidFill>
              </a:rPr>
              <a:t>) = ?</a:t>
            </a:r>
          </a:p>
          <a:p>
            <a:pPr lvl="1"/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81460" y="620294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endParaRPr lang="en-US" dirty="0"/>
          </a:p>
        </p:txBody>
      </p:sp>
      <p:sp>
        <p:nvSpPr>
          <p:cNvPr id="38" name="椭圆 37"/>
          <p:cNvSpPr/>
          <p:nvPr/>
        </p:nvSpPr>
        <p:spPr bwMode="auto">
          <a:xfrm>
            <a:off x="6286512" y="6060064"/>
            <a:ext cx="276228" cy="285752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86512" y="62743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1" name="椭圆 40"/>
          <p:cNvSpPr/>
          <p:nvPr/>
        </p:nvSpPr>
        <p:spPr bwMode="auto">
          <a:xfrm>
            <a:off x="785786" y="614364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直接连接符 43"/>
          <p:cNvCxnSpPr>
            <a:endCxn id="41" idx="0"/>
          </p:cNvCxnSpPr>
          <p:nvPr/>
        </p:nvCxnSpPr>
        <p:spPr bwMode="auto">
          <a:xfrm rot="5400000">
            <a:off x="750069" y="6036487"/>
            <a:ext cx="214312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697718" y="6215082"/>
            <a:ext cx="373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endParaRPr lang="en-US" dirty="0"/>
          </a:p>
        </p:txBody>
      </p:sp>
      <p:cxnSp>
        <p:nvCxnSpPr>
          <p:cNvPr id="47" name="直接连接符 46"/>
          <p:cNvCxnSpPr>
            <a:stCxn id="38" idx="0"/>
          </p:cNvCxnSpPr>
          <p:nvPr/>
        </p:nvCxnSpPr>
        <p:spPr bwMode="auto">
          <a:xfrm rot="5400000" flipH="1" flipV="1">
            <a:off x="5033966" y="4664642"/>
            <a:ext cx="2786082" cy="47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接连接符 55"/>
          <p:cNvCxnSpPr/>
          <p:nvPr/>
        </p:nvCxnSpPr>
        <p:spPr bwMode="auto">
          <a:xfrm flipV="1">
            <a:off x="4071934" y="3143248"/>
            <a:ext cx="4143404" cy="1655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直接连接符 61"/>
          <p:cNvCxnSpPr/>
          <p:nvPr/>
        </p:nvCxnSpPr>
        <p:spPr bwMode="auto">
          <a:xfrm flipV="1">
            <a:off x="2285984" y="3357562"/>
            <a:ext cx="6000792" cy="23695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椭圆 71"/>
          <p:cNvSpPr/>
          <p:nvPr/>
        </p:nvSpPr>
        <p:spPr bwMode="auto">
          <a:xfrm>
            <a:off x="2214546" y="614364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椭圆 72"/>
          <p:cNvSpPr/>
          <p:nvPr/>
        </p:nvSpPr>
        <p:spPr bwMode="auto">
          <a:xfrm>
            <a:off x="4036766" y="607989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5" name="直接连接符 74"/>
          <p:cNvCxnSpPr/>
          <p:nvPr/>
        </p:nvCxnSpPr>
        <p:spPr bwMode="auto">
          <a:xfrm flipV="1">
            <a:off x="3204784" y="3286124"/>
            <a:ext cx="5081992" cy="19948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椭圆 76"/>
          <p:cNvSpPr/>
          <p:nvPr/>
        </p:nvSpPr>
        <p:spPr bwMode="auto">
          <a:xfrm>
            <a:off x="3125656" y="610847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0" name="直接连接符 79"/>
          <p:cNvCxnSpPr/>
          <p:nvPr/>
        </p:nvCxnSpPr>
        <p:spPr bwMode="auto">
          <a:xfrm rot="5400000">
            <a:off x="2071671" y="5929329"/>
            <a:ext cx="428626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直接连接符 82"/>
          <p:cNvCxnSpPr/>
          <p:nvPr/>
        </p:nvCxnSpPr>
        <p:spPr bwMode="auto">
          <a:xfrm rot="5400000">
            <a:off x="2776708" y="5705672"/>
            <a:ext cx="857254" cy="186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直接连接符 85"/>
          <p:cNvCxnSpPr/>
          <p:nvPr/>
        </p:nvCxnSpPr>
        <p:spPr bwMode="auto">
          <a:xfrm rot="16200000" flipH="1">
            <a:off x="3460317" y="5433108"/>
            <a:ext cx="1261744" cy="209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102641" y="6215082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k+1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031335" y="6215082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k+2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929058" y="6215082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k+3</a:t>
            </a:r>
            <a:endParaRPr lang="en-US" dirty="0"/>
          </a:p>
        </p:txBody>
      </p:sp>
      <p:cxnSp>
        <p:nvCxnSpPr>
          <p:cNvPr id="33" name="直接连接符 32"/>
          <p:cNvCxnSpPr/>
          <p:nvPr/>
        </p:nvCxnSpPr>
        <p:spPr bwMode="auto">
          <a:xfrm flipV="1">
            <a:off x="5643570" y="3643314"/>
            <a:ext cx="2643206" cy="10217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直接连接符 42"/>
          <p:cNvCxnSpPr/>
          <p:nvPr/>
        </p:nvCxnSpPr>
        <p:spPr bwMode="auto">
          <a:xfrm rot="16200000" flipH="1">
            <a:off x="4923873" y="5398657"/>
            <a:ext cx="1459897" cy="168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椭圆 22"/>
          <p:cNvSpPr/>
          <p:nvPr/>
        </p:nvSpPr>
        <p:spPr bwMode="auto">
          <a:xfrm>
            <a:off x="5599609" y="609633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606904" y="2928934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max{</a:t>
            </a:r>
            <a:r>
              <a:rPr lang="en-US" sz="2400" dirty="0" err="1" smtClean="0"/>
              <a:t>f</a:t>
            </a:r>
            <a:r>
              <a:rPr lang="en-US" sz="2400" baseline="30000" dirty="0" err="1" smtClean="0"/>
              <a:t>k</a:t>
            </a:r>
            <a:r>
              <a:rPr lang="en-US" sz="2400" dirty="0" smtClean="0"/>
              <a:t>(</a:t>
            </a:r>
            <a:r>
              <a:rPr lang="en-US" sz="2400" dirty="0" err="1" smtClean="0"/>
              <a:t>x,s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), </a:t>
            </a:r>
            <a:r>
              <a:rPr lang="en-US" sz="2400" dirty="0" smtClean="0">
                <a:solidFill>
                  <a:srgbClr val="00B050"/>
                </a:solidFill>
              </a:rPr>
              <a:t>f</a:t>
            </a:r>
            <a:r>
              <a:rPr lang="en-US" sz="2400" baseline="30000" dirty="0" smtClean="0">
                <a:solidFill>
                  <a:srgbClr val="00B050"/>
                </a:solidFill>
              </a:rPr>
              <a:t>k+3</a:t>
            </a:r>
            <a:r>
              <a:rPr lang="en-US" sz="2400" dirty="0" smtClean="0">
                <a:solidFill>
                  <a:srgbClr val="00B050"/>
                </a:solidFill>
              </a:rPr>
              <a:t>(x,s</a:t>
            </a:r>
            <a:r>
              <a:rPr lang="en-US" sz="2400" baseline="-25000" dirty="0" smtClean="0">
                <a:solidFill>
                  <a:srgbClr val="00B050"/>
                </a:solidFill>
              </a:rPr>
              <a:t>k+1</a:t>
            </a:r>
            <a:r>
              <a:rPr lang="en-US" sz="2400" dirty="0" smtClean="0">
                <a:solidFill>
                  <a:srgbClr val="00B050"/>
                </a:solidFill>
              </a:rPr>
              <a:t>)</a:t>
            </a: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1" name="椭圆 50"/>
          <p:cNvSpPr/>
          <p:nvPr/>
        </p:nvSpPr>
        <p:spPr bwMode="auto">
          <a:xfrm>
            <a:off x="6373324" y="3649857"/>
            <a:ext cx="104404" cy="104404"/>
          </a:xfrm>
          <a:prstGeom prst="ellipse">
            <a:avLst/>
          </a:prstGeom>
          <a:solidFill>
            <a:srgbClr val="A30D8E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072330" y="4643446"/>
            <a:ext cx="1888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the second largest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function at x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54" name="直接箭头连接符 53"/>
          <p:cNvCxnSpPr/>
          <p:nvPr/>
        </p:nvCxnSpPr>
        <p:spPr bwMode="auto">
          <a:xfrm rot="16200000" flipV="1">
            <a:off x="6750859" y="3893347"/>
            <a:ext cx="785818" cy="5715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1251580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The highway P has a capacity, e.g., four driving lanes</a:t>
            </a:r>
          </a:p>
          <a:p>
            <a:r>
              <a:rPr lang="en-US" altLang="zh-CN" dirty="0" smtClean="0">
                <a:ea typeface="宋体" charset="-122"/>
              </a:rPr>
              <a:t>Cities have different populations</a:t>
            </a:r>
          </a:p>
          <a:p>
            <a:pPr lvl="1"/>
            <a:endParaRPr lang="en-US" altLang="zh-CN" dirty="0" smtClean="0">
              <a:ea typeface="宋体" charset="-122"/>
            </a:endParaRPr>
          </a:p>
        </p:txBody>
      </p:sp>
      <p:sp>
        <p:nvSpPr>
          <p:cNvPr id="27" name="任意多边形 26"/>
          <p:cNvSpPr/>
          <p:nvPr/>
        </p:nvSpPr>
        <p:spPr bwMode="auto">
          <a:xfrm>
            <a:off x="1037493" y="3314700"/>
            <a:ext cx="7593598" cy="2795954"/>
          </a:xfrm>
          <a:custGeom>
            <a:avLst/>
            <a:gdLst>
              <a:gd name="connsiteX0" fmla="*/ 0 w 6666035"/>
              <a:gd name="connsiteY0" fmla="*/ 492369 h 2795954"/>
              <a:gd name="connsiteX1" fmla="*/ 1670539 w 6666035"/>
              <a:gd name="connsiteY1" fmla="*/ 61546 h 2795954"/>
              <a:gd name="connsiteX2" fmla="*/ 2980593 w 6666035"/>
              <a:gd name="connsiteY2" fmla="*/ 861646 h 2795954"/>
              <a:gd name="connsiteX3" fmla="*/ 3807070 w 6666035"/>
              <a:gd name="connsiteY3" fmla="*/ 2620108 h 2795954"/>
              <a:gd name="connsiteX4" fmla="*/ 6207370 w 6666035"/>
              <a:gd name="connsiteY4" fmla="*/ 1916723 h 2795954"/>
              <a:gd name="connsiteX5" fmla="*/ 6559062 w 6666035"/>
              <a:gd name="connsiteY5" fmla="*/ 914400 h 2795954"/>
              <a:gd name="connsiteX6" fmla="*/ 6567854 w 6666035"/>
              <a:gd name="connsiteY6" fmla="*/ 914400 h 2795954"/>
              <a:gd name="connsiteX0" fmla="*/ 0 w 7593598"/>
              <a:gd name="connsiteY0" fmla="*/ 492369 h 2795954"/>
              <a:gd name="connsiteX1" fmla="*/ 1670539 w 7593598"/>
              <a:gd name="connsiteY1" fmla="*/ 61546 h 2795954"/>
              <a:gd name="connsiteX2" fmla="*/ 2980593 w 7593598"/>
              <a:gd name="connsiteY2" fmla="*/ 861646 h 2795954"/>
              <a:gd name="connsiteX3" fmla="*/ 3807070 w 7593598"/>
              <a:gd name="connsiteY3" fmla="*/ 2620108 h 2795954"/>
              <a:gd name="connsiteX4" fmla="*/ 6207370 w 7593598"/>
              <a:gd name="connsiteY4" fmla="*/ 1916723 h 2795954"/>
              <a:gd name="connsiteX5" fmla="*/ 6559062 w 7593598"/>
              <a:gd name="connsiteY5" fmla="*/ 914400 h 2795954"/>
              <a:gd name="connsiteX6" fmla="*/ 7567954 w 7593598"/>
              <a:gd name="connsiteY6" fmla="*/ 1200128 h 2795954"/>
              <a:gd name="connsiteX0" fmla="*/ 0 w 7593598"/>
              <a:gd name="connsiteY0" fmla="*/ 492369 h 2795954"/>
              <a:gd name="connsiteX1" fmla="*/ 1670539 w 7593598"/>
              <a:gd name="connsiteY1" fmla="*/ 61546 h 2795954"/>
              <a:gd name="connsiteX2" fmla="*/ 2980593 w 7593598"/>
              <a:gd name="connsiteY2" fmla="*/ 861646 h 2795954"/>
              <a:gd name="connsiteX3" fmla="*/ 3807070 w 7593598"/>
              <a:gd name="connsiteY3" fmla="*/ 2620108 h 2795954"/>
              <a:gd name="connsiteX4" fmla="*/ 6207370 w 7593598"/>
              <a:gd name="connsiteY4" fmla="*/ 1916723 h 2795954"/>
              <a:gd name="connsiteX5" fmla="*/ 6987658 w 7593598"/>
              <a:gd name="connsiteY5" fmla="*/ 1343004 h 2795954"/>
              <a:gd name="connsiteX6" fmla="*/ 7567954 w 7593598"/>
              <a:gd name="connsiteY6" fmla="*/ 1200128 h 279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93598" h="2795954">
                <a:moveTo>
                  <a:pt x="0" y="492369"/>
                </a:moveTo>
                <a:cubicBezTo>
                  <a:pt x="586887" y="246184"/>
                  <a:pt x="1173774" y="0"/>
                  <a:pt x="1670539" y="61546"/>
                </a:cubicBezTo>
                <a:cubicBezTo>
                  <a:pt x="2167304" y="123092"/>
                  <a:pt x="2624505" y="435219"/>
                  <a:pt x="2980593" y="861646"/>
                </a:cubicBezTo>
                <a:cubicBezTo>
                  <a:pt x="3336681" y="1288073"/>
                  <a:pt x="3269274" y="2444262"/>
                  <a:pt x="3807070" y="2620108"/>
                </a:cubicBezTo>
                <a:cubicBezTo>
                  <a:pt x="4344866" y="2795954"/>
                  <a:pt x="5677272" y="2129574"/>
                  <a:pt x="6207370" y="1916723"/>
                </a:cubicBezTo>
                <a:cubicBezTo>
                  <a:pt x="6737468" y="1703872"/>
                  <a:pt x="6760894" y="1462436"/>
                  <a:pt x="6987658" y="1343004"/>
                </a:cubicBezTo>
                <a:cubicBezTo>
                  <a:pt x="7214422" y="1223572"/>
                  <a:pt x="7593598" y="1116601"/>
                  <a:pt x="7567954" y="1200128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椭圆 27"/>
          <p:cNvSpPr/>
          <p:nvPr/>
        </p:nvSpPr>
        <p:spPr bwMode="auto">
          <a:xfrm>
            <a:off x="1571604" y="350043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椭圆 28"/>
          <p:cNvSpPr/>
          <p:nvPr/>
        </p:nvSpPr>
        <p:spPr bwMode="auto">
          <a:xfrm>
            <a:off x="3428992" y="365283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椭圆 30"/>
          <p:cNvSpPr/>
          <p:nvPr/>
        </p:nvSpPr>
        <p:spPr bwMode="auto">
          <a:xfrm>
            <a:off x="5286380" y="585789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椭圆 31"/>
          <p:cNvSpPr/>
          <p:nvPr/>
        </p:nvSpPr>
        <p:spPr bwMode="auto">
          <a:xfrm>
            <a:off x="7072330" y="521495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31250" y="3131106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20k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5762" y="3786190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20k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14942" y="6000768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31k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00892" y="5357826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12k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uncertainty model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population </a:t>
            </a:r>
            <a:r>
              <a:rPr lang="en-US" dirty="0" err="1" smtClean="0">
                <a:solidFill>
                  <a:srgbClr val="FF0000"/>
                </a:solidFill>
              </a:rPr>
              <a:t>w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of each city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uncertain</a:t>
            </a:r>
          </a:p>
          <a:p>
            <a:pPr lvl="1"/>
            <a:r>
              <a:rPr lang="en-US" dirty="0" smtClean="0"/>
              <a:t>days, nights, holidays, weekdays, weekends</a:t>
            </a:r>
          </a:p>
          <a:p>
            <a:pPr lvl="1"/>
            <a:r>
              <a:rPr lang="en-US" dirty="0" smtClean="0"/>
              <a:t>but it is known that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is in an interval </a:t>
            </a:r>
            <a:r>
              <a:rPr lang="en-US" dirty="0" smtClean="0">
                <a:solidFill>
                  <a:schemeClr val="tx2"/>
                </a:solidFill>
              </a:rPr>
              <a:t>[</a:t>
            </a:r>
            <a:r>
              <a:rPr lang="en-US" dirty="0" err="1" smtClean="0">
                <a:solidFill>
                  <a:schemeClr val="tx2"/>
                </a:solidFill>
              </a:rPr>
              <a:t>l</a:t>
            </a:r>
            <a:r>
              <a:rPr lang="en-US" baseline="-25000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r</a:t>
            </a:r>
            <a:r>
              <a:rPr lang="en-US" baseline="-25000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]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任意多边形 3"/>
          <p:cNvSpPr/>
          <p:nvPr/>
        </p:nvSpPr>
        <p:spPr bwMode="auto">
          <a:xfrm>
            <a:off x="928662" y="3541156"/>
            <a:ext cx="7593598" cy="2795954"/>
          </a:xfrm>
          <a:custGeom>
            <a:avLst/>
            <a:gdLst>
              <a:gd name="connsiteX0" fmla="*/ 0 w 6666035"/>
              <a:gd name="connsiteY0" fmla="*/ 492369 h 2795954"/>
              <a:gd name="connsiteX1" fmla="*/ 1670539 w 6666035"/>
              <a:gd name="connsiteY1" fmla="*/ 61546 h 2795954"/>
              <a:gd name="connsiteX2" fmla="*/ 2980593 w 6666035"/>
              <a:gd name="connsiteY2" fmla="*/ 861646 h 2795954"/>
              <a:gd name="connsiteX3" fmla="*/ 3807070 w 6666035"/>
              <a:gd name="connsiteY3" fmla="*/ 2620108 h 2795954"/>
              <a:gd name="connsiteX4" fmla="*/ 6207370 w 6666035"/>
              <a:gd name="connsiteY4" fmla="*/ 1916723 h 2795954"/>
              <a:gd name="connsiteX5" fmla="*/ 6559062 w 6666035"/>
              <a:gd name="connsiteY5" fmla="*/ 914400 h 2795954"/>
              <a:gd name="connsiteX6" fmla="*/ 6567854 w 6666035"/>
              <a:gd name="connsiteY6" fmla="*/ 914400 h 2795954"/>
              <a:gd name="connsiteX0" fmla="*/ 0 w 7593598"/>
              <a:gd name="connsiteY0" fmla="*/ 492369 h 2795954"/>
              <a:gd name="connsiteX1" fmla="*/ 1670539 w 7593598"/>
              <a:gd name="connsiteY1" fmla="*/ 61546 h 2795954"/>
              <a:gd name="connsiteX2" fmla="*/ 2980593 w 7593598"/>
              <a:gd name="connsiteY2" fmla="*/ 861646 h 2795954"/>
              <a:gd name="connsiteX3" fmla="*/ 3807070 w 7593598"/>
              <a:gd name="connsiteY3" fmla="*/ 2620108 h 2795954"/>
              <a:gd name="connsiteX4" fmla="*/ 6207370 w 7593598"/>
              <a:gd name="connsiteY4" fmla="*/ 1916723 h 2795954"/>
              <a:gd name="connsiteX5" fmla="*/ 6559062 w 7593598"/>
              <a:gd name="connsiteY5" fmla="*/ 914400 h 2795954"/>
              <a:gd name="connsiteX6" fmla="*/ 7567954 w 7593598"/>
              <a:gd name="connsiteY6" fmla="*/ 1200128 h 2795954"/>
              <a:gd name="connsiteX0" fmla="*/ 0 w 7593598"/>
              <a:gd name="connsiteY0" fmla="*/ 492369 h 2795954"/>
              <a:gd name="connsiteX1" fmla="*/ 1670539 w 7593598"/>
              <a:gd name="connsiteY1" fmla="*/ 61546 h 2795954"/>
              <a:gd name="connsiteX2" fmla="*/ 2980593 w 7593598"/>
              <a:gd name="connsiteY2" fmla="*/ 861646 h 2795954"/>
              <a:gd name="connsiteX3" fmla="*/ 3807070 w 7593598"/>
              <a:gd name="connsiteY3" fmla="*/ 2620108 h 2795954"/>
              <a:gd name="connsiteX4" fmla="*/ 6207370 w 7593598"/>
              <a:gd name="connsiteY4" fmla="*/ 1916723 h 2795954"/>
              <a:gd name="connsiteX5" fmla="*/ 6987658 w 7593598"/>
              <a:gd name="connsiteY5" fmla="*/ 1343004 h 2795954"/>
              <a:gd name="connsiteX6" fmla="*/ 7567954 w 7593598"/>
              <a:gd name="connsiteY6" fmla="*/ 1200128 h 279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93598" h="2795954">
                <a:moveTo>
                  <a:pt x="0" y="492369"/>
                </a:moveTo>
                <a:cubicBezTo>
                  <a:pt x="586887" y="246184"/>
                  <a:pt x="1173774" y="0"/>
                  <a:pt x="1670539" y="61546"/>
                </a:cubicBezTo>
                <a:cubicBezTo>
                  <a:pt x="2167304" y="123092"/>
                  <a:pt x="2624505" y="435219"/>
                  <a:pt x="2980593" y="861646"/>
                </a:cubicBezTo>
                <a:cubicBezTo>
                  <a:pt x="3336681" y="1288073"/>
                  <a:pt x="3269274" y="2444262"/>
                  <a:pt x="3807070" y="2620108"/>
                </a:cubicBezTo>
                <a:cubicBezTo>
                  <a:pt x="4344866" y="2795954"/>
                  <a:pt x="5677272" y="2129574"/>
                  <a:pt x="6207370" y="1916723"/>
                </a:cubicBezTo>
                <a:cubicBezTo>
                  <a:pt x="6737468" y="1703872"/>
                  <a:pt x="6760894" y="1462436"/>
                  <a:pt x="6987658" y="1343004"/>
                </a:cubicBezTo>
                <a:cubicBezTo>
                  <a:pt x="7214422" y="1223572"/>
                  <a:pt x="7593598" y="1116601"/>
                  <a:pt x="7567954" y="1200128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椭圆 4"/>
          <p:cNvSpPr/>
          <p:nvPr/>
        </p:nvSpPr>
        <p:spPr bwMode="auto">
          <a:xfrm>
            <a:off x="1462773" y="372689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3320161" y="387929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椭圆 6"/>
          <p:cNvSpPr/>
          <p:nvPr/>
        </p:nvSpPr>
        <p:spPr bwMode="auto">
          <a:xfrm>
            <a:off x="5177549" y="608434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椭圆 7"/>
          <p:cNvSpPr/>
          <p:nvPr/>
        </p:nvSpPr>
        <p:spPr bwMode="auto">
          <a:xfrm>
            <a:off x="6963499" y="544140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34145" y="3286124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15k ~ 23k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46913" y="4012646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18k ~ 27k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57752" y="6215082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28k ~ 33k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49185" y="5572140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10k ~ 13k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67817" y="3869770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20k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48723" y="336970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20k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63235" y="5655720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31k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49185" y="4941340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12k</a:t>
            </a:r>
            <a:endParaRPr 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scenario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any moment, called a </a:t>
            </a:r>
            <a:r>
              <a:rPr lang="en-US" dirty="0" smtClean="0">
                <a:solidFill>
                  <a:srgbClr val="FF0000"/>
                </a:solidFill>
              </a:rPr>
              <a:t>scenario</a:t>
            </a:r>
            <a:r>
              <a:rPr lang="en-US" dirty="0" smtClean="0"/>
              <a:t>, each city has a fixed value of population, i.e.,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is a fixed value</a:t>
            </a:r>
          </a:p>
          <a:p>
            <a:endParaRPr lang="en-US" dirty="0"/>
          </a:p>
        </p:txBody>
      </p:sp>
      <p:sp>
        <p:nvSpPr>
          <p:cNvPr id="20" name="任意多边形 19"/>
          <p:cNvSpPr/>
          <p:nvPr/>
        </p:nvSpPr>
        <p:spPr bwMode="auto">
          <a:xfrm>
            <a:off x="928662" y="3398280"/>
            <a:ext cx="7593598" cy="2795954"/>
          </a:xfrm>
          <a:custGeom>
            <a:avLst/>
            <a:gdLst>
              <a:gd name="connsiteX0" fmla="*/ 0 w 6666035"/>
              <a:gd name="connsiteY0" fmla="*/ 492369 h 2795954"/>
              <a:gd name="connsiteX1" fmla="*/ 1670539 w 6666035"/>
              <a:gd name="connsiteY1" fmla="*/ 61546 h 2795954"/>
              <a:gd name="connsiteX2" fmla="*/ 2980593 w 6666035"/>
              <a:gd name="connsiteY2" fmla="*/ 861646 h 2795954"/>
              <a:gd name="connsiteX3" fmla="*/ 3807070 w 6666035"/>
              <a:gd name="connsiteY3" fmla="*/ 2620108 h 2795954"/>
              <a:gd name="connsiteX4" fmla="*/ 6207370 w 6666035"/>
              <a:gd name="connsiteY4" fmla="*/ 1916723 h 2795954"/>
              <a:gd name="connsiteX5" fmla="*/ 6559062 w 6666035"/>
              <a:gd name="connsiteY5" fmla="*/ 914400 h 2795954"/>
              <a:gd name="connsiteX6" fmla="*/ 6567854 w 6666035"/>
              <a:gd name="connsiteY6" fmla="*/ 914400 h 2795954"/>
              <a:gd name="connsiteX0" fmla="*/ 0 w 7593598"/>
              <a:gd name="connsiteY0" fmla="*/ 492369 h 2795954"/>
              <a:gd name="connsiteX1" fmla="*/ 1670539 w 7593598"/>
              <a:gd name="connsiteY1" fmla="*/ 61546 h 2795954"/>
              <a:gd name="connsiteX2" fmla="*/ 2980593 w 7593598"/>
              <a:gd name="connsiteY2" fmla="*/ 861646 h 2795954"/>
              <a:gd name="connsiteX3" fmla="*/ 3807070 w 7593598"/>
              <a:gd name="connsiteY3" fmla="*/ 2620108 h 2795954"/>
              <a:gd name="connsiteX4" fmla="*/ 6207370 w 7593598"/>
              <a:gd name="connsiteY4" fmla="*/ 1916723 h 2795954"/>
              <a:gd name="connsiteX5" fmla="*/ 6559062 w 7593598"/>
              <a:gd name="connsiteY5" fmla="*/ 914400 h 2795954"/>
              <a:gd name="connsiteX6" fmla="*/ 7567954 w 7593598"/>
              <a:gd name="connsiteY6" fmla="*/ 1200128 h 2795954"/>
              <a:gd name="connsiteX0" fmla="*/ 0 w 7593598"/>
              <a:gd name="connsiteY0" fmla="*/ 492369 h 2795954"/>
              <a:gd name="connsiteX1" fmla="*/ 1670539 w 7593598"/>
              <a:gd name="connsiteY1" fmla="*/ 61546 h 2795954"/>
              <a:gd name="connsiteX2" fmla="*/ 2980593 w 7593598"/>
              <a:gd name="connsiteY2" fmla="*/ 861646 h 2795954"/>
              <a:gd name="connsiteX3" fmla="*/ 3807070 w 7593598"/>
              <a:gd name="connsiteY3" fmla="*/ 2620108 h 2795954"/>
              <a:gd name="connsiteX4" fmla="*/ 6207370 w 7593598"/>
              <a:gd name="connsiteY4" fmla="*/ 1916723 h 2795954"/>
              <a:gd name="connsiteX5" fmla="*/ 6987658 w 7593598"/>
              <a:gd name="connsiteY5" fmla="*/ 1343004 h 2795954"/>
              <a:gd name="connsiteX6" fmla="*/ 7567954 w 7593598"/>
              <a:gd name="connsiteY6" fmla="*/ 1200128 h 279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93598" h="2795954">
                <a:moveTo>
                  <a:pt x="0" y="492369"/>
                </a:moveTo>
                <a:cubicBezTo>
                  <a:pt x="586887" y="246184"/>
                  <a:pt x="1173774" y="0"/>
                  <a:pt x="1670539" y="61546"/>
                </a:cubicBezTo>
                <a:cubicBezTo>
                  <a:pt x="2167304" y="123092"/>
                  <a:pt x="2624505" y="435219"/>
                  <a:pt x="2980593" y="861646"/>
                </a:cubicBezTo>
                <a:cubicBezTo>
                  <a:pt x="3336681" y="1288073"/>
                  <a:pt x="3269274" y="2444262"/>
                  <a:pt x="3807070" y="2620108"/>
                </a:cubicBezTo>
                <a:cubicBezTo>
                  <a:pt x="4344866" y="2795954"/>
                  <a:pt x="5677272" y="2129574"/>
                  <a:pt x="6207370" y="1916723"/>
                </a:cubicBezTo>
                <a:cubicBezTo>
                  <a:pt x="6737468" y="1703872"/>
                  <a:pt x="6760894" y="1462436"/>
                  <a:pt x="6987658" y="1343004"/>
                </a:cubicBezTo>
                <a:cubicBezTo>
                  <a:pt x="7214422" y="1223572"/>
                  <a:pt x="7593598" y="1116601"/>
                  <a:pt x="7567954" y="1200128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椭圆 20"/>
          <p:cNvSpPr/>
          <p:nvPr/>
        </p:nvSpPr>
        <p:spPr bwMode="auto">
          <a:xfrm>
            <a:off x="1462773" y="358401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3320161" y="373641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5177549" y="594147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椭圆 23"/>
          <p:cNvSpPr/>
          <p:nvPr/>
        </p:nvSpPr>
        <p:spPr bwMode="auto">
          <a:xfrm>
            <a:off x="6963499" y="529853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34145" y="3143248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15k ~ 23k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46913" y="3869770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18k ~ 27k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57752" y="6072206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28k ~ 33k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49185" y="5429264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10k ~ 13k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67817" y="372689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20k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48723" y="3226828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20k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63235" y="551284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31k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49185" y="479846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12k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接连接符 20"/>
          <p:cNvCxnSpPr/>
          <p:nvPr/>
        </p:nvCxnSpPr>
        <p:spPr bwMode="auto">
          <a:xfrm flipV="1">
            <a:off x="928662" y="5214950"/>
            <a:ext cx="7358114" cy="714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regret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1965960"/>
          </a:xfrm>
          <a:noFill/>
          <a:ln>
            <a:noFill/>
          </a:ln>
        </p:spPr>
        <p:txBody>
          <a:bodyPr/>
          <a:lstStyle/>
          <a:p>
            <a:r>
              <a:rPr lang="en-US" dirty="0" smtClean="0"/>
              <a:t>Suppose we build an </a:t>
            </a:r>
            <a:r>
              <a:rPr lang="en-US" dirty="0" smtClean="0">
                <a:solidFill>
                  <a:schemeClr val="tx2"/>
                </a:solidFill>
              </a:rPr>
              <a:t>evacuation center </a:t>
            </a:r>
            <a:r>
              <a:rPr lang="en-US" dirty="0" smtClean="0"/>
              <a:t>at location </a:t>
            </a:r>
            <a:r>
              <a:rPr lang="en-US" dirty="0" smtClean="0">
                <a:solidFill>
                  <a:schemeClr val="tx2"/>
                </a:solidFill>
              </a:rPr>
              <a:t>x</a:t>
            </a:r>
          </a:p>
          <a:p>
            <a:r>
              <a:rPr lang="en-US" dirty="0" smtClean="0"/>
              <a:t>For any scenario 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T(</a:t>
            </a:r>
            <a:r>
              <a:rPr lang="en-US" dirty="0" err="1" smtClean="0">
                <a:solidFill>
                  <a:srgbClr val="FF0000"/>
                </a:solidFill>
              </a:rPr>
              <a:t>x,s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: the evacuation time</a:t>
            </a:r>
          </a:p>
          <a:p>
            <a:pPr lvl="1"/>
            <a:r>
              <a:rPr lang="en-US" dirty="0" err="1" smtClean="0">
                <a:solidFill>
                  <a:srgbClr val="00B050"/>
                </a:solidFill>
              </a:rPr>
              <a:t>x</a:t>
            </a:r>
            <a:r>
              <a:rPr lang="en-US" baseline="-25000" dirty="0" err="1" smtClean="0">
                <a:solidFill>
                  <a:srgbClr val="00B050"/>
                </a:solidFill>
              </a:rPr>
              <a:t>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: the optimal location for 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regret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R(</a:t>
            </a:r>
            <a:r>
              <a:rPr lang="en-US" dirty="0" err="1" smtClean="0">
                <a:solidFill>
                  <a:srgbClr val="FF0000"/>
                </a:solidFill>
              </a:rPr>
              <a:t>x,s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= T(</a:t>
            </a:r>
            <a:r>
              <a:rPr lang="en-US" dirty="0" err="1" smtClean="0"/>
              <a:t>x,s</a:t>
            </a:r>
            <a:r>
              <a:rPr lang="en-US" dirty="0" smtClean="0"/>
              <a:t>) – T(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s</a:t>
            </a:r>
            <a:r>
              <a:rPr lang="en-US" dirty="0" err="1" smtClean="0"/>
              <a:t>,s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worst-case loss, opportunity loss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椭圆 4"/>
          <p:cNvSpPr/>
          <p:nvPr/>
        </p:nvSpPr>
        <p:spPr bwMode="auto">
          <a:xfrm>
            <a:off x="1319698" y="521495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2428860" y="521495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椭圆 6"/>
          <p:cNvSpPr/>
          <p:nvPr/>
        </p:nvSpPr>
        <p:spPr bwMode="auto">
          <a:xfrm>
            <a:off x="5072066" y="5169888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椭圆 7"/>
          <p:cNvSpPr/>
          <p:nvPr/>
        </p:nvSpPr>
        <p:spPr bwMode="auto">
          <a:xfrm>
            <a:off x="7000892" y="514351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椭圆 12"/>
          <p:cNvSpPr/>
          <p:nvPr/>
        </p:nvSpPr>
        <p:spPr bwMode="auto">
          <a:xfrm>
            <a:off x="4214810" y="5072074"/>
            <a:ext cx="276228" cy="285752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86050" y="6286520"/>
            <a:ext cx="2122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 evacuation center</a:t>
            </a:r>
            <a:endParaRPr lang="en-US" dirty="0"/>
          </a:p>
        </p:txBody>
      </p:sp>
      <p:cxnSp>
        <p:nvCxnSpPr>
          <p:cNvPr id="15" name="直接箭头连接符 14"/>
          <p:cNvCxnSpPr/>
          <p:nvPr/>
        </p:nvCxnSpPr>
        <p:spPr bwMode="auto">
          <a:xfrm rot="5400000" flipH="1" flipV="1">
            <a:off x="3673850" y="5613034"/>
            <a:ext cx="714380" cy="4897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071538" y="542926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20k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14546" y="542926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20k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63036" y="542926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31k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1976" y="5357826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12k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72396" y="5786454"/>
            <a:ext cx="1287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highway</a:t>
            </a:r>
            <a:endParaRPr lang="en-US" dirty="0"/>
          </a:p>
        </p:txBody>
      </p:sp>
      <p:cxnSp>
        <p:nvCxnSpPr>
          <p:cNvPr id="28" name="直接箭头连接符 27"/>
          <p:cNvCxnSpPr>
            <a:stCxn id="25" idx="0"/>
          </p:cNvCxnSpPr>
          <p:nvPr/>
        </p:nvCxnSpPr>
        <p:spPr bwMode="auto">
          <a:xfrm rot="16200000" flipV="1">
            <a:off x="7751500" y="5321599"/>
            <a:ext cx="500066" cy="4296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4214810" y="47027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5010152" y="5072074"/>
            <a:ext cx="276228" cy="28575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89632" y="467861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x</a:t>
            </a:r>
            <a:r>
              <a:rPr lang="en-US" baseline="-25000" dirty="0" err="1" smtClean="0">
                <a:solidFill>
                  <a:srgbClr val="00B050"/>
                </a:solidFill>
              </a:rPr>
              <a:t>s</a:t>
            </a:r>
            <a:endParaRPr lang="en-US" dirty="0">
              <a:solidFill>
                <a:srgbClr val="00B05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3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objective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location x for the center, such that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max</a:t>
            </a:r>
            <a:r>
              <a:rPr lang="en-US" dirty="0" smtClean="0"/>
              <a:t>(x), the </a:t>
            </a:r>
            <a:r>
              <a:rPr lang="en-US" dirty="0" smtClean="0">
                <a:solidFill>
                  <a:srgbClr val="FF0000"/>
                </a:solidFill>
              </a:rPr>
              <a:t>maximum</a:t>
            </a:r>
            <a:r>
              <a:rPr lang="en-US" dirty="0" smtClean="0"/>
              <a:t> R(x, s) over all scenarios s, is </a:t>
            </a:r>
            <a:r>
              <a:rPr lang="en-US" dirty="0" smtClean="0">
                <a:solidFill>
                  <a:srgbClr val="FF0000"/>
                </a:solidFill>
              </a:rPr>
              <a:t>minimized</a:t>
            </a:r>
            <a:r>
              <a:rPr lang="en-US" dirty="0" smtClean="0"/>
              <a:t> </a:t>
            </a:r>
          </a:p>
          <a:p>
            <a:r>
              <a:rPr lang="en-US" dirty="0" smtClean="0"/>
              <a:t>Difficulty: </a:t>
            </a:r>
          </a:p>
          <a:p>
            <a:pPr lvl="1"/>
            <a:r>
              <a:rPr lang="en-US" dirty="0" smtClean="0"/>
              <a:t>There are infinitely many scenarios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crucial observation </a:t>
            </a:r>
            <a:r>
              <a:rPr lang="en-US" dirty="0" smtClean="0"/>
              <a:t>given by Cheng et al. 13’</a:t>
            </a:r>
          </a:p>
          <a:p>
            <a:pPr lvl="2"/>
            <a:r>
              <a:rPr lang="en-US" dirty="0" smtClean="0"/>
              <a:t>only need to consider at most 2n scenarios, one of which is a </a:t>
            </a:r>
            <a:r>
              <a:rPr lang="en-US" dirty="0" smtClean="0">
                <a:solidFill>
                  <a:srgbClr val="FF0000"/>
                </a:solidFill>
              </a:rPr>
              <a:t>worst-case scenario</a:t>
            </a:r>
          </a:p>
          <a:p>
            <a:r>
              <a:rPr lang="en-US" dirty="0" smtClean="0"/>
              <a:t>Previous work: </a:t>
            </a:r>
          </a:p>
          <a:p>
            <a:pPr lvl="1"/>
            <a:r>
              <a:rPr lang="en-US" dirty="0" smtClean="0"/>
              <a:t>O(nlog</a:t>
            </a:r>
            <a:r>
              <a:rPr lang="en-US" baseline="30000" dirty="0" smtClean="0"/>
              <a:t>2</a:t>
            </a:r>
            <a:r>
              <a:rPr lang="en-US" dirty="0" smtClean="0"/>
              <a:t>n) time and O(</a:t>
            </a:r>
            <a:r>
              <a:rPr lang="en-US" dirty="0" err="1" smtClean="0"/>
              <a:t>nlog</a:t>
            </a:r>
            <a:r>
              <a:rPr lang="en-US" dirty="0" smtClean="0"/>
              <a:t> n) space, Cheng et al. 13’</a:t>
            </a:r>
          </a:p>
          <a:p>
            <a:r>
              <a:rPr lang="en-US" dirty="0" smtClean="0"/>
              <a:t>Our result: </a:t>
            </a:r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err="1" smtClean="0">
                <a:solidFill>
                  <a:srgbClr val="FF0000"/>
                </a:solidFill>
              </a:rPr>
              <a:t>nlogn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time and </a:t>
            </a:r>
            <a:r>
              <a:rPr lang="en-US" dirty="0" smtClean="0">
                <a:solidFill>
                  <a:srgbClr val="FF0000"/>
                </a:solidFill>
              </a:rPr>
              <a:t>O(n)</a:t>
            </a:r>
            <a:r>
              <a:rPr lang="en-US" dirty="0" smtClean="0"/>
              <a:t> space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928662" y="5284178"/>
            <a:ext cx="7143800" cy="9524"/>
            <a:chOff x="928662" y="5284178"/>
            <a:chExt cx="7143800" cy="9524"/>
          </a:xfrm>
        </p:grpSpPr>
        <p:cxnSp>
          <p:nvCxnSpPr>
            <p:cNvPr id="4" name="直接连接符 3"/>
            <p:cNvCxnSpPr/>
            <p:nvPr/>
          </p:nvCxnSpPr>
          <p:spPr bwMode="auto">
            <a:xfrm>
              <a:off x="928662" y="5286388"/>
              <a:ext cx="250033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直接连接符 19"/>
            <p:cNvCxnSpPr/>
            <p:nvPr/>
          </p:nvCxnSpPr>
          <p:spPr bwMode="auto">
            <a:xfrm flipV="1">
              <a:off x="3499335" y="5284178"/>
              <a:ext cx="1000132" cy="952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直接连接符 25"/>
            <p:cNvCxnSpPr/>
            <p:nvPr/>
          </p:nvCxnSpPr>
          <p:spPr bwMode="auto">
            <a:xfrm>
              <a:off x="4500562" y="5286388"/>
              <a:ext cx="35719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definition of T(x, s)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463040"/>
            <a:ext cx="8207404" cy="2394588"/>
          </a:xfrm>
        </p:spPr>
        <p:txBody>
          <a:bodyPr/>
          <a:lstStyle/>
          <a:p>
            <a:pPr lvl="1"/>
            <a:r>
              <a:rPr lang="en-US" dirty="0" smtClean="0"/>
              <a:t>T(x, s) = max{T</a:t>
            </a:r>
            <a:r>
              <a:rPr lang="en-US" baseline="-25000" dirty="0" smtClean="0"/>
              <a:t>L</a:t>
            </a:r>
            <a:r>
              <a:rPr lang="en-US" dirty="0" smtClean="0"/>
              <a:t>(x, s), T</a:t>
            </a:r>
            <a:r>
              <a:rPr lang="en-US" baseline="-25000" dirty="0" smtClean="0"/>
              <a:t>R</a:t>
            </a:r>
            <a:r>
              <a:rPr lang="en-US" dirty="0" smtClean="0"/>
              <a:t>(x, s)}</a:t>
            </a:r>
          </a:p>
          <a:p>
            <a:pPr lvl="2"/>
            <a:r>
              <a:rPr lang="en-US" dirty="0" smtClean="0"/>
              <a:t>T</a:t>
            </a:r>
            <a:r>
              <a:rPr lang="en-US" baseline="-25000" dirty="0" smtClean="0"/>
              <a:t>L</a:t>
            </a:r>
            <a:r>
              <a:rPr lang="en-US" dirty="0" smtClean="0"/>
              <a:t>(</a:t>
            </a:r>
            <a:r>
              <a:rPr lang="en-US" dirty="0" err="1" smtClean="0"/>
              <a:t>x,s</a:t>
            </a:r>
            <a:r>
              <a:rPr lang="en-US" dirty="0" smtClean="0"/>
              <a:t>): the time for evacuating the cities on the left side</a:t>
            </a:r>
          </a:p>
          <a:p>
            <a:pPr lvl="2"/>
            <a:r>
              <a:rPr lang="en-US" dirty="0" smtClean="0"/>
              <a:t>T</a:t>
            </a:r>
            <a:r>
              <a:rPr lang="en-US" baseline="-25000" dirty="0" smtClean="0"/>
              <a:t>R</a:t>
            </a:r>
            <a:r>
              <a:rPr lang="en-US" dirty="0" smtClean="0"/>
              <a:t>(</a:t>
            </a:r>
            <a:r>
              <a:rPr lang="en-US" dirty="0" err="1" smtClean="0"/>
              <a:t>x,s</a:t>
            </a:r>
            <a:r>
              <a:rPr lang="en-US" dirty="0" smtClean="0"/>
              <a:t>): the time for the right side</a:t>
            </a:r>
          </a:p>
          <a:p>
            <a:pPr lvl="1"/>
            <a:r>
              <a:rPr lang="en-US" dirty="0" smtClean="0"/>
              <a:t>Suppose x is in 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, x</a:t>
            </a:r>
            <a:r>
              <a:rPr lang="en-US" baseline="-25000" dirty="0" smtClean="0"/>
              <a:t>k+1</a:t>
            </a:r>
            <a:r>
              <a:rPr lang="en-US" dirty="0" smtClean="0"/>
              <a:t>]</a:t>
            </a:r>
          </a:p>
          <a:p>
            <a:pPr lvl="2"/>
            <a:r>
              <a:rPr lang="en-US" dirty="0" smtClean="0"/>
              <a:t>T</a:t>
            </a:r>
            <a:r>
              <a:rPr lang="en-US" baseline="-25000" dirty="0" smtClean="0"/>
              <a:t>L</a:t>
            </a:r>
            <a:r>
              <a:rPr lang="en-US" dirty="0" smtClean="0"/>
              <a:t>(</a:t>
            </a:r>
            <a:r>
              <a:rPr lang="en-US" dirty="0" err="1" smtClean="0"/>
              <a:t>x,s</a:t>
            </a:r>
            <a:r>
              <a:rPr lang="en-US" dirty="0" smtClean="0"/>
              <a:t>) = max</a:t>
            </a:r>
            <a:r>
              <a:rPr lang="en-US" baseline="-25000" dirty="0" smtClean="0"/>
              <a:t>1≤i≤k</a:t>
            </a:r>
            <a:r>
              <a:rPr lang="en-US" dirty="0" smtClean="0"/>
              <a:t> { (x-x</a:t>
            </a:r>
            <a:r>
              <a:rPr lang="en-US" baseline="-25000" dirty="0" smtClean="0"/>
              <a:t>i</a:t>
            </a:r>
            <a:r>
              <a:rPr lang="en-US" dirty="0" smtClean="0"/>
              <a:t>) * a + ∑</a:t>
            </a:r>
            <a:r>
              <a:rPr lang="en-US" baseline="30000" dirty="0" smtClean="0"/>
              <a:t>i</a:t>
            </a:r>
            <a:r>
              <a:rPr lang="en-US" baseline="-25000" dirty="0" smtClean="0"/>
              <a:t>t=1</a:t>
            </a:r>
            <a:r>
              <a:rPr lang="en-US" dirty="0" smtClean="0"/>
              <a:t> w</a:t>
            </a:r>
            <a:r>
              <a:rPr lang="en-US" baseline="-25000" dirty="0" smtClean="0"/>
              <a:t>t </a:t>
            </a:r>
            <a:r>
              <a:rPr lang="en-US" dirty="0" smtClean="0"/>
              <a:t>}   </a:t>
            </a:r>
          </a:p>
          <a:p>
            <a:pPr lvl="2"/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baseline="30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err="1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x,s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= (x-x</a:t>
            </a:r>
            <a:r>
              <a:rPr lang="en-US" baseline="-25000" dirty="0" smtClean="0"/>
              <a:t>i</a:t>
            </a:r>
            <a:r>
              <a:rPr lang="en-US" dirty="0" smtClean="0"/>
              <a:t>)*a + ∑</a:t>
            </a:r>
            <a:r>
              <a:rPr lang="en-US" baseline="30000" dirty="0" smtClean="0"/>
              <a:t>i</a:t>
            </a:r>
            <a:r>
              <a:rPr lang="en-US" baseline="-25000" dirty="0" smtClean="0"/>
              <a:t>t=1</a:t>
            </a:r>
            <a:r>
              <a:rPr lang="en-US" dirty="0" smtClean="0"/>
              <a:t> w</a:t>
            </a:r>
            <a:r>
              <a:rPr lang="en-US" baseline="-25000" dirty="0" smtClean="0"/>
              <a:t>t </a:t>
            </a:r>
            <a:endParaRPr lang="en-US" dirty="0"/>
          </a:p>
        </p:txBody>
      </p:sp>
      <p:sp>
        <p:nvSpPr>
          <p:cNvPr id="5" name="椭圆 4"/>
          <p:cNvSpPr/>
          <p:nvPr/>
        </p:nvSpPr>
        <p:spPr bwMode="auto">
          <a:xfrm>
            <a:off x="1319698" y="521495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1928794" y="521495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椭圆 6"/>
          <p:cNvSpPr/>
          <p:nvPr/>
        </p:nvSpPr>
        <p:spPr bwMode="auto">
          <a:xfrm>
            <a:off x="2571736" y="521495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椭圆 7"/>
          <p:cNvSpPr/>
          <p:nvPr/>
        </p:nvSpPr>
        <p:spPr bwMode="auto">
          <a:xfrm>
            <a:off x="6643702" y="521495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椭圆 17"/>
          <p:cNvSpPr/>
          <p:nvPr/>
        </p:nvSpPr>
        <p:spPr bwMode="auto">
          <a:xfrm>
            <a:off x="5572132" y="5143512"/>
            <a:ext cx="276228" cy="285752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椭圆 28"/>
          <p:cNvSpPr/>
          <p:nvPr/>
        </p:nvSpPr>
        <p:spPr bwMode="auto">
          <a:xfrm>
            <a:off x="4786314" y="521495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72132" y="53456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14414" y="528638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857356" y="528638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500298" y="528638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98246" y="5286388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531797" y="5312764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k+1</a:t>
            </a:r>
            <a:endParaRPr lang="en-US" dirty="0"/>
          </a:p>
        </p:txBody>
      </p:sp>
      <p:sp>
        <p:nvSpPr>
          <p:cNvPr id="38" name="椭圆 37"/>
          <p:cNvSpPr/>
          <p:nvPr/>
        </p:nvSpPr>
        <p:spPr bwMode="auto">
          <a:xfrm>
            <a:off x="3643306" y="5214950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71868" y="527424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929190" y="2571744"/>
            <a:ext cx="3504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dirty="0" smtClean="0">
                <a:solidFill>
                  <a:srgbClr val="FF0000"/>
                </a:solidFill>
              </a:rPr>
              <a:t>a is a positive constant, the time for</a:t>
            </a:r>
          </a:p>
          <a:p>
            <a:pPr marL="0" lvl="2"/>
            <a:r>
              <a:rPr lang="en-US" dirty="0" smtClean="0">
                <a:solidFill>
                  <a:srgbClr val="FF0000"/>
                </a:solidFill>
              </a:rPr>
              <a:t>traversing a unit distance</a:t>
            </a:r>
          </a:p>
        </p:txBody>
      </p:sp>
      <p:sp>
        <p:nvSpPr>
          <p:cNvPr id="41" name="椭圆 40"/>
          <p:cNvSpPr/>
          <p:nvPr/>
        </p:nvSpPr>
        <p:spPr bwMode="auto">
          <a:xfrm>
            <a:off x="4214810" y="3188310"/>
            <a:ext cx="214314" cy="214314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3" name="直接箭头连接符 42"/>
          <p:cNvCxnSpPr>
            <a:stCxn id="40" idx="1"/>
          </p:cNvCxnSpPr>
          <p:nvPr/>
        </p:nvCxnSpPr>
        <p:spPr bwMode="auto">
          <a:xfrm rot="10800000" flipV="1">
            <a:off x="4429124" y="2894910"/>
            <a:ext cx="500066" cy="2483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44" name="椭圆 43"/>
          <p:cNvSpPr/>
          <p:nvPr/>
        </p:nvSpPr>
        <p:spPr bwMode="auto">
          <a:xfrm>
            <a:off x="1142976" y="5036906"/>
            <a:ext cx="2857520" cy="500066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6" name="直接箭头连接符 45"/>
          <p:cNvCxnSpPr/>
          <p:nvPr/>
        </p:nvCxnSpPr>
        <p:spPr bwMode="auto">
          <a:xfrm flipV="1">
            <a:off x="3071802" y="3500438"/>
            <a:ext cx="1714512" cy="15001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1"/>
      <p:bldP spid="41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</a:t>
            </a:r>
            <a:r>
              <a:rPr lang="en-US" dirty="0" err="1" smtClean="0"/>
              <a:t>x,s</a:t>
            </a:r>
            <a:r>
              <a:rPr lang="en-US" dirty="0" smtClean="0"/>
              <a:t>) : a </a:t>
            </a:r>
            <a:r>
              <a:rPr lang="en-US" dirty="0" err="1" smtClean="0"/>
              <a:t>unimodal</a:t>
            </a:r>
            <a:r>
              <a:rPr lang="en-US" dirty="0" smtClean="0"/>
              <a:t> function of x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463040"/>
            <a:ext cx="8207404" cy="1608770"/>
          </a:xfrm>
        </p:spPr>
        <p:txBody>
          <a:bodyPr/>
          <a:lstStyle/>
          <a:p>
            <a:pPr lvl="1"/>
            <a:r>
              <a:rPr lang="en-US" dirty="0" smtClean="0"/>
              <a:t>T(</a:t>
            </a:r>
            <a:r>
              <a:rPr lang="en-US" dirty="0" err="1" smtClean="0"/>
              <a:t>x,s</a:t>
            </a:r>
            <a:r>
              <a:rPr lang="en-US" dirty="0" smtClean="0"/>
              <a:t>) = max{T</a:t>
            </a:r>
            <a:r>
              <a:rPr lang="en-US" baseline="-25000" dirty="0" smtClean="0"/>
              <a:t>L</a:t>
            </a:r>
            <a:r>
              <a:rPr lang="en-US" dirty="0" smtClean="0"/>
              <a:t>(</a:t>
            </a:r>
            <a:r>
              <a:rPr lang="en-US" dirty="0" err="1" smtClean="0"/>
              <a:t>x,s</a:t>
            </a:r>
            <a:r>
              <a:rPr lang="en-US" dirty="0" smtClean="0"/>
              <a:t>), T</a:t>
            </a:r>
            <a:r>
              <a:rPr lang="en-US" baseline="-25000" dirty="0" smtClean="0"/>
              <a:t>R</a:t>
            </a:r>
            <a:r>
              <a:rPr lang="en-US" dirty="0" smtClean="0"/>
              <a:t>(</a:t>
            </a:r>
            <a:r>
              <a:rPr lang="en-US" dirty="0" err="1" smtClean="0"/>
              <a:t>x,s</a:t>
            </a:r>
            <a:r>
              <a:rPr lang="en-US" dirty="0" smtClean="0"/>
              <a:t>)}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L</a:t>
            </a:r>
            <a:r>
              <a:rPr lang="en-US" dirty="0" smtClean="0"/>
              <a:t>(</a:t>
            </a:r>
            <a:r>
              <a:rPr lang="en-US" dirty="0" err="1" smtClean="0"/>
              <a:t>x,s</a:t>
            </a:r>
            <a:r>
              <a:rPr lang="en-US" dirty="0" smtClean="0"/>
              <a:t>) = max</a:t>
            </a:r>
            <a:r>
              <a:rPr lang="en-US" baseline="-25000" dirty="0" smtClean="0"/>
              <a:t>1≤i≤k</a:t>
            </a:r>
            <a:r>
              <a:rPr lang="en-US" dirty="0" smtClean="0"/>
              <a:t> { (x-x</a:t>
            </a:r>
            <a:r>
              <a:rPr lang="en-US" baseline="-25000" dirty="0" smtClean="0"/>
              <a:t>i</a:t>
            </a:r>
            <a:r>
              <a:rPr lang="en-US" dirty="0" smtClean="0"/>
              <a:t>)*a + ∑</a:t>
            </a:r>
            <a:r>
              <a:rPr lang="en-US" baseline="30000" dirty="0" smtClean="0"/>
              <a:t>i</a:t>
            </a:r>
            <a:r>
              <a:rPr lang="en-US" baseline="-25000" dirty="0" smtClean="0"/>
              <a:t>t=1</a:t>
            </a:r>
            <a:r>
              <a:rPr lang="en-US" dirty="0" smtClean="0"/>
              <a:t> w</a:t>
            </a:r>
            <a:r>
              <a:rPr lang="en-US" baseline="-25000" dirty="0" smtClean="0"/>
              <a:t>t </a:t>
            </a:r>
            <a:r>
              <a:rPr lang="en-US" dirty="0" smtClean="0"/>
              <a:t>}</a:t>
            </a:r>
          </a:p>
          <a:p>
            <a:pPr lvl="2"/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baseline="30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err="1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x,s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= (x-x</a:t>
            </a:r>
            <a:r>
              <a:rPr lang="en-US" baseline="-25000" dirty="0" smtClean="0"/>
              <a:t>i</a:t>
            </a:r>
            <a:r>
              <a:rPr lang="en-US" dirty="0" smtClean="0"/>
              <a:t>)*a + ∑</a:t>
            </a:r>
            <a:r>
              <a:rPr lang="en-US" baseline="30000" dirty="0" smtClean="0"/>
              <a:t>i</a:t>
            </a:r>
            <a:r>
              <a:rPr lang="en-US" baseline="-25000" dirty="0" smtClean="0"/>
              <a:t>t=1</a:t>
            </a:r>
            <a:r>
              <a:rPr lang="en-US" dirty="0" smtClean="0"/>
              <a:t> w</a:t>
            </a:r>
            <a:r>
              <a:rPr lang="en-US" baseline="-25000" dirty="0" smtClean="0"/>
              <a:t>t </a:t>
            </a:r>
            <a:endParaRPr lang="en-US" dirty="0"/>
          </a:p>
        </p:txBody>
      </p:sp>
      <p:cxnSp>
        <p:nvCxnSpPr>
          <p:cNvPr id="22" name="直接连接符 21"/>
          <p:cNvCxnSpPr/>
          <p:nvPr/>
        </p:nvCxnSpPr>
        <p:spPr bwMode="auto">
          <a:xfrm flipV="1">
            <a:off x="785786" y="5786454"/>
            <a:ext cx="7358114" cy="714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椭圆 22"/>
          <p:cNvSpPr/>
          <p:nvPr/>
        </p:nvSpPr>
        <p:spPr bwMode="auto">
          <a:xfrm>
            <a:off x="3643306" y="575128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15338" y="55721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40" name="直接连接符 39"/>
          <p:cNvCxnSpPr>
            <a:endCxn id="23" idx="0"/>
          </p:cNvCxnSpPr>
          <p:nvPr/>
        </p:nvCxnSpPr>
        <p:spPr bwMode="auto">
          <a:xfrm rot="5400000">
            <a:off x="2982229" y="5018771"/>
            <a:ext cx="146503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3571868" y="585789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endParaRPr lang="en-US" dirty="0"/>
          </a:p>
        </p:txBody>
      </p:sp>
      <p:cxnSp>
        <p:nvCxnSpPr>
          <p:cNvPr id="50" name="直接连接符 49"/>
          <p:cNvCxnSpPr/>
          <p:nvPr/>
        </p:nvCxnSpPr>
        <p:spPr bwMode="auto">
          <a:xfrm flipV="1">
            <a:off x="3714744" y="2928934"/>
            <a:ext cx="4500594" cy="13573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接连接符 52"/>
          <p:cNvCxnSpPr/>
          <p:nvPr/>
        </p:nvCxnSpPr>
        <p:spPr bwMode="auto">
          <a:xfrm flipV="1">
            <a:off x="1000100" y="3286124"/>
            <a:ext cx="7286676" cy="21431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矩形 53"/>
          <p:cNvSpPr/>
          <p:nvPr/>
        </p:nvSpPr>
        <p:spPr>
          <a:xfrm>
            <a:off x="7172648" y="4714884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 </a:t>
            </a:r>
            <a:r>
              <a:rPr lang="en-US" baseline="30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err="1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x,s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/>
          </a:p>
        </p:txBody>
      </p:sp>
      <p:cxnSp>
        <p:nvCxnSpPr>
          <p:cNvPr id="56" name="直接箭头连接符 55"/>
          <p:cNvCxnSpPr>
            <a:stCxn id="54" idx="0"/>
          </p:cNvCxnSpPr>
          <p:nvPr/>
        </p:nvCxnSpPr>
        <p:spPr bwMode="auto">
          <a:xfrm rot="16200000" flipV="1">
            <a:off x="6592097" y="3723802"/>
            <a:ext cx="1357322" cy="6248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57" name="直接连接符 56"/>
          <p:cNvCxnSpPr/>
          <p:nvPr/>
        </p:nvCxnSpPr>
        <p:spPr bwMode="auto">
          <a:xfrm flipV="1">
            <a:off x="1857356" y="3429000"/>
            <a:ext cx="6357982" cy="1857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接连接符 57"/>
          <p:cNvCxnSpPr/>
          <p:nvPr/>
        </p:nvCxnSpPr>
        <p:spPr bwMode="auto">
          <a:xfrm flipV="1">
            <a:off x="2643174" y="3143248"/>
            <a:ext cx="5572164" cy="16430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接连接符 58"/>
          <p:cNvCxnSpPr/>
          <p:nvPr/>
        </p:nvCxnSpPr>
        <p:spPr bwMode="auto">
          <a:xfrm flipV="1">
            <a:off x="5000628" y="3071810"/>
            <a:ext cx="3214710" cy="9286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椭圆 66"/>
          <p:cNvSpPr/>
          <p:nvPr/>
        </p:nvSpPr>
        <p:spPr bwMode="auto">
          <a:xfrm>
            <a:off x="928662" y="578645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椭圆 67"/>
          <p:cNvSpPr/>
          <p:nvPr/>
        </p:nvSpPr>
        <p:spPr bwMode="auto">
          <a:xfrm>
            <a:off x="1785918" y="5786454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椭圆 68"/>
          <p:cNvSpPr/>
          <p:nvPr/>
        </p:nvSpPr>
        <p:spPr bwMode="auto">
          <a:xfrm>
            <a:off x="2615696" y="5758976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椭圆 69"/>
          <p:cNvSpPr/>
          <p:nvPr/>
        </p:nvSpPr>
        <p:spPr bwMode="auto">
          <a:xfrm>
            <a:off x="4957770" y="5741392"/>
            <a:ext cx="142876" cy="1428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1" name="直接连接符 70"/>
          <p:cNvCxnSpPr>
            <a:endCxn id="70" idx="0"/>
          </p:cNvCxnSpPr>
          <p:nvPr/>
        </p:nvCxnSpPr>
        <p:spPr bwMode="auto">
          <a:xfrm rot="16200000" flipH="1">
            <a:off x="4152715" y="4864899"/>
            <a:ext cx="1740888" cy="120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直接连接符 73"/>
          <p:cNvCxnSpPr>
            <a:endCxn id="69" idx="1"/>
          </p:cNvCxnSpPr>
          <p:nvPr/>
        </p:nvCxnSpPr>
        <p:spPr bwMode="auto">
          <a:xfrm rot="5400000">
            <a:off x="2143902" y="5279040"/>
            <a:ext cx="993578" cy="81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直接连接符 75"/>
          <p:cNvCxnSpPr>
            <a:endCxn id="68" idx="0"/>
          </p:cNvCxnSpPr>
          <p:nvPr/>
        </p:nvCxnSpPr>
        <p:spPr bwMode="auto">
          <a:xfrm rot="5400000">
            <a:off x="1611394" y="5532350"/>
            <a:ext cx="500066" cy="81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直接连接符 77"/>
          <p:cNvCxnSpPr>
            <a:endCxn id="67" idx="0"/>
          </p:cNvCxnSpPr>
          <p:nvPr/>
        </p:nvCxnSpPr>
        <p:spPr bwMode="auto">
          <a:xfrm rot="5400000">
            <a:off x="825576" y="5603788"/>
            <a:ext cx="357190" cy="81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任意多边形 80"/>
          <p:cNvSpPr/>
          <p:nvPr/>
        </p:nvSpPr>
        <p:spPr bwMode="auto">
          <a:xfrm>
            <a:off x="1011115" y="2936631"/>
            <a:ext cx="7192108" cy="2497015"/>
          </a:xfrm>
          <a:custGeom>
            <a:avLst/>
            <a:gdLst>
              <a:gd name="connsiteX0" fmla="*/ 0 w 7280031"/>
              <a:gd name="connsiteY0" fmla="*/ 2910254 h 2910254"/>
              <a:gd name="connsiteX1" fmla="*/ 1644162 w 7280031"/>
              <a:gd name="connsiteY1" fmla="*/ 2417885 h 2910254"/>
              <a:gd name="connsiteX2" fmla="*/ 1644162 w 7280031"/>
              <a:gd name="connsiteY2" fmla="*/ 2277208 h 2910254"/>
              <a:gd name="connsiteX3" fmla="*/ 2699239 w 7280031"/>
              <a:gd name="connsiteY3" fmla="*/ 1960685 h 2910254"/>
              <a:gd name="connsiteX4" fmla="*/ 2699239 w 7280031"/>
              <a:gd name="connsiteY4" fmla="*/ 1784839 h 2910254"/>
              <a:gd name="connsiteX5" fmla="*/ 7192108 w 7280031"/>
              <a:gd name="connsiteY5" fmla="*/ 413239 h 2910254"/>
              <a:gd name="connsiteX6" fmla="*/ 7192108 w 7280031"/>
              <a:gd name="connsiteY6" fmla="*/ 413239 h 2910254"/>
              <a:gd name="connsiteX7" fmla="*/ 7280031 w 7280031"/>
              <a:gd name="connsiteY7" fmla="*/ 0 h 2910254"/>
              <a:gd name="connsiteX8" fmla="*/ 7280031 w 7280031"/>
              <a:gd name="connsiteY8" fmla="*/ 0 h 2910254"/>
              <a:gd name="connsiteX0" fmla="*/ 0 w 7280031"/>
              <a:gd name="connsiteY0" fmla="*/ 2910254 h 2910254"/>
              <a:gd name="connsiteX1" fmla="*/ 1644162 w 7280031"/>
              <a:gd name="connsiteY1" fmla="*/ 2417885 h 2910254"/>
              <a:gd name="connsiteX2" fmla="*/ 1644162 w 7280031"/>
              <a:gd name="connsiteY2" fmla="*/ 2277208 h 2910254"/>
              <a:gd name="connsiteX3" fmla="*/ 2699239 w 7280031"/>
              <a:gd name="connsiteY3" fmla="*/ 1960685 h 2910254"/>
              <a:gd name="connsiteX4" fmla="*/ 2699239 w 7280031"/>
              <a:gd name="connsiteY4" fmla="*/ 1784839 h 2910254"/>
              <a:gd name="connsiteX5" fmla="*/ 7192108 w 7280031"/>
              <a:gd name="connsiteY5" fmla="*/ 413239 h 2910254"/>
              <a:gd name="connsiteX6" fmla="*/ 7192108 w 7280031"/>
              <a:gd name="connsiteY6" fmla="*/ 413239 h 2910254"/>
              <a:gd name="connsiteX7" fmla="*/ 7280031 w 7280031"/>
              <a:gd name="connsiteY7" fmla="*/ 0 h 2910254"/>
              <a:gd name="connsiteX0" fmla="*/ 0 w 7192108"/>
              <a:gd name="connsiteY0" fmla="*/ 2497015 h 2497015"/>
              <a:gd name="connsiteX1" fmla="*/ 1644162 w 7192108"/>
              <a:gd name="connsiteY1" fmla="*/ 2004646 h 2497015"/>
              <a:gd name="connsiteX2" fmla="*/ 1644162 w 7192108"/>
              <a:gd name="connsiteY2" fmla="*/ 1863969 h 2497015"/>
              <a:gd name="connsiteX3" fmla="*/ 2699239 w 7192108"/>
              <a:gd name="connsiteY3" fmla="*/ 1547446 h 2497015"/>
              <a:gd name="connsiteX4" fmla="*/ 2699239 w 7192108"/>
              <a:gd name="connsiteY4" fmla="*/ 1371600 h 2497015"/>
              <a:gd name="connsiteX5" fmla="*/ 7192108 w 7192108"/>
              <a:gd name="connsiteY5" fmla="*/ 0 h 2497015"/>
              <a:gd name="connsiteX6" fmla="*/ 7192108 w 7192108"/>
              <a:gd name="connsiteY6" fmla="*/ 0 h 2497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92108" h="2497015">
                <a:moveTo>
                  <a:pt x="0" y="2497015"/>
                </a:moveTo>
                <a:lnTo>
                  <a:pt x="1644162" y="2004646"/>
                </a:lnTo>
                <a:lnTo>
                  <a:pt x="1644162" y="1863969"/>
                </a:lnTo>
                <a:lnTo>
                  <a:pt x="2699239" y="1547446"/>
                </a:lnTo>
                <a:lnTo>
                  <a:pt x="2699239" y="1371600"/>
                </a:lnTo>
                <a:lnTo>
                  <a:pt x="7192108" y="0"/>
                </a:lnTo>
                <a:lnTo>
                  <a:pt x="7192108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矩形 81"/>
          <p:cNvSpPr/>
          <p:nvPr/>
        </p:nvSpPr>
        <p:spPr>
          <a:xfrm>
            <a:off x="357158" y="3714752"/>
            <a:ext cx="805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x,s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4" name="直接箭头连接符 83"/>
          <p:cNvCxnSpPr>
            <a:stCxn id="82" idx="2"/>
          </p:cNvCxnSpPr>
          <p:nvPr/>
        </p:nvCxnSpPr>
        <p:spPr bwMode="auto">
          <a:xfrm rot="16200000" flipH="1">
            <a:off x="814519" y="4029237"/>
            <a:ext cx="916552" cy="10262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95" name="任意多边形 94"/>
          <p:cNvSpPr/>
          <p:nvPr/>
        </p:nvSpPr>
        <p:spPr bwMode="auto">
          <a:xfrm>
            <a:off x="805758" y="2888055"/>
            <a:ext cx="7097917" cy="2607398"/>
          </a:xfrm>
          <a:custGeom>
            <a:avLst/>
            <a:gdLst>
              <a:gd name="connsiteX0" fmla="*/ 7097917 w 7097917"/>
              <a:gd name="connsiteY0" fmla="*/ 2607398 h 2607398"/>
              <a:gd name="connsiteX1" fmla="*/ 6545656 w 7097917"/>
              <a:gd name="connsiteY1" fmla="*/ 2444436 h 2607398"/>
              <a:gd name="connsiteX2" fmla="*/ 6545656 w 7097917"/>
              <a:gd name="connsiteY2" fmla="*/ 2272420 h 2607398"/>
              <a:gd name="connsiteX3" fmla="*/ 4906979 w 7097917"/>
              <a:gd name="connsiteY3" fmla="*/ 1765426 h 2607398"/>
              <a:gd name="connsiteX4" fmla="*/ 4906979 w 7097917"/>
              <a:gd name="connsiteY4" fmla="*/ 1620571 h 2607398"/>
              <a:gd name="connsiteX5" fmla="*/ 2335794 w 7097917"/>
              <a:gd name="connsiteY5" fmla="*/ 841973 h 2607398"/>
              <a:gd name="connsiteX6" fmla="*/ 2335794 w 7097917"/>
              <a:gd name="connsiteY6" fmla="*/ 697117 h 2607398"/>
              <a:gd name="connsiteX7" fmla="*/ 0 w 7097917"/>
              <a:gd name="connsiteY7" fmla="*/ 0 h 2607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7917" h="2607398">
                <a:moveTo>
                  <a:pt x="7097917" y="2607398"/>
                </a:moveTo>
                <a:lnTo>
                  <a:pt x="6545656" y="2444436"/>
                </a:lnTo>
                <a:lnTo>
                  <a:pt x="6545656" y="2272420"/>
                </a:lnTo>
                <a:lnTo>
                  <a:pt x="4906979" y="1765426"/>
                </a:lnTo>
                <a:lnTo>
                  <a:pt x="4906979" y="1620571"/>
                </a:lnTo>
                <a:lnTo>
                  <a:pt x="2335794" y="841973"/>
                </a:lnTo>
                <a:lnTo>
                  <a:pt x="2335794" y="697117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矩形 95"/>
          <p:cNvSpPr/>
          <p:nvPr/>
        </p:nvSpPr>
        <p:spPr>
          <a:xfrm>
            <a:off x="7572396" y="4143380"/>
            <a:ext cx="822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</a:t>
            </a:r>
            <a:r>
              <a:rPr lang="en-US" baseline="-25000" dirty="0" smtClean="0">
                <a:solidFill>
                  <a:schemeClr val="tx2"/>
                </a:solidFill>
              </a:rPr>
              <a:t>R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err="1" smtClean="0">
                <a:solidFill>
                  <a:schemeClr val="tx2"/>
                </a:solidFill>
              </a:rPr>
              <a:t>x,s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98" name="直接箭头连接符 97"/>
          <p:cNvCxnSpPr>
            <a:stCxn id="96" idx="1"/>
          </p:cNvCxnSpPr>
          <p:nvPr/>
        </p:nvCxnSpPr>
        <p:spPr bwMode="auto">
          <a:xfrm rot="10800000" flipV="1">
            <a:off x="6572264" y="4328046"/>
            <a:ext cx="1000132" cy="3868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99" name="任意多边形 98"/>
          <p:cNvSpPr/>
          <p:nvPr/>
        </p:nvSpPr>
        <p:spPr bwMode="auto">
          <a:xfrm>
            <a:off x="826477" y="2883877"/>
            <a:ext cx="7367954" cy="1222131"/>
          </a:xfrm>
          <a:custGeom>
            <a:avLst/>
            <a:gdLst>
              <a:gd name="connsiteX0" fmla="*/ 0 w 7367954"/>
              <a:gd name="connsiteY0" fmla="*/ 0 h 1222131"/>
              <a:gd name="connsiteX1" fmla="*/ 2303585 w 7367954"/>
              <a:gd name="connsiteY1" fmla="*/ 703385 h 1222131"/>
              <a:gd name="connsiteX2" fmla="*/ 2329961 w 7367954"/>
              <a:gd name="connsiteY2" fmla="*/ 835269 h 1222131"/>
              <a:gd name="connsiteX3" fmla="*/ 3560885 w 7367954"/>
              <a:gd name="connsiteY3" fmla="*/ 1222131 h 1222131"/>
              <a:gd name="connsiteX4" fmla="*/ 7367954 w 7367954"/>
              <a:gd name="connsiteY4" fmla="*/ 61546 h 1222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7954" h="1222131">
                <a:moveTo>
                  <a:pt x="0" y="0"/>
                </a:moveTo>
                <a:lnTo>
                  <a:pt x="2303585" y="703385"/>
                </a:lnTo>
                <a:lnTo>
                  <a:pt x="2329961" y="835269"/>
                </a:lnTo>
                <a:lnTo>
                  <a:pt x="3560885" y="1222131"/>
                </a:lnTo>
                <a:lnTo>
                  <a:pt x="7367954" y="61546"/>
                </a:lnTo>
              </a:path>
            </a:pathLst>
          </a:custGeom>
          <a:noFill/>
          <a:ln w="381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矩形 99"/>
          <p:cNvSpPr/>
          <p:nvPr/>
        </p:nvSpPr>
        <p:spPr>
          <a:xfrm>
            <a:off x="5857884" y="2500306"/>
            <a:ext cx="793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9900"/>
                </a:solidFill>
              </a:rPr>
              <a:t>T(</a:t>
            </a:r>
            <a:r>
              <a:rPr lang="en-US" dirty="0" err="1" smtClean="0">
                <a:solidFill>
                  <a:srgbClr val="FF9900"/>
                </a:solidFill>
              </a:rPr>
              <a:t>x,s</a:t>
            </a:r>
            <a:r>
              <a:rPr lang="en-US" dirty="0" smtClean="0">
                <a:solidFill>
                  <a:srgbClr val="FF9900"/>
                </a:solidFill>
              </a:rPr>
              <a:t>) </a:t>
            </a:r>
            <a:endParaRPr lang="en-US" dirty="0">
              <a:solidFill>
                <a:srgbClr val="FF9900"/>
              </a:solidFill>
            </a:endParaRPr>
          </a:p>
        </p:txBody>
      </p:sp>
      <p:cxnSp>
        <p:nvCxnSpPr>
          <p:cNvPr id="102" name="直接箭头连接符 101"/>
          <p:cNvCxnSpPr>
            <a:stCxn id="100" idx="2"/>
          </p:cNvCxnSpPr>
          <p:nvPr/>
        </p:nvCxnSpPr>
        <p:spPr bwMode="auto">
          <a:xfrm rot="5400000">
            <a:off x="5633779" y="2950867"/>
            <a:ext cx="702238" cy="5397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04" name="直接连接符 103"/>
          <p:cNvCxnSpPr/>
          <p:nvPr/>
        </p:nvCxnSpPr>
        <p:spPr bwMode="auto">
          <a:xfrm>
            <a:off x="4378570" y="4097216"/>
            <a:ext cx="41762" cy="17518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4284044" y="577431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4" grpId="1"/>
      <p:bldP spid="81" grpId="0" animBg="1"/>
      <p:bldP spid="82" grpId="0"/>
      <p:bldP spid="95" grpId="0" animBg="1"/>
      <p:bldP spid="96" grpId="0"/>
      <p:bldP spid="99" grpId="1" animBg="1"/>
      <p:bldP spid="100" grpId="1"/>
      <p:bldP spid="10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3.8|17.4|9.9|22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6.5|22.8|17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25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34.6|10.6|12.9|16.7|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1|1.4|7|12.4|25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5|10.1|20.6|7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2|2.3|10.5|10|8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9.6|5.2|6.2|4.3|10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25.6|4.6|6.1|7.5|5.7|11.6|2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4.4|19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18.5"/>
</p:tagLst>
</file>

<file path=ppt/theme/theme1.xml><?xml version="1.0" encoding="utf-8"?>
<a:theme xmlns:a="http://schemas.openxmlformats.org/drawingml/2006/main" name="myTheme1">
  <a:themeElements>
    <a:clrScheme name="Zack's Standard 5">
      <a:dk1>
        <a:srgbClr val="000066"/>
      </a:dk1>
      <a:lt1>
        <a:srgbClr val="FFFFFF"/>
      </a:lt1>
      <a:dk2>
        <a:srgbClr val="0000FF"/>
      </a:dk2>
      <a:lt2>
        <a:srgbClr val="000000"/>
      </a:lt2>
      <a:accent1>
        <a:srgbClr val="0066FF"/>
      </a:accent1>
      <a:accent2>
        <a:srgbClr val="33CCCC"/>
      </a:accent2>
      <a:accent3>
        <a:srgbClr val="FFFFFF"/>
      </a:accent3>
      <a:accent4>
        <a:srgbClr val="000056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Zack's Standard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Zack's Standard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3584</TotalTime>
  <Words>1208</Words>
  <Application>Microsoft Office PowerPoint</Application>
  <PresentationFormat>On-screen Show (4:3)</PresentationFormat>
  <Paragraphs>221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宋体</vt:lpstr>
      <vt:lpstr>Arial</vt:lpstr>
      <vt:lpstr>Calibri</vt:lpstr>
      <vt:lpstr>Franklin Gothic Medium</vt:lpstr>
      <vt:lpstr>Gill Sans MT</vt:lpstr>
      <vt:lpstr>Times New Roman</vt:lpstr>
      <vt:lpstr>Wingdings</vt:lpstr>
      <vt:lpstr>myTheme1</vt:lpstr>
      <vt:lpstr>自定义设计方案</vt:lpstr>
      <vt:lpstr>Minmax Regret 1-Facility Location on Uncertain Path Networks</vt:lpstr>
      <vt:lpstr>Motivations</vt:lpstr>
      <vt:lpstr>Motivations</vt:lpstr>
      <vt:lpstr>An uncertainty model</vt:lpstr>
      <vt:lpstr>A scenario</vt:lpstr>
      <vt:lpstr>Defining the regret</vt:lpstr>
      <vt:lpstr>The problem objective</vt:lpstr>
      <vt:lpstr>The definition of T(x, s)</vt:lpstr>
      <vt:lpstr>T(x,s) : a unimodal function of x</vt:lpstr>
      <vt:lpstr>Computing Rmax(x)</vt:lpstr>
      <vt:lpstr>The algorithm</vt:lpstr>
      <vt:lpstr>Computing R(x,s) for all scenarios s in E in O(n) time</vt:lpstr>
      <vt:lpstr>Computing xs and T(xs,s) for all s of E</vt:lpstr>
      <vt:lpstr>The function TL(x, si+1)</vt:lpstr>
      <vt:lpstr>A monotonicity property of xs</vt:lpstr>
      <vt:lpstr>A data structure</vt:lpstr>
      <vt:lpstr>Computing T(x,s) for all s of E</vt:lpstr>
      <vt:lpstr>Observations</vt:lpstr>
      <vt:lpstr>Case 1: i is in [2, k]</vt:lpstr>
      <vt:lpstr>Case 3: i is in [j, n]</vt:lpstr>
      <vt:lpstr>Case 2: i is in [k+1, j-1]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Haitao Wang</dc:creator>
  <cp:lastModifiedBy>Haitao Wang</cp:lastModifiedBy>
  <cp:revision>644</cp:revision>
  <dcterms:created xsi:type="dcterms:W3CDTF">2013-05-31T17:30:01Z</dcterms:created>
  <dcterms:modified xsi:type="dcterms:W3CDTF">2018-05-21T17:14:43Z</dcterms:modified>
</cp:coreProperties>
</file>