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5" r:id="rId2"/>
  </p:sldMasterIdLst>
  <p:sldIdLst>
    <p:sldId id="256" r:id="rId3"/>
    <p:sldId id="257" r:id="rId4"/>
    <p:sldId id="259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  <p:sldId id="274" r:id="rId19"/>
    <p:sldId id="275" r:id="rId20"/>
    <p:sldId id="278" r:id="rId21"/>
    <p:sldId id="279" r:id="rId22"/>
    <p:sldId id="282" r:id="rId23"/>
    <p:sldId id="290" r:id="rId24"/>
    <p:sldId id="288" r:id="rId25"/>
    <p:sldId id="283" r:id="rId26"/>
    <p:sldId id="280" r:id="rId27"/>
    <p:sldId id="261" r:id="rId28"/>
    <p:sldId id="281" r:id="rId29"/>
    <p:sldId id="289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1438275"/>
            <a:ext cx="104986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7379" y="3886200"/>
            <a:ext cx="85344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7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152400"/>
            <a:ext cx="2743200" cy="59055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152400"/>
            <a:ext cx="8026400" cy="59055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5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80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74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1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7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0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59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96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60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" y="15271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320" y="14970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320" y="21367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2088" y="14970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2088" y="21367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85167" y="61912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894233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9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9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1524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05067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2452" y="1290639"/>
            <a:ext cx="10519833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6030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 kern="1200" spc="1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5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the Geodesic </a:t>
            </a:r>
            <a:r>
              <a:rPr lang="en-US" dirty="0" smtClean="0">
                <a:solidFill>
                  <a:srgbClr val="FF0000"/>
                </a:solidFill>
              </a:rPr>
              <a:t>Centers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Polygonal Domains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Haitao Wang</a:t>
            </a:r>
          </a:p>
          <a:p>
            <a:r>
              <a:rPr lang="en-US" dirty="0" smtClean="0"/>
              <a:t>Utah State University</a:t>
            </a:r>
          </a:p>
          <a:p>
            <a:r>
              <a:rPr lang="en-US" dirty="0" smtClean="0"/>
              <a:t>ESA 2016, Aarhus, Denmark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exhaustive-search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Consider </a:t>
            </a:r>
            <a:r>
              <a:rPr lang="en-US" sz="2500" dirty="0" smtClean="0">
                <a:solidFill>
                  <a:srgbClr val="FF0000"/>
                </a:solidFill>
              </a:rPr>
              <a:t>any combination </a:t>
            </a:r>
            <a:r>
              <a:rPr lang="en-US" sz="2500" dirty="0" smtClean="0"/>
              <a:t>of nine vertices of P as </a:t>
            </a:r>
            <a:r>
              <a:rPr lang="en-US" sz="2500" dirty="0" err="1" smtClean="0"/>
              <a:t>v</a:t>
            </a:r>
            <a:r>
              <a:rPr lang="en-US" sz="2500" baseline="-25000" dirty="0" err="1" smtClean="0"/>
              <a:t>ij</a:t>
            </a:r>
            <a:r>
              <a:rPr lang="en-US" sz="2500" dirty="0" smtClean="0"/>
              <a:t>, for i=1,2,3 and j=1,2,3</a:t>
            </a:r>
          </a:p>
          <a:p>
            <a:r>
              <a:rPr lang="en-US" sz="2500" dirty="0" smtClean="0"/>
              <a:t>Compute the shortest path map for each </a:t>
            </a:r>
            <a:r>
              <a:rPr lang="en-US" sz="2500" dirty="0" err="1" smtClean="0"/>
              <a:t>v</a:t>
            </a:r>
            <a:r>
              <a:rPr lang="en-US" sz="2500" baseline="-25000" dirty="0" err="1" smtClean="0"/>
              <a:t>ij</a:t>
            </a:r>
            <a:r>
              <a:rPr lang="en-US" sz="2500" dirty="0" smtClean="0"/>
              <a:t> </a:t>
            </a:r>
            <a:r>
              <a:rPr lang="en-US" sz="2500" baseline="-25000" dirty="0" smtClean="0"/>
              <a:t> </a:t>
            </a:r>
            <a:r>
              <a:rPr lang="en-US" sz="2500" dirty="0" smtClean="0"/>
              <a:t>  </a:t>
            </a:r>
          </a:p>
          <a:p>
            <a:r>
              <a:rPr lang="en-US" sz="2500" dirty="0" smtClean="0"/>
              <a:t>Compute the overlap of these nine shortest path maps</a:t>
            </a:r>
          </a:p>
          <a:p>
            <a:r>
              <a:rPr lang="en-US" sz="2500" dirty="0" smtClean="0"/>
              <a:t>For each cell C of the overlap, use the nine roots of C as </a:t>
            </a:r>
            <a:r>
              <a:rPr lang="en-US" sz="2500" dirty="0" err="1" smtClean="0"/>
              <a:t>u</a:t>
            </a:r>
            <a:r>
              <a:rPr lang="en-US" sz="2500" baseline="-25000" dirty="0" err="1" smtClean="0"/>
              <a:t>ij</a:t>
            </a:r>
            <a:r>
              <a:rPr lang="en-US" sz="2500" dirty="0"/>
              <a:t>, for i=1,2,3 and </a:t>
            </a:r>
            <a:r>
              <a:rPr lang="en-US" sz="2500" dirty="0" smtClean="0"/>
              <a:t>j=1,2,3</a:t>
            </a:r>
          </a:p>
          <a:p>
            <a:pPr lvl="1"/>
            <a:r>
              <a:rPr lang="en-US" sz="2500" dirty="0" smtClean="0"/>
              <a:t>Form the equations using </a:t>
            </a:r>
            <a:r>
              <a:rPr lang="en-US" sz="2500" dirty="0" err="1" smtClean="0"/>
              <a:t>u</a:t>
            </a:r>
            <a:r>
              <a:rPr lang="en-US" sz="2500" baseline="-25000" dirty="0" err="1" smtClean="0"/>
              <a:t>ij</a:t>
            </a:r>
            <a:r>
              <a:rPr lang="en-US" sz="2500" baseline="-25000" dirty="0"/>
              <a:t> </a:t>
            </a:r>
            <a:r>
              <a:rPr lang="en-US" sz="2500" dirty="0" smtClean="0"/>
              <a:t>and </a:t>
            </a:r>
            <a:r>
              <a:rPr lang="en-US" sz="2500" dirty="0" err="1" smtClean="0"/>
              <a:t>v</a:t>
            </a:r>
            <a:r>
              <a:rPr lang="en-US" sz="2500" baseline="-25000" dirty="0" err="1" smtClean="0"/>
              <a:t>ij</a:t>
            </a:r>
            <a:r>
              <a:rPr lang="en-US" sz="2500" dirty="0" smtClean="0"/>
              <a:t> as above </a:t>
            </a:r>
          </a:p>
          <a:p>
            <a:pPr lvl="1"/>
            <a:r>
              <a:rPr lang="en-US" sz="2500" dirty="0" smtClean="0"/>
              <a:t>Solve the equations to determine a constant number of </a:t>
            </a:r>
            <a:r>
              <a:rPr lang="en-US" sz="2500" dirty="0" smtClean="0">
                <a:solidFill>
                  <a:srgbClr val="FF0000"/>
                </a:solidFill>
              </a:rPr>
              <a:t>candidate centers</a:t>
            </a:r>
            <a:r>
              <a:rPr lang="en-US" sz="2500" dirty="0" smtClean="0"/>
              <a:t> s</a:t>
            </a:r>
          </a:p>
          <a:p>
            <a:r>
              <a:rPr lang="en-US" sz="2500" dirty="0" smtClean="0"/>
              <a:t>Total time: O(n</a:t>
            </a:r>
            <a:r>
              <a:rPr lang="en-US" sz="2500" baseline="30000" dirty="0" smtClean="0"/>
              <a:t>11</a:t>
            </a:r>
            <a:r>
              <a:rPr lang="en-US" sz="2500" dirty="0" smtClean="0"/>
              <a:t> log n)</a:t>
            </a:r>
          </a:p>
          <a:p>
            <a:pPr lvl="1"/>
            <a:r>
              <a:rPr lang="en-US" sz="2500" dirty="0" smtClean="0"/>
              <a:t>There are </a:t>
            </a:r>
            <a:r>
              <a:rPr lang="en-US" sz="2500" dirty="0" smtClean="0">
                <a:solidFill>
                  <a:srgbClr val="FF0000"/>
                </a:solidFill>
              </a:rPr>
              <a:t>O(n</a:t>
            </a:r>
            <a:r>
              <a:rPr lang="en-US" sz="2500" baseline="30000" dirty="0">
                <a:solidFill>
                  <a:srgbClr val="FF0000"/>
                </a:solidFill>
              </a:rPr>
              <a:t>9</a:t>
            </a:r>
            <a:r>
              <a:rPr lang="en-US" sz="2500" dirty="0" smtClean="0">
                <a:solidFill>
                  <a:srgbClr val="FF0000"/>
                </a:solidFill>
              </a:rPr>
              <a:t>) </a:t>
            </a:r>
            <a:r>
              <a:rPr lang="en-US" sz="2500" dirty="0" smtClean="0"/>
              <a:t>combinations of nine vertices </a:t>
            </a:r>
          </a:p>
          <a:p>
            <a:pPr lvl="1"/>
            <a:r>
              <a:rPr lang="en-US" sz="2500" dirty="0" smtClean="0"/>
              <a:t>The size of each shortest path overlap is </a:t>
            </a:r>
            <a:r>
              <a:rPr lang="en-US" sz="2500" dirty="0" smtClean="0">
                <a:solidFill>
                  <a:srgbClr val="FF0000"/>
                </a:solidFill>
              </a:rPr>
              <a:t>O(n</a:t>
            </a:r>
            <a:r>
              <a:rPr lang="en-US" sz="2500" baseline="30000" dirty="0" smtClean="0">
                <a:solidFill>
                  <a:srgbClr val="FF0000"/>
                </a:solidFill>
              </a:rPr>
              <a:t>2</a:t>
            </a:r>
            <a:r>
              <a:rPr lang="en-US" sz="25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500" dirty="0" smtClean="0">
                <a:solidFill>
                  <a:srgbClr val="FF0000"/>
                </a:solidFill>
              </a:rPr>
              <a:t>The algorithm produces a set of O(n</a:t>
            </a:r>
            <a:r>
              <a:rPr lang="en-US" sz="2500" baseline="30000" dirty="0" smtClean="0">
                <a:solidFill>
                  <a:srgbClr val="FF0000"/>
                </a:solidFill>
              </a:rPr>
              <a:t>11</a:t>
            </a:r>
            <a:r>
              <a:rPr lang="en-US" sz="2500" dirty="0" smtClean="0">
                <a:solidFill>
                  <a:srgbClr val="FF0000"/>
                </a:solidFill>
              </a:rPr>
              <a:t>) </a:t>
            </a:r>
            <a:r>
              <a:rPr lang="en-US" sz="2500" dirty="0" smtClean="0">
                <a:solidFill>
                  <a:schemeClr val="tx2"/>
                </a:solidFill>
              </a:rPr>
              <a:t>candidate centers </a:t>
            </a:r>
            <a:r>
              <a:rPr lang="en-US" sz="2500" dirty="0" smtClean="0">
                <a:solidFill>
                  <a:srgbClr val="FF0000"/>
                </a:solidFill>
              </a:rPr>
              <a:t>in </a:t>
            </a:r>
            <a:r>
              <a:rPr lang="en-US" sz="2500" dirty="0">
                <a:solidFill>
                  <a:srgbClr val="FF0000"/>
                </a:solidFill>
              </a:rPr>
              <a:t>O(n</a:t>
            </a:r>
            <a:r>
              <a:rPr lang="en-US" sz="2500" baseline="30000" dirty="0">
                <a:solidFill>
                  <a:srgbClr val="FF0000"/>
                </a:solidFill>
              </a:rPr>
              <a:t>11</a:t>
            </a:r>
            <a:r>
              <a:rPr lang="en-US" sz="2500" dirty="0">
                <a:solidFill>
                  <a:srgbClr val="FF0000"/>
                </a:solidFill>
              </a:rPr>
              <a:t> log n</a:t>
            </a:r>
            <a:r>
              <a:rPr lang="en-US" sz="2500" dirty="0" smtClean="0">
                <a:solidFill>
                  <a:srgbClr val="FF0000"/>
                </a:solidFill>
              </a:rPr>
              <a:t>)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smtClean="0">
                <a:solidFill>
                  <a:srgbClr val="FF0000"/>
                </a:solidFill>
              </a:rPr>
              <a:t>time</a:t>
            </a:r>
            <a:endParaRPr 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issues of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63040"/>
            <a:ext cx="8019494" cy="4467243"/>
          </a:xfrm>
        </p:spPr>
        <p:txBody>
          <a:bodyPr/>
          <a:lstStyle/>
          <a:p>
            <a:r>
              <a:rPr lang="en-US" dirty="0" smtClean="0"/>
              <a:t>What if a center s has only two farthest points 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>
                <a:solidFill>
                  <a:srgbClr val="FF0000"/>
                </a:solidFill>
              </a:rPr>
              <a:t>six</a:t>
            </a:r>
            <a:r>
              <a:rPr lang="en-US" dirty="0" smtClean="0"/>
              <a:t> </a:t>
            </a:r>
            <a:r>
              <a:rPr lang="en-US" dirty="0"/>
              <a:t>shortest paths have the same length</a:t>
            </a:r>
          </a:p>
          <a:p>
            <a:pPr lvl="1"/>
            <a:r>
              <a:rPr lang="en-US" dirty="0" smtClean="0"/>
              <a:t>form </a:t>
            </a:r>
            <a:r>
              <a:rPr lang="en-US" dirty="0"/>
              <a:t>a system of </a:t>
            </a:r>
            <a:r>
              <a:rPr lang="en-US" dirty="0" smtClean="0">
                <a:solidFill>
                  <a:srgbClr val="FF0000"/>
                </a:solidFill>
              </a:rPr>
              <a:t>five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equations</a:t>
            </a:r>
            <a:r>
              <a:rPr lang="en-US" dirty="0"/>
              <a:t>, with the six coordinates of s,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 smtClean="0"/>
              <a:t>, </a:t>
            </a:r>
            <a:r>
              <a:rPr lang="en-US" dirty="0"/>
              <a:t>as </a:t>
            </a:r>
            <a:r>
              <a:rPr lang="en-US" dirty="0" smtClean="0">
                <a:solidFill>
                  <a:srgbClr val="FF0000"/>
                </a:solidFill>
              </a:rPr>
              <a:t>six variables</a:t>
            </a:r>
          </a:p>
          <a:p>
            <a:pPr lvl="1"/>
            <a:r>
              <a:rPr lang="en-US" dirty="0"/>
              <a:t>need </a:t>
            </a:r>
            <a:r>
              <a:rPr lang="en-US" dirty="0">
                <a:solidFill>
                  <a:srgbClr val="FF0000"/>
                </a:solidFill>
              </a:rPr>
              <a:t>one </a:t>
            </a:r>
            <a:r>
              <a:rPr lang="en-US" dirty="0" smtClean="0">
                <a:solidFill>
                  <a:srgbClr val="FF0000"/>
                </a:solidFill>
              </a:rPr>
              <a:t>additional </a:t>
            </a:r>
            <a:r>
              <a:rPr lang="en-US" dirty="0">
                <a:solidFill>
                  <a:srgbClr val="FF0000"/>
                </a:solidFill>
              </a:rPr>
              <a:t>constraint </a:t>
            </a:r>
            <a:r>
              <a:rPr lang="en-US" dirty="0"/>
              <a:t>to determine s</a:t>
            </a:r>
          </a:p>
          <a:p>
            <a:r>
              <a:rPr lang="en-US" dirty="0"/>
              <a:t>What if a center s has only </a:t>
            </a:r>
            <a:r>
              <a:rPr lang="en-US" dirty="0" smtClean="0"/>
              <a:t>one </a:t>
            </a:r>
            <a:r>
              <a:rPr lang="en-US" dirty="0"/>
              <a:t>farthest points 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all </a:t>
            </a:r>
            <a:r>
              <a:rPr lang="en-US" dirty="0" smtClean="0">
                <a:solidFill>
                  <a:srgbClr val="FF0000"/>
                </a:solidFill>
              </a:rPr>
              <a:t>three </a:t>
            </a:r>
            <a:r>
              <a:rPr lang="en-US" dirty="0"/>
              <a:t>shortest paths have the same length</a:t>
            </a:r>
          </a:p>
          <a:p>
            <a:pPr lvl="1"/>
            <a:r>
              <a:rPr lang="en-US" dirty="0"/>
              <a:t>form a system of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equations</a:t>
            </a:r>
            <a:r>
              <a:rPr lang="en-US" dirty="0"/>
              <a:t>, with the four coordinates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of s, 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rgbClr val="FF0000"/>
                </a:solidFill>
              </a:rPr>
              <a:t>four </a:t>
            </a:r>
            <a:r>
              <a:rPr lang="en-US" dirty="0">
                <a:solidFill>
                  <a:srgbClr val="FF0000"/>
                </a:solidFill>
              </a:rPr>
              <a:t>variables</a:t>
            </a:r>
          </a:p>
          <a:p>
            <a:pPr lvl="1"/>
            <a:r>
              <a:rPr lang="en-US" dirty="0"/>
              <a:t>need </a:t>
            </a:r>
            <a:r>
              <a:rPr lang="en-US" dirty="0" smtClean="0">
                <a:solidFill>
                  <a:srgbClr val="FF0000"/>
                </a:solidFill>
              </a:rPr>
              <a:t>two additional constraints </a:t>
            </a:r>
            <a:r>
              <a:rPr lang="en-US" dirty="0"/>
              <a:t>to determine 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Question: Where </a:t>
            </a:r>
            <a:r>
              <a:rPr lang="en-US" dirty="0">
                <a:solidFill>
                  <a:srgbClr val="C00000"/>
                </a:solidFill>
              </a:rPr>
              <a:t>are those additional constraints?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8175" y="1398973"/>
            <a:ext cx="3713825" cy="496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07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point s in 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R(s)</a:t>
            </a:r>
            <a:r>
              <a:rPr lang="en-US" dirty="0" smtClean="0"/>
              <a:t>: the </a:t>
            </a:r>
            <a:r>
              <a:rPr lang="en-US" dirty="0" smtClean="0">
                <a:solidFill>
                  <a:srgbClr val="FF0000"/>
                </a:solidFill>
              </a:rPr>
              <a:t>radius</a:t>
            </a:r>
            <a:r>
              <a:rPr lang="en-US" dirty="0" smtClean="0"/>
              <a:t> of s, which is the distance from s to its farthest point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 is a center if it minimizes R(s)</a:t>
            </a:r>
          </a:p>
          <a:p>
            <a:endParaRPr lang="en-US" dirty="0" smtClean="0"/>
          </a:p>
          <a:p>
            <a:r>
              <a:rPr lang="en-US" dirty="0" smtClean="0"/>
              <a:t>A fact: each farthest point of s must be a vertex of </a:t>
            </a:r>
            <a:r>
              <a:rPr lang="en-US" dirty="0" smtClean="0">
                <a:solidFill>
                  <a:srgbClr val="FF0000"/>
                </a:solidFill>
              </a:rPr>
              <a:t>SPM(s)</a:t>
            </a:r>
            <a:r>
              <a:rPr lang="en-US" dirty="0" smtClean="0"/>
              <a:t>, the shortest path map of s, which has O(n) vertices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31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>
            <a:stCxn id="4" idx="5"/>
            <a:endCxn id="12" idx="4"/>
          </p:cNvCxnSpPr>
          <p:nvPr/>
        </p:nvCxnSpPr>
        <p:spPr bwMode="auto">
          <a:xfrm>
            <a:off x="9549773" y="5130357"/>
            <a:ext cx="785702" cy="408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9" idx="2"/>
            <a:endCxn id="47" idx="3"/>
          </p:cNvCxnSpPr>
          <p:nvPr/>
        </p:nvCxnSpPr>
        <p:spPr bwMode="auto">
          <a:xfrm flipH="1">
            <a:off x="9298236" y="4395271"/>
            <a:ext cx="166905" cy="7826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flipV="1">
            <a:off x="8824511" y="5199961"/>
            <a:ext cx="451691" cy="3084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12" idx="2"/>
          </p:cNvCxnSpPr>
          <p:nvPr/>
        </p:nvCxnSpPr>
        <p:spPr bwMode="auto">
          <a:xfrm flipH="1" flipV="1">
            <a:off x="9276202" y="5155894"/>
            <a:ext cx="1009697" cy="3337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9" idx="4"/>
          </p:cNvCxnSpPr>
          <p:nvPr/>
        </p:nvCxnSpPr>
        <p:spPr bwMode="auto">
          <a:xfrm>
            <a:off x="9514717" y="4444847"/>
            <a:ext cx="9548" cy="643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4" idx="4"/>
            <a:endCxn id="10" idx="7"/>
          </p:cNvCxnSpPr>
          <p:nvPr/>
        </p:nvCxnSpPr>
        <p:spPr bwMode="auto">
          <a:xfrm flipH="1">
            <a:off x="8852039" y="5144877"/>
            <a:ext cx="662678" cy="359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" idx="0"/>
            <a:endCxn id="13" idx="2"/>
          </p:cNvCxnSpPr>
          <p:nvPr/>
        </p:nvCxnSpPr>
        <p:spPr bwMode="auto">
          <a:xfrm>
            <a:off x="9193392" y="2671819"/>
            <a:ext cx="627963" cy="4780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5" idx="6"/>
            <a:endCxn id="8" idx="5"/>
          </p:cNvCxnSpPr>
          <p:nvPr/>
        </p:nvCxnSpPr>
        <p:spPr bwMode="auto">
          <a:xfrm flipH="1">
            <a:off x="8697802" y="2721395"/>
            <a:ext cx="545166" cy="5539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5" idx="0"/>
            <a:endCxn id="15" idx="5"/>
          </p:cNvCxnSpPr>
          <p:nvPr/>
        </p:nvCxnSpPr>
        <p:spPr bwMode="auto">
          <a:xfrm flipH="1" flipV="1">
            <a:off x="9105243" y="2000073"/>
            <a:ext cx="88149" cy="6717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8656657" y="3260993"/>
            <a:ext cx="839883" cy="1134737"/>
          </a:xfrm>
          <a:custGeom>
            <a:avLst/>
            <a:gdLst>
              <a:gd name="connsiteX0" fmla="*/ 24635 w 839883"/>
              <a:gd name="connsiteY0" fmla="*/ 0 h 1134737"/>
              <a:gd name="connsiteX1" fmla="*/ 79719 w 839883"/>
              <a:gd name="connsiteY1" fmla="*/ 539826 h 1134737"/>
              <a:gd name="connsiteX2" fmla="*/ 685647 w 839883"/>
              <a:gd name="connsiteY2" fmla="*/ 572877 h 1134737"/>
              <a:gd name="connsiteX3" fmla="*/ 839883 w 839883"/>
              <a:gd name="connsiteY3" fmla="*/ 1134737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883" h="1134737">
                <a:moveTo>
                  <a:pt x="24635" y="0"/>
                </a:moveTo>
                <a:cubicBezTo>
                  <a:pt x="-2908" y="222173"/>
                  <a:pt x="-30450" y="444347"/>
                  <a:pt x="79719" y="539826"/>
                </a:cubicBezTo>
                <a:cubicBezTo>
                  <a:pt x="189888" y="635306"/>
                  <a:pt x="558953" y="473725"/>
                  <a:pt x="685647" y="572877"/>
                </a:cubicBezTo>
                <a:cubicBezTo>
                  <a:pt x="812341" y="672029"/>
                  <a:pt x="826112" y="903383"/>
                  <a:pt x="839883" y="113473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one-farthest point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39"/>
            <a:ext cx="7171701" cy="5257249"/>
          </a:xfrm>
        </p:spPr>
        <p:txBody>
          <a:bodyPr/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dirty="0" smtClean="0"/>
              <a:t>s is a center that has </a:t>
            </a:r>
            <a:r>
              <a:rPr lang="en-US" dirty="0" smtClean="0">
                <a:solidFill>
                  <a:srgbClr val="FF0000"/>
                </a:solidFill>
              </a:rPr>
              <a:t>only one </a:t>
            </a:r>
            <a:r>
              <a:rPr lang="en-US" dirty="0" smtClean="0"/>
              <a:t>farthest point t</a:t>
            </a:r>
          </a:p>
          <a:p>
            <a:pPr lvl="1"/>
            <a:r>
              <a:rPr lang="en-US" dirty="0" smtClean="0"/>
              <a:t>both s and t are in the interior of P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here are exactly three shortest paths from s to t</a:t>
            </a:r>
          </a:p>
          <a:p>
            <a:r>
              <a:rPr lang="en-US" dirty="0" smtClean="0"/>
              <a:t>What happens if we slightly move s to s’?</a:t>
            </a:r>
          </a:p>
          <a:p>
            <a:pPr lvl="1"/>
            <a:r>
              <a:rPr lang="en-US" dirty="0" smtClean="0"/>
              <a:t>R(s’) </a:t>
            </a:r>
            <a:r>
              <a:rPr lang="en-US" dirty="0"/>
              <a:t>&lt;</a:t>
            </a:r>
            <a:r>
              <a:rPr lang="en-US" dirty="0" smtClean="0"/>
              <a:t> R(s) is not possible</a:t>
            </a:r>
          </a:p>
          <a:p>
            <a:pPr lvl="1"/>
            <a:r>
              <a:rPr lang="en-US" dirty="0" smtClean="0"/>
              <a:t>SPM(s’) has a vertex t’ </a:t>
            </a:r>
            <a:r>
              <a:rPr lang="en-US" dirty="0" smtClean="0">
                <a:solidFill>
                  <a:srgbClr val="FF0000"/>
                </a:solidFill>
              </a:rPr>
              <a:t>corresponding to </a:t>
            </a:r>
            <a:r>
              <a:rPr lang="en-US" dirty="0" smtClean="0"/>
              <a:t>t</a:t>
            </a:r>
          </a:p>
          <a:p>
            <a:pPr lvl="2"/>
            <a:r>
              <a:rPr lang="en-US" dirty="0" smtClean="0"/>
              <a:t>the three paths through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and v</a:t>
            </a:r>
            <a:r>
              <a:rPr lang="en-US" baseline="-25000" dirty="0" smtClean="0"/>
              <a:t>i</a:t>
            </a:r>
            <a:r>
              <a:rPr lang="en-US" dirty="0" smtClean="0"/>
              <a:t> are also shortest paths from s’ to t’</a:t>
            </a:r>
          </a:p>
          <a:p>
            <a:pPr lvl="1"/>
            <a:r>
              <a:rPr lang="en-US" dirty="0" smtClean="0"/>
              <a:t>t’ is the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farthest point of s’</a:t>
            </a:r>
          </a:p>
          <a:p>
            <a:pPr lvl="1"/>
            <a:r>
              <a:rPr lang="en-US" dirty="0" smtClean="0"/>
              <a:t>d(</a:t>
            </a:r>
            <a:r>
              <a:rPr lang="en-US" dirty="0" err="1" smtClean="0"/>
              <a:t>s’,t</a:t>
            </a:r>
            <a:r>
              <a:rPr lang="en-US" dirty="0" smtClean="0"/>
              <a:t>’) &lt; d(</a:t>
            </a:r>
            <a:r>
              <a:rPr lang="en-US" dirty="0" err="1" smtClean="0"/>
              <a:t>s,t</a:t>
            </a:r>
            <a:r>
              <a:rPr lang="en-US" dirty="0" smtClean="0"/>
              <a:t>) is not possible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9465141" y="5045725"/>
            <a:ext cx="99152" cy="991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9143816" y="2671819"/>
            <a:ext cx="99152" cy="991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613170" y="3190759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9465141" y="4345695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767407" y="5489613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0285899" y="5440037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9821355" y="3100329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9020611" y="1915441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9882130" y="3183875"/>
            <a:ext cx="896513" cy="2313542"/>
          </a:xfrm>
          <a:custGeom>
            <a:avLst/>
            <a:gdLst>
              <a:gd name="connsiteX0" fmla="*/ 0 w 896513"/>
              <a:gd name="connsiteY0" fmla="*/ 0 h 2313542"/>
              <a:gd name="connsiteX1" fmla="*/ 881350 w 896513"/>
              <a:gd name="connsiteY1" fmla="*/ 1101686 h 2313542"/>
              <a:gd name="connsiteX2" fmla="*/ 473725 w 896513"/>
              <a:gd name="connsiteY2" fmla="*/ 2313542 h 231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513" h="2313542">
                <a:moveTo>
                  <a:pt x="0" y="0"/>
                </a:moveTo>
                <a:cubicBezTo>
                  <a:pt x="401198" y="358048"/>
                  <a:pt x="802396" y="716096"/>
                  <a:pt x="881350" y="1101686"/>
                </a:cubicBezTo>
                <a:cubicBezTo>
                  <a:pt x="960304" y="1487276"/>
                  <a:pt x="717014" y="1900409"/>
                  <a:pt x="473725" y="231354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>
            <a:off x="8294027" y="1972019"/>
            <a:ext cx="728787" cy="3774711"/>
          </a:xfrm>
          <a:custGeom>
            <a:avLst/>
            <a:gdLst>
              <a:gd name="connsiteX0" fmla="*/ 728787 w 728787"/>
              <a:gd name="connsiteY0" fmla="*/ 0 h 3774711"/>
              <a:gd name="connsiteX1" fmla="*/ 354214 w 728787"/>
              <a:gd name="connsiteY1" fmla="*/ 407624 h 3774711"/>
              <a:gd name="connsiteX2" fmla="*/ 1674 w 728787"/>
              <a:gd name="connsiteY2" fmla="*/ 1421176 h 3774711"/>
              <a:gd name="connsiteX3" fmla="*/ 222012 w 728787"/>
              <a:gd name="connsiteY3" fmla="*/ 2655065 h 3774711"/>
              <a:gd name="connsiteX4" fmla="*/ 244045 w 728787"/>
              <a:gd name="connsiteY4" fmla="*/ 3701668 h 3774711"/>
              <a:gd name="connsiteX5" fmla="*/ 508450 w 728787"/>
              <a:gd name="connsiteY5" fmla="*/ 3602516 h 37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787" h="3774711">
                <a:moveTo>
                  <a:pt x="728787" y="0"/>
                </a:moveTo>
                <a:cubicBezTo>
                  <a:pt x="602093" y="85380"/>
                  <a:pt x="475399" y="170761"/>
                  <a:pt x="354214" y="407624"/>
                </a:cubicBezTo>
                <a:cubicBezTo>
                  <a:pt x="233029" y="644487"/>
                  <a:pt x="23708" y="1046603"/>
                  <a:pt x="1674" y="1421176"/>
                </a:cubicBezTo>
                <a:cubicBezTo>
                  <a:pt x="-20360" y="1795749"/>
                  <a:pt x="181617" y="2274983"/>
                  <a:pt x="222012" y="2655065"/>
                </a:cubicBezTo>
                <a:cubicBezTo>
                  <a:pt x="262407" y="3035147"/>
                  <a:pt x="196305" y="3543760"/>
                  <a:pt x="244045" y="3701668"/>
                </a:cubicBezTo>
                <a:cubicBezTo>
                  <a:pt x="291785" y="3859576"/>
                  <a:pt x="400117" y="3731046"/>
                  <a:pt x="508450" y="360251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9199083" y="2440463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548705" y="479905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893145" y="290753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088115" y="176013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303655" y="290454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333084" y="537739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813078" y="544003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540688" y="418040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 bwMode="auto">
          <a:xfrm>
            <a:off x="9287855" y="2880698"/>
            <a:ext cx="99152" cy="99152"/>
          </a:xfrm>
          <a:prstGeom prst="ellipse">
            <a:avLst/>
          </a:prstGeom>
          <a:solidFill>
            <a:srgbClr val="FF33CC"/>
          </a:solidFill>
          <a:ln w="9525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33CC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211412" y="291507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s’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 bwMode="auto">
          <a:xfrm>
            <a:off x="9242964" y="5109989"/>
            <a:ext cx="99152" cy="991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017255" y="48962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’</a:t>
            </a:r>
            <a:endParaRPr lang="en-US" dirty="0"/>
          </a:p>
        </p:txBody>
      </p:sp>
      <p:cxnSp>
        <p:nvCxnSpPr>
          <p:cNvPr id="49" name="Straight Connector 48"/>
          <p:cNvCxnSpPr>
            <a:endCxn id="39" idx="1"/>
          </p:cNvCxnSpPr>
          <p:nvPr/>
        </p:nvCxnSpPr>
        <p:spPr bwMode="auto">
          <a:xfrm flipH="1" flipV="1">
            <a:off x="9088115" y="1944802"/>
            <a:ext cx="242046" cy="9854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8" idx="6"/>
          </p:cNvCxnSpPr>
          <p:nvPr/>
        </p:nvCxnSpPr>
        <p:spPr bwMode="auto">
          <a:xfrm flipH="1">
            <a:off x="8712322" y="2930151"/>
            <a:ext cx="617839" cy="3101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9319641" y="2927800"/>
            <a:ext cx="540455" cy="23404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0276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6" grpId="0" animBg="1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Arrow Connector 47"/>
          <p:cNvCxnSpPr/>
          <p:nvPr/>
        </p:nvCxnSpPr>
        <p:spPr bwMode="auto">
          <a:xfrm flipH="1" flipV="1">
            <a:off x="9170398" y="4824491"/>
            <a:ext cx="345432" cy="2890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Connector 31"/>
          <p:cNvCxnSpPr>
            <a:stCxn id="4" idx="5"/>
            <a:endCxn id="12" idx="4"/>
          </p:cNvCxnSpPr>
          <p:nvPr/>
        </p:nvCxnSpPr>
        <p:spPr bwMode="auto">
          <a:xfrm>
            <a:off x="9549773" y="5130357"/>
            <a:ext cx="785702" cy="408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9" idx="4"/>
          </p:cNvCxnSpPr>
          <p:nvPr/>
        </p:nvCxnSpPr>
        <p:spPr bwMode="auto">
          <a:xfrm>
            <a:off x="9514717" y="4444847"/>
            <a:ext cx="9548" cy="643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4" idx="4"/>
            <a:endCxn id="10" idx="7"/>
          </p:cNvCxnSpPr>
          <p:nvPr/>
        </p:nvCxnSpPr>
        <p:spPr bwMode="auto">
          <a:xfrm flipH="1">
            <a:off x="8852039" y="5144877"/>
            <a:ext cx="662678" cy="359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" idx="0"/>
            <a:endCxn id="13" idx="2"/>
          </p:cNvCxnSpPr>
          <p:nvPr/>
        </p:nvCxnSpPr>
        <p:spPr bwMode="auto">
          <a:xfrm>
            <a:off x="9193392" y="2671819"/>
            <a:ext cx="627963" cy="4780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5" idx="6"/>
            <a:endCxn id="8" idx="5"/>
          </p:cNvCxnSpPr>
          <p:nvPr/>
        </p:nvCxnSpPr>
        <p:spPr bwMode="auto">
          <a:xfrm flipH="1">
            <a:off x="8697802" y="2721395"/>
            <a:ext cx="545166" cy="5539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5" idx="0"/>
            <a:endCxn id="15" idx="5"/>
          </p:cNvCxnSpPr>
          <p:nvPr/>
        </p:nvCxnSpPr>
        <p:spPr bwMode="auto">
          <a:xfrm flipH="1" flipV="1">
            <a:off x="9105243" y="2000073"/>
            <a:ext cx="88149" cy="6717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8656657" y="3260993"/>
            <a:ext cx="839883" cy="1134737"/>
          </a:xfrm>
          <a:custGeom>
            <a:avLst/>
            <a:gdLst>
              <a:gd name="connsiteX0" fmla="*/ 24635 w 839883"/>
              <a:gd name="connsiteY0" fmla="*/ 0 h 1134737"/>
              <a:gd name="connsiteX1" fmla="*/ 79719 w 839883"/>
              <a:gd name="connsiteY1" fmla="*/ 539826 h 1134737"/>
              <a:gd name="connsiteX2" fmla="*/ 685647 w 839883"/>
              <a:gd name="connsiteY2" fmla="*/ 572877 h 1134737"/>
              <a:gd name="connsiteX3" fmla="*/ 839883 w 839883"/>
              <a:gd name="connsiteY3" fmla="*/ 1134737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883" h="1134737">
                <a:moveTo>
                  <a:pt x="24635" y="0"/>
                </a:moveTo>
                <a:cubicBezTo>
                  <a:pt x="-2908" y="222173"/>
                  <a:pt x="-30450" y="444347"/>
                  <a:pt x="79719" y="539826"/>
                </a:cubicBezTo>
                <a:cubicBezTo>
                  <a:pt x="189888" y="635306"/>
                  <a:pt x="558953" y="473725"/>
                  <a:pt x="685647" y="572877"/>
                </a:cubicBezTo>
                <a:cubicBezTo>
                  <a:pt x="812341" y="672029"/>
                  <a:pt x="826112" y="903383"/>
                  <a:pt x="839883" y="113473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39"/>
            <a:ext cx="7468670" cy="5257249"/>
          </a:xfrm>
        </p:spPr>
        <p:txBody>
          <a:bodyPr/>
          <a:lstStyle/>
          <a:p>
            <a:r>
              <a:rPr lang="en-US" dirty="0" smtClean="0"/>
              <a:t>Let s be a point of P such that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 is a farthest point of s</a:t>
            </a:r>
            <a:endParaRPr lang="en-US" dirty="0"/>
          </a:p>
          <a:p>
            <a:pPr lvl="1"/>
            <a:r>
              <a:rPr lang="en-US" dirty="0"/>
              <a:t>both s and t are in the interior of P</a:t>
            </a:r>
          </a:p>
          <a:p>
            <a:pPr lvl="1"/>
            <a:r>
              <a:rPr lang="en-US" dirty="0"/>
              <a:t>there are exactly three shortest paths from s to t</a:t>
            </a:r>
          </a:p>
          <a:p>
            <a:r>
              <a:rPr lang="en-US" dirty="0" smtClean="0"/>
              <a:t>How do we know whether there exists s’ in the vicinity of s such that R(s’) &lt; R(s)?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Observation: </a:t>
            </a:r>
            <a:r>
              <a:rPr lang="en-US" dirty="0" smtClean="0"/>
              <a:t>The answer is yes if and only if there is a </a:t>
            </a:r>
            <a:r>
              <a:rPr lang="en-US" dirty="0" smtClean="0">
                <a:solidFill>
                  <a:srgbClr val="FF0000"/>
                </a:solidFill>
              </a:rPr>
              <a:t>good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direction</a:t>
            </a:r>
            <a:r>
              <a:rPr lang="en-US" dirty="0" smtClean="0"/>
              <a:t> to move s such that we can find a direction to move t simultaneously (with a different speed) and the lengths of </a:t>
            </a:r>
            <a:r>
              <a:rPr lang="en-US" dirty="0" smtClean="0">
                <a:solidFill>
                  <a:srgbClr val="FF0000"/>
                </a:solidFill>
              </a:rPr>
              <a:t>all three </a:t>
            </a:r>
            <a:r>
              <a:rPr lang="en-US" dirty="0" smtClean="0"/>
              <a:t>paths strictly </a:t>
            </a:r>
            <a:r>
              <a:rPr lang="en-US" dirty="0" smtClean="0">
                <a:solidFill>
                  <a:srgbClr val="FF0000"/>
                </a:solidFill>
              </a:rPr>
              <a:t>decrease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9465141" y="5045725"/>
            <a:ext cx="99152" cy="991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9143816" y="2671819"/>
            <a:ext cx="99152" cy="991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613170" y="3190759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9465141" y="4345695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767407" y="5489613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0285899" y="5440037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9821355" y="3100329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9020611" y="1915441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9882130" y="3183875"/>
            <a:ext cx="896513" cy="2313542"/>
          </a:xfrm>
          <a:custGeom>
            <a:avLst/>
            <a:gdLst>
              <a:gd name="connsiteX0" fmla="*/ 0 w 896513"/>
              <a:gd name="connsiteY0" fmla="*/ 0 h 2313542"/>
              <a:gd name="connsiteX1" fmla="*/ 881350 w 896513"/>
              <a:gd name="connsiteY1" fmla="*/ 1101686 h 2313542"/>
              <a:gd name="connsiteX2" fmla="*/ 473725 w 896513"/>
              <a:gd name="connsiteY2" fmla="*/ 2313542 h 231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513" h="2313542">
                <a:moveTo>
                  <a:pt x="0" y="0"/>
                </a:moveTo>
                <a:cubicBezTo>
                  <a:pt x="401198" y="358048"/>
                  <a:pt x="802396" y="716096"/>
                  <a:pt x="881350" y="1101686"/>
                </a:cubicBezTo>
                <a:cubicBezTo>
                  <a:pt x="960304" y="1487276"/>
                  <a:pt x="717014" y="1900409"/>
                  <a:pt x="473725" y="231354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>
            <a:off x="8294027" y="1972019"/>
            <a:ext cx="728787" cy="3774711"/>
          </a:xfrm>
          <a:custGeom>
            <a:avLst/>
            <a:gdLst>
              <a:gd name="connsiteX0" fmla="*/ 728787 w 728787"/>
              <a:gd name="connsiteY0" fmla="*/ 0 h 3774711"/>
              <a:gd name="connsiteX1" fmla="*/ 354214 w 728787"/>
              <a:gd name="connsiteY1" fmla="*/ 407624 h 3774711"/>
              <a:gd name="connsiteX2" fmla="*/ 1674 w 728787"/>
              <a:gd name="connsiteY2" fmla="*/ 1421176 h 3774711"/>
              <a:gd name="connsiteX3" fmla="*/ 222012 w 728787"/>
              <a:gd name="connsiteY3" fmla="*/ 2655065 h 3774711"/>
              <a:gd name="connsiteX4" fmla="*/ 244045 w 728787"/>
              <a:gd name="connsiteY4" fmla="*/ 3701668 h 3774711"/>
              <a:gd name="connsiteX5" fmla="*/ 508450 w 728787"/>
              <a:gd name="connsiteY5" fmla="*/ 3602516 h 37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787" h="3774711">
                <a:moveTo>
                  <a:pt x="728787" y="0"/>
                </a:moveTo>
                <a:cubicBezTo>
                  <a:pt x="602093" y="85380"/>
                  <a:pt x="475399" y="170761"/>
                  <a:pt x="354214" y="407624"/>
                </a:cubicBezTo>
                <a:cubicBezTo>
                  <a:pt x="233029" y="644487"/>
                  <a:pt x="23708" y="1046603"/>
                  <a:pt x="1674" y="1421176"/>
                </a:cubicBezTo>
                <a:cubicBezTo>
                  <a:pt x="-20360" y="1795749"/>
                  <a:pt x="181617" y="2274983"/>
                  <a:pt x="222012" y="2655065"/>
                </a:cubicBezTo>
                <a:cubicBezTo>
                  <a:pt x="262407" y="3035147"/>
                  <a:pt x="196305" y="3543760"/>
                  <a:pt x="244045" y="3701668"/>
                </a:cubicBezTo>
                <a:cubicBezTo>
                  <a:pt x="291785" y="3859576"/>
                  <a:pt x="400117" y="3731046"/>
                  <a:pt x="508450" y="360251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9199083" y="2440463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548705" y="479905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893145" y="290753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088115" y="176013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303655" y="290454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333084" y="537739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813078" y="544003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540688" y="418040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9199083" y="2724282"/>
            <a:ext cx="266058" cy="4256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9609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 bwMode="auto">
          <a:xfrm>
            <a:off x="4899192" y="4122337"/>
            <a:ext cx="396927" cy="2368626"/>
          </a:xfrm>
          <a:custGeom>
            <a:avLst/>
            <a:gdLst>
              <a:gd name="connsiteX0" fmla="*/ 396927 w 396927"/>
              <a:gd name="connsiteY0" fmla="*/ 0 h 2368626"/>
              <a:gd name="connsiteX1" fmla="*/ 319 w 396927"/>
              <a:gd name="connsiteY1" fmla="*/ 627961 h 2368626"/>
              <a:gd name="connsiteX2" fmla="*/ 330825 w 396927"/>
              <a:gd name="connsiteY2" fmla="*/ 1454226 h 2368626"/>
              <a:gd name="connsiteX3" fmla="*/ 385910 w 396927"/>
              <a:gd name="connsiteY3" fmla="*/ 2368626 h 236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927" h="2368626">
                <a:moveTo>
                  <a:pt x="396927" y="0"/>
                </a:moveTo>
                <a:cubicBezTo>
                  <a:pt x="204131" y="192795"/>
                  <a:pt x="11336" y="385590"/>
                  <a:pt x="319" y="627961"/>
                </a:cubicBezTo>
                <a:cubicBezTo>
                  <a:pt x="-10698" y="870332"/>
                  <a:pt x="266560" y="1164115"/>
                  <a:pt x="330825" y="1454226"/>
                </a:cubicBezTo>
                <a:cubicBezTo>
                  <a:pt x="395090" y="1744337"/>
                  <a:pt x="390500" y="2056481"/>
                  <a:pt x="385910" y="236862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420715" y="3772913"/>
            <a:ext cx="130896" cy="4595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H="1" flipV="1">
            <a:off x="2392030" y="5873122"/>
            <a:ext cx="345432" cy="2890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2747502" y="6146890"/>
            <a:ext cx="544338" cy="1591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Connector 31"/>
          <p:cNvCxnSpPr>
            <a:stCxn id="4" idx="5"/>
            <a:endCxn id="12" idx="4"/>
          </p:cNvCxnSpPr>
          <p:nvPr/>
        </p:nvCxnSpPr>
        <p:spPr bwMode="auto">
          <a:xfrm>
            <a:off x="2771405" y="6178988"/>
            <a:ext cx="785702" cy="408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9" idx="4"/>
          </p:cNvCxnSpPr>
          <p:nvPr/>
        </p:nvCxnSpPr>
        <p:spPr bwMode="auto">
          <a:xfrm>
            <a:off x="2736349" y="5493478"/>
            <a:ext cx="9548" cy="643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4" idx="4"/>
            <a:endCxn id="10" idx="7"/>
          </p:cNvCxnSpPr>
          <p:nvPr/>
        </p:nvCxnSpPr>
        <p:spPr bwMode="auto">
          <a:xfrm flipH="1">
            <a:off x="2073671" y="6193508"/>
            <a:ext cx="662678" cy="359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" idx="0"/>
            <a:endCxn id="13" idx="2"/>
          </p:cNvCxnSpPr>
          <p:nvPr/>
        </p:nvCxnSpPr>
        <p:spPr bwMode="auto">
          <a:xfrm>
            <a:off x="2415024" y="3720450"/>
            <a:ext cx="627963" cy="4780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5" idx="6"/>
            <a:endCxn id="8" idx="5"/>
          </p:cNvCxnSpPr>
          <p:nvPr/>
        </p:nvCxnSpPr>
        <p:spPr bwMode="auto">
          <a:xfrm flipH="1">
            <a:off x="1919434" y="3770026"/>
            <a:ext cx="545166" cy="5539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5" idx="0"/>
            <a:endCxn id="15" idx="5"/>
          </p:cNvCxnSpPr>
          <p:nvPr/>
        </p:nvCxnSpPr>
        <p:spPr bwMode="auto">
          <a:xfrm flipH="1" flipV="1">
            <a:off x="2326875" y="3048704"/>
            <a:ext cx="88149" cy="6717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1878289" y="4309624"/>
            <a:ext cx="839883" cy="1134737"/>
          </a:xfrm>
          <a:custGeom>
            <a:avLst/>
            <a:gdLst>
              <a:gd name="connsiteX0" fmla="*/ 24635 w 839883"/>
              <a:gd name="connsiteY0" fmla="*/ 0 h 1134737"/>
              <a:gd name="connsiteX1" fmla="*/ 79719 w 839883"/>
              <a:gd name="connsiteY1" fmla="*/ 539826 h 1134737"/>
              <a:gd name="connsiteX2" fmla="*/ 685647 w 839883"/>
              <a:gd name="connsiteY2" fmla="*/ 572877 h 1134737"/>
              <a:gd name="connsiteX3" fmla="*/ 839883 w 839883"/>
              <a:gd name="connsiteY3" fmla="*/ 1134737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883" h="1134737">
                <a:moveTo>
                  <a:pt x="24635" y="0"/>
                </a:moveTo>
                <a:cubicBezTo>
                  <a:pt x="-2908" y="222173"/>
                  <a:pt x="-30450" y="444347"/>
                  <a:pt x="79719" y="539826"/>
                </a:cubicBezTo>
                <a:cubicBezTo>
                  <a:pt x="189888" y="635306"/>
                  <a:pt x="558953" y="473725"/>
                  <a:pt x="685647" y="572877"/>
                </a:cubicBezTo>
                <a:cubicBezTo>
                  <a:pt x="812341" y="672029"/>
                  <a:pt x="826112" y="903383"/>
                  <a:pt x="839883" y="113473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39"/>
            <a:ext cx="10295467" cy="886383"/>
          </a:xfrm>
        </p:spPr>
        <p:txBody>
          <a:bodyPr/>
          <a:lstStyle/>
          <a:p>
            <a:r>
              <a:rPr lang="en-US" dirty="0" smtClean="0"/>
              <a:t>How do we know whether a good direction exits?</a:t>
            </a:r>
          </a:p>
          <a:p>
            <a:r>
              <a:rPr lang="en-US" dirty="0" smtClean="0"/>
              <a:t>How to find all such good directions?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ind the </a:t>
            </a:r>
            <a:r>
              <a:rPr lang="en-US" dirty="0" smtClean="0">
                <a:solidFill>
                  <a:srgbClr val="FF0000"/>
                </a:solidFill>
              </a:rPr>
              <a:t>range </a:t>
            </a:r>
            <a:r>
              <a:rPr lang="en-US" dirty="0"/>
              <a:t>of </a:t>
            </a:r>
            <a:r>
              <a:rPr lang="en-US" dirty="0" smtClean="0"/>
              <a:t>all good directions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686773" y="6094356"/>
            <a:ext cx="99152" cy="991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365448" y="3720450"/>
            <a:ext cx="99152" cy="991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834802" y="4239390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86773" y="5394326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989039" y="6538244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07531" y="6488668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042987" y="4148960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242243" y="2964072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3103762" y="4232506"/>
            <a:ext cx="896513" cy="2313542"/>
          </a:xfrm>
          <a:custGeom>
            <a:avLst/>
            <a:gdLst>
              <a:gd name="connsiteX0" fmla="*/ 0 w 896513"/>
              <a:gd name="connsiteY0" fmla="*/ 0 h 2313542"/>
              <a:gd name="connsiteX1" fmla="*/ 881350 w 896513"/>
              <a:gd name="connsiteY1" fmla="*/ 1101686 h 2313542"/>
              <a:gd name="connsiteX2" fmla="*/ 473725 w 896513"/>
              <a:gd name="connsiteY2" fmla="*/ 2313542 h 231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513" h="2313542">
                <a:moveTo>
                  <a:pt x="0" y="0"/>
                </a:moveTo>
                <a:cubicBezTo>
                  <a:pt x="401198" y="358048"/>
                  <a:pt x="802396" y="716096"/>
                  <a:pt x="881350" y="1101686"/>
                </a:cubicBezTo>
                <a:cubicBezTo>
                  <a:pt x="960304" y="1487276"/>
                  <a:pt x="717014" y="1900409"/>
                  <a:pt x="473725" y="231354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>
            <a:off x="1515659" y="3020650"/>
            <a:ext cx="728787" cy="3774711"/>
          </a:xfrm>
          <a:custGeom>
            <a:avLst/>
            <a:gdLst>
              <a:gd name="connsiteX0" fmla="*/ 728787 w 728787"/>
              <a:gd name="connsiteY0" fmla="*/ 0 h 3774711"/>
              <a:gd name="connsiteX1" fmla="*/ 354214 w 728787"/>
              <a:gd name="connsiteY1" fmla="*/ 407624 h 3774711"/>
              <a:gd name="connsiteX2" fmla="*/ 1674 w 728787"/>
              <a:gd name="connsiteY2" fmla="*/ 1421176 h 3774711"/>
              <a:gd name="connsiteX3" fmla="*/ 222012 w 728787"/>
              <a:gd name="connsiteY3" fmla="*/ 2655065 h 3774711"/>
              <a:gd name="connsiteX4" fmla="*/ 244045 w 728787"/>
              <a:gd name="connsiteY4" fmla="*/ 3701668 h 3774711"/>
              <a:gd name="connsiteX5" fmla="*/ 508450 w 728787"/>
              <a:gd name="connsiteY5" fmla="*/ 3602516 h 37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787" h="3774711">
                <a:moveTo>
                  <a:pt x="728787" y="0"/>
                </a:moveTo>
                <a:cubicBezTo>
                  <a:pt x="602093" y="85380"/>
                  <a:pt x="475399" y="170761"/>
                  <a:pt x="354214" y="407624"/>
                </a:cubicBezTo>
                <a:cubicBezTo>
                  <a:pt x="233029" y="644487"/>
                  <a:pt x="23708" y="1046603"/>
                  <a:pt x="1674" y="1421176"/>
                </a:cubicBezTo>
                <a:cubicBezTo>
                  <a:pt x="-20360" y="1795749"/>
                  <a:pt x="181617" y="2274983"/>
                  <a:pt x="222012" y="2655065"/>
                </a:cubicBezTo>
                <a:cubicBezTo>
                  <a:pt x="262407" y="3035147"/>
                  <a:pt x="196305" y="3543760"/>
                  <a:pt x="244045" y="3701668"/>
                </a:cubicBezTo>
                <a:cubicBezTo>
                  <a:pt x="291785" y="3859576"/>
                  <a:pt x="400117" y="3731046"/>
                  <a:pt x="508450" y="360251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420715" y="3489094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770337" y="584768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14777" y="395616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309747" y="278213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525287" y="395318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554716" y="642602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034710" y="64886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762320" y="522903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73" name="Straight Connector 72"/>
          <p:cNvCxnSpPr>
            <a:stCxn id="80" idx="5"/>
            <a:endCxn id="85" idx="4"/>
          </p:cNvCxnSpPr>
          <p:nvPr/>
        </p:nvCxnSpPr>
        <p:spPr bwMode="auto">
          <a:xfrm>
            <a:off x="6039332" y="6058969"/>
            <a:ext cx="785702" cy="408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83" idx="4"/>
          </p:cNvCxnSpPr>
          <p:nvPr/>
        </p:nvCxnSpPr>
        <p:spPr bwMode="auto">
          <a:xfrm>
            <a:off x="6004276" y="5373459"/>
            <a:ext cx="9548" cy="643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80" idx="4"/>
            <a:endCxn id="84" idx="7"/>
          </p:cNvCxnSpPr>
          <p:nvPr/>
        </p:nvCxnSpPr>
        <p:spPr bwMode="auto">
          <a:xfrm flipH="1">
            <a:off x="5341598" y="6073489"/>
            <a:ext cx="662678" cy="359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81" idx="0"/>
            <a:endCxn id="86" idx="2"/>
          </p:cNvCxnSpPr>
          <p:nvPr/>
        </p:nvCxnSpPr>
        <p:spPr bwMode="auto">
          <a:xfrm>
            <a:off x="5682951" y="3600431"/>
            <a:ext cx="627963" cy="4780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H="1">
            <a:off x="5659957" y="3692679"/>
            <a:ext cx="32769" cy="4834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81" idx="0"/>
            <a:endCxn id="87" idx="5"/>
          </p:cNvCxnSpPr>
          <p:nvPr/>
        </p:nvCxnSpPr>
        <p:spPr bwMode="auto">
          <a:xfrm flipH="1">
            <a:off x="5341300" y="3600431"/>
            <a:ext cx="341651" cy="5465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Freeform 78"/>
          <p:cNvSpPr/>
          <p:nvPr/>
        </p:nvSpPr>
        <p:spPr bwMode="auto">
          <a:xfrm>
            <a:off x="5633375" y="4195371"/>
            <a:ext cx="352724" cy="1128971"/>
          </a:xfrm>
          <a:custGeom>
            <a:avLst/>
            <a:gdLst>
              <a:gd name="connsiteX0" fmla="*/ 24635 w 839883"/>
              <a:gd name="connsiteY0" fmla="*/ 0 h 1134737"/>
              <a:gd name="connsiteX1" fmla="*/ 79719 w 839883"/>
              <a:gd name="connsiteY1" fmla="*/ 539826 h 1134737"/>
              <a:gd name="connsiteX2" fmla="*/ 685647 w 839883"/>
              <a:gd name="connsiteY2" fmla="*/ 572877 h 1134737"/>
              <a:gd name="connsiteX3" fmla="*/ 839883 w 839883"/>
              <a:gd name="connsiteY3" fmla="*/ 1134737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883" h="1134737">
                <a:moveTo>
                  <a:pt x="24635" y="0"/>
                </a:moveTo>
                <a:cubicBezTo>
                  <a:pt x="-2908" y="222173"/>
                  <a:pt x="-30450" y="444347"/>
                  <a:pt x="79719" y="539826"/>
                </a:cubicBezTo>
                <a:cubicBezTo>
                  <a:pt x="189888" y="635306"/>
                  <a:pt x="558953" y="473725"/>
                  <a:pt x="685647" y="572877"/>
                </a:cubicBezTo>
                <a:cubicBezTo>
                  <a:pt x="812341" y="672029"/>
                  <a:pt x="826112" y="903383"/>
                  <a:pt x="839883" y="113473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 bwMode="auto">
          <a:xfrm>
            <a:off x="5954700" y="5974337"/>
            <a:ext cx="99152" cy="991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5633375" y="3600431"/>
            <a:ext cx="99152" cy="991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5598191" y="4097796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5954700" y="5274307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5256966" y="6418225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6775458" y="6368649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6310914" y="4028941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5256668" y="4062373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Freeform 87"/>
          <p:cNvSpPr/>
          <p:nvPr/>
        </p:nvSpPr>
        <p:spPr bwMode="auto">
          <a:xfrm>
            <a:off x="6371689" y="4112487"/>
            <a:ext cx="896513" cy="2313542"/>
          </a:xfrm>
          <a:custGeom>
            <a:avLst/>
            <a:gdLst>
              <a:gd name="connsiteX0" fmla="*/ 0 w 896513"/>
              <a:gd name="connsiteY0" fmla="*/ 0 h 2313542"/>
              <a:gd name="connsiteX1" fmla="*/ 881350 w 896513"/>
              <a:gd name="connsiteY1" fmla="*/ 1101686 h 2313542"/>
              <a:gd name="connsiteX2" fmla="*/ 473725 w 896513"/>
              <a:gd name="connsiteY2" fmla="*/ 2313542 h 231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513" h="2313542">
                <a:moveTo>
                  <a:pt x="0" y="0"/>
                </a:moveTo>
                <a:cubicBezTo>
                  <a:pt x="401198" y="358048"/>
                  <a:pt x="802396" y="716096"/>
                  <a:pt x="881350" y="1101686"/>
                </a:cubicBezTo>
                <a:cubicBezTo>
                  <a:pt x="960304" y="1487276"/>
                  <a:pt x="717014" y="1900409"/>
                  <a:pt x="473725" y="231354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5666608" y="3269922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038264" y="572766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82704" y="383614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968949" y="374971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619906" y="411938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6822643" y="630601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302637" y="636864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6030247" y="510901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99" name="Straight Arrow Connector 98"/>
          <p:cNvCxnSpPr>
            <a:endCxn id="94" idx="0"/>
          </p:cNvCxnSpPr>
          <p:nvPr/>
        </p:nvCxnSpPr>
        <p:spPr bwMode="auto">
          <a:xfrm>
            <a:off x="5688642" y="3652894"/>
            <a:ext cx="119777" cy="4664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Straight Connector 102"/>
          <p:cNvCxnSpPr>
            <a:stCxn id="110" idx="5"/>
            <a:endCxn id="115" idx="4"/>
          </p:cNvCxnSpPr>
          <p:nvPr/>
        </p:nvCxnSpPr>
        <p:spPr bwMode="auto">
          <a:xfrm>
            <a:off x="9172156" y="6001589"/>
            <a:ext cx="785702" cy="408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113" idx="4"/>
          </p:cNvCxnSpPr>
          <p:nvPr/>
        </p:nvCxnSpPr>
        <p:spPr bwMode="auto">
          <a:xfrm>
            <a:off x="9137100" y="5316079"/>
            <a:ext cx="9548" cy="643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110" idx="4"/>
            <a:endCxn id="114" idx="7"/>
          </p:cNvCxnSpPr>
          <p:nvPr/>
        </p:nvCxnSpPr>
        <p:spPr bwMode="auto">
          <a:xfrm flipH="1">
            <a:off x="8474422" y="6016109"/>
            <a:ext cx="662678" cy="359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Freeform 108"/>
          <p:cNvSpPr/>
          <p:nvPr/>
        </p:nvSpPr>
        <p:spPr bwMode="auto">
          <a:xfrm>
            <a:off x="8766199" y="4137991"/>
            <a:ext cx="352724" cy="1128971"/>
          </a:xfrm>
          <a:custGeom>
            <a:avLst/>
            <a:gdLst>
              <a:gd name="connsiteX0" fmla="*/ 24635 w 839883"/>
              <a:gd name="connsiteY0" fmla="*/ 0 h 1134737"/>
              <a:gd name="connsiteX1" fmla="*/ 79719 w 839883"/>
              <a:gd name="connsiteY1" fmla="*/ 539826 h 1134737"/>
              <a:gd name="connsiteX2" fmla="*/ 685647 w 839883"/>
              <a:gd name="connsiteY2" fmla="*/ 572877 h 1134737"/>
              <a:gd name="connsiteX3" fmla="*/ 839883 w 839883"/>
              <a:gd name="connsiteY3" fmla="*/ 1134737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883" h="1134737">
                <a:moveTo>
                  <a:pt x="24635" y="0"/>
                </a:moveTo>
                <a:cubicBezTo>
                  <a:pt x="-2908" y="222173"/>
                  <a:pt x="-30450" y="444347"/>
                  <a:pt x="79719" y="539826"/>
                </a:cubicBezTo>
                <a:cubicBezTo>
                  <a:pt x="189888" y="635306"/>
                  <a:pt x="558953" y="473725"/>
                  <a:pt x="685647" y="572877"/>
                </a:cubicBezTo>
                <a:cubicBezTo>
                  <a:pt x="812341" y="672029"/>
                  <a:pt x="826112" y="903383"/>
                  <a:pt x="839883" y="113473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 bwMode="auto">
          <a:xfrm>
            <a:off x="9087524" y="5916957"/>
            <a:ext cx="99152" cy="991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9087524" y="5216927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8389790" y="6360845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9908282" y="6311269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8799432" y="3212542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9171088" y="567028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8752730" y="406200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9955467" y="624863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8435461" y="631126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9163071" y="505163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8788466" y="3628678"/>
            <a:ext cx="365210" cy="4252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30"/>
          <p:cNvSpPr/>
          <p:nvPr/>
        </p:nvSpPr>
        <p:spPr bwMode="auto">
          <a:xfrm>
            <a:off x="8300746" y="4089284"/>
            <a:ext cx="487720" cy="2324559"/>
          </a:xfrm>
          <a:custGeom>
            <a:avLst/>
            <a:gdLst>
              <a:gd name="connsiteX0" fmla="*/ 487720 w 487720"/>
              <a:gd name="connsiteY0" fmla="*/ 0 h 2324559"/>
              <a:gd name="connsiteX1" fmla="*/ 212298 w 487720"/>
              <a:gd name="connsiteY1" fmla="*/ 363557 h 2324559"/>
              <a:gd name="connsiteX2" fmla="*/ 234332 w 487720"/>
              <a:gd name="connsiteY2" fmla="*/ 1222872 h 2324559"/>
              <a:gd name="connsiteX3" fmla="*/ 2977 w 487720"/>
              <a:gd name="connsiteY3" fmla="*/ 1949985 h 2324559"/>
              <a:gd name="connsiteX4" fmla="*/ 124163 w 487720"/>
              <a:gd name="connsiteY4" fmla="*/ 2324559 h 232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720" h="2324559">
                <a:moveTo>
                  <a:pt x="487720" y="0"/>
                </a:moveTo>
                <a:cubicBezTo>
                  <a:pt x="371124" y="79872"/>
                  <a:pt x="254529" y="159745"/>
                  <a:pt x="212298" y="363557"/>
                </a:cubicBezTo>
                <a:cubicBezTo>
                  <a:pt x="170067" y="567369"/>
                  <a:pt x="269219" y="958467"/>
                  <a:pt x="234332" y="1222872"/>
                </a:cubicBezTo>
                <a:cubicBezTo>
                  <a:pt x="199445" y="1487277"/>
                  <a:pt x="21338" y="1766371"/>
                  <a:pt x="2977" y="1949985"/>
                </a:cubicBezTo>
                <a:cubicBezTo>
                  <a:pt x="-15384" y="2133599"/>
                  <a:pt x="54389" y="2229079"/>
                  <a:pt x="124163" y="2324559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8799482" y="4122335"/>
            <a:ext cx="1488967" cy="2247441"/>
          </a:xfrm>
          <a:custGeom>
            <a:avLst/>
            <a:gdLst>
              <a:gd name="connsiteX0" fmla="*/ 0 w 1488967"/>
              <a:gd name="connsiteY0" fmla="*/ 0 h 2247441"/>
              <a:gd name="connsiteX1" fmla="*/ 330507 w 1488967"/>
              <a:gd name="connsiteY1" fmla="*/ 187286 h 2247441"/>
              <a:gd name="connsiteX2" fmla="*/ 694063 w 1488967"/>
              <a:gd name="connsiteY2" fmla="*/ 672028 h 2247441"/>
              <a:gd name="connsiteX3" fmla="*/ 1057620 w 1488967"/>
              <a:gd name="connsiteY3" fmla="*/ 1586428 h 2247441"/>
              <a:gd name="connsiteX4" fmla="*/ 1487278 w 1488967"/>
              <a:gd name="connsiteY4" fmla="*/ 1905918 h 2247441"/>
              <a:gd name="connsiteX5" fmla="*/ 1178805 w 1488967"/>
              <a:gd name="connsiteY5" fmla="*/ 2247441 h 224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967" h="2247441">
                <a:moveTo>
                  <a:pt x="0" y="0"/>
                </a:moveTo>
                <a:cubicBezTo>
                  <a:pt x="107415" y="37640"/>
                  <a:pt x="214830" y="75281"/>
                  <a:pt x="330507" y="187286"/>
                </a:cubicBezTo>
                <a:cubicBezTo>
                  <a:pt x="446184" y="299291"/>
                  <a:pt x="572878" y="438838"/>
                  <a:pt x="694063" y="672028"/>
                </a:cubicBezTo>
                <a:cubicBezTo>
                  <a:pt x="815248" y="905218"/>
                  <a:pt x="925418" y="1380780"/>
                  <a:pt x="1057620" y="1586428"/>
                </a:cubicBezTo>
                <a:cubicBezTo>
                  <a:pt x="1189823" y="1792076"/>
                  <a:pt x="1467080" y="1795749"/>
                  <a:pt x="1487278" y="1905918"/>
                </a:cubicBezTo>
                <a:cubicBezTo>
                  <a:pt x="1507476" y="2016087"/>
                  <a:pt x="1343140" y="2131764"/>
                  <a:pt x="1178805" y="2247441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/>
          <p:nvPr/>
        </p:nvCxnSpPr>
        <p:spPr bwMode="auto">
          <a:xfrm flipH="1">
            <a:off x="8791781" y="3631250"/>
            <a:ext cx="2964" cy="4910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Oval 110"/>
          <p:cNvSpPr/>
          <p:nvPr/>
        </p:nvSpPr>
        <p:spPr bwMode="auto">
          <a:xfrm>
            <a:off x="8734038" y="3573849"/>
            <a:ext cx="99152" cy="991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8731015" y="4040416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6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109" grpId="0" animBg="1"/>
      <p:bldP spid="110" grpId="0" animBg="1"/>
      <p:bldP spid="113" grpId="0" animBg="1"/>
      <p:bldP spid="114" grpId="0" animBg="1"/>
      <p:bldP spid="115" grpId="0" animBg="1"/>
      <p:bldP spid="119" grpId="0"/>
      <p:bldP spid="120" grpId="0"/>
      <p:bldP spid="123" grpId="0"/>
      <p:bldP spid="124" grpId="0"/>
      <p:bldP spid="125" grpId="0"/>
      <p:bldP spid="126" grpId="0"/>
      <p:bldP spid="31" grpId="0" animBg="1"/>
      <p:bldP spid="33" grpId="0" animBg="1"/>
      <p:bldP spid="111" grpId="0" animBg="1"/>
      <p:bldP spid="1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r>
              <a:rPr lang="en-US" dirty="0"/>
              <a:t>: the 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dirty="0">
                <a:solidFill>
                  <a:srgbClr val="FF0000"/>
                </a:solidFill>
              </a:rPr>
              <a:t>–range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6958987" cy="4464035"/>
          </a:xfrm>
        </p:spPr>
        <p:txBody>
          <a:bodyPr/>
          <a:lstStyle/>
          <a:p>
            <a:r>
              <a:rPr lang="en-US" dirty="0" smtClean="0"/>
              <a:t>There exists an </a:t>
            </a:r>
            <a:r>
              <a:rPr lang="en-US" dirty="0" smtClean="0">
                <a:solidFill>
                  <a:srgbClr val="FF0000"/>
                </a:solidFill>
              </a:rPr>
              <a:t>open range of size </a:t>
            </a:r>
            <a:r>
              <a:rPr lang="el-GR" dirty="0">
                <a:solidFill>
                  <a:srgbClr val="FF0000"/>
                </a:solidFill>
              </a:rPr>
              <a:t>π </a:t>
            </a:r>
            <a:r>
              <a:rPr lang="en-US" dirty="0" smtClean="0"/>
              <a:t>for good directions of s</a:t>
            </a:r>
          </a:p>
          <a:p>
            <a:pPr lvl="1"/>
            <a:r>
              <a:rPr lang="en-US" dirty="0" smtClean="0"/>
              <a:t>The range is delimited by an open half-plane whose bounding line contains s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925498" y="2429799"/>
            <a:ext cx="1642644" cy="23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9" idx="5"/>
            <a:endCxn id="13" idx="4"/>
          </p:cNvCxnSpPr>
          <p:nvPr/>
        </p:nvCxnSpPr>
        <p:spPr bwMode="auto">
          <a:xfrm>
            <a:off x="10004382" y="4783977"/>
            <a:ext cx="785702" cy="408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1" idx="4"/>
          </p:cNvCxnSpPr>
          <p:nvPr/>
        </p:nvCxnSpPr>
        <p:spPr bwMode="auto">
          <a:xfrm>
            <a:off x="9969326" y="4098467"/>
            <a:ext cx="9548" cy="643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9" idx="4"/>
            <a:endCxn id="12" idx="7"/>
          </p:cNvCxnSpPr>
          <p:nvPr/>
        </p:nvCxnSpPr>
        <p:spPr bwMode="auto">
          <a:xfrm flipH="1">
            <a:off x="9306648" y="4798497"/>
            <a:ext cx="662678" cy="359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Freeform 7"/>
          <p:cNvSpPr/>
          <p:nvPr/>
        </p:nvSpPr>
        <p:spPr bwMode="auto">
          <a:xfrm>
            <a:off x="9598425" y="2920379"/>
            <a:ext cx="352724" cy="1128971"/>
          </a:xfrm>
          <a:custGeom>
            <a:avLst/>
            <a:gdLst>
              <a:gd name="connsiteX0" fmla="*/ 24635 w 839883"/>
              <a:gd name="connsiteY0" fmla="*/ 0 h 1134737"/>
              <a:gd name="connsiteX1" fmla="*/ 79719 w 839883"/>
              <a:gd name="connsiteY1" fmla="*/ 539826 h 1134737"/>
              <a:gd name="connsiteX2" fmla="*/ 685647 w 839883"/>
              <a:gd name="connsiteY2" fmla="*/ 572877 h 1134737"/>
              <a:gd name="connsiteX3" fmla="*/ 839883 w 839883"/>
              <a:gd name="connsiteY3" fmla="*/ 1134737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883" h="1134737">
                <a:moveTo>
                  <a:pt x="24635" y="0"/>
                </a:moveTo>
                <a:cubicBezTo>
                  <a:pt x="-2908" y="222173"/>
                  <a:pt x="-30450" y="444347"/>
                  <a:pt x="79719" y="539826"/>
                </a:cubicBezTo>
                <a:cubicBezTo>
                  <a:pt x="189888" y="635306"/>
                  <a:pt x="558953" y="473725"/>
                  <a:pt x="685647" y="572877"/>
                </a:cubicBezTo>
                <a:cubicBezTo>
                  <a:pt x="812341" y="672029"/>
                  <a:pt x="826112" y="903383"/>
                  <a:pt x="839883" y="113473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9919750" y="4699345"/>
            <a:ext cx="99152" cy="991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9919750" y="3999315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9222016" y="5143233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0740508" y="5093657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12000" y="2060845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003314" y="445267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84956" y="284439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787693" y="503101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267687" y="509365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95297" y="383402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9620692" y="2411066"/>
            <a:ext cx="365210" cy="4252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Freeform 21"/>
          <p:cNvSpPr/>
          <p:nvPr/>
        </p:nvSpPr>
        <p:spPr bwMode="auto">
          <a:xfrm>
            <a:off x="9132972" y="2871672"/>
            <a:ext cx="487720" cy="2324559"/>
          </a:xfrm>
          <a:custGeom>
            <a:avLst/>
            <a:gdLst>
              <a:gd name="connsiteX0" fmla="*/ 487720 w 487720"/>
              <a:gd name="connsiteY0" fmla="*/ 0 h 2324559"/>
              <a:gd name="connsiteX1" fmla="*/ 212298 w 487720"/>
              <a:gd name="connsiteY1" fmla="*/ 363557 h 2324559"/>
              <a:gd name="connsiteX2" fmla="*/ 234332 w 487720"/>
              <a:gd name="connsiteY2" fmla="*/ 1222872 h 2324559"/>
              <a:gd name="connsiteX3" fmla="*/ 2977 w 487720"/>
              <a:gd name="connsiteY3" fmla="*/ 1949985 h 2324559"/>
              <a:gd name="connsiteX4" fmla="*/ 124163 w 487720"/>
              <a:gd name="connsiteY4" fmla="*/ 2324559 h 232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720" h="2324559">
                <a:moveTo>
                  <a:pt x="487720" y="0"/>
                </a:moveTo>
                <a:cubicBezTo>
                  <a:pt x="371124" y="79872"/>
                  <a:pt x="254529" y="159745"/>
                  <a:pt x="212298" y="363557"/>
                </a:cubicBezTo>
                <a:cubicBezTo>
                  <a:pt x="170067" y="567369"/>
                  <a:pt x="269219" y="958467"/>
                  <a:pt x="234332" y="1222872"/>
                </a:cubicBezTo>
                <a:cubicBezTo>
                  <a:pt x="199445" y="1487277"/>
                  <a:pt x="21338" y="1766371"/>
                  <a:pt x="2977" y="1949985"/>
                </a:cubicBezTo>
                <a:cubicBezTo>
                  <a:pt x="-15384" y="2133599"/>
                  <a:pt x="54389" y="2229079"/>
                  <a:pt x="124163" y="2324559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9631708" y="2904723"/>
            <a:ext cx="1488967" cy="2247441"/>
          </a:xfrm>
          <a:custGeom>
            <a:avLst/>
            <a:gdLst>
              <a:gd name="connsiteX0" fmla="*/ 0 w 1488967"/>
              <a:gd name="connsiteY0" fmla="*/ 0 h 2247441"/>
              <a:gd name="connsiteX1" fmla="*/ 330507 w 1488967"/>
              <a:gd name="connsiteY1" fmla="*/ 187286 h 2247441"/>
              <a:gd name="connsiteX2" fmla="*/ 694063 w 1488967"/>
              <a:gd name="connsiteY2" fmla="*/ 672028 h 2247441"/>
              <a:gd name="connsiteX3" fmla="*/ 1057620 w 1488967"/>
              <a:gd name="connsiteY3" fmla="*/ 1586428 h 2247441"/>
              <a:gd name="connsiteX4" fmla="*/ 1487278 w 1488967"/>
              <a:gd name="connsiteY4" fmla="*/ 1905918 h 2247441"/>
              <a:gd name="connsiteX5" fmla="*/ 1178805 w 1488967"/>
              <a:gd name="connsiteY5" fmla="*/ 2247441 h 224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967" h="2247441">
                <a:moveTo>
                  <a:pt x="0" y="0"/>
                </a:moveTo>
                <a:cubicBezTo>
                  <a:pt x="107415" y="37640"/>
                  <a:pt x="214830" y="75281"/>
                  <a:pt x="330507" y="187286"/>
                </a:cubicBezTo>
                <a:cubicBezTo>
                  <a:pt x="446184" y="299291"/>
                  <a:pt x="572878" y="438838"/>
                  <a:pt x="694063" y="672028"/>
                </a:cubicBezTo>
                <a:cubicBezTo>
                  <a:pt x="815248" y="905218"/>
                  <a:pt x="925418" y="1380780"/>
                  <a:pt x="1057620" y="1586428"/>
                </a:cubicBezTo>
                <a:cubicBezTo>
                  <a:pt x="1189823" y="1792076"/>
                  <a:pt x="1467080" y="1795749"/>
                  <a:pt x="1487278" y="1905918"/>
                </a:cubicBezTo>
                <a:cubicBezTo>
                  <a:pt x="1507476" y="2016087"/>
                  <a:pt x="1343140" y="2131764"/>
                  <a:pt x="1178805" y="2247441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9624007" y="2413638"/>
            <a:ext cx="2964" cy="4910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9566264" y="2356237"/>
            <a:ext cx="99152" cy="991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>
            <a:off x="9265076" y="2431096"/>
            <a:ext cx="349744" cy="3150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25" idx="3"/>
          </p:cNvCxnSpPr>
          <p:nvPr/>
        </p:nvCxnSpPr>
        <p:spPr bwMode="auto">
          <a:xfrm flipH="1">
            <a:off x="9087268" y="2440869"/>
            <a:ext cx="493516" cy="2658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9617644" y="2395810"/>
            <a:ext cx="558953" cy="3008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0417324" y="2440869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10525656" y="2450048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10195155" y="2450048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10303487" y="2459227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9974816" y="2450048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10083148" y="2459227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9752647" y="2459227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9860979" y="2446372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9510275" y="2459227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9618607" y="2468406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9288106" y="2446372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9396438" y="2455551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9067768" y="2446372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9176100" y="2455551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8953931" y="2442696"/>
            <a:ext cx="0" cy="1329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9563241" y="2822804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flipH="1" flipV="1">
            <a:off x="8919130" y="2088363"/>
            <a:ext cx="722433" cy="3400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6" name="Group 55"/>
          <p:cNvGrpSpPr/>
          <p:nvPr/>
        </p:nvGrpSpPr>
        <p:grpSpPr>
          <a:xfrm rot="1157155">
            <a:off x="9119118" y="2065141"/>
            <a:ext cx="293212" cy="352095"/>
            <a:chOff x="8956293" y="2528073"/>
            <a:chExt cx="293212" cy="352095"/>
          </a:xfrm>
        </p:grpSpPr>
        <p:cxnSp>
          <p:nvCxnSpPr>
            <p:cNvPr id="57" name="Straight Connector 56"/>
            <p:cNvCxnSpPr/>
            <p:nvPr/>
          </p:nvCxnSpPr>
          <p:spPr bwMode="auto">
            <a:xfrm flipH="1">
              <a:off x="9027058" y="2528073"/>
              <a:ext cx="151682" cy="3520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8956293" y="2582790"/>
              <a:ext cx="293212" cy="22752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9" name="Elbow Connector 58"/>
          <p:cNvCxnSpPr/>
          <p:nvPr/>
        </p:nvCxnSpPr>
        <p:spPr bwMode="auto">
          <a:xfrm>
            <a:off x="9108670" y="2427726"/>
            <a:ext cx="508338" cy="25627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0451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Straight Arrow Connector 131"/>
          <p:cNvCxnSpPr/>
          <p:nvPr/>
        </p:nvCxnSpPr>
        <p:spPr bwMode="auto">
          <a:xfrm flipH="1" flipV="1">
            <a:off x="9622547" y="4581534"/>
            <a:ext cx="356442" cy="30968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9677814" y="2511476"/>
            <a:ext cx="365210" cy="4252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9" name="Group 128"/>
          <p:cNvGrpSpPr/>
          <p:nvPr/>
        </p:nvGrpSpPr>
        <p:grpSpPr>
          <a:xfrm rot="18109120">
            <a:off x="8892765" y="2534477"/>
            <a:ext cx="1642644" cy="171553"/>
            <a:chOff x="4441633" y="5522394"/>
            <a:chExt cx="1642644" cy="171553"/>
          </a:xfrm>
        </p:grpSpPr>
        <p:cxnSp>
          <p:nvCxnSpPr>
            <p:cNvPr id="109" name="Straight Connector 108"/>
            <p:cNvCxnSpPr/>
            <p:nvPr/>
          </p:nvCxnSpPr>
          <p:spPr bwMode="auto">
            <a:xfrm>
              <a:off x="4441633" y="5522394"/>
              <a:ext cx="1642644" cy="2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5933459" y="5533464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6041791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5711290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5819622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5490951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5599283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>
              <a:off x="5268782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>
              <a:off x="5377114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>
              <a:off x="5026410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>
              <a:off x="5134742" y="5561001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 bwMode="auto">
            <a:xfrm>
              <a:off x="4804241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>
              <a:off x="4912573" y="5548146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>
              <a:off x="4583903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>
              <a:off x="4692235" y="5548146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>
              <a:off x="4470066" y="5535291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r>
              <a:rPr lang="en-US" dirty="0"/>
              <a:t>: the 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dirty="0">
                <a:solidFill>
                  <a:srgbClr val="FF0000"/>
                </a:solidFill>
              </a:rPr>
              <a:t>–range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6958987" cy="4464035"/>
          </a:xfrm>
        </p:spPr>
        <p:txBody>
          <a:bodyPr/>
          <a:lstStyle/>
          <a:p>
            <a:r>
              <a:rPr lang="en-US" dirty="0" smtClean="0"/>
              <a:t>There exists an </a:t>
            </a:r>
            <a:r>
              <a:rPr lang="en-US" dirty="0" smtClean="0">
                <a:solidFill>
                  <a:srgbClr val="FF0000"/>
                </a:solidFill>
              </a:rPr>
              <a:t>open range of size </a:t>
            </a:r>
            <a:r>
              <a:rPr lang="el-GR" dirty="0">
                <a:solidFill>
                  <a:srgbClr val="FF0000"/>
                </a:solidFill>
              </a:rPr>
              <a:t>π </a:t>
            </a:r>
            <a:r>
              <a:rPr lang="en-US" dirty="0" smtClean="0"/>
              <a:t>for good directions of s</a:t>
            </a:r>
          </a:p>
          <a:p>
            <a:pPr lvl="1"/>
            <a:r>
              <a:rPr lang="en-US" dirty="0" smtClean="0"/>
              <a:t>The range is delimited by an open half-plane whose bounding line contains 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This is true for all cases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This range can be uniquely determined by the locations of the vertices s, t, u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u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u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, 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v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v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dirty="0" smtClean="0"/>
              <a:t>Recall: a direction is </a:t>
            </a:r>
            <a:r>
              <a:rPr lang="en-US" dirty="0" smtClean="0">
                <a:solidFill>
                  <a:srgbClr val="FF0000"/>
                </a:solidFill>
              </a:rPr>
              <a:t>good</a:t>
            </a:r>
            <a:r>
              <a:rPr lang="en-US" dirty="0" smtClean="0"/>
              <a:t> to move s if </a:t>
            </a:r>
            <a:r>
              <a:rPr lang="en-US" dirty="0"/>
              <a:t>we can find a direction to move t </a:t>
            </a:r>
            <a:r>
              <a:rPr lang="en-US" dirty="0" smtClean="0"/>
              <a:t>simultaneously </a:t>
            </a:r>
            <a:r>
              <a:rPr lang="en-US" dirty="0"/>
              <a:t>(with a different speed) and the lengths of </a:t>
            </a:r>
            <a:r>
              <a:rPr lang="en-US" dirty="0">
                <a:solidFill>
                  <a:srgbClr val="FF0000"/>
                </a:solidFill>
              </a:rPr>
              <a:t>all three </a:t>
            </a:r>
            <a:r>
              <a:rPr lang="en-US" dirty="0"/>
              <a:t>paths strictly </a:t>
            </a:r>
            <a:r>
              <a:rPr lang="en-US" dirty="0" smtClean="0"/>
              <a:t>decrease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Except for a special case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pPr lvl="2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8" name="Straight Connector 57"/>
          <p:cNvCxnSpPr>
            <a:stCxn id="65" idx="5"/>
            <a:endCxn id="70" idx="4"/>
          </p:cNvCxnSpPr>
          <p:nvPr/>
        </p:nvCxnSpPr>
        <p:spPr bwMode="auto">
          <a:xfrm>
            <a:off x="10028504" y="4926270"/>
            <a:ext cx="785702" cy="408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68" idx="4"/>
          </p:cNvCxnSpPr>
          <p:nvPr/>
        </p:nvCxnSpPr>
        <p:spPr bwMode="auto">
          <a:xfrm>
            <a:off x="9993448" y="4240760"/>
            <a:ext cx="9548" cy="643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65" idx="4"/>
            <a:endCxn id="69" idx="7"/>
          </p:cNvCxnSpPr>
          <p:nvPr/>
        </p:nvCxnSpPr>
        <p:spPr bwMode="auto">
          <a:xfrm flipH="1">
            <a:off x="9330770" y="4940790"/>
            <a:ext cx="662678" cy="359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66" idx="0"/>
            <a:endCxn id="71" idx="2"/>
          </p:cNvCxnSpPr>
          <p:nvPr/>
        </p:nvCxnSpPr>
        <p:spPr bwMode="auto">
          <a:xfrm>
            <a:off x="9672123" y="2467732"/>
            <a:ext cx="627963" cy="4780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66" idx="6"/>
            <a:endCxn id="67" idx="5"/>
          </p:cNvCxnSpPr>
          <p:nvPr/>
        </p:nvCxnSpPr>
        <p:spPr bwMode="auto">
          <a:xfrm flipH="1">
            <a:off x="9176533" y="2517308"/>
            <a:ext cx="545166" cy="5539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66" idx="0"/>
            <a:endCxn id="72" idx="5"/>
          </p:cNvCxnSpPr>
          <p:nvPr/>
        </p:nvCxnSpPr>
        <p:spPr bwMode="auto">
          <a:xfrm flipH="1" flipV="1">
            <a:off x="9583974" y="1795986"/>
            <a:ext cx="88149" cy="6717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9135388" y="3056906"/>
            <a:ext cx="839883" cy="1134737"/>
          </a:xfrm>
          <a:custGeom>
            <a:avLst/>
            <a:gdLst>
              <a:gd name="connsiteX0" fmla="*/ 24635 w 839883"/>
              <a:gd name="connsiteY0" fmla="*/ 0 h 1134737"/>
              <a:gd name="connsiteX1" fmla="*/ 79719 w 839883"/>
              <a:gd name="connsiteY1" fmla="*/ 539826 h 1134737"/>
              <a:gd name="connsiteX2" fmla="*/ 685647 w 839883"/>
              <a:gd name="connsiteY2" fmla="*/ 572877 h 1134737"/>
              <a:gd name="connsiteX3" fmla="*/ 839883 w 839883"/>
              <a:gd name="connsiteY3" fmla="*/ 1134737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883" h="1134737">
                <a:moveTo>
                  <a:pt x="24635" y="0"/>
                </a:moveTo>
                <a:cubicBezTo>
                  <a:pt x="-2908" y="222173"/>
                  <a:pt x="-30450" y="444347"/>
                  <a:pt x="79719" y="539826"/>
                </a:cubicBezTo>
                <a:cubicBezTo>
                  <a:pt x="189888" y="635306"/>
                  <a:pt x="558953" y="473725"/>
                  <a:pt x="685647" y="572877"/>
                </a:cubicBezTo>
                <a:cubicBezTo>
                  <a:pt x="812341" y="672029"/>
                  <a:pt x="826112" y="903383"/>
                  <a:pt x="839883" y="113473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 bwMode="auto">
          <a:xfrm>
            <a:off x="9943872" y="4841638"/>
            <a:ext cx="99152" cy="991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9622547" y="2467732"/>
            <a:ext cx="99152" cy="991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9091901" y="2986672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943872" y="4141608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9246138" y="5285526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0764630" y="5235950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10300086" y="2896242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9499342" y="1711354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10360861" y="2979788"/>
            <a:ext cx="896513" cy="2313542"/>
          </a:xfrm>
          <a:custGeom>
            <a:avLst/>
            <a:gdLst>
              <a:gd name="connsiteX0" fmla="*/ 0 w 896513"/>
              <a:gd name="connsiteY0" fmla="*/ 0 h 2313542"/>
              <a:gd name="connsiteX1" fmla="*/ 881350 w 896513"/>
              <a:gd name="connsiteY1" fmla="*/ 1101686 h 2313542"/>
              <a:gd name="connsiteX2" fmla="*/ 473725 w 896513"/>
              <a:gd name="connsiteY2" fmla="*/ 2313542 h 231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513" h="2313542">
                <a:moveTo>
                  <a:pt x="0" y="0"/>
                </a:moveTo>
                <a:cubicBezTo>
                  <a:pt x="401198" y="358048"/>
                  <a:pt x="802396" y="716096"/>
                  <a:pt x="881350" y="1101686"/>
                </a:cubicBezTo>
                <a:cubicBezTo>
                  <a:pt x="960304" y="1487276"/>
                  <a:pt x="717014" y="1900409"/>
                  <a:pt x="473725" y="231354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 bwMode="auto">
          <a:xfrm>
            <a:off x="8772758" y="1767932"/>
            <a:ext cx="728787" cy="3774711"/>
          </a:xfrm>
          <a:custGeom>
            <a:avLst/>
            <a:gdLst>
              <a:gd name="connsiteX0" fmla="*/ 728787 w 728787"/>
              <a:gd name="connsiteY0" fmla="*/ 0 h 3774711"/>
              <a:gd name="connsiteX1" fmla="*/ 354214 w 728787"/>
              <a:gd name="connsiteY1" fmla="*/ 407624 h 3774711"/>
              <a:gd name="connsiteX2" fmla="*/ 1674 w 728787"/>
              <a:gd name="connsiteY2" fmla="*/ 1421176 h 3774711"/>
              <a:gd name="connsiteX3" fmla="*/ 222012 w 728787"/>
              <a:gd name="connsiteY3" fmla="*/ 2655065 h 3774711"/>
              <a:gd name="connsiteX4" fmla="*/ 244045 w 728787"/>
              <a:gd name="connsiteY4" fmla="*/ 3701668 h 3774711"/>
              <a:gd name="connsiteX5" fmla="*/ 508450 w 728787"/>
              <a:gd name="connsiteY5" fmla="*/ 3602516 h 37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787" h="3774711">
                <a:moveTo>
                  <a:pt x="728787" y="0"/>
                </a:moveTo>
                <a:cubicBezTo>
                  <a:pt x="602093" y="85380"/>
                  <a:pt x="475399" y="170761"/>
                  <a:pt x="354214" y="407624"/>
                </a:cubicBezTo>
                <a:cubicBezTo>
                  <a:pt x="233029" y="644487"/>
                  <a:pt x="23708" y="1046603"/>
                  <a:pt x="1674" y="1421176"/>
                </a:cubicBezTo>
                <a:cubicBezTo>
                  <a:pt x="-20360" y="1795749"/>
                  <a:pt x="181617" y="2274983"/>
                  <a:pt x="222012" y="2655065"/>
                </a:cubicBezTo>
                <a:cubicBezTo>
                  <a:pt x="262407" y="3035147"/>
                  <a:pt x="196305" y="3543760"/>
                  <a:pt x="244045" y="3701668"/>
                </a:cubicBezTo>
                <a:cubicBezTo>
                  <a:pt x="291785" y="3859576"/>
                  <a:pt x="400117" y="3731046"/>
                  <a:pt x="508450" y="360251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9677814" y="2236376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0027436" y="4594965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371876" y="270344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8782386" y="270046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0811815" y="517331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9291809" y="52359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0019419" y="397632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9555329" y="150088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3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r>
              <a:rPr lang="en-US" dirty="0"/>
              <a:t>: the 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dirty="0">
                <a:solidFill>
                  <a:srgbClr val="FF0000"/>
                </a:solidFill>
              </a:rPr>
              <a:t>–range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6958987" cy="4464035"/>
          </a:xfrm>
        </p:spPr>
        <p:txBody>
          <a:bodyPr/>
          <a:lstStyle/>
          <a:p>
            <a:r>
              <a:rPr lang="en-US" dirty="0" smtClean="0"/>
              <a:t>There exists an </a:t>
            </a:r>
            <a:r>
              <a:rPr lang="en-US" dirty="0" smtClean="0">
                <a:solidFill>
                  <a:srgbClr val="FF0000"/>
                </a:solidFill>
              </a:rPr>
              <a:t>open range of size </a:t>
            </a:r>
            <a:r>
              <a:rPr lang="el-GR" dirty="0">
                <a:solidFill>
                  <a:srgbClr val="FF0000"/>
                </a:solidFill>
              </a:rPr>
              <a:t>π </a:t>
            </a:r>
            <a:r>
              <a:rPr lang="en-US" dirty="0" smtClean="0"/>
              <a:t>for good directions of s</a:t>
            </a:r>
          </a:p>
          <a:p>
            <a:pPr lvl="1"/>
            <a:r>
              <a:rPr lang="en-US" dirty="0" smtClean="0"/>
              <a:t>The range is delimited by an open half-plane whose bounding line contains 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This is true for all cases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This range can be uniquely determined by the locations of the vertices s, t, u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u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u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, 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v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v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dirty="0" smtClean="0"/>
              <a:t>Recall: a direction is </a:t>
            </a:r>
            <a:r>
              <a:rPr lang="en-US" dirty="0" smtClean="0">
                <a:solidFill>
                  <a:srgbClr val="FF0000"/>
                </a:solidFill>
              </a:rPr>
              <a:t>good</a:t>
            </a:r>
            <a:r>
              <a:rPr lang="en-US" dirty="0" smtClean="0"/>
              <a:t> to move s if </a:t>
            </a:r>
            <a:r>
              <a:rPr lang="en-US" dirty="0"/>
              <a:t>we can find a direction to move t </a:t>
            </a:r>
            <a:r>
              <a:rPr lang="en-US" dirty="0" smtClean="0"/>
              <a:t>simultaneously </a:t>
            </a:r>
            <a:r>
              <a:rPr lang="en-US" dirty="0"/>
              <a:t>(with a different speed) and the lengths of </a:t>
            </a:r>
            <a:r>
              <a:rPr lang="en-US" dirty="0">
                <a:solidFill>
                  <a:srgbClr val="FF0000"/>
                </a:solidFill>
              </a:rPr>
              <a:t>all three </a:t>
            </a:r>
            <a:r>
              <a:rPr lang="en-US" dirty="0"/>
              <a:t>paths strictly </a:t>
            </a:r>
            <a:r>
              <a:rPr lang="en-US" dirty="0" smtClean="0"/>
              <a:t>decrease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Except for a special case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</a:rPr>
              <a:t> = b</a:t>
            </a:r>
            <a:r>
              <a:rPr lang="en-US" baseline="-25000" dirty="0" smtClean="0">
                <a:solidFill>
                  <a:srgbClr val="00B050"/>
                </a:solidFill>
              </a:rPr>
              <a:t>1,</a:t>
            </a:r>
            <a:r>
              <a:rPr lang="en-US" dirty="0" smtClean="0">
                <a:solidFill>
                  <a:srgbClr val="00B050"/>
                </a:solidFill>
              </a:rPr>
              <a:t> a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=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, a</a:t>
            </a:r>
            <a:r>
              <a:rPr lang="en-US" baseline="-25000" dirty="0" smtClean="0">
                <a:solidFill>
                  <a:srgbClr val="00B050"/>
                </a:solidFill>
              </a:rPr>
              <a:t>3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=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3</a:t>
            </a:r>
            <a:endParaRPr lang="en-US" dirty="0" smtClean="0">
              <a:solidFill>
                <a:srgbClr val="00B050"/>
              </a:solidFill>
            </a:endParaRPr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no good directions for s exist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pPr lvl="2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8" name="Straight Connector 57"/>
          <p:cNvCxnSpPr>
            <a:stCxn id="65" idx="5"/>
            <a:endCxn id="70" idx="4"/>
          </p:cNvCxnSpPr>
          <p:nvPr/>
        </p:nvCxnSpPr>
        <p:spPr bwMode="auto">
          <a:xfrm>
            <a:off x="10028504" y="4926270"/>
            <a:ext cx="785702" cy="408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68" idx="4"/>
          </p:cNvCxnSpPr>
          <p:nvPr/>
        </p:nvCxnSpPr>
        <p:spPr bwMode="auto">
          <a:xfrm>
            <a:off x="9993448" y="4240760"/>
            <a:ext cx="9548" cy="643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65" idx="4"/>
            <a:endCxn id="69" idx="7"/>
          </p:cNvCxnSpPr>
          <p:nvPr/>
        </p:nvCxnSpPr>
        <p:spPr bwMode="auto">
          <a:xfrm flipH="1">
            <a:off x="9330770" y="4940790"/>
            <a:ext cx="662678" cy="359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66" idx="0"/>
            <a:endCxn id="71" idx="2"/>
          </p:cNvCxnSpPr>
          <p:nvPr/>
        </p:nvCxnSpPr>
        <p:spPr bwMode="auto">
          <a:xfrm>
            <a:off x="9672123" y="2467732"/>
            <a:ext cx="627963" cy="4780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66" idx="6"/>
            <a:endCxn id="67" idx="5"/>
          </p:cNvCxnSpPr>
          <p:nvPr/>
        </p:nvCxnSpPr>
        <p:spPr bwMode="auto">
          <a:xfrm flipH="1">
            <a:off x="9176533" y="2517308"/>
            <a:ext cx="545166" cy="5539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66" idx="0"/>
            <a:endCxn id="72" idx="5"/>
          </p:cNvCxnSpPr>
          <p:nvPr/>
        </p:nvCxnSpPr>
        <p:spPr bwMode="auto">
          <a:xfrm flipH="1" flipV="1">
            <a:off x="9583974" y="1795986"/>
            <a:ext cx="88149" cy="6717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9135388" y="3056906"/>
            <a:ext cx="839883" cy="1134737"/>
          </a:xfrm>
          <a:custGeom>
            <a:avLst/>
            <a:gdLst>
              <a:gd name="connsiteX0" fmla="*/ 24635 w 839883"/>
              <a:gd name="connsiteY0" fmla="*/ 0 h 1134737"/>
              <a:gd name="connsiteX1" fmla="*/ 79719 w 839883"/>
              <a:gd name="connsiteY1" fmla="*/ 539826 h 1134737"/>
              <a:gd name="connsiteX2" fmla="*/ 685647 w 839883"/>
              <a:gd name="connsiteY2" fmla="*/ 572877 h 1134737"/>
              <a:gd name="connsiteX3" fmla="*/ 839883 w 839883"/>
              <a:gd name="connsiteY3" fmla="*/ 1134737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883" h="1134737">
                <a:moveTo>
                  <a:pt x="24635" y="0"/>
                </a:moveTo>
                <a:cubicBezTo>
                  <a:pt x="-2908" y="222173"/>
                  <a:pt x="-30450" y="444347"/>
                  <a:pt x="79719" y="539826"/>
                </a:cubicBezTo>
                <a:cubicBezTo>
                  <a:pt x="189888" y="635306"/>
                  <a:pt x="558953" y="473725"/>
                  <a:pt x="685647" y="572877"/>
                </a:cubicBezTo>
                <a:cubicBezTo>
                  <a:pt x="812341" y="672029"/>
                  <a:pt x="826112" y="903383"/>
                  <a:pt x="839883" y="113473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 bwMode="auto">
          <a:xfrm>
            <a:off x="9943872" y="4841638"/>
            <a:ext cx="99152" cy="991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9622547" y="2467732"/>
            <a:ext cx="99152" cy="991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9091901" y="2986672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943872" y="4141608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9246138" y="5285526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0764630" y="5235950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10300086" y="2896242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9499342" y="1711354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10360861" y="2979788"/>
            <a:ext cx="896513" cy="2313542"/>
          </a:xfrm>
          <a:custGeom>
            <a:avLst/>
            <a:gdLst>
              <a:gd name="connsiteX0" fmla="*/ 0 w 896513"/>
              <a:gd name="connsiteY0" fmla="*/ 0 h 2313542"/>
              <a:gd name="connsiteX1" fmla="*/ 881350 w 896513"/>
              <a:gd name="connsiteY1" fmla="*/ 1101686 h 2313542"/>
              <a:gd name="connsiteX2" fmla="*/ 473725 w 896513"/>
              <a:gd name="connsiteY2" fmla="*/ 2313542 h 231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513" h="2313542">
                <a:moveTo>
                  <a:pt x="0" y="0"/>
                </a:moveTo>
                <a:cubicBezTo>
                  <a:pt x="401198" y="358048"/>
                  <a:pt x="802396" y="716096"/>
                  <a:pt x="881350" y="1101686"/>
                </a:cubicBezTo>
                <a:cubicBezTo>
                  <a:pt x="960304" y="1487276"/>
                  <a:pt x="717014" y="1900409"/>
                  <a:pt x="473725" y="231354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 bwMode="auto">
          <a:xfrm>
            <a:off x="8772758" y="1767932"/>
            <a:ext cx="728787" cy="3774711"/>
          </a:xfrm>
          <a:custGeom>
            <a:avLst/>
            <a:gdLst>
              <a:gd name="connsiteX0" fmla="*/ 728787 w 728787"/>
              <a:gd name="connsiteY0" fmla="*/ 0 h 3774711"/>
              <a:gd name="connsiteX1" fmla="*/ 354214 w 728787"/>
              <a:gd name="connsiteY1" fmla="*/ 407624 h 3774711"/>
              <a:gd name="connsiteX2" fmla="*/ 1674 w 728787"/>
              <a:gd name="connsiteY2" fmla="*/ 1421176 h 3774711"/>
              <a:gd name="connsiteX3" fmla="*/ 222012 w 728787"/>
              <a:gd name="connsiteY3" fmla="*/ 2655065 h 3774711"/>
              <a:gd name="connsiteX4" fmla="*/ 244045 w 728787"/>
              <a:gd name="connsiteY4" fmla="*/ 3701668 h 3774711"/>
              <a:gd name="connsiteX5" fmla="*/ 508450 w 728787"/>
              <a:gd name="connsiteY5" fmla="*/ 3602516 h 37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787" h="3774711">
                <a:moveTo>
                  <a:pt x="728787" y="0"/>
                </a:moveTo>
                <a:cubicBezTo>
                  <a:pt x="602093" y="85380"/>
                  <a:pt x="475399" y="170761"/>
                  <a:pt x="354214" y="407624"/>
                </a:cubicBezTo>
                <a:cubicBezTo>
                  <a:pt x="233029" y="644487"/>
                  <a:pt x="23708" y="1046603"/>
                  <a:pt x="1674" y="1421176"/>
                </a:cubicBezTo>
                <a:cubicBezTo>
                  <a:pt x="-20360" y="1795749"/>
                  <a:pt x="181617" y="2274983"/>
                  <a:pt x="222012" y="2655065"/>
                </a:cubicBezTo>
                <a:cubicBezTo>
                  <a:pt x="262407" y="3035147"/>
                  <a:pt x="196305" y="3543760"/>
                  <a:pt x="244045" y="3701668"/>
                </a:cubicBezTo>
                <a:cubicBezTo>
                  <a:pt x="291785" y="3859576"/>
                  <a:pt x="400117" y="3731046"/>
                  <a:pt x="508450" y="360251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9677814" y="2236376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0027436" y="4594965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371876" y="270344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8782386" y="270046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0811815" y="517331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9291809" y="52359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0019419" y="397632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4" name="Arc 3"/>
          <p:cNvSpPr/>
          <p:nvPr/>
        </p:nvSpPr>
        <p:spPr bwMode="auto">
          <a:xfrm rot="879767">
            <a:off x="9069914" y="2124997"/>
            <a:ext cx="9144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 bwMode="auto">
          <a:xfrm rot="6756806">
            <a:off x="9211300" y="2131831"/>
            <a:ext cx="914400" cy="914400"/>
          </a:xfrm>
          <a:prstGeom prst="arc">
            <a:avLst>
              <a:gd name="adj1" fmla="val 16200000"/>
              <a:gd name="adj2" fmla="val 146737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/>
          <p:cNvSpPr/>
          <p:nvPr/>
        </p:nvSpPr>
        <p:spPr bwMode="auto">
          <a:xfrm rot="16200000">
            <a:off x="9400996" y="2362000"/>
            <a:ext cx="801930" cy="648201"/>
          </a:xfrm>
          <a:prstGeom prst="arc">
            <a:avLst>
              <a:gd name="adj1" fmla="val 15597039"/>
              <a:gd name="adj2" fmla="val 202468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c 49"/>
          <p:cNvSpPr/>
          <p:nvPr/>
        </p:nvSpPr>
        <p:spPr bwMode="auto">
          <a:xfrm rot="879767">
            <a:off x="9442301" y="4491516"/>
            <a:ext cx="9144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/>
          <p:cNvSpPr/>
          <p:nvPr/>
        </p:nvSpPr>
        <p:spPr bwMode="auto">
          <a:xfrm rot="6878568">
            <a:off x="9429935" y="4414068"/>
            <a:ext cx="914400" cy="914400"/>
          </a:xfrm>
          <a:prstGeom prst="arc">
            <a:avLst>
              <a:gd name="adj1" fmla="val 16200000"/>
              <a:gd name="adj2" fmla="val 146737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 bwMode="auto">
          <a:xfrm rot="16200000">
            <a:off x="9726856" y="4649758"/>
            <a:ext cx="801930" cy="648201"/>
          </a:xfrm>
          <a:prstGeom prst="arc">
            <a:avLst>
              <a:gd name="adj1" fmla="val 15597039"/>
              <a:gd name="adj2" fmla="val 202468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886849" y="198767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191053" y="219640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9618950" y="292181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50646" y="526375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9486450" y="448682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0245993" y="449229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9618950" y="154377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7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" grpId="0"/>
      <p:bldP spid="54" grpId="0"/>
      <p:bldP spid="55" grpId="0"/>
      <p:bldP spid="6" grpId="0"/>
      <p:bldP spid="57" grpId="0"/>
      <p:bldP spid="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 </a:t>
            </a:r>
            <a:r>
              <a:rPr lang="el-GR" dirty="0"/>
              <a:t>π</a:t>
            </a:r>
            <a:r>
              <a:rPr lang="en-US" dirty="0"/>
              <a:t>–range </a:t>
            </a:r>
            <a:r>
              <a:rPr lang="en-US" dirty="0" smtClean="0"/>
              <a:t>property?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1"/>
            <a:ext cx="7761183" cy="4430984"/>
          </a:xfrm>
        </p:spPr>
        <p:txBody>
          <a:bodyPr/>
          <a:lstStyle/>
          <a:p>
            <a:r>
              <a:rPr lang="en-US" dirty="0"/>
              <a:t>What if a center s has only one farthest </a:t>
            </a:r>
            <a:r>
              <a:rPr lang="en-US" dirty="0" smtClean="0"/>
              <a:t>point t?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all three </a:t>
            </a:r>
            <a:r>
              <a:rPr lang="en-US" dirty="0"/>
              <a:t>shortest paths have the same length</a:t>
            </a:r>
          </a:p>
          <a:p>
            <a:pPr lvl="1"/>
            <a:r>
              <a:rPr lang="en-US" dirty="0"/>
              <a:t>form a system of </a:t>
            </a:r>
            <a:r>
              <a:rPr lang="en-US" dirty="0">
                <a:solidFill>
                  <a:srgbClr val="FF0000"/>
                </a:solidFill>
              </a:rPr>
              <a:t>two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equations</a:t>
            </a:r>
            <a:r>
              <a:rPr lang="en-US" dirty="0"/>
              <a:t>, with the four coordinates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s, </a:t>
            </a:r>
            <a:r>
              <a:rPr lang="en-US" dirty="0" smtClean="0"/>
              <a:t>t </a:t>
            </a:r>
            <a:r>
              <a:rPr lang="en-US" dirty="0"/>
              <a:t>as </a:t>
            </a:r>
            <a:r>
              <a:rPr lang="en-US" dirty="0">
                <a:solidFill>
                  <a:srgbClr val="FF0000"/>
                </a:solidFill>
              </a:rPr>
              <a:t>four variables</a:t>
            </a:r>
          </a:p>
          <a:p>
            <a:pPr lvl="1"/>
            <a:r>
              <a:rPr lang="en-US" dirty="0"/>
              <a:t>need </a:t>
            </a:r>
            <a:r>
              <a:rPr lang="en-US" dirty="0">
                <a:solidFill>
                  <a:srgbClr val="FF0000"/>
                </a:solidFill>
              </a:rPr>
              <a:t>two additional constraints </a:t>
            </a:r>
            <a:r>
              <a:rPr lang="en-US" dirty="0"/>
              <a:t>to determine 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No good directions exist for s</a:t>
            </a:r>
          </a:p>
          <a:p>
            <a:pPr lvl="2"/>
            <a:r>
              <a:rPr lang="en-US" dirty="0" smtClean="0"/>
              <a:t>The special case must happen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>
                <a:solidFill>
                  <a:srgbClr val="00B050"/>
                </a:solidFill>
              </a:rPr>
              <a:t> = b</a:t>
            </a:r>
            <a:r>
              <a:rPr lang="en-US" baseline="-25000" dirty="0">
                <a:solidFill>
                  <a:srgbClr val="00B050"/>
                </a:solidFill>
              </a:rPr>
              <a:t>1,</a:t>
            </a:r>
            <a:r>
              <a:rPr lang="en-US" dirty="0">
                <a:solidFill>
                  <a:srgbClr val="00B050"/>
                </a:solidFill>
              </a:rPr>
              <a:t> a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 = b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, a</a:t>
            </a:r>
            <a:r>
              <a:rPr lang="en-US" baseline="-25000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 =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r>
              <a:rPr lang="en-US" baseline="-25000" dirty="0" smtClean="0">
                <a:solidFill>
                  <a:srgbClr val="00B050"/>
                </a:solidFill>
              </a:rPr>
              <a:t>3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This provides two additional (independent) constraints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endParaRPr lang="en-US" dirty="0"/>
          </a:p>
          <a:p>
            <a:endParaRPr lang="en-US" dirty="0"/>
          </a:p>
        </p:txBody>
      </p:sp>
      <p:cxnSp>
        <p:nvCxnSpPr>
          <p:cNvPr id="4" name="Straight Connector 3"/>
          <p:cNvCxnSpPr>
            <a:stCxn id="11" idx="5"/>
            <a:endCxn id="16" idx="4"/>
          </p:cNvCxnSpPr>
          <p:nvPr/>
        </p:nvCxnSpPr>
        <p:spPr bwMode="auto">
          <a:xfrm>
            <a:off x="10028504" y="4926270"/>
            <a:ext cx="785702" cy="408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14" idx="4"/>
          </p:cNvCxnSpPr>
          <p:nvPr/>
        </p:nvCxnSpPr>
        <p:spPr bwMode="auto">
          <a:xfrm>
            <a:off x="9993448" y="4240760"/>
            <a:ext cx="9548" cy="643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1" idx="4"/>
            <a:endCxn id="15" idx="7"/>
          </p:cNvCxnSpPr>
          <p:nvPr/>
        </p:nvCxnSpPr>
        <p:spPr bwMode="auto">
          <a:xfrm flipH="1">
            <a:off x="9330770" y="4940790"/>
            <a:ext cx="662678" cy="359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2" idx="0"/>
            <a:endCxn id="17" idx="2"/>
          </p:cNvCxnSpPr>
          <p:nvPr/>
        </p:nvCxnSpPr>
        <p:spPr bwMode="auto">
          <a:xfrm>
            <a:off x="9672123" y="2467732"/>
            <a:ext cx="627963" cy="4780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6"/>
            <a:endCxn id="13" idx="5"/>
          </p:cNvCxnSpPr>
          <p:nvPr/>
        </p:nvCxnSpPr>
        <p:spPr bwMode="auto">
          <a:xfrm flipH="1">
            <a:off x="9176533" y="2517308"/>
            <a:ext cx="545166" cy="5539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2" idx="0"/>
            <a:endCxn id="18" idx="5"/>
          </p:cNvCxnSpPr>
          <p:nvPr/>
        </p:nvCxnSpPr>
        <p:spPr bwMode="auto">
          <a:xfrm flipH="1" flipV="1">
            <a:off x="9583974" y="1795986"/>
            <a:ext cx="88149" cy="6717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Freeform 9"/>
          <p:cNvSpPr/>
          <p:nvPr/>
        </p:nvSpPr>
        <p:spPr bwMode="auto">
          <a:xfrm>
            <a:off x="9135388" y="3056906"/>
            <a:ext cx="839883" cy="1134737"/>
          </a:xfrm>
          <a:custGeom>
            <a:avLst/>
            <a:gdLst>
              <a:gd name="connsiteX0" fmla="*/ 24635 w 839883"/>
              <a:gd name="connsiteY0" fmla="*/ 0 h 1134737"/>
              <a:gd name="connsiteX1" fmla="*/ 79719 w 839883"/>
              <a:gd name="connsiteY1" fmla="*/ 539826 h 1134737"/>
              <a:gd name="connsiteX2" fmla="*/ 685647 w 839883"/>
              <a:gd name="connsiteY2" fmla="*/ 572877 h 1134737"/>
              <a:gd name="connsiteX3" fmla="*/ 839883 w 839883"/>
              <a:gd name="connsiteY3" fmla="*/ 1134737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883" h="1134737">
                <a:moveTo>
                  <a:pt x="24635" y="0"/>
                </a:moveTo>
                <a:cubicBezTo>
                  <a:pt x="-2908" y="222173"/>
                  <a:pt x="-30450" y="444347"/>
                  <a:pt x="79719" y="539826"/>
                </a:cubicBezTo>
                <a:cubicBezTo>
                  <a:pt x="189888" y="635306"/>
                  <a:pt x="558953" y="473725"/>
                  <a:pt x="685647" y="572877"/>
                </a:cubicBezTo>
                <a:cubicBezTo>
                  <a:pt x="812341" y="672029"/>
                  <a:pt x="826112" y="903383"/>
                  <a:pt x="839883" y="113473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9943872" y="4841638"/>
            <a:ext cx="99152" cy="991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9622547" y="2467732"/>
            <a:ext cx="99152" cy="991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9091901" y="2986672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9943872" y="4141608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9246138" y="5285526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764630" y="5235950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0300086" y="2896242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9499342" y="1711354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0360861" y="2979788"/>
            <a:ext cx="896513" cy="2313542"/>
          </a:xfrm>
          <a:custGeom>
            <a:avLst/>
            <a:gdLst>
              <a:gd name="connsiteX0" fmla="*/ 0 w 896513"/>
              <a:gd name="connsiteY0" fmla="*/ 0 h 2313542"/>
              <a:gd name="connsiteX1" fmla="*/ 881350 w 896513"/>
              <a:gd name="connsiteY1" fmla="*/ 1101686 h 2313542"/>
              <a:gd name="connsiteX2" fmla="*/ 473725 w 896513"/>
              <a:gd name="connsiteY2" fmla="*/ 2313542 h 231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513" h="2313542">
                <a:moveTo>
                  <a:pt x="0" y="0"/>
                </a:moveTo>
                <a:cubicBezTo>
                  <a:pt x="401198" y="358048"/>
                  <a:pt x="802396" y="716096"/>
                  <a:pt x="881350" y="1101686"/>
                </a:cubicBezTo>
                <a:cubicBezTo>
                  <a:pt x="960304" y="1487276"/>
                  <a:pt x="717014" y="1900409"/>
                  <a:pt x="473725" y="231354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>
            <a:off x="8772758" y="1767932"/>
            <a:ext cx="728787" cy="3774711"/>
          </a:xfrm>
          <a:custGeom>
            <a:avLst/>
            <a:gdLst>
              <a:gd name="connsiteX0" fmla="*/ 728787 w 728787"/>
              <a:gd name="connsiteY0" fmla="*/ 0 h 3774711"/>
              <a:gd name="connsiteX1" fmla="*/ 354214 w 728787"/>
              <a:gd name="connsiteY1" fmla="*/ 407624 h 3774711"/>
              <a:gd name="connsiteX2" fmla="*/ 1674 w 728787"/>
              <a:gd name="connsiteY2" fmla="*/ 1421176 h 3774711"/>
              <a:gd name="connsiteX3" fmla="*/ 222012 w 728787"/>
              <a:gd name="connsiteY3" fmla="*/ 2655065 h 3774711"/>
              <a:gd name="connsiteX4" fmla="*/ 244045 w 728787"/>
              <a:gd name="connsiteY4" fmla="*/ 3701668 h 3774711"/>
              <a:gd name="connsiteX5" fmla="*/ 508450 w 728787"/>
              <a:gd name="connsiteY5" fmla="*/ 3602516 h 37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787" h="3774711">
                <a:moveTo>
                  <a:pt x="728787" y="0"/>
                </a:moveTo>
                <a:cubicBezTo>
                  <a:pt x="602093" y="85380"/>
                  <a:pt x="475399" y="170761"/>
                  <a:pt x="354214" y="407624"/>
                </a:cubicBezTo>
                <a:cubicBezTo>
                  <a:pt x="233029" y="644487"/>
                  <a:pt x="23708" y="1046603"/>
                  <a:pt x="1674" y="1421176"/>
                </a:cubicBezTo>
                <a:cubicBezTo>
                  <a:pt x="-20360" y="1795749"/>
                  <a:pt x="181617" y="2274983"/>
                  <a:pt x="222012" y="2655065"/>
                </a:cubicBezTo>
                <a:cubicBezTo>
                  <a:pt x="262407" y="3035147"/>
                  <a:pt x="196305" y="3543760"/>
                  <a:pt x="244045" y="3701668"/>
                </a:cubicBezTo>
                <a:cubicBezTo>
                  <a:pt x="291785" y="3859576"/>
                  <a:pt x="400117" y="3731046"/>
                  <a:pt x="508450" y="360251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677814" y="2236376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027436" y="4594965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371876" y="270344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782386" y="270046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811815" y="517331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291809" y="52359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019419" y="397632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28" name="Arc 27"/>
          <p:cNvSpPr/>
          <p:nvPr/>
        </p:nvSpPr>
        <p:spPr bwMode="auto">
          <a:xfrm rot="879767">
            <a:off x="9069914" y="2124997"/>
            <a:ext cx="9144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 bwMode="auto">
          <a:xfrm rot="6756806">
            <a:off x="9211300" y="2131831"/>
            <a:ext cx="914400" cy="914400"/>
          </a:xfrm>
          <a:prstGeom prst="arc">
            <a:avLst>
              <a:gd name="adj1" fmla="val 16200000"/>
              <a:gd name="adj2" fmla="val 146737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 bwMode="auto">
          <a:xfrm rot="16200000">
            <a:off x="9400996" y="2362000"/>
            <a:ext cx="801930" cy="648201"/>
          </a:xfrm>
          <a:prstGeom prst="arc">
            <a:avLst>
              <a:gd name="adj1" fmla="val 15597039"/>
              <a:gd name="adj2" fmla="val 202468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 bwMode="auto">
          <a:xfrm rot="879767">
            <a:off x="9442301" y="4491516"/>
            <a:ext cx="914400" cy="914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 bwMode="auto">
          <a:xfrm rot="6878568">
            <a:off x="9429935" y="4414068"/>
            <a:ext cx="914400" cy="914400"/>
          </a:xfrm>
          <a:prstGeom prst="arc">
            <a:avLst>
              <a:gd name="adj1" fmla="val 16200000"/>
              <a:gd name="adj2" fmla="val 146737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 bwMode="auto">
          <a:xfrm rot="16200000">
            <a:off x="9726856" y="4649758"/>
            <a:ext cx="801930" cy="648201"/>
          </a:xfrm>
          <a:prstGeom prst="arc">
            <a:avLst>
              <a:gd name="adj1" fmla="val 15597039"/>
              <a:gd name="adj2" fmla="val 202468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886849" y="198767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191053" y="219640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618950" y="292181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950646" y="526375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86450" y="448682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0245993" y="449229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618950" y="154377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8956714" y="3811835"/>
            <a:ext cx="2820318" cy="282031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9584675" y="4704202"/>
            <a:ext cx="749147" cy="495759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center of a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7763219" cy="328339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center</a:t>
            </a:r>
            <a:r>
              <a:rPr lang="en-US" dirty="0" smtClean="0"/>
              <a:t> s of D is the point that </a:t>
            </a:r>
            <a:r>
              <a:rPr lang="en-US" dirty="0" smtClean="0">
                <a:solidFill>
                  <a:srgbClr val="FF0000"/>
                </a:solidFill>
              </a:rPr>
              <a:t>minimizes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maximum distance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FF0000"/>
                </a:solidFill>
              </a:rPr>
              <a:t>s to all points t </a:t>
            </a:r>
            <a:r>
              <a:rPr lang="en-US" dirty="0" smtClean="0"/>
              <a:t>of 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d(</a:t>
            </a:r>
            <a:r>
              <a:rPr lang="en-US" dirty="0" err="1" smtClean="0">
                <a:solidFill>
                  <a:srgbClr val="FF0000"/>
                </a:solidFill>
              </a:rPr>
              <a:t>s,t</a:t>
            </a:r>
            <a:r>
              <a:rPr lang="en-US" dirty="0" smtClean="0">
                <a:solidFill>
                  <a:srgbClr val="FF0000"/>
                </a:solidFill>
              </a:rPr>
              <a:t>): </a:t>
            </a:r>
            <a:r>
              <a:rPr lang="en-US" dirty="0"/>
              <a:t>the distance from s </a:t>
            </a:r>
            <a:r>
              <a:rPr lang="en-US" dirty="0" smtClean="0"/>
              <a:t>to </a:t>
            </a:r>
            <a:r>
              <a:rPr lang="en-US" dirty="0"/>
              <a:t>t, which is </a:t>
            </a:r>
            <a:r>
              <a:rPr lang="en-US" dirty="0" smtClean="0"/>
              <a:t>the length of the line segment connecting s and t</a:t>
            </a:r>
            <a:endParaRPr lang="en-US" dirty="0"/>
          </a:p>
          <a:p>
            <a:r>
              <a:rPr lang="en-US" dirty="0" smtClean="0"/>
              <a:t>All points on the boundary of D are </a:t>
            </a:r>
            <a:r>
              <a:rPr lang="en-US" dirty="0" smtClean="0">
                <a:solidFill>
                  <a:srgbClr val="FF0000"/>
                </a:solidFill>
              </a:rPr>
              <a:t>farthest</a:t>
            </a:r>
            <a:r>
              <a:rPr lang="en-US" dirty="0" smtClean="0"/>
              <a:t> points of D to s</a:t>
            </a:r>
          </a:p>
          <a:p>
            <a:endParaRPr lang="en-US" dirty="0" smtClean="0"/>
          </a:p>
        </p:txBody>
      </p:sp>
      <p:sp>
        <p:nvSpPr>
          <p:cNvPr id="6" name="Oval 5"/>
          <p:cNvSpPr/>
          <p:nvPr/>
        </p:nvSpPr>
        <p:spPr bwMode="auto">
          <a:xfrm>
            <a:off x="10300772" y="5155892"/>
            <a:ext cx="121186" cy="12118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39510" y="5169785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9483687" y="4625246"/>
            <a:ext cx="121186" cy="12118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77220" y="4515599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345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3" grpId="0"/>
      <p:bldP spid="14" grpId="0" animBg="1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the </a:t>
            </a:r>
            <a:r>
              <a:rPr lang="el-GR" dirty="0"/>
              <a:t>π</a:t>
            </a:r>
            <a:r>
              <a:rPr lang="en-US" dirty="0"/>
              <a:t>–range property</a:t>
            </a:r>
            <a:r>
              <a:rPr lang="en-US" dirty="0" smtClean="0"/>
              <a:t>?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7868575" cy="4684372"/>
          </a:xfrm>
        </p:spPr>
        <p:txBody>
          <a:bodyPr/>
          <a:lstStyle/>
          <a:p>
            <a:r>
              <a:rPr lang="en-US" dirty="0"/>
              <a:t>What if a center s has only two farthest points t</a:t>
            </a:r>
            <a:r>
              <a:rPr lang="en-US" baseline="-25000" dirty="0"/>
              <a:t>1</a:t>
            </a:r>
            <a:r>
              <a:rPr lang="en-US" dirty="0"/>
              <a:t> and t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all </a:t>
            </a:r>
            <a:r>
              <a:rPr lang="en-US" dirty="0">
                <a:solidFill>
                  <a:srgbClr val="FF0000"/>
                </a:solidFill>
              </a:rPr>
              <a:t>six</a:t>
            </a:r>
            <a:r>
              <a:rPr lang="en-US" dirty="0"/>
              <a:t> shortest paths have the same length</a:t>
            </a:r>
          </a:p>
          <a:p>
            <a:pPr lvl="1"/>
            <a:r>
              <a:rPr lang="en-US" dirty="0"/>
              <a:t>form a system of </a:t>
            </a:r>
            <a:r>
              <a:rPr lang="en-US" dirty="0">
                <a:solidFill>
                  <a:srgbClr val="FF0000"/>
                </a:solidFill>
              </a:rPr>
              <a:t>five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equations</a:t>
            </a:r>
            <a:r>
              <a:rPr lang="en-US" dirty="0"/>
              <a:t>, with the six coordinates of s,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as </a:t>
            </a:r>
            <a:r>
              <a:rPr lang="en-US" dirty="0">
                <a:solidFill>
                  <a:srgbClr val="FF0000"/>
                </a:solidFill>
              </a:rPr>
              <a:t>six variables</a:t>
            </a:r>
          </a:p>
          <a:p>
            <a:pPr lvl="1"/>
            <a:r>
              <a:rPr lang="en-US" dirty="0"/>
              <a:t>need </a:t>
            </a:r>
            <a:r>
              <a:rPr lang="en-US" dirty="0">
                <a:solidFill>
                  <a:srgbClr val="FF0000"/>
                </a:solidFill>
              </a:rPr>
              <a:t>one additional constraint </a:t>
            </a:r>
            <a:r>
              <a:rPr lang="en-US" dirty="0"/>
              <a:t>to determine 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Observation: The </a:t>
            </a:r>
            <a:r>
              <a:rPr lang="el-GR" dirty="0">
                <a:solidFill>
                  <a:schemeClr val="tx2"/>
                </a:solidFill>
              </a:rPr>
              <a:t>π</a:t>
            </a:r>
            <a:r>
              <a:rPr lang="en-US" dirty="0">
                <a:solidFill>
                  <a:schemeClr val="tx2"/>
                </a:solidFill>
              </a:rPr>
              <a:t>–range </a:t>
            </a:r>
            <a:r>
              <a:rPr lang="en-US" dirty="0" smtClean="0">
                <a:solidFill>
                  <a:schemeClr val="tx2"/>
                </a:solidFill>
              </a:rPr>
              <a:t>of t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 cannot intersect the </a:t>
            </a:r>
            <a:r>
              <a:rPr lang="el-GR" dirty="0">
                <a:solidFill>
                  <a:schemeClr val="tx2"/>
                </a:solidFill>
              </a:rPr>
              <a:t>π</a:t>
            </a:r>
            <a:r>
              <a:rPr lang="en-US" dirty="0">
                <a:solidFill>
                  <a:schemeClr val="tx2"/>
                </a:solidFill>
              </a:rPr>
              <a:t>–range </a:t>
            </a:r>
            <a:r>
              <a:rPr lang="en-US" dirty="0" smtClean="0">
                <a:solidFill>
                  <a:schemeClr val="tx2"/>
                </a:solidFill>
              </a:rPr>
              <a:t>of t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lvl="2"/>
            <a:r>
              <a:rPr lang="en-US" dirty="0" smtClean="0"/>
              <a:t>The bounding lines of the two ranges overlap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This provides </a:t>
            </a:r>
            <a:r>
              <a:rPr lang="en-US" dirty="0" smtClean="0">
                <a:solidFill>
                  <a:srgbClr val="00B050"/>
                </a:solidFill>
              </a:rPr>
              <a:t>an additional constraint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8175" y="1376395"/>
            <a:ext cx="3713825" cy="496076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 rot="13002056">
            <a:off x="8689322" y="3173456"/>
            <a:ext cx="1642644" cy="171553"/>
            <a:chOff x="4441633" y="5522394"/>
            <a:chExt cx="1642644" cy="171553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4441633" y="5522394"/>
              <a:ext cx="1642644" cy="2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5933459" y="5533464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6041791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5711290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819622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490951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5599283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5268782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5377114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5026410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5134742" y="5561001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4804241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4912573" y="5548146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4583903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4692235" y="5548146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470066" y="5535291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 rot="2197925">
            <a:off x="8543713" y="3287901"/>
            <a:ext cx="1642644" cy="171553"/>
            <a:chOff x="4441633" y="5522394"/>
            <a:chExt cx="1642644" cy="171553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4441633" y="5522394"/>
              <a:ext cx="1642644" cy="2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5933459" y="5533464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6041791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5711290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5819622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5490951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5599283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5268782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5377114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5026410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5134742" y="5561001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4804241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4912573" y="5548146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4583903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4692235" y="5548146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470066" y="5535291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4480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 by using </a:t>
            </a:r>
            <a:r>
              <a:rPr lang="en-US" dirty="0"/>
              <a:t>the </a:t>
            </a:r>
            <a:r>
              <a:rPr lang="el-GR" dirty="0"/>
              <a:t>π</a:t>
            </a:r>
            <a:r>
              <a:rPr lang="en-US" dirty="0"/>
              <a:t>–range property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at most one </a:t>
            </a:r>
            <a:r>
              <a:rPr lang="en-US" dirty="0"/>
              <a:t>geodesic center among all points of P that have </a:t>
            </a:r>
            <a:r>
              <a:rPr lang="en-US" dirty="0" smtClean="0"/>
              <a:t>topologically equivalent shortest </a:t>
            </a:r>
            <a:r>
              <a:rPr lang="en-US" dirty="0"/>
              <a:t>path </a:t>
            </a:r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Each cell or edge of the </a:t>
            </a:r>
            <a:r>
              <a:rPr lang="en-US" dirty="0" smtClean="0">
                <a:solidFill>
                  <a:srgbClr val="FF0000"/>
                </a:solidFill>
              </a:rPr>
              <a:t>shortest </a:t>
            </a:r>
            <a:r>
              <a:rPr lang="en-US" dirty="0">
                <a:solidFill>
                  <a:srgbClr val="FF0000"/>
                </a:solidFill>
              </a:rPr>
              <a:t>path map equivalence decomposition </a:t>
            </a:r>
            <a:r>
              <a:rPr lang="en-US" dirty="0"/>
              <a:t>of </a:t>
            </a:r>
            <a:r>
              <a:rPr lang="en-US" dirty="0" smtClean="0"/>
              <a:t>P has at most one geodesic center</a:t>
            </a:r>
          </a:p>
          <a:p>
            <a:pPr lvl="1"/>
            <a:r>
              <a:rPr lang="en-US" dirty="0" smtClean="0"/>
              <a:t>The size of the decomposition is </a:t>
            </a:r>
            <a:r>
              <a:rPr lang="en-US" dirty="0" smtClean="0">
                <a:solidFill>
                  <a:srgbClr val="FF0000"/>
                </a:solidFill>
              </a:rPr>
              <a:t>O(n</a:t>
            </a:r>
            <a:r>
              <a:rPr lang="en-US" baseline="30000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/>
              <a:t>, </a:t>
            </a:r>
            <a:r>
              <a:rPr lang="en-US" dirty="0" smtClean="0"/>
              <a:t>Chiang and Mitchell, 1999</a:t>
            </a:r>
          </a:p>
          <a:p>
            <a:r>
              <a:rPr lang="en-US" dirty="0" smtClean="0"/>
              <a:t>The total number of all geodesic centers of P is </a:t>
            </a:r>
            <a:r>
              <a:rPr lang="en-US" dirty="0">
                <a:solidFill>
                  <a:srgbClr val="FF0000"/>
                </a:solidFill>
              </a:rPr>
              <a:t>O(n</a:t>
            </a:r>
            <a:r>
              <a:rPr lang="en-US" baseline="30000" dirty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1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theorem about the </a:t>
            </a:r>
            <a:r>
              <a:rPr lang="el-GR" dirty="0" smtClean="0"/>
              <a:t>π</a:t>
            </a:r>
            <a:r>
              <a:rPr lang="en-US" dirty="0"/>
              <a:t>–range property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781841" cy="1676767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09" y="1463040"/>
            <a:ext cx="11164622" cy="383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Illustrating the </a:t>
            </a:r>
            <a:r>
              <a:rPr lang="el-GR" dirty="0"/>
              <a:t>π</a:t>
            </a:r>
            <a:r>
              <a:rPr lang="en-US" dirty="0"/>
              <a:t>–range property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25" y="1463040"/>
            <a:ext cx="11014922" cy="460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38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l-GR" dirty="0"/>
              <a:t>π</a:t>
            </a:r>
            <a:r>
              <a:rPr lang="en-US" dirty="0"/>
              <a:t>–range </a:t>
            </a:r>
            <a:r>
              <a:rPr lang="en-US" dirty="0" smtClean="0"/>
              <a:t>property when t is on an edge of P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867" y="1628928"/>
            <a:ext cx="10190480" cy="459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does not have a good direction because the special case happens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4582854" y="2862711"/>
            <a:ext cx="1988598" cy="1979720"/>
          </a:xfrm>
          <a:custGeom>
            <a:avLst/>
            <a:gdLst>
              <a:gd name="connsiteX0" fmla="*/ 0 w 1988598"/>
              <a:gd name="connsiteY0" fmla="*/ 1979720 h 1979720"/>
              <a:gd name="connsiteX1" fmla="*/ 1970842 w 1988598"/>
              <a:gd name="connsiteY1" fmla="*/ 1970842 h 1979720"/>
              <a:gd name="connsiteX2" fmla="*/ 1988598 w 1988598"/>
              <a:gd name="connsiteY2" fmla="*/ 17755 h 1979720"/>
              <a:gd name="connsiteX3" fmla="*/ 1216240 w 1988598"/>
              <a:gd name="connsiteY3" fmla="*/ 0 h 1979720"/>
              <a:gd name="connsiteX4" fmla="*/ 1003176 w 1988598"/>
              <a:gd name="connsiteY4" fmla="*/ 239697 h 1979720"/>
              <a:gd name="connsiteX5" fmla="*/ 763479 w 1988598"/>
              <a:gd name="connsiteY5" fmla="*/ 8877 h 1979720"/>
              <a:gd name="connsiteX6" fmla="*/ 8877 w 1988598"/>
              <a:gd name="connsiteY6" fmla="*/ 0 h 1979720"/>
              <a:gd name="connsiteX7" fmla="*/ 0 w 1988598"/>
              <a:gd name="connsiteY7" fmla="*/ 1979720 h 197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8598" h="1979720">
                <a:moveTo>
                  <a:pt x="0" y="1979720"/>
                </a:moveTo>
                <a:lnTo>
                  <a:pt x="1970842" y="1970842"/>
                </a:lnTo>
                <a:lnTo>
                  <a:pt x="1988598" y="17755"/>
                </a:lnTo>
                <a:lnTo>
                  <a:pt x="1216240" y="0"/>
                </a:lnTo>
                <a:lnTo>
                  <a:pt x="1003176" y="239697"/>
                </a:lnTo>
                <a:lnTo>
                  <a:pt x="763479" y="8877"/>
                </a:lnTo>
                <a:lnTo>
                  <a:pt x="8877" y="0"/>
                </a:lnTo>
                <a:lnTo>
                  <a:pt x="0" y="197972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307647" y="2625758"/>
            <a:ext cx="2547891" cy="254789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520999" y="5105731"/>
            <a:ext cx="121186" cy="12118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9068" y="2417995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591732" y="2865453"/>
            <a:ext cx="994299" cy="2290439"/>
          </a:xfrm>
          <a:custGeom>
            <a:avLst/>
            <a:gdLst>
              <a:gd name="connsiteX0" fmla="*/ 994299 w 994299"/>
              <a:gd name="connsiteY0" fmla="*/ 8878 h 2290439"/>
              <a:gd name="connsiteX1" fmla="*/ 0 w 994299"/>
              <a:gd name="connsiteY1" fmla="*/ 0 h 2290439"/>
              <a:gd name="connsiteX2" fmla="*/ 0 w 994299"/>
              <a:gd name="connsiteY2" fmla="*/ 1988598 h 2290439"/>
              <a:gd name="connsiteX3" fmla="*/ 958788 w 994299"/>
              <a:gd name="connsiteY3" fmla="*/ 2290439 h 229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4299" h="2290439">
                <a:moveTo>
                  <a:pt x="994299" y="8878"/>
                </a:moveTo>
                <a:lnTo>
                  <a:pt x="0" y="0"/>
                </a:lnTo>
                <a:lnTo>
                  <a:pt x="0" y="1988598"/>
                </a:lnTo>
                <a:lnTo>
                  <a:pt x="958788" y="2290439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5577153" y="2865453"/>
            <a:ext cx="1003177" cy="2290439"/>
          </a:xfrm>
          <a:custGeom>
            <a:avLst/>
            <a:gdLst>
              <a:gd name="connsiteX0" fmla="*/ 17756 w 1003177"/>
              <a:gd name="connsiteY0" fmla="*/ 0 h 2299317"/>
              <a:gd name="connsiteX1" fmla="*/ 1003177 w 1003177"/>
              <a:gd name="connsiteY1" fmla="*/ 17756 h 2299317"/>
              <a:gd name="connsiteX2" fmla="*/ 985422 w 1003177"/>
              <a:gd name="connsiteY2" fmla="*/ 2006354 h 2299317"/>
              <a:gd name="connsiteX3" fmla="*/ 0 w 1003177"/>
              <a:gd name="connsiteY3" fmla="*/ 2299317 h 2299317"/>
              <a:gd name="connsiteX0" fmla="*/ 26634 w 1003177"/>
              <a:gd name="connsiteY0" fmla="*/ 0 h 2290439"/>
              <a:gd name="connsiteX1" fmla="*/ 1003177 w 1003177"/>
              <a:gd name="connsiteY1" fmla="*/ 8878 h 2290439"/>
              <a:gd name="connsiteX2" fmla="*/ 985422 w 1003177"/>
              <a:gd name="connsiteY2" fmla="*/ 1997476 h 2290439"/>
              <a:gd name="connsiteX3" fmla="*/ 0 w 1003177"/>
              <a:gd name="connsiteY3" fmla="*/ 2290439 h 229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177" h="2290439">
                <a:moveTo>
                  <a:pt x="26634" y="0"/>
                </a:moveTo>
                <a:lnTo>
                  <a:pt x="1003177" y="8878"/>
                </a:lnTo>
                <a:lnTo>
                  <a:pt x="985422" y="1997476"/>
                </a:lnTo>
                <a:lnTo>
                  <a:pt x="0" y="2290439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5520999" y="2820029"/>
            <a:ext cx="121186" cy="12118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3524" y="532353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91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closely related problem – geodesic diameter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1134381" cy="4594860"/>
          </a:xfrm>
        </p:spPr>
        <p:txBody>
          <a:bodyPr/>
          <a:lstStyle/>
          <a:p>
            <a:r>
              <a:rPr lang="en-US" dirty="0" smtClean="0"/>
              <a:t>Geodesic </a:t>
            </a:r>
            <a:r>
              <a:rPr lang="en-US" dirty="0" smtClean="0">
                <a:solidFill>
                  <a:srgbClr val="FF0000"/>
                </a:solidFill>
              </a:rPr>
              <a:t>diameter</a:t>
            </a:r>
            <a:r>
              <a:rPr lang="en-US" dirty="0" smtClean="0"/>
              <a:t>: the maximum distance between any two points of P</a:t>
            </a:r>
          </a:p>
          <a:p>
            <a:r>
              <a:rPr lang="en-US" dirty="0" smtClean="0"/>
              <a:t>When P is a simple polygon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time, </a:t>
            </a:r>
            <a:r>
              <a:rPr lang="en-US" dirty="0" err="1" smtClean="0"/>
              <a:t>Chazelle</a:t>
            </a:r>
            <a:r>
              <a:rPr lang="en-US" dirty="0" smtClean="0"/>
              <a:t> 1982</a:t>
            </a:r>
          </a:p>
          <a:p>
            <a:pPr lvl="1"/>
            <a:r>
              <a:rPr lang="en-US" dirty="0" smtClean="0"/>
              <a:t>O(n log n) time, </a:t>
            </a:r>
            <a:r>
              <a:rPr lang="en-US" dirty="0" err="1" smtClean="0"/>
              <a:t>Suri</a:t>
            </a:r>
            <a:r>
              <a:rPr lang="en-US" dirty="0" smtClean="0"/>
              <a:t> 1989</a:t>
            </a:r>
          </a:p>
          <a:p>
            <a:pPr lvl="1"/>
            <a:r>
              <a:rPr lang="en-US" dirty="0" smtClean="0"/>
              <a:t>O(n) time, Hershberger and </a:t>
            </a:r>
            <a:r>
              <a:rPr lang="en-US" dirty="0" err="1" smtClean="0"/>
              <a:t>Suri</a:t>
            </a:r>
            <a:r>
              <a:rPr lang="en-US" dirty="0" smtClean="0"/>
              <a:t> 1997</a:t>
            </a:r>
          </a:p>
          <a:p>
            <a:r>
              <a:rPr lang="en-US" dirty="0" smtClean="0"/>
              <a:t>When P is a general polygonal domain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7.76</a:t>
            </a:r>
            <a:r>
              <a:rPr lang="en-US" dirty="0" smtClean="0"/>
              <a:t>) time, Bae, Korman, Okamoto,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2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pruning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Our exhaustive-search algorithm produces </a:t>
            </a:r>
            <a:r>
              <a:rPr lang="en-US" sz="2500" dirty="0" smtClean="0">
                <a:solidFill>
                  <a:srgbClr val="FF0000"/>
                </a:solidFill>
              </a:rPr>
              <a:t>O(n</a:t>
            </a:r>
            <a:r>
              <a:rPr lang="en-US" sz="2500" baseline="30000" dirty="0" smtClean="0">
                <a:solidFill>
                  <a:srgbClr val="FF0000"/>
                </a:solidFill>
              </a:rPr>
              <a:t>11</a:t>
            </a:r>
            <a:r>
              <a:rPr lang="en-US" sz="2500" dirty="0" smtClean="0">
                <a:solidFill>
                  <a:srgbClr val="FF0000"/>
                </a:solidFill>
              </a:rPr>
              <a:t>) </a:t>
            </a:r>
            <a:r>
              <a:rPr lang="en-US" sz="2500" dirty="0" smtClean="0"/>
              <a:t>candidate centers</a:t>
            </a:r>
          </a:p>
          <a:p>
            <a:r>
              <a:rPr lang="en-US" sz="2500" dirty="0" smtClean="0"/>
              <a:t>The true centers can be found by choosing those candidates whose radius are the smallest</a:t>
            </a:r>
          </a:p>
          <a:p>
            <a:r>
              <a:rPr lang="en-US" sz="2500" dirty="0" smtClean="0"/>
              <a:t>An easy method </a:t>
            </a:r>
            <a:r>
              <a:rPr lang="en-US" sz="2500" dirty="0"/>
              <a:t>is to compute the radius of every candidate in O(n </a:t>
            </a:r>
            <a:r>
              <a:rPr lang="en-US" sz="2500" dirty="0" smtClean="0"/>
              <a:t>log n</a:t>
            </a:r>
            <a:r>
              <a:rPr lang="en-US" sz="2500" dirty="0"/>
              <a:t>) time </a:t>
            </a:r>
            <a:endParaRPr lang="en-US" sz="2500" dirty="0" smtClean="0"/>
          </a:p>
          <a:p>
            <a:pPr lvl="1"/>
            <a:r>
              <a:rPr lang="en-US" sz="2100" dirty="0" smtClean="0"/>
              <a:t>Total time: O(n</a:t>
            </a:r>
            <a:r>
              <a:rPr lang="en-US" sz="2100" baseline="30000" dirty="0" smtClean="0"/>
              <a:t>12</a:t>
            </a:r>
            <a:r>
              <a:rPr lang="en-US" sz="2100" dirty="0" smtClean="0"/>
              <a:t> </a:t>
            </a:r>
            <a:r>
              <a:rPr lang="en-US" sz="2100" dirty="0"/>
              <a:t>log n</a:t>
            </a:r>
            <a:r>
              <a:rPr lang="en-US" sz="2100" dirty="0" smtClean="0"/>
              <a:t>)</a:t>
            </a:r>
          </a:p>
          <a:p>
            <a:r>
              <a:rPr lang="en-US" sz="2500" dirty="0" smtClean="0">
                <a:solidFill>
                  <a:srgbClr val="FF0000"/>
                </a:solidFill>
              </a:rPr>
              <a:t>Our approach</a:t>
            </a:r>
            <a:r>
              <a:rPr lang="en-US" sz="2500" dirty="0" smtClean="0"/>
              <a:t>: Use a pruning procedure to prune most of the candidates and only keep O(n</a:t>
            </a:r>
            <a:r>
              <a:rPr lang="en-US" sz="2500" baseline="30000" dirty="0" smtClean="0"/>
              <a:t>10</a:t>
            </a:r>
            <a:r>
              <a:rPr lang="en-US" sz="2500" dirty="0" smtClean="0"/>
              <a:t>) candidates</a:t>
            </a:r>
          </a:p>
          <a:p>
            <a:pPr lvl="1"/>
            <a:r>
              <a:rPr lang="en-US" sz="2100" dirty="0" smtClean="0"/>
              <a:t>Each cell of the </a:t>
            </a:r>
            <a:r>
              <a:rPr lang="en-US" sz="2100" dirty="0"/>
              <a:t>shortest path map equivalence decomposition keeps at most one candidate</a:t>
            </a:r>
          </a:p>
          <a:p>
            <a:pPr lvl="1"/>
            <a:r>
              <a:rPr lang="en-US" sz="2100" dirty="0" smtClean="0"/>
              <a:t>No </a:t>
            </a:r>
            <a:r>
              <a:rPr lang="en-US" sz="2100" dirty="0"/>
              <a:t>true </a:t>
            </a:r>
            <a:r>
              <a:rPr lang="en-US" sz="2100" dirty="0" smtClean="0"/>
              <a:t>center is pruned</a:t>
            </a:r>
            <a:endParaRPr lang="en-US" sz="2100" dirty="0"/>
          </a:p>
          <a:p>
            <a:pPr lvl="1"/>
            <a:r>
              <a:rPr lang="en-US" sz="2100" dirty="0"/>
              <a:t>With the help of the </a:t>
            </a:r>
            <a:r>
              <a:rPr lang="el-GR" sz="2100" dirty="0"/>
              <a:t>π</a:t>
            </a:r>
            <a:r>
              <a:rPr lang="en-US" sz="2100" dirty="0"/>
              <a:t>–range property </a:t>
            </a:r>
          </a:p>
          <a:p>
            <a:pPr lvl="1"/>
            <a:r>
              <a:rPr lang="en-US" sz="2100" dirty="0"/>
              <a:t>Total time: </a:t>
            </a:r>
            <a:r>
              <a:rPr lang="en-US" sz="2100" dirty="0" smtClean="0"/>
              <a:t>O(n</a:t>
            </a:r>
            <a:r>
              <a:rPr lang="en-US" sz="2100" baseline="30000" dirty="0" smtClean="0"/>
              <a:t>11</a:t>
            </a:r>
            <a:r>
              <a:rPr lang="en-US" sz="2100" dirty="0" smtClean="0"/>
              <a:t> </a:t>
            </a:r>
            <a:r>
              <a:rPr lang="en-US" sz="2100" dirty="0"/>
              <a:t>log n)</a:t>
            </a:r>
          </a:p>
        </p:txBody>
      </p:sp>
    </p:spTree>
    <p:extLst>
      <p:ext uri="{BB962C8B-B14F-4D97-AF65-F5344CB8AC3E}">
        <p14:creationId xmlns:p14="http://schemas.microsoft.com/office/powerpoint/2010/main" val="16132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theorem when t is on an edge of 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698" y="1771727"/>
            <a:ext cx="10904538" cy="364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1" name="Straight Connector 130"/>
          <p:cNvCxnSpPr/>
          <p:nvPr/>
        </p:nvCxnSpPr>
        <p:spPr bwMode="auto">
          <a:xfrm>
            <a:off x="6983563" y="3469115"/>
            <a:ext cx="1642644" cy="23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Freeform 26"/>
          <p:cNvSpPr/>
          <p:nvPr/>
        </p:nvSpPr>
        <p:spPr bwMode="auto">
          <a:xfrm>
            <a:off x="3789483" y="3944041"/>
            <a:ext cx="396927" cy="2368626"/>
          </a:xfrm>
          <a:custGeom>
            <a:avLst/>
            <a:gdLst>
              <a:gd name="connsiteX0" fmla="*/ 396927 w 396927"/>
              <a:gd name="connsiteY0" fmla="*/ 0 h 2368626"/>
              <a:gd name="connsiteX1" fmla="*/ 319 w 396927"/>
              <a:gd name="connsiteY1" fmla="*/ 627961 h 2368626"/>
              <a:gd name="connsiteX2" fmla="*/ 330825 w 396927"/>
              <a:gd name="connsiteY2" fmla="*/ 1454226 h 2368626"/>
              <a:gd name="connsiteX3" fmla="*/ 385910 w 396927"/>
              <a:gd name="connsiteY3" fmla="*/ 2368626 h 236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927" h="2368626">
                <a:moveTo>
                  <a:pt x="396927" y="0"/>
                </a:moveTo>
                <a:cubicBezTo>
                  <a:pt x="204131" y="192795"/>
                  <a:pt x="11336" y="385590"/>
                  <a:pt x="319" y="627961"/>
                </a:cubicBezTo>
                <a:cubicBezTo>
                  <a:pt x="-10698" y="870332"/>
                  <a:pt x="266560" y="1164115"/>
                  <a:pt x="330825" y="1454226"/>
                </a:cubicBezTo>
                <a:cubicBezTo>
                  <a:pt x="395090" y="1744337"/>
                  <a:pt x="390500" y="2056481"/>
                  <a:pt x="385910" y="236862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311006" y="3594617"/>
            <a:ext cx="266058" cy="4256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H="1" flipV="1">
            <a:off x="1282321" y="5694826"/>
            <a:ext cx="345432" cy="2890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 flipV="1">
            <a:off x="1637793" y="5916060"/>
            <a:ext cx="539363" cy="5253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Connector 31"/>
          <p:cNvCxnSpPr>
            <a:stCxn id="4" idx="5"/>
            <a:endCxn id="12" idx="4"/>
          </p:cNvCxnSpPr>
          <p:nvPr/>
        </p:nvCxnSpPr>
        <p:spPr bwMode="auto">
          <a:xfrm>
            <a:off x="1661696" y="6000692"/>
            <a:ext cx="785702" cy="408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9" idx="4"/>
          </p:cNvCxnSpPr>
          <p:nvPr/>
        </p:nvCxnSpPr>
        <p:spPr bwMode="auto">
          <a:xfrm>
            <a:off x="1626640" y="5315182"/>
            <a:ext cx="9548" cy="643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4" idx="4"/>
            <a:endCxn id="10" idx="7"/>
          </p:cNvCxnSpPr>
          <p:nvPr/>
        </p:nvCxnSpPr>
        <p:spPr bwMode="auto">
          <a:xfrm flipH="1">
            <a:off x="963962" y="6015212"/>
            <a:ext cx="662678" cy="359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" idx="0"/>
            <a:endCxn id="13" idx="2"/>
          </p:cNvCxnSpPr>
          <p:nvPr/>
        </p:nvCxnSpPr>
        <p:spPr bwMode="auto">
          <a:xfrm>
            <a:off x="1305315" y="3542154"/>
            <a:ext cx="627963" cy="4780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5" idx="6"/>
            <a:endCxn id="8" idx="5"/>
          </p:cNvCxnSpPr>
          <p:nvPr/>
        </p:nvCxnSpPr>
        <p:spPr bwMode="auto">
          <a:xfrm flipH="1">
            <a:off x="809725" y="3591730"/>
            <a:ext cx="545166" cy="5539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5" idx="0"/>
            <a:endCxn id="15" idx="5"/>
          </p:cNvCxnSpPr>
          <p:nvPr/>
        </p:nvCxnSpPr>
        <p:spPr bwMode="auto">
          <a:xfrm flipH="1" flipV="1">
            <a:off x="1217166" y="2870408"/>
            <a:ext cx="88149" cy="6717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768580" y="4131328"/>
            <a:ext cx="839883" cy="1134737"/>
          </a:xfrm>
          <a:custGeom>
            <a:avLst/>
            <a:gdLst>
              <a:gd name="connsiteX0" fmla="*/ 24635 w 839883"/>
              <a:gd name="connsiteY0" fmla="*/ 0 h 1134737"/>
              <a:gd name="connsiteX1" fmla="*/ 79719 w 839883"/>
              <a:gd name="connsiteY1" fmla="*/ 539826 h 1134737"/>
              <a:gd name="connsiteX2" fmla="*/ 685647 w 839883"/>
              <a:gd name="connsiteY2" fmla="*/ 572877 h 1134737"/>
              <a:gd name="connsiteX3" fmla="*/ 839883 w 839883"/>
              <a:gd name="connsiteY3" fmla="*/ 1134737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883" h="1134737">
                <a:moveTo>
                  <a:pt x="24635" y="0"/>
                </a:moveTo>
                <a:cubicBezTo>
                  <a:pt x="-2908" y="222173"/>
                  <a:pt x="-30450" y="444347"/>
                  <a:pt x="79719" y="539826"/>
                </a:cubicBezTo>
                <a:cubicBezTo>
                  <a:pt x="189888" y="635306"/>
                  <a:pt x="558953" y="473725"/>
                  <a:pt x="685647" y="572877"/>
                </a:cubicBezTo>
                <a:cubicBezTo>
                  <a:pt x="812341" y="672029"/>
                  <a:pt x="826112" y="903383"/>
                  <a:pt x="839883" y="113473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39"/>
            <a:ext cx="10295467" cy="886383"/>
          </a:xfrm>
        </p:spPr>
        <p:txBody>
          <a:bodyPr/>
          <a:lstStyle/>
          <a:p>
            <a:r>
              <a:rPr lang="en-US" dirty="0" smtClean="0"/>
              <a:t>How do we know whether a good direction exits?</a:t>
            </a:r>
          </a:p>
          <a:p>
            <a:r>
              <a:rPr lang="en-US" dirty="0" smtClean="0"/>
              <a:t>How many such good directions exit?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ind the </a:t>
            </a:r>
            <a:r>
              <a:rPr lang="en-US" dirty="0" smtClean="0">
                <a:solidFill>
                  <a:srgbClr val="FF0000"/>
                </a:solidFill>
              </a:rPr>
              <a:t>range </a:t>
            </a:r>
            <a:r>
              <a:rPr lang="en-US" dirty="0"/>
              <a:t>of good </a:t>
            </a:r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577064" y="5916060"/>
            <a:ext cx="99152" cy="991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255739" y="3542154"/>
            <a:ext cx="99152" cy="991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25093" y="4061094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577064" y="5216030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79330" y="6359948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397822" y="6310372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33278" y="3970664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132534" y="2785776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994053" y="4054210"/>
            <a:ext cx="896513" cy="2313542"/>
          </a:xfrm>
          <a:custGeom>
            <a:avLst/>
            <a:gdLst>
              <a:gd name="connsiteX0" fmla="*/ 0 w 896513"/>
              <a:gd name="connsiteY0" fmla="*/ 0 h 2313542"/>
              <a:gd name="connsiteX1" fmla="*/ 881350 w 896513"/>
              <a:gd name="connsiteY1" fmla="*/ 1101686 h 2313542"/>
              <a:gd name="connsiteX2" fmla="*/ 473725 w 896513"/>
              <a:gd name="connsiteY2" fmla="*/ 2313542 h 231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513" h="2313542">
                <a:moveTo>
                  <a:pt x="0" y="0"/>
                </a:moveTo>
                <a:cubicBezTo>
                  <a:pt x="401198" y="358048"/>
                  <a:pt x="802396" y="716096"/>
                  <a:pt x="881350" y="1101686"/>
                </a:cubicBezTo>
                <a:cubicBezTo>
                  <a:pt x="960304" y="1487276"/>
                  <a:pt x="717014" y="1900409"/>
                  <a:pt x="473725" y="231354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>
            <a:off x="405950" y="2842354"/>
            <a:ext cx="728787" cy="3774711"/>
          </a:xfrm>
          <a:custGeom>
            <a:avLst/>
            <a:gdLst>
              <a:gd name="connsiteX0" fmla="*/ 728787 w 728787"/>
              <a:gd name="connsiteY0" fmla="*/ 0 h 3774711"/>
              <a:gd name="connsiteX1" fmla="*/ 354214 w 728787"/>
              <a:gd name="connsiteY1" fmla="*/ 407624 h 3774711"/>
              <a:gd name="connsiteX2" fmla="*/ 1674 w 728787"/>
              <a:gd name="connsiteY2" fmla="*/ 1421176 h 3774711"/>
              <a:gd name="connsiteX3" fmla="*/ 222012 w 728787"/>
              <a:gd name="connsiteY3" fmla="*/ 2655065 h 3774711"/>
              <a:gd name="connsiteX4" fmla="*/ 244045 w 728787"/>
              <a:gd name="connsiteY4" fmla="*/ 3701668 h 3774711"/>
              <a:gd name="connsiteX5" fmla="*/ 508450 w 728787"/>
              <a:gd name="connsiteY5" fmla="*/ 3602516 h 37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787" h="3774711">
                <a:moveTo>
                  <a:pt x="728787" y="0"/>
                </a:moveTo>
                <a:cubicBezTo>
                  <a:pt x="602093" y="85380"/>
                  <a:pt x="475399" y="170761"/>
                  <a:pt x="354214" y="407624"/>
                </a:cubicBezTo>
                <a:cubicBezTo>
                  <a:pt x="233029" y="644487"/>
                  <a:pt x="23708" y="1046603"/>
                  <a:pt x="1674" y="1421176"/>
                </a:cubicBezTo>
                <a:cubicBezTo>
                  <a:pt x="-20360" y="1795749"/>
                  <a:pt x="181617" y="2274983"/>
                  <a:pt x="222012" y="2655065"/>
                </a:cubicBezTo>
                <a:cubicBezTo>
                  <a:pt x="262407" y="3035147"/>
                  <a:pt x="196305" y="3543760"/>
                  <a:pt x="244045" y="3701668"/>
                </a:cubicBezTo>
                <a:cubicBezTo>
                  <a:pt x="291785" y="3859576"/>
                  <a:pt x="400117" y="3731046"/>
                  <a:pt x="508450" y="360251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311006" y="3310798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660628" y="5669387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05068" y="37778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200038" y="263047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15578" y="377488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445007" y="624773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25001" y="631037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652611" y="505074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73" name="Straight Connector 72"/>
          <p:cNvCxnSpPr>
            <a:stCxn id="80" idx="5"/>
            <a:endCxn id="85" idx="4"/>
          </p:cNvCxnSpPr>
          <p:nvPr/>
        </p:nvCxnSpPr>
        <p:spPr bwMode="auto">
          <a:xfrm>
            <a:off x="4929623" y="5880673"/>
            <a:ext cx="785702" cy="408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83" idx="4"/>
          </p:cNvCxnSpPr>
          <p:nvPr/>
        </p:nvCxnSpPr>
        <p:spPr bwMode="auto">
          <a:xfrm>
            <a:off x="4894567" y="5195163"/>
            <a:ext cx="9548" cy="643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80" idx="4"/>
            <a:endCxn id="84" idx="7"/>
          </p:cNvCxnSpPr>
          <p:nvPr/>
        </p:nvCxnSpPr>
        <p:spPr bwMode="auto">
          <a:xfrm flipH="1">
            <a:off x="4231889" y="5895193"/>
            <a:ext cx="662678" cy="359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81" idx="0"/>
            <a:endCxn id="86" idx="2"/>
          </p:cNvCxnSpPr>
          <p:nvPr/>
        </p:nvCxnSpPr>
        <p:spPr bwMode="auto">
          <a:xfrm>
            <a:off x="4573242" y="3422135"/>
            <a:ext cx="627963" cy="4780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H="1">
            <a:off x="4550248" y="3514383"/>
            <a:ext cx="32769" cy="4834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81" idx="0"/>
            <a:endCxn id="87" idx="5"/>
          </p:cNvCxnSpPr>
          <p:nvPr/>
        </p:nvCxnSpPr>
        <p:spPr bwMode="auto">
          <a:xfrm flipH="1">
            <a:off x="4231591" y="3422135"/>
            <a:ext cx="341651" cy="5465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Freeform 78"/>
          <p:cNvSpPr/>
          <p:nvPr/>
        </p:nvSpPr>
        <p:spPr bwMode="auto">
          <a:xfrm>
            <a:off x="4523666" y="4017075"/>
            <a:ext cx="352724" cy="1128971"/>
          </a:xfrm>
          <a:custGeom>
            <a:avLst/>
            <a:gdLst>
              <a:gd name="connsiteX0" fmla="*/ 24635 w 839883"/>
              <a:gd name="connsiteY0" fmla="*/ 0 h 1134737"/>
              <a:gd name="connsiteX1" fmla="*/ 79719 w 839883"/>
              <a:gd name="connsiteY1" fmla="*/ 539826 h 1134737"/>
              <a:gd name="connsiteX2" fmla="*/ 685647 w 839883"/>
              <a:gd name="connsiteY2" fmla="*/ 572877 h 1134737"/>
              <a:gd name="connsiteX3" fmla="*/ 839883 w 839883"/>
              <a:gd name="connsiteY3" fmla="*/ 1134737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883" h="1134737">
                <a:moveTo>
                  <a:pt x="24635" y="0"/>
                </a:moveTo>
                <a:cubicBezTo>
                  <a:pt x="-2908" y="222173"/>
                  <a:pt x="-30450" y="444347"/>
                  <a:pt x="79719" y="539826"/>
                </a:cubicBezTo>
                <a:cubicBezTo>
                  <a:pt x="189888" y="635306"/>
                  <a:pt x="558953" y="473725"/>
                  <a:pt x="685647" y="572877"/>
                </a:cubicBezTo>
                <a:cubicBezTo>
                  <a:pt x="812341" y="672029"/>
                  <a:pt x="826112" y="903383"/>
                  <a:pt x="839883" y="113473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 bwMode="auto">
          <a:xfrm>
            <a:off x="4844991" y="5796041"/>
            <a:ext cx="99152" cy="991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4523666" y="3422135"/>
            <a:ext cx="99152" cy="991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4488482" y="3919500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4844991" y="5096011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4147257" y="6239929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5665749" y="6190353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201205" y="3850645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4146959" y="3884077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Freeform 87"/>
          <p:cNvSpPr/>
          <p:nvPr/>
        </p:nvSpPr>
        <p:spPr bwMode="auto">
          <a:xfrm>
            <a:off x="5261980" y="3934191"/>
            <a:ext cx="896513" cy="2313542"/>
          </a:xfrm>
          <a:custGeom>
            <a:avLst/>
            <a:gdLst>
              <a:gd name="connsiteX0" fmla="*/ 0 w 896513"/>
              <a:gd name="connsiteY0" fmla="*/ 0 h 2313542"/>
              <a:gd name="connsiteX1" fmla="*/ 881350 w 896513"/>
              <a:gd name="connsiteY1" fmla="*/ 1101686 h 2313542"/>
              <a:gd name="connsiteX2" fmla="*/ 473725 w 896513"/>
              <a:gd name="connsiteY2" fmla="*/ 2313542 h 231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513" h="2313542">
                <a:moveTo>
                  <a:pt x="0" y="0"/>
                </a:moveTo>
                <a:cubicBezTo>
                  <a:pt x="401198" y="358048"/>
                  <a:pt x="802396" y="716096"/>
                  <a:pt x="881350" y="1101686"/>
                </a:cubicBezTo>
                <a:cubicBezTo>
                  <a:pt x="960304" y="1487276"/>
                  <a:pt x="717014" y="1900409"/>
                  <a:pt x="473725" y="231354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4556899" y="3091626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4928555" y="554936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272995" y="365785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3859240" y="357142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4510197" y="394109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712934" y="612771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4192928" y="619035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4920538" y="493072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99" name="Straight Arrow Connector 98"/>
          <p:cNvCxnSpPr>
            <a:endCxn id="94" idx="0"/>
          </p:cNvCxnSpPr>
          <p:nvPr/>
        </p:nvCxnSpPr>
        <p:spPr bwMode="auto">
          <a:xfrm>
            <a:off x="4578933" y="3474598"/>
            <a:ext cx="119777" cy="4664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Straight Connector 102"/>
          <p:cNvCxnSpPr>
            <a:stCxn id="110" idx="5"/>
            <a:endCxn id="115" idx="4"/>
          </p:cNvCxnSpPr>
          <p:nvPr/>
        </p:nvCxnSpPr>
        <p:spPr bwMode="auto">
          <a:xfrm>
            <a:off x="8062447" y="5823293"/>
            <a:ext cx="785702" cy="408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113" idx="4"/>
          </p:cNvCxnSpPr>
          <p:nvPr/>
        </p:nvCxnSpPr>
        <p:spPr bwMode="auto">
          <a:xfrm>
            <a:off x="8027391" y="5137783"/>
            <a:ext cx="9548" cy="643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110" idx="4"/>
            <a:endCxn id="114" idx="7"/>
          </p:cNvCxnSpPr>
          <p:nvPr/>
        </p:nvCxnSpPr>
        <p:spPr bwMode="auto">
          <a:xfrm flipH="1">
            <a:off x="7364713" y="5837813"/>
            <a:ext cx="662678" cy="359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Freeform 108"/>
          <p:cNvSpPr/>
          <p:nvPr/>
        </p:nvSpPr>
        <p:spPr bwMode="auto">
          <a:xfrm>
            <a:off x="7656490" y="3959695"/>
            <a:ext cx="352724" cy="1128971"/>
          </a:xfrm>
          <a:custGeom>
            <a:avLst/>
            <a:gdLst>
              <a:gd name="connsiteX0" fmla="*/ 24635 w 839883"/>
              <a:gd name="connsiteY0" fmla="*/ 0 h 1134737"/>
              <a:gd name="connsiteX1" fmla="*/ 79719 w 839883"/>
              <a:gd name="connsiteY1" fmla="*/ 539826 h 1134737"/>
              <a:gd name="connsiteX2" fmla="*/ 685647 w 839883"/>
              <a:gd name="connsiteY2" fmla="*/ 572877 h 1134737"/>
              <a:gd name="connsiteX3" fmla="*/ 839883 w 839883"/>
              <a:gd name="connsiteY3" fmla="*/ 1134737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883" h="1134737">
                <a:moveTo>
                  <a:pt x="24635" y="0"/>
                </a:moveTo>
                <a:cubicBezTo>
                  <a:pt x="-2908" y="222173"/>
                  <a:pt x="-30450" y="444347"/>
                  <a:pt x="79719" y="539826"/>
                </a:cubicBezTo>
                <a:cubicBezTo>
                  <a:pt x="189888" y="635306"/>
                  <a:pt x="558953" y="473725"/>
                  <a:pt x="685647" y="572877"/>
                </a:cubicBezTo>
                <a:cubicBezTo>
                  <a:pt x="812341" y="672029"/>
                  <a:pt x="826112" y="903383"/>
                  <a:pt x="839883" y="113473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 bwMode="auto">
          <a:xfrm>
            <a:off x="7977815" y="5738661"/>
            <a:ext cx="99152" cy="991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7977815" y="5038631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7280081" y="6182549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8798573" y="6132973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689723" y="3034246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8061379" y="549198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643021" y="388371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8845758" y="607033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7325752" y="613297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8053362" y="487334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7678757" y="3450382"/>
            <a:ext cx="365210" cy="4252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30"/>
          <p:cNvSpPr/>
          <p:nvPr/>
        </p:nvSpPr>
        <p:spPr bwMode="auto">
          <a:xfrm>
            <a:off x="7191037" y="3910988"/>
            <a:ext cx="487720" cy="2324559"/>
          </a:xfrm>
          <a:custGeom>
            <a:avLst/>
            <a:gdLst>
              <a:gd name="connsiteX0" fmla="*/ 487720 w 487720"/>
              <a:gd name="connsiteY0" fmla="*/ 0 h 2324559"/>
              <a:gd name="connsiteX1" fmla="*/ 212298 w 487720"/>
              <a:gd name="connsiteY1" fmla="*/ 363557 h 2324559"/>
              <a:gd name="connsiteX2" fmla="*/ 234332 w 487720"/>
              <a:gd name="connsiteY2" fmla="*/ 1222872 h 2324559"/>
              <a:gd name="connsiteX3" fmla="*/ 2977 w 487720"/>
              <a:gd name="connsiteY3" fmla="*/ 1949985 h 2324559"/>
              <a:gd name="connsiteX4" fmla="*/ 124163 w 487720"/>
              <a:gd name="connsiteY4" fmla="*/ 2324559 h 232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720" h="2324559">
                <a:moveTo>
                  <a:pt x="487720" y="0"/>
                </a:moveTo>
                <a:cubicBezTo>
                  <a:pt x="371124" y="79872"/>
                  <a:pt x="254529" y="159745"/>
                  <a:pt x="212298" y="363557"/>
                </a:cubicBezTo>
                <a:cubicBezTo>
                  <a:pt x="170067" y="567369"/>
                  <a:pt x="269219" y="958467"/>
                  <a:pt x="234332" y="1222872"/>
                </a:cubicBezTo>
                <a:cubicBezTo>
                  <a:pt x="199445" y="1487277"/>
                  <a:pt x="21338" y="1766371"/>
                  <a:pt x="2977" y="1949985"/>
                </a:cubicBezTo>
                <a:cubicBezTo>
                  <a:pt x="-15384" y="2133599"/>
                  <a:pt x="54389" y="2229079"/>
                  <a:pt x="124163" y="2324559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7689773" y="3944039"/>
            <a:ext cx="1488967" cy="2247441"/>
          </a:xfrm>
          <a:custGeom>
            <a:avLst/>
            <a:gdLst>
              <a:gd name="connsiteX0" fmla="*/ 0 w 1488967"/>
              <a:gd name="connsiteY0" fmla="*/ 0 h 2247441"/>
              <a:gd name="connsiteX1" fmla="*/ 330507 w 1488967"/>
              <a:gd name="connsiteY1" fmla="*/ 187286 h 2247441"/>
              <a:gd name="connsiteX2" fmla="*/ 694063 w 1488967"/>
              <a:gd name="connsiteY2" fmla="*/ 672028 h 2247441"/>
              <a:gd name="connsiteX3" fmla="*/ 1057620 w 1488967"/>
              <a:gd name="connsiteY3" fmla="*/ 1586428 h 2247441"/>
              <a:gd name="connsiteX4" fmla="*/ 1487278 w 1488967"/>
              <a:gd name="connsiteY4" fmla="*/ 1905918 h 2247441"/>
              <a:gd name="connsiteX5" fmla="*/ 1178805 w 1488967"/>
              <a:gd name="connsiteY5" fmla="*/ 2247441 h 224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967" h="2247441">
                <a:moveTo>
                  <a:pt x="0" y="0"/>
                </a:moveTo>
                <a:cubicBezTo>
                  <a:pt x="107415" y="37640"/>
                  <a:pt x="214830" y="75281"/>
                  <a:pt x="330507" y="187286"/>
                </a:cubicBezTo>
                <a:cubicBezTo>
                  <a:pt x="446184" y="299291"/>
                  <a:pt x="572878" y="438838"/>
                  <a:pt x="694063" y="672028"/>
                </a:cubicBezTo>
                <a:cubicBezTo>
                  <a:pt x="815248" y="905218"/>
                  <a:pt x="925418" y="1380780"/>
                  <a:pt x="1057620" y="1586428"/>
                </a:cubicBezTo>
                <a:cubicBezTo>
                  <a:pt x="1189823" y="1792076"/>
                  <a:pt x="1467080" y="1795749"/>
                  <a:pt x="1487278" y="1905918"/>
                </a:cubicBezTo>
                <a:cubicBezTo>
                  <a:pt x="1507476" y="2016087"/>
                  <a:pt x="1343140" y="2131764"/>
                  <a:pt x="1178805" y="2247441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/>
          <p:nvPr/>
        </p:nvCxnSpPr>
        <p:spPr bwMode="auto">
          <a:xfrm flipH="1">
            <a:off x="7682072" y="3452954"/>
            <a:ext cx="2964" cy="4910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Oval 110"/>
          <p:cNvSpPr/>
          <p:nvPr/>
        </p:nvSpPr>
        <p:spPr bwMode="auto">
          <a:xfrm>
            <a:off x="7624329" y="3395553"/>
            <a:ext cx="99152" cy="991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8" name="Elbow Connector 137"/>
          <p:cNvCxnSpPr/>
          <p:nvPr/>
        </p:nvCxnSpPr>
        <p:spPr bwMode="auto">
          <a:xfrm>
            <a:off x="7180728" y="3476063"/>
            <a:ext cx="508338" cy="25627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Arrow Connector 140"/>
          <p:cNvCxnSpPr/>
          <p:nvPr/>
        </p:nvCxnSpPr>
        <p:spPr bwMode="auto">
          <a:xfrm flipH="1" flipV="1">
            <a:off x="6983563" y="3108648"/>
            <a:ext cx="722433" cy="3400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0" name="Group 149"/>
          <p:cNvGrpSpPr/>
          <p:nvPr/>
        </p:nvGrpSpPr>
        <p:grpSpPr>
          <a:xfrm rot="1157155">
            <a:off x="7183551" y="3085426"/>
            <a:ext cx="293212" cy="352095"/>
            <a:chOff x="8956293" y="2528073"/>
            <a:chExt cx="293212" cy="352095"/>
          </a:xfrm>
        </p:grpSpPr>
        <p:cxnSp>
          <p:nvCxnSpPr>
            <p:cNvPr id="146" name="Straight Connector 145"/>
            <p:cNvCxnSpPr/>
            <p:nvPr/>
          </p:nvCxnSpPr>
          <p:spPr bwMode="auto">
            <a:xfrm flipH="1">
              <a:off x="9027058" y="2528073"/>
              <a:ext cx="151682" cy="3520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/>
            <p:cNvCxnSpPr/>
            <p:nvPr/>
          </p:nvCxnSpPr>
          <p:spPr bwMode="auto">
            <a:xfrm>
              <a:off x="8956293" y="2582790"/>
              <a:ext cx="293212" cy="22752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2" name="Straight Connector 181"/>
          <p:cNvCxnSpPr>
            <a:stCxn id="189" idx="5"/>
            <a:endCxn id="194" idx="4"/>
          </p:cNvCxnSpPr>
          <p:nvPr/>
        </p:nvCxnSpPr>
        <p:spPr bwMode="auto">
          <a:xfrm>
            <a:off x="10738297" y="5865982"/>
            <a:ext cx="785702" cy="408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192" idx="4"/>
          </p:cNvCxnSpPr>
          <p:nvPr/>
        </p:nvCxnSpPr>
        <p:spPr bwMode="auto">
          <a:xfrm>
            <a:off x="10703241" y="5180472"/>
            <a:ext cx="9548" cy="6431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89" idx="4"/>
            <a:endCxn id="193" idx="7"/>
          </p:cNvCxnSpPr>
          <p:nvPr/>
        </p:nvCxnSpPr>
        <p:spPr bwMode="auto">
          <a:xfrm flipH="1">
            <a:off x="10040563" y="5880502"/>
            <a:ext cx="662678" cy="359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>
            <a:stCxn id="190" idx="0"/>
            <a:endCxn id="195" idx="2"/>
          </p:cNvCxnSpPr>
          <p:nvPr/>
        </p:nvCxnSpPr>
        <p:spPr bwMode="auto">
          <a:xfrm>
            <a:off x="10381916" y="3407444"/>
            <a:ext cx="627963" cy="4780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>
            <a:stCxn id="190" idx="6"/>
            <a:endCxn id="191" idx="5"/>
          </p:cNvCxnSpPr>
          <p:nvPr/>
        </p:nvCxnSpPr>
        <p:spPr bwMode="auto">
          <a:xfrm flipH="1">
            <a:off x="9886326" y="3457020"/>
            <a:ext cx="545166" cy="5539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Freeform 187"/>
          <p:cNvSpPr/>
          <p:nvPr/>
        </p:nvSpPr>
        <p:spPr bwMode="auto">
          <a:xfrm>
            <a:off x="9845181" y="3996618"/>
            <a:ext cx="839883" cy="1134737"/>
          </a:xfrm>
          <a:custGeom>
            <a:avLst/>
            <a:gdLst>
              <a:gd name="connsiteX0" fmla="*/ 24635 w 839883"/>
              <a:gd name="connsiteY0" fmla="*/ 0 h 1134737"/>
              <a:gd name="connsiteX1" fmla="*/ 79719 w 839883"/>
              <a:gd name="connsiteY1" fmla="*/ 539826 h 1134737"/>
              <a:gd name="connsiteX2" fmla="*/ 685647 w 839883"/>
              <a:gd name="connsiteY2" fmla="*/ 572877 h 1134737"/>
              <a:gd name="connsiteX3" fmla="*/ 839883 w 839883"/>
              <a:gd name="connsiteY3" fmla="*/ 1134737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883" h="1134737">
                <a:moveTo>
                  <a:pt x="24635" y="0"/>
                </a:moveTo>
                <a:cubicBezTo>
                  <a:pt x="-2908" y="222173"/>
                  <a:pt x="-30450" y="444347"/>
                  <a:pt x="79719" y="539826"/>
                </a:cubicBezTo>
                <a:cubicBezTo>
                  <a:pt x="189888" y="635306"/>
                  <a:pt x="558953" y="473725"/>
                  <a:pt x="685647" y="572877"/>
                </a:cubicBezTo>
                <a:cubicBezTo>
                  <a:pt x="812341" y="672029"/>
                  <a:pt x="826112" y="903383"/>
                  <a:pt x="839883" y="113473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 bwMode="auto">
          <a:xfrm>
            <a:off x="10653665" y="5781350"/>
            <a:ext cx="99152" cy="991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10332340" y="3407444"/>
            <a:ext cx="99152" cy="991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9801694" y="3926384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10653665" y="5081320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3" name="Oval 192"/>
          <p:cNvSpPr/>
          <p:nvPr/>
        </p:nvSpPr>
        <p:spPr bwMode="auto">
          <a:xfrm>
            <a:off x="9955931" y="6225238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4" name="Oval 193"/>
          <p:cNvSpPr/>
          <p:nvPr/>
        </p:nvSpPr>
        <p:spPr bwMode="auto">
          <a:xfrm>
            <a:off x="11474423" y="6175662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5" name="Oval 194"/>
          <p:cNvSpPr/>
          <p:nvPr/>
        </p:nvSpPr>
        <p:spPr bwMode="auto">
          <a:xfrm>
            <a:off x="11009879" y="3835954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Freeform 196"/>
          <p:cNvSpPr/>
          <p:nvPr/>
        </p:nvSpPr>
        <p:spPr bwMode="auto">
          <a:xfrm>
            <a:off x="11070654" y="3919500"/>
            <a:ext cx="896513" cy="2313542"/>
          </a:xfrm>
          <a:custGeom>
            <a:avLst/>
            <a:gdLst>
              <a:gd name="connsiteX0" fmla="*/ 0 w 896513"/>
              <a:gd name="connsiteY0" fmla="*/ 0 h 2313542"/>
              <a:gd name="connsiteX1" fmla="*/ 881350 w 896513"/>
              <a:gd name="connsiteY1" fmla="*/ 1101686 h 2313542"/>
              <a:gd name="connsiteX2" fmla="*/ 473725 w 896513"/>
              <a:gd name="connsiteY2" fmla="*/ 2313542 h 231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513" h="2313542">
                <a:moveTo>
                  <a:pt x="0" y="0"/>
                </a:moveTo>
                <a:cubicBezTo>
                  <a:pt x="401198" y="358048"/>
                  <a:pt x="802396" y="716096"/>
                  <a:pt x="881350" y="1101686"/>
                </a:cubicBezTo>
                <a:cubicBezTo>
                  <a:pt x="960304" y="1487276"/>
                  <a:pt x="717014" y="1900409"/>
                  <a:pt x="473725" y="231354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/>
          <p:cNvSpPr txBox="1"/>
          <p:nvPr/>
        </p:nvSpPr>
        <p:spPr>
          <a:xfrm>
            <a:off x="10387607" y="3176088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10737229" y="5534677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1521608" y="611302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10001602" y="617566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10729212" y="491603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207" name="Freeform 206"/>
          <p:cNvSpPr/>
          <p:nvPr/>
        </p:nvSpPr>
        <p:spPr bwMode="auto">
          <a:xfrm>
            <a:off x="9592995" y="3988106"/>
            <a:ext cx="441248" cy="2280492"/>
          </a:xfrm>
          <a:custGeom>
            <a:avLst/>
            <a:gdLst>
              <a:gd name="connsiteX0" fmla="*/ 256085 w 441248"/>
              <a:gd name="connsiteY0" fmla="*/ 0 h 2280492"/>
              <a:gd name="connsiteX1" fmla="*/ 2697 w 441248"/>
              <a:gd name="connsiteY1" fmla="*/ 760164 h 2280492"/>
              <a:gd name="connsiteX2" fmla="*/ 399304 w 441248"/>
              <a:gd name="connsiteY2" fmla="*/ 1707614 h 2280492"/>
              <a:gd name="connsiteX3" fmla="*/ 410321 w 441248"/>
              <a:gd name="connsiteY3" fmla="*/ 2280492 h 22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248" h="2280492">
                <a:moveTo>
                  <a:pt x="256085" y="0"/>
                </a:moveTo>
                <a:cubicBezTo>
                  <a:pt x="117456" y="237781"/>
                  <a:pt x="-21173" y="475562"/>
                  <a:pt x="2697" y="760164"/>
                </a:cubicBezTo>
                <a:cubicBezTo>
                  <a:pt x="26567" y="1044766"/>
                  <a:pt x="331367" y="1454226"/>
                  <a:pt x="399304" y="1707614"/>
                </a:cubicBezTo>
                <a:cubicBezTo>
                  <a:pt x="467241" y="1961002"/>
                  <a:pt x="438781" y="2120747"/>
                  <a:pt x="410321" y="228049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 bwMode="auto">
          <a:xfrm>
            <a:off x="7621306" y="3862120"/>
            <a:ext cx="99152" cy="9915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5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109" grpId="0" animBg="1"/>
      <p:bldP spid="110" grpId="0" animBg="1"/>
      <p:bldP spid="113" grpId="0" animBg="1"/>
      <p:bldP spid="114" grpId="0" animBg="1"/>
      <p:bldP spid="115" grpId="0" animBg="1"/>
      <p:bldP spid="119" grpId="0"/>
      <p:bldP spid="120" grpId="0"/>
      <p:bldP spid="123" grpId="0"/>
      <p:bldP spid="124" grpId="0"/>
      <p:bldP spid="125" grpId="0"/>
      <p:bldP spid="126" grpId="0"/>
      <p:bldP spid="31" grpId="0" animBg="1"/>
      <p:bldP spid="33" grpId="0" animBg="1"/>
      <p:bldP spid="111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7" grpId="0" animBg="1"/>
      <p:bldP spid="199" grpId="0"/>
      <p:bldP spid="200" grpId="0"/>
      <p:bldP spid="204" grpId="0"/>
      <p:bldP spid="205" grpId="0"/>
      <p:bldP spid="206" grpId="0"/>
      <p:bldP spid="207" grpId="0" animBg="1"/>
      <p:bldP spid="1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 bwMode="auto">
          <a:xfrm>
            <a:off x="6951643" y="5420299"/>
            <a:ext cx="1564396" cy="727113"/>
          </a:xfrm>
          <a:custGeom>
            <a:avLst/>
            <a:gdLst>
              <a:gd name="connsiteX0" fmla="*/ 1564396 w 1564396"/>
              <a:gd name="connsiteY0" fmla="*/ 77118 h 727113"/>
              <a:gd name="connsiteX1" fmla="*/ 528810 w 1564396"/>
              <a:gd name="connsiteY1" fmla="*/ 0 h 727113"/>
              <a:gd name="connsiteX2" fmla="*/ 0 w 1564396"/>
              <a:gd name="connsiteY2" fmla="*/ 727113 h 727113"/>
              <a:gd name="connsiteX3" fmla="*/ 0 w 1564396"/>
              <a:gd name="connsiteY3" fmla="*/ 727113 h 727113"/>
              <a:gd name="connsiteX4" fmla="*/ 0 w 1564396"/>
              <a:gd name="connsiteY4" fmla="*/ 727113 h 72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396" h="727113">
                <a:moveTo>
                  <a:pt x="1564396" y="77118"/>
                </a:moveTo>
                <a:lnTo>
                  <a:pt x="528810" y="0"/>
                </a:lnTo>
                <a:lnTo>
                  <a:pt x="0" y="727113"/>
                </a:lnTo>
                <a:lnTo>
                  <a:pt x="0" y="727113"/>
                </a:lnTo>
                <a:lnTo>
                  <a:pt x="0" y="727113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“center” of a polygon 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1134381" cy="1379312"/>
          </a:xfrm>
        </p:spPr>
        <p:txBody>
          <a:bodyPr/>
          <a:lstStyle/>
          <a:p>
            <a:r>
              <a:rPr lang="en-US" dirty="0" smtClean="0"/>
              <a:t>The center s  is a point of P that minimizes the maximum </a:t>
            </a:r>
            <a:r>
              <a:rPr lang="en-US" dirty="0" smtClean="0">
                <a:solidFill>
                  <a:srgbClr val="FF0000"/>
                </a:solidFill>
              </a:rPr>
              <a:t>distance</a:t>
            </a:r>
            <a:r>
              <a:rPr lang="en-US" dirty="0" smtClean="0"/>
              <a:t> from s to all points t of P</a:t>
            </a:r>
          </a:p>
          <a:p>
            <a:r>
              <a:rPr lang="en-US" dirty="0"/>
              <a:t>d</a:t>
            </a:r>
            <a:r>
              <a:rPr lang="en-US" dirty="0" smtClean="0"/>
              <a:t>(</a:t>
            </a:r>
            <a:r>
              <a:rPr lang="en-US" dirty="0" err="1" smtClean="0"/>
              <a:t>s,t</a:t>
            </a:r>
            <a:r>
              <a:rPr lang="en-US" dirty="0" smtClean="0"/>
              <a:t>): the length of the </a:t>
            </a:r>
            <a:r>
              <a:rPr lang="en-US" dirty="0" smtClean="0">
                <a:solidFill>
                  <a:srgbClr val="FF0000"/>
                </a:solidFill>
              </a:rPr>
              <a:t>shortest path </a:t>
            </a:r>
            <a:r>
              <a:rPr lang="en-US" dirty="0" smtClean="0"/>
              <a:t>from s to t in P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hortest path distance is also called </a:t>
            </a:r>
            <a:r>
              <a:rPr lang="en-US" dirty="0" smtClean="0">
                <a:solidFill>
                  <a:srgbClr val="FF0000"/>
                </a:solidFill>
              </a:rPr>
              <a:t>geodesic distance</a:t>
            </a:r>
          </a:p>
          <a:p>
            <a:pPr lvl="1"/>
            <a:r>
              <a:rPr lang="en-US" dirty="0" smtClean="0"/>
              <a:t>s is called the </a:t>
            </a:r>
            <a:r>
              <a:rPr lang="en-US" dirty="0" smtClean="0">
                <a:solidFill>
                  <a:srgbClr val="FF0000"/>
                </a:solidFill>
              </a:rPr>
              <a:t>geodesic center </a:t>
            </a:r>
            <a:r>
              <a:rPr lang="en-US" dirty="0" smtClean="0"/>
              <a:t>of P</a:t>
            </a:r>
          </a:p>
        </p:txBody>
      </p:sp>
      <p:sp>
        <p:nvSpPr>
          <p:cNvPr id="4" name="Freeform 3"/>
          <p:cNvSpPr/>
          <p:nvPr/>
        </p:nvSpPr>
        <p:spPr bwMode="auto">
          <a:xfrm>
            <a:off x="5993177" y="3701668"/>
            <a:ext cx="5827922" cy="2842352"/>
          </a:xfrm>
          <a:custGeom>
            <a:avLst/>
            <a:gdLst>
              <a:gd name="connsiteX0" fmla="*/ 0 w 4351663"/>
              <a:gd name="connsiteY0" fmla="*/ 793215 h 2820319"/>
              <a:gd name="connsiteX1" fmla="*/ 1299990 w 4351663"/>
              <a:gd name="connsiteY1" fmla="*/ 0 h 2820319"/>
              <a:gd name="connsiteX2" fmla="*/ 1817783 w 4351663"/>
              <a:gd name="connsiteY2" fmla="*/ 903384 h 2820319"/>
              <a:gd name="connsiteX3" fmla="*/ 2886419 w 4351663"/>
              <a:gd name="connsiteY3" fmla="*/ 231355 h 2820319"/>
              <a:gd name="connsiteX4" fmla="*/ 4351663 w 4351663"/>
              <a:gd name="connsiteY4" fmla="*/ 1443210 h 2820319"/>
              <a:gd name="connsiteX5" fmla="*/ 2974554 w 4351663"/>
              <a:gd name="connsiteY5" fmla="*/ 1707615 h 2820319"/>
              <a:gd name="connsiteX6" fmla="*/ 4274545 w 4351663"/>
              <a:gd name="connsiteY6" fmla="*/ 2324560 h 2820319"/>
              <a:gd name="connsiteX7" fmla="*/ 2192357 w 4351663"/>
              <a:gd name="connsiteY7" fmla="*/ 2820319 h 2820319"/>
              <a:gd name="connsiteX8" fmla="*/ 2346593 w 4351663"/>
              <a:gd name="connsiteY8" fmla="*/ 1927952 h 2820319"/>
              <a:gd name="connsiteX9" fmla="*/ 473725 w 4351663"/>
              <a:gd name="connsiteY9" fmla="*/ 2489813 h 2820319"/>
              <a:gd name="connsiteX10" fmla="*/ 0 w 4351663"/>
              <a:gd name="connsiteY10" fmla="*/ 793215 h 2820319"/>
              <a:gd name="connsiteX0" fmla="*/ 0 w 5475384"/>
              <a:gd name="connsiteY0" fmla="*/ 793215 h 2820319"/>
              <a:gd name="connsiteX1" fmla="*/ 1299990 w 5475384"/>
              <a:gd name="connsiteY1" fmla="*/ 0 h 2820319"/>
              <a:gd name="connsiteX2" fmla="*/ 1817783 w 5475384"/>
              <a:gd name="connsiteY2" fmla="*/ 903384 h 2820319"/>
              <a:gd name="connsiteX3" fmla="*/ 2886419 w 5475384"/>
              <a:gd name="connsiteY3" fmla="*/ 231355 h 2820319"/>
              <a:gd name="connsiteX4" fmla="*/ 4351663 w 5475384"/>
              <a:gd name="connsiteY4" fmla="*/ 1443210 h 2820319"/>
              <a:gd name="connsiteX5" fmla="*/ 2974554 w 5475384"/>
              <a:gd name="connsiteY5" fmla="*/ 1707615 h 2820319"/>
              <a:gd name="connsiteX6" fmla="*/ 5475384 w 5475384"/>
              <a:gd name="connsiteY6" fmla="*/ 2743201 h 2820319"/>
              <a:gd name="connsiteX7" fmla="*/ 2192357 w 5475384"/>
              <a:gd name="connsiteY7" fmla="*/ 2820319 h 2820319"/>
              <a:gd name="connsiteX8" fmla="*/ 2346593 w 5475384"/>
              <a:gd name="connsiteY8" fmla="*/ 1927952 h 2820319"/>
              <a:gd name="connsiteX9" fmla="*/ 473725 w 5475384"/>
              <a:gd name="connsiteY9" fmla="*/ 2489813 h 2820319"/>
              <a:gd name="connsiteX10" fmla="*/ 0 w 5475384"/>
              <a:gd name="connsiteY10" fmla="*/ 793215 h 2820319"/>
              <a:gd name="connsiteX0" fmla="*/ 0 w 5475384"/>
              <a:gd name="connsiteY0" fmla="*/ 793215 h 2820319"/>
              <a:gd name="connsiteX1" fmla="*/ 1299990 w 5475384"/>
              <a:gd name="connsiteY1" fmla="*/ 0 h 2820319"/>
              <a:gd name="connsiteX2" fmla="*/ 1817783 w 5475384"/>
              <a:gd name="connsiteY2" fmla="*/ 903384 h 2820319"/>
              <a:gd name="connsiteX3" fmla="*/ 2886419 w 5475384"/>
              <a:gd name="connsiteY3" fmla="*/ 231355 h 2820319"/>
              <a:gd name="connsiteX4" fmla="*/ 4351663 w 5475384"/>
              <a:gd name="connsiteY4" fmla="*/ 1443210 h 2820319"/>
              <a:gd name="connsiteX5" fmla="*/ 2974554 w 5475384"/>
              <a:gd name="connsiteY5" fmla="*/ 1707615 h 2820319"/>
              <a:gd name="connsiteX6" fmla="*/ 4318611 w 5475384"/>
              <a:gd name="connsiteY6" fmla="*/ 2280492 h 2820319"/>
              <a:gd name="connsiteX7" fmla="*/ 5475384 w 5475384"/>
              <a:gd name="connsiteY7" fmla="*/ 2743201 h 2820319"/>
              <a:gd name="connsiteX8" fmla="*/ 2192357 w 5475384"/>
              <a:gd name="connsiteY8" fmla="*/ 2820319 h 2820319"/>
              <a:gd name="connsiteX9" fmla="*/ 2346593 w 5475384"/>
              <a:gd name="connsiteY9" fmla="*/ 1927952 h 2820319"/>
              <a:gd name="connsiteX10" fmla="*/ 473725 w 5475384"/>
              <a:gd name="connsiteY10" fmla="*/ 2489813 h 2820319"/>
              <a:gd name="connsiteX11" fmla="*/ 0 w 5475384"/>
              <a:gd name="connsiteY11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817783 w 6334698"/>
              <a:gd name="connsiteY2" fmla="*/ 903384 h 2820319"/>
              <a:gd name="connsiteX3" fmla="*/ 2886419 w 6334698"/>
              <a:gd name="connsiteY3" fmla="*/ 231355 h 2820319"/>
              <a:gd name="connsiteX4" fmla="*/ 4351663 w 6334698"/>
              <a:gd name="connsiteY4" fmla="*/ 1443210 h 2820319"/>
              <a:gd name="connsiteX5" fmla="*/ 2974554 w 6334698"/>
              <a:gd name="connsiteY5" fmla="*/ 1707615 h 2820319"/>
              <a:gd name="connsiteX6" fmla="*/ 6334698 w 6334698"/>
              <a:gd name="connsiteY6" fmla="*/ 2016087 h 2820319"/>
              <a:gd name="connsiteX7" fmla="*/ 5475384 w 6334698"/>
              <a:gd name="connsiteY7" fmla="*/ 2743201 h 2820319"/>
              <a:gd name="connsiteX8" fmla="*/ 2192357 w 6334698"/>
              <a:gd name="connsiteY8" fmla="*/ 2820319 h 2820319"/>
              <a:gd name="connsiteX9" fmla="*/ 2346593 w 6334698"/>
              <a:gd name="connsiteY9" fmla="*/ 1927952 h 2820319"/>
              <a:gd name="connsiteX10" fmla="*/ 473725 w 6334698"/>
              <a:gd name="connsiteY10" fmla="*/ 2489813 h 2820319"/>
              <a:gd name="connsiteX11" fmla="*/ 0 w 6334698"/>
              <a:gd name="connsiteY11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817783 w 6334698"/>
              <a:gd name="connsiteY2" fmla="*/ 903384 h 2820319"/>
              <a:gd name="connsiteX3" fmla="*/ 2886419 w 6334698"/>
              <a:gd name="connsiteY3" fmla="*/ 231355 h 2820319"/>
              <a:gd name="connsiteX4" fmla="*/ 4351663 w 6334698"/>
              <a:gd name="connsiteY4" fmla="*/ 1443210 h 2820319"/>
              <a:gd name="connsiteX5" fmla="*/ 3382178 w 6334698"/>
              <a:gd name="connsiteY5" fmla="*/ 2203374 h 2820319"/>
              <a:gd name="connsiteX6" fmla="*/ 6334698 w 6334698"/>
              <a:gd name="connsiteY6" fmla="*/ 2016087 h 2820319"/>
              <a:gd name="connsiteX7" fmla="*/ 5475384 w 6334698"/>
              <a:gd name="connsiteY7" fmla="*/ 2743201 h 2820319"/>
              <a:gd name="connsiteX8" fmla="*/ 2192357 w 6334698"/>
              <a:gd name="connsiteY8" fmla="*/ 2820319 h 2820319"/>
              <a:gd name="connsiteX9" fmla="*/ 2346593 w 6334698"/>
              <a:gd name="connsiteY9" fmla="*/ 1927952 h 2820319"/>
              <a:gd name="connsiteX10" fmla="*/ 473725 w 6334698"/>
              <a:gd name="connsiteY10" fmla="*/ 2489813 h 2820319"/>
              <a:gd name="connsiteX11" fmla="*/ 0 w 6334698"/>
              <a:gd name="connsiteY11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817783 w 6334698"/>
              <a:gd name="connsiteY2" fmla="*/ 903384 h 2820319"/>
              <a:gd name="connsiteX3" fmla="*/ 2886419 w 6334698"/>
              <a:gd name="connsiteY3" fmla="*/ 231355 h 2820319"/>
              <a:gd name="connsiteX4" fmla="*/ 4351663 w 6334698"/>
              <a:gd name="connsiteY4" fmla="*/ 1443210 h 2820319"/>
              <a:gd name="connsiteX5" fmla="*/ 3382178 w 6334698"/>
              <a:gd name="connsiteY5" fmla="*/ 2203374 h 2820319"/>
              <a:gd name="connsiteX6" fmla="*/ 4737252 w 6334698"/>
              <a:gd name="connsiteY6" fmla="*/ 2126256 h 2820319"/>
              <a:gd name="connsiteX7" fmla="*/ 6334698 w 6334698"/>
              <a:gd name="connsiteY7" fmla="*/ 2016087 h 2820319"/>
              <a:gd name="connsiteX8" fmla="*/ 5475384 w 6334698"/>
              <a:gd name="connsiteY8" fmla="*/ 2743201 h 2820319"/>
              <a:gd name="connsiteX9" fmla="*/ 2192357 w 6334698"/>
              <a:gd name="connsiteY9" fmla="*/ 2820319 h 2820319"/>
              <a:gd name="connsiteX10" fmla="*/ 2346593 w 6334698"/>
              <a:gd name="connsiteY10" fmla="*/ 1927952 h 2820319"/>
              <a:gd name="connsiteX11" fmla="*/ 473725 w 6334698"/>
              <a:gd name="connsiteY11" fmla="*/ 2489813 h 2820319"/>
              <a:gd name="connsiteX12" fmla="*/ 0 w 6334698"/>
              <a:gd name="connsiteY12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817783 w 6334698"/>
              <a:gd name="connsiteY2" fmla="*/ 903384 h 2820319"/>
              <a:gd name="connsiteX3" fmla="*/ 2886419 w 6334698"/>
              <a:gd name="connsiteY3" fmla="*/ 231355 h 2820319"/>
              <a:gd name="connsiteX4" fmla="*/ 4351663 w 6334698"/>
              <a:gd name="connsiteY4" fmla="*/ 1443210 h 2820319"/>
              <a:gd name="connsiteX5" fmla="*/ 3382178 w 6334698"/>
              <a:gd name="connsiteY5" fmla="*/ 2203374 h 2820319"/>
              <a:gd name="connsiteX6" fmla="*/ 5078775 w 6334698"/>
              <a:gd name="connsiteY6" fmla="*/ 1597446 h 2820319"/>
              <a:gd name="connsiteX7" fmla="*/ 6334698 w 6334698"/>
              <a:gd name="connsiteY7" fmla="*/ 2016087 h 2820319"/>
              <a:gd name="connsiteX8" fmla="*/ 5475384 w 6334698"/>
              <a:gd name="connsiteY8" fmla="*/ 2743201 h 2820319"/>
              <a:gd name="connsiteX9" fmla="*/ 2192357 w 6334698"/>
              <a:gd name="connsiteY9" fmla="*/ 2820319 h 2820319"/>
              <a:gd name="connsiteX10" fmla="*/ 2346593 w 6334698"/>
              <a:gd name="connsiteY10" fmla="*/ 1927952 h 2820319"/>
              <a:gd name="connsiteX11" fmla="*/ 473725 w 6334698"/>
              <a:gd name="connsiteY11" fmla="*/ 2489813 h 2820319"/>
              <a:gd name="connsiteX12" fmla="*/ 0 w 6334698"/>
              <a:gd name="connsiteY12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531344 w 6334698"/>
              <a:gd name="connsiteY2" fmla="*/ 440675 h 2820319"/>
              <a:gd name="connsiteX3" fmla="*/ 1817783 w 6334698"/>
              <a:gd name="connsiteY3" fmla="*/ 903384 h 2820319"/>
              <a:gd name="connsiteX4" fmla="*/ 2886419 w 6334698"/>
              <a:gd name="connsiteY4" fmla="*/ 231355 h 2820319"/>
              <a:gd name="connsiteX5" fmla="*/ 4351663 w 6334698"/>
              <a:gd name="connsiteY5" fmla="*/ 1443210 h 2820319"/>
              <a:gd name="connsiteX6" fmla="*/ 3382178 w 6334698"/>
              <a:gd name="connsiteY6" fmla="*/ 2203374 h 2820319"/>
              <a:gd name="connsiteX7" fmla="*/ 5078775 w 6334698"/>
              <a:gd name="connsiteY7" fmla="*/ 1597446 h 2820319"/>
              <a:gd name="connsiteX8" fmla="*/ 6334698 w 6334698"/>
              <a:gd name="connsiteY8" fmla="*/ 2016087 h 2820319"/>
              <a:gd name="connsiteX9" fmla="*/ 5475384 w 6334698"/>
              <a:gd name="connsiteY9" fmla="*/ 2743201 h 2820319"/>
              <a:gd name="connsiteX10" fmla="*/ 2192357 w 6334698"/>
              <a:gd name="connsiteY10" fmla="*/ 2820319 h 2820319"/>
              <a:gd name="connsiteX11" fmla="*/ 2346593 w 6334698"/>
              <a:gd name="connsiteY11" fmla="*/ 1927952 h 2820319"/>
              <a:gd name="connsiteX12" fmla="*/ 473725 w 6334698"/>
              <a:gd name="connsiteY12" fmla="*/ 2489813 h 2820319"/>
              <a:gd name="connsiteX13" fmla="*/ 0 w 6334698"/>
              <a:gd name="connsiteY13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927952 w 6334698"/>
              <a:gd name="connsiteY2" fmla="*/ 275422 h 2820319"/>
              <a:gd name="connsiteX3" fmla="*/ 1817783 w 6334698"/>
              <a:gd name="connsiteY3" fmla="*/ 903384 h 2820319"/>
              <a:gd name="connsiteX4" fmla="*/ 2886419 w 6334698"/>
              <a:gd name="connsiteY4" fmla="*/ 231355 h 2820319"/>
              <a:gd name="connsiteX5" fmla="*/ 4351663 w 6334698"/>
              <a:gd name="connsiteY5" fmla="*/ 1443210 h 2820319"/>
              <a:gd name="connsiteX6" fmla="*/ 3382178 w 6334698"/>
              <a:gd name="connsiteY6" fmla="*/ 2203374 h 2820319"/>
              <a:gd name="connsiteX7" fmla="*/ 5078775 w 6334698"/>
              <a:gd name="connsiteY7" fmla="*/ 1597446 h 2820319"/>
              <a:gd name="connsiteX8" fmla="*/ 6334698 w 6334698"/>
              <a:gd name="connsiteY8" fmla="*/ 2016087 h 2820319"/>
              <a:gd name="connsiteX9" fmla="*/ 5475384 w 6334698"/>
              <a:gd name="connsiteY9" fmla="*/ 2743201 h 2820319"/>
              <a:gd name="connsiteX10" fmla="*/ 2192357 w 6334698"/>
              <a:gd name="connsiteY10" fmla="*/ 2820319 h 2820319"/>
              <a:gd name="connsiteX11" fmla="*/ 2346593 w 6334698"/>
              <a:gd name="connsiteY11" fmla="*/ 1927952 h 2820319"/>
              <a:gd name="connsiteX12" fmla="*/ 473725 w 6334698"/>
              <a:gd name="connsiteY12" fmla="*/ 2489813 h 2820319"/>
              <a:gd name="connsiteX13" fmla="*/ 0 w 6334698"/>
              <a:gd name="connsiteY13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927952 w 6334698"/>
              <a:gd name="connsiteY2" fmla="*/ 275422 h 2820319"/>
              <a:gd name="connsiteX3" fmla="*/ 1817783 w 6334698"/>
              <a:gd name="connsiteY3" fmla="*/ 903384 h 2820319"/>
              <a:gd name="connsiteX4" fmla="*/ 2886419 w 6334698"/>
              <a:gd name="connsiteY4" fmla="*/ 231355 h 2820319"/>
              <a:gd name="connsiteX5" fmla="*/ 4351663 w 6334698"/>
              <a:gd name="connsiteY5" fmla="*/ 1443210 h 2820319"/>
              <a:gd name="connsiteX6" fmla="*/ 3382178 w 6334698"/>
              <a:gd name="connsiteY6" fmla="*/ 2203374 h 2820319"/>
              <a:gd name="connsiteX7" fmla="*/ 5078775 w 6334698"/>
              <a:gd name="connsiteY7" fmla="*/ 1597446 h 2820319"/>
              <a:gd name="connsiteX8" fmla="*/ 6334698 w 6334698"/>
              <a:gd name="connsiteY8" fmla="*/ 2016087 h 2820319"/>
              <a:gd name="connsiteX9" fmla="*/ 5475384 w 6334698"/>
              <a:gd name="connsiteY9" fmla="*/ 2743201 h 2820319"/>
              <a:gd name="connsiteX10" fmla="*/ 2192357 w 6334698"/>
              <a:gd name="connsiteY10" fmla="*/ 2820319 h 2820319"/>
              <a:gd name="connsiteX11" fmla="*/ 2346593 w 6334698"/>
              <a:gd name="connsiteY11" fmla="*/ 1927952 h 2820319"/>
              <a:gd name="connsiteX12" fmla="*/ 1410158 w 6334698"/>
              <a:gd name="connsiteY12" fmla="*/ 2203374 h 2820319"/>
              <a:gd name="connsiteX13" fmla="*/ 473725 w 6334698"/>
              <a:gd name="connsiteY13" fmla="*/ 2489813 h 2820319"/>
              <a:gd name="connsiteX14" fmla="*/ 0 w 6334698"/>
              <a:gd name="connsiteY14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927952 w 6334698"/>
              <a:gd name="connsiteY2" fmla="*/ 275422 h 2820319"/>
              <a:gd name="connsiteX3" fmla="*/ 1817783 w 6334698"/>
              <a:gd name="connsiteY3" fmla="*/ 903384 h 2820319"/>
              <a:gd name="connsiteX4" fmla="*/ 2886419 w 6334698"/>
              <a:gd name="connsiteY4" fmla="*/ 231355 h 2820319"/>
              <a:gd name="connsiteX5" fmla="*/ 4351663 w 6334698"/>
              <a:gd name="connsiteY5" fmla="*/ 1443210 h 2820319"/>
              <a:gd name="connsiteX6" fmla="*/ 3382178 w 6334698"/>
              <a:gd name="connsiteY6" fmla="*/ 2203374 h 2820319"/>
              <a:gd name="connsiteX7" fmla="*/ 5078775 w 6334698"/>
              <a:gd name="connsiteY7" fmla="*/ 1597446 h 2820319"/>
              <a:gd name="connsiteX8" fmla="*/ 6334698 w 6334698"/>
              <a:gd name="connsiteY8" fmla="*/ 2016087 h 2820319"/>
              <a:gd name="connsiteX9" fmla="*/ 5475384 w 6334698"/>
              <a:gd name="connsiteY9" fmla="*/ 2743201 h 2820319"/>
              <a:gd name="connsiteX10" fmla="*/ 2192357 w 6334698"/>
              <a:gd name="connsiteY10" fmla="*/ 2820319 h 2820319"/>
              <a:gd name="connsiteX11" fmla="*/ 2346593 w 6334698"/>
              <a:gd name="connsiteY11" fmla="*/ 1927952 h 2820319"/>
              <a:gd name="connsiteX12" fmla="*/ 1784731 w 6334698"/>
              <a:gd name="connsiteY12" fmla="*/ 2599981 h 2820319"/>
              <a:gd name="connsiteX13" fmla="*/ 473725 w 6334698"/>
              <a:gd name="connsiteY13" fmla="*/ 2489813 h 2820319"/>
              <a:gd name="connsiteX14" fmla="*/ 0 w 6334698"/>
              <a:gd name="connsiteY14" fmla="*/ 793215 h 2820319"/>
              <a:gd name="connsiteX0" fmla="*/ 0 w 6334698"/>
              <a:gd name="connsiteY0" fmla="*/ 793215 h 2842352"/>
              <a:gd name="connsiteX1" fmla="*/ 1299990 w 6334698"/>
              <a:gd name="connsiteY1" fmla="*/ 0 h 2842352"/>
              <a:gd name="connsiteX2" fmla="*/ 1927952 w 6334698"/>
              <a:gd name="connsiteY2" fmla="*/ 275422 h 2842352"/>
              <a:gd name="connsiteX3" fmla="*/ 1817783 w 6334698"/>
              <a:gd name="connsiteY3" fmla="*/ 903384 h 2842352"/>
              <a:gd name="connsiteX4" fmla="*/ 2886419 w 6334698"/>
              <a:gd name="connsiteY4" fmla="*/ 231355 h 2842352"/>
              <a:gd name="connsiteX5" fmla="*/ 4351663 w 6334698"/>
              <a:gd name="connsiteY5" fmla="*/ 1443210 h 2842352"/>
              <a:gd name="connsiteX6" fmla="*/ 3382178 w 6334698"/>
              <a:gd name="connsiteY6" fmla="*/ 2203374 h 2842352"/>
              <a:gd name="connsiteX7" fmla="*/ 5078775 w 6334698"/>
              <a:gd name="connsiteY7" fmla="*/ 1597446 h 2842352"/>
              <a:gd name="connsiteX8" fmla="*/ 6334698 w 6334698"/>
              <a:gd name="connsiteY8" fmla="*/ 2016087 h 2842352"/>
              <a:gd name="connsiteX9" fmla="*/ 5475384 w 6334698"/>
              <a:gd name="connsiteY9" fmla="*/ 2743201 h 2842352"/>
              <a:gd name="connsiteX10" fmla="*/ 2192357 w 6334698"/>
              <a:gd name="connsiteY10" fmla="*/ 2820319 h 2842352"/>
              <a:gd name="connsiteX11" fmla="*/ 2346593 w 6334698"/>
              <a:gd name="connsiteY11" fmla="*/ 1927952 h 2842352"/>
              <a:gd name="connsiteX12" fmla="*/ 1784731 w 6334698"/>
              <a:gd name="connsiteY12" fmla="*/ 2599981 h 2842352"/>
              <a:gd name="connsiteX13" fmla="*/ 506776 w 6334698"/>
              <a:gd name="connsiteY13" fmla="*/ 2842352 h 2842352"/>
              <a:gd name="connsiteX14" fmla="*/ 0 w 6334698"/>
              <a:gd name="connsiteY14" fmla="*/ 793215 h 2842352"/>
              <a:gd name="connsiteX0" fmla="*/ 0 w 6334698"/>
              <a:gd name="connsiteY0" fmla="*/ 793215 h 2842352"/>
              <a:gd name="connsiteX1" fmla="*/ 1299990 w 6334698"/>
              <a:gd name="connsiteY1" fmla="*/ 0 h 2842352"/>
              <a:gd name="connsiteX2" fmla="*/ 1927952 w 6334698"/>
              <a:gd name="connsiteY2" fmla="*/ 275422 h 2842352"/>
              <a:gd name="connsiteX3" fmla="*/ 1817783 w 6334698"/>
              <a:gd name="connsiteY3" fmla="*/ 903384 h 2842352"/>
              <a:gd name="connsiteX4" fmla="*/ 2886419 w 6334698"/>
              <a:gd name="connsiteY4" fmla="*/ 231355 h 2842352"/>
              <a:gd name="connsiteX5" fmla="*/ 4351663 w 6334698"/>
              <a:gd name="connsiteY5" fmla="*/ 1443210 h 2842352"/>
              <a:gd name="connsiteX6" fmla="*/ 3382178 w 6334698"/>
              <a:gd name="connsiteY6" fmla="*/ 2203374 h 2842352"/>
              <a:gd name="connsiteX7" fmla="*/ 5078775 w 6334698"/>
              <a:gd name="connsiteY7" fmla="*/ 1597446 h 2842352"/>
              <a:gd name="connsiteX8" fmla="*/ 6334698 w 6334698"/>
              <a:gd name="connsiteY8" fmla="*/ 2016087 h 2842352"/>
              <a:gd name="connsiteX9" fmla="*/ 5475384 w 6334698"/>
              <a:gd name="connsiteY9" fmla="*/ 2743201 h 2842352"/>
              <a:gd name="connsiteX10" fmla="*/ 2192357 w 6334698"/>
              <a:gd name="connsiteY10" fmla="*/ 2820319 h 2842352"/>
              <a:gd name="connsiteX11" fmla="*/ 2005070 w 6334698"/>
              <a:gd name="connsiteY11" fmla="*/ 1718631 h 2842352"/>
              <a:gd name="connsiteX12" fmla="*/ 1784731 w 6334698"/>
              <a:gd name="connsiteY12" fmla="*/ 2599981 h 2842352"/>
              <a:gd name="connsiteX13" fmla="*/ 506776 w 6334698"/>
              <a:gd name="connsiteY13" fmla="*/ 2842352 h 2842352"/>
              <a:gd name="connsiteX14" fmla="*/ 0 w 6334698"/>
              <a:gd name="connsiteY14" fmla="*/ 793215 h 2842352"/>
              <a:gd name="connsiteX0" fmla="*/ 0 w 5827922"/>
              <a:gd name="connsiteY0" fmla="*/ 1288974 h 2842352"/>
              <a:gd name="connsiteX1" fmla="*/ 793214 w 5827922"/>
              <a:gd name="connsiteY1" fmla="*/ 0 h 2842352"/>
              <a:gd name="connsiteX2" fmla="*/ 1421176 w 5827922"/>
              <a:gd name="connsiteY2" fmla="*/ 275422 h 2842352"/>
              <a:gd name="connsiteX3" fmla="*/ 1311007 w 5827922"/>
              <a:gd name="connsiteY3" fmla="*/ 903384 h 2842352"/>
              <a:gd name="connsiteX4" fmla="*/ 2379643 w 5827922"/>
              <a:gd name="connsiteY4" fmla="*/ 231355 h 2842352"/>
              <a:gd name="connsiteX5" fmla="*/ 3844887 w 5827922"/>
              <a:gd name="connsiteY5" fmla="*/ 1443210 h 2842352"/>
              <a:gd name="connsiteX6" fmla="*/ 2875402 w 5827922"/>
              <a:gd name="connsiteY6" fmla="*/ 2203374 h 2842352"/>
              <a:gd name="connsiteX7" fmla="*/ 4571999 w 5827922"/>
              <a:gd name="connsiteY7" fmla="*/ 1597446 h 2842352"/>
              <a:gd name="connsiteX8" fmla="*/ 5827922 w 5827922"/>
              <a:gd name="connsiteY8" fmla="*/ 2016087 h 2842352"/>
              <a:gd name="connsiteX9" fmla="*/ 4968608 w 5827922"/>
              <a:gd name="connsiteY9" fmla="*/ 2743201 h 2842352"/>
              <a:gd name="connsiteX10" fmla="*/ 1685581 w 5827922"/>
              <a:gd name="connsiteY10" fmla="*/ 2820319 h 2842352"/>
              <a:gd name="connsiteX11" fmla="*/ 1498294 w 5827922"/>
              <a:gd name="connsiteY11" fmla="*/ 1718631 h 2842352"/>
              <a:gd name="connsiteX12" fmla="*/ 1277955 w 5827922"/>
              <a:gd name="connsiteY12" fmla="*/ 2599981 h 2842352"/>
              <a:gd name="connsiteX13" fmla="*/ 0 w 5827922"/>
              <a:gd name="connsiteY13" fmla="*/ 2842352 h 2842352"/>
              <a:gd name="connsiteX14" fmla="*/ 0 w 5827922"/>
              <a:gd name="connsiteY14" fmla="*/ 1288974 h 284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27922" h="2842352">
                <a:moveTo>
                  <a:pt x="0" y="1288974"/>
                </a:moveTo>
                <a:lnTo>
                  <a:pt x="793214" y="0"/>
                </a:lnTo>
                <a:lnTo>
                  <a:pt x="1421176" y="275422"/>
                </a:lnTo>
                <a:lnTo>
                  <a:pt x="1311007" y="903384"/>
                </a:lnTo>
                <a:lnTo>
                  <a:pt x="2379643" y="231355"/>
                </a:lnTo>
                <a:lnTo>
                  <a:pt x="3844887" y="1443210"/>
                </a:lnTo>
                <a:lnTo>
                  <a:pt x="2875402" y="2203374"/>
                </a:lnTo>
                <a:lnTo>
                  <a:pt x="4571999" y="1597446"/>
                </a:lnTo>
                <a:lnTo>
                  <a:pt x="5827922" y="2016087"/>
                </a:lnTo>
                <a:lnTo>
                  <a:pt x="4968608" y="2743201"/>
                </a:lnTo>
                <a:lnTo>
                  <a:pt x="1685581" y="2820319"/>
                </a:lnTo>
                <a:lnTo>
                  <a:pt x="1498294" y="1718631"/>
                </a:lnTo>
                <a:lnTo>
                  <a:pt x="1277955" y="2599981"/>
                </a:lnTo>
                <a:lnTo>
                  <a:pt x="0" y="2842352"/>
                </a:lnTo>
                <a:lnTo>
                  <a:pt x="0" y="1288974"/>
                </a:lnTo>
                <a:close/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2819" y="4439797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 bwMode="auto">
          <a:xfrm>
            <a:off x="8460956" y="5431316"/>
            <a:ext cx="121186" cy="12118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99694" y="5445209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900231" y="6086553"/>
            <a:ext cx="121186" cy="12118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7560" y="5860441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428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  <p:bldP spid="7" grpId="0"/>
      <p:bldP spid="16" grpId="0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the </a:t>
            </a:r>
            <a:r>
              <a:rPr lang="el-GR" dirty="0"/>
              <a:t>π</a:t>
            </a:r>
            <a:r>
              <a:rPr lang="en-US" dirty="0"/>
              <a:t>–range property</a:t>
            </a:r>
            <a:r>
              <a:rPr lang="en-US" dirty="0" smtClean="0"/>
              <a:t>?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7868575" cy="4684372"/>
          </a:xfrm>
        </p:spPr>
        <p:txBody>
          <a:bodyPr/>
          <a:lstStyle/>
          <a:p>
            <a:r>
              <a:rPr lang="en-US" dirty="0"/>
              <a:t>What if a center s has only two farthest points t</a:t>
            </a:r>
            <a:r>
              <a:rPr lang="en-US" baseline="-25000" dirty="0"/>
              <a:t>1</a:t>
            </a:r>
            <a:r>
              <a:rPr lang="en-US" dirty="0"/>
              <a:t> and t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all </a:t>
            </a:r>
            <a:r>
              <a:rPr lang="en-US" dirty="0">
                <a:solidFill>
                  <a:srgbClr val="FF0000"/>
                </a:solidFill>
              </a:rPr>
              <a:t>six</a:t>
            </a:r>
            <a:r>
              <a:rPr lang="en-US" dirty="0"/>
              <a:t> shortest paths have the same length</a:t>
            </a:r>
          </a:p>
          <a:p>
            <a:pPr lvl="1"/>
            <a:r>
              <a:rPr lang="en-US" dirty="0"/>
              <a:t>form a system of </a:t>
            </a:r>
            <a:r>
              <a:rPr lang="en-US" dirty="0">
                <a:solidFill>
                  <a:srgbClr val="FF0000"/>
                </a:solidFill>
              </a:rPr>
              <a:t>five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equations</a:t>
            </a:r>
            <a:r>
              <a:rPr lang="en-US" dirty="0"/>
              <a:t>, with the six coordinates of s,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as </a:t>
            </a:r>
            <a:r>
              <a:rPr lang="en-US" dirty="0">
                <a:solidFill>
                  <a:srgbClr val="FF0000"/>
                </a:solidFill>
              </a:rPr>
              <a:t>six variables</a:t>
            </a:r>
          </a:p>
          <a:p>
            <a:pPr lvl="1"/>
            <a:r>
              <a:rPr lang="en-US" dirty="0"/>
              <a:t>need </a:t>
            </a:r>
            <a:r>
              <a:rPr lang="en-US" dirty="0">
                <a:solidFill>
                  <a:srgbClr val="FF0000"/>
                </a:solidFill>
              </a:rPr>
              <a:t>one additional constraint </a:t>
            </a:r>
            <a:r>
              <a:rPr lang="en-US" dirty="0"/>
              <a:t>to determine 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Observation: The </a:t>
            </a:r>
            <a:r>
              <a:rPr lang="el-GR" dirty="0">
                <a:solidFill>
                  <a:schemeClr val="tx2"/>
                </a:solidFill>
              </a:rPr>
              <a:t>π</a:t>
            </a:r>
            <a:r>
              <a:rPr lang="en-US" dirty="0">
                <a:solidFill>
                  <a:schemeClr val="tx2"/>
                </a:solidFill>
              </a:rPr>
              <a:t>–range </a:t>
            </a:r>
            <a:r>
              <a:rPr lang="en-US" dirty="0" smtClean="0">
                <a:solidFill>
                  <a:schemeClr val="tx2"/>
                </a:solidFill>
              </a:rPr>
              <a:t>of t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 cannot intersect the </a:t>
            </a:r>
            <a:r>
              <a:rPr lang="el-GR" dirty="0">
                <a:solidFill>
                  <a:schemeClr val="tx2"/>
                </a:solidFill>
              </a:rPr>
              <a:t>π</a:t>
            </a:r>
            <a:r>
              <a:rPr lang="en-US" dirty="0">
                <a:solidFill>
                  <a:schemeClr val="tx2"/>
                </a:solidFill>
              </a:rPr>
              <a:t>–range </a:t>
            </a:r>
            <a:r>
              <a:rPr lang="en-US" dirty="0" smtClean="0">
                <a:solidFill>
                  <a:schemeClr val="tx2"/>
                </a:solidFill>
              </a:rPr>
              <a:t>of t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lvl="2"/>
            <a:r>
              <a:rPr lang="en-US" dirty="0" smtClean="0"/>
              <a:t>The bounding lines of the two ranges overlap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This provides </a:t>
            </a:r>
            <a:r>
              <a:rPr lang="en-US" dirty="0" smtClean="0">
                <a:solidFill>
                  <a:srgbClr val="00B050"/>
                </a:solidFill>
              </a:rPr>
              <a:t>an additional constraint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8175" y="1376395"/>
            <a:ext cx="3713825" cy="496076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 rot="13002056">
            <a:off x="8689322" y="3173456"/>
            <a:ext cx="1642644" cy="171553"/>
            <a:chOff x="4441633" y="5522394"/>
            <a:chExt cx="1642644" cy="171553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4441633" y="5522394"/>
              <a:ext cx="1642644" cy="2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5933459" y="5533464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6041791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5711290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819622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490951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5599283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5268782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5377114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5026410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5134742" y="5561001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4804241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4912573" y="5548146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4583903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4692235" y="5548146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470066" y="5535291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 rot="19624831">
            <a:off x="8752679" y="3306706"/>
            <a:ext cx="1642644" cy="171553"/>
            <a:chOff x="4441633" y="5522394"/>
            <a:chExt cx="1642644" cy="171553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4441633" y="5522394"/>
              <a:ext cx="1642644" cy="2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5933459" y="5533464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041791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5711290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5819622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5490951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5599283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5268782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5377114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5026410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5134742" y="5561001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804241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4912573" y="5548146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4583903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692235" y="5548146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4470066" y="5535291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9" name="Straight Arrow Connector 38"/>
          <p:cNvCxnSpPr/>
          <p:nvPr/>
        </p:nvCxnSpPr>
        <p:spPr bwMode="auto">
          <a:xfrm>
            <a:off x="9492105" y="3358576"/>
            <a:ext cx="1116620" cy="17699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1" name="Group 40"/>
          <p:cNvGrpSpPr/>
          <p:nvPr/>
        </p:nvGrpSpPr>
        <p:grpSpPr>
          <a:xfrm rot="2197925">
            <a:off x="8543713" y="3287901"/>
            <a:ext cx="1642644" cy="171553"/>
            <a:chOff x="4441633" y="5522394"/>
            <a:chExt cx="1642644" cy="171553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4441633" y="5522394"/>
              <a:ext cx="1642644" cy="2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5933459" y="5533464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6041791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5711290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5819622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5490951" y="5542643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5599283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5268782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5377114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5026410" y="5551822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5134742" y="5561001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4804241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4912573" y="5548146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4583903" y="5538967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4692235" y="5548146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470066" y="5535291"/>
              <a:ext cx="0" cy="1329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8120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auto">
          <a:xfrm>
            <a:off x="6786390" y="3756752"/>
            <a:ext cx="1707615" cy="1718631"/>
          </a:xfrm>
          <a:custGeom>
            <a:avLst/>
            <a:gdLst>
              <a:gd name="connsiteX0" fmla="*/ 1707615 w 1707615"/>
              <a:gd name="connsiteY0" fmla="*/ 1718631 h 1718631"/>
              <a:gd name="connsiteX1" fmla="*/ 528810 w 1707615"/>
              <a:gd name="connsiteY1" fmla="*/ 870332 h 1718631"/>
              <a:gd name="connsiteX2" fmla="*/ 0 w 1707615"/>
              <a:gd name="connsiteY2" fmla="*/ 0 h 1718631"/>
              <a:gd name="connsiteX3" fmla="*/ 0 w 1707615"/>
              <a:gd name="connsiteY3" fmla="*/ 0 h 171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7615" h="1718631">
                <a:moveTo>
                  <a:pt x="1707615" y="1718631"/>
                </a:moveTo>
                <a:lnTo>
                  <a:pt x="528810" y="87033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 bwMode="auto">
          <a:xfrm>
            <a:off x="6037243" y="5420299"/>
            <a:ext cx="2489812" cy="1112703"/>
          </a:xfrm>
          <a:custGeom>
            <a:avLst/>
            <a:gdLst>
              <a:gd name="connsiteX0" fmla="*/ 2489812 w 2489812"/>
              <a:gd name="connsiteY0" fmla="*/ 88135 h 1112703"/>
              <a:gd name="connsiteX1" fmla="*/ 1465244 w 2489812"/>
              <a:gd name="connsiteY1" fmla="*/ 0 h 1112703"/>
              <a:gd name="connsiteX2" fmla="*/ 0 w 2489812"/>
              <a:gd name="connsiteY2" fmla="*/ 1112703 h 111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9812" h="1112703">
                <a:moveTo>
                  <a:pt x="2489812" y="88135"/>
                </a:moveTo>
                <a:lnTo>
                  <a:pt x="1465244" y="0"/>
                </a:lnTo>
                <a:lnTo>
                  <a:pt x="0" y="1112703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8538072" y="5508434"/>
            <a:ext cx="3283027" cy="407624"/>
          </a:xfrm>
          <a:custGeom>
            <a:avLst/>
            <a:gdLst>
              <a:gd name="connsiteX0" fmla="*/ 0 w 3283027"/>
              <a:gd name="connsiteY0" fmla="*/ 0 h 407624"/>
              <a:gd name="connsiteX1" fmla="*/ 330506 w 3283027"/>
              <a:gd name="connsiteY1" fmla="*/ 407624 h 407624"/>
              <a:gd name="connsiteX2" fmla="*/ 3283027 w 3283027"/>
              <a:gd name="connsiteY2" fmla="*/ 231354 h 407624"/>
              <a:gd name="connsiteX3" fmla="*/ 3283027 w 3283027"/>
              <a:gd name="connsiteY3" fmla="*/ 231354 h 40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3027" h="407624">
                <a:moveTo>
                  <a:pt x="0" y="0"/>
                </a:moveTo>
                <a:lnTo>
                  <a:pt x="330506" y="407624"/>
                </a:lnTo>
                <a:lnTo>
                  <a:pt x="3283027" y="231354"/>
                </a:lnTo>
                <a:lnTo>
                  <a:pt x="3283027" y="231354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work: the geodesic center of a </a:t>
            </a:r>
            <a:r>
              <a:rPr lang="en-US" dirty="0" smtClean="0">
                <a:solidFill>
                  <a:srgbClr val="FF0000"/>
                </a:solidFill>
              </a:rPr>
              <a:t>simple polygon</a:t>
            </a:r>
            <a:r>
              <a:rPr lang="en-US" dirty="0" smtClean="0"/>
              <a:t> 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1134381" cy="1379312"/>
          </a:xfrm>
        </p:spPr>
        <p:txBody>
          <a:bodyPr/>
          <a:lstStyle/>
          <a:p>
            <a:r>
              <a:rPr lang="en-US" dirty="0" smtClean="0"/>
              <a:t>The geodesic center s is unique</a:t>
            </a:r>
          </a:p>
          <a:p>
            <a:r>
              <a:rPr lang="en-US" dirty="0" smtClean="0"/>
              <a:t>Each farthest point of s must be a vertex of P</a:t>
            </a:r>
          </a:p>
          <a:p>
            <a:r>
              <a:rPr lang="en-US" dirty="0" smtClean="0"/>
              <a:t>Algorithms: 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/>
              <a:t>4</a:t>
            </a:r>
            <a:r>
              <a:rPr lang="en-US" dirty="0" smtClean="0"/>
              <a:t> log n) time</a:t>
            </a:r>
          </a:p>
          <a:p>
            <a:pPr lvl="2"/>
            <a:r>
              <a:rPr lang="en-US" dirty="0" smtClean="0"/>
              <a:t>Asano and Toussaint, 1985 </a:t>
            </a:r>
          </a:p>
          <a:p>
            <a:pPr lvl="1"/>
            <a:r>
              <a:rPr lang="en-US" dirty="0" smtClean="0"/>
              <a:t>O(n log n) time</a:t>
            </a:r>
          </a:p>
          <a:p>
            <a:pPr lvl="2"/>
            <a:r>
              <a:rPr lang="en-US" dirty="0" smtClean="0"/>
              <a:t>Pollack, </a:t>
            </a:r>
            <a:r>
              <a:rPr lang="en-US" dirty="0" err="1" smtClean="0"/>
              <a:t>Sharir</a:t>
            </a:r>
            <a:r>
              <a:rPr lang="en-US" dirty="0" smtClean="0"/>
              <a:t>, Rote, 1989</a:t>
            </a:r>
          </a:p>
          <a:p>
            <a:pPr lvl="1"/>
            <a:r>
              <a:rPr lang="en-US" dirty="0" smtClean="0"/>
              <a:t>O(n) time</a:t>
            </a:r>
          </a:p>
          <a:p>
            <a:pPr lvl="2"/>
            <a:r>
              <a:rPr lang="en-US" dirty="0" err="1" smtClean="0"/>
              <a:t>Ahn</a:t>
            </a:r>
            <a:r>
              <a:rPr lang="en-US" dirty="0" smtClean="0"/>
              <a:t> et al., 2015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reeform 3"/>
          <p:cNvSpPr/>
          <p:nvPr/>
        </p:nvSpPr>
        <p:spPr bwMode="auto">
          <a:xfrm>
            <a:off x="5993177" y="3701668"/>
            <a:ext cx="5827922" cy="2842352"/>
          </a:xfrm>
          <a:custGeom>
            <a:avLst/>
            <a:gdLst>
              <a:gd name="connsiteX0" fmla="*/ 0 w 4351663"/>
              <a:gd name="connsiteY0" fmla="*/ 793215 h 2820319"/>
              <a:gd name="connsiteX1" fmla="*/ 1299990 w 4351663"/>
              <a:gd name="connsiteY1" fmla="*/ 0 h 2820319"/>
              <a:gd name="connsiteX2" fmla="*/ 1817783 w 4351663"/>
              <a:gd name="connsiteY2" fmla="*/ 903384 h 2820319"/>
              <a:gd name="connsiteX3" fmla="*/ 2886419 w 4351663"/>
              <a:gd name="connsiteY3" fmla="*/ 231355 h 2820319"/>
              <a:gd name="connsiteX4" fmla="*/ 4351663 w 4351663"/>
              <a:gd name="connsiteY4" fmla="*/ 1443210 h 2820319"/>
              <a:gd name="connsiteX5" fmla="*/ 2974554 w 4351663"/>
              <a:gd name="connsiteY5" fmla="*/ 1707615 h 2820319"/>
              <a:gd name="connsiteX6" fmla="*/ 4274545 w 4351663"/>
              <a:gd name="connsiteY6" fmla="*/ 2324560 h 2820319"/>
              <a:gd name="connsiteX7" fmla="*/ 2192357 w 4351663"/>
              <a:gd name="connsiteY7" fmla="*/ 2820319 h 2820319"/>
              <a:gd name="connsiteX8" fmla="*/ 2346593 w 4351663"/>
              <a:gd name="connsiteY8" fmla="*/ 1927952 h 2820319"/>
              <a:gd name="connsiteX9" fmla="*/ 473725 w 4351663"/>
              <a:gd name="connsiteY9" fmla="*/ 2489813 h 2820319"/>
              <a:gd name="connsiteX10" fmla="*/ 0 w 4351663"/>
              <a:gd name="connsiteY10" fmla="*/ 793215 h 2820319"/>
              <a:gd name="connsiteX0" fmla="*/ 0 w 5475384"/>
              <a:gd name="connsiteY0" fmla="*/ 793215 h 2820319"/>
              <a:gd name="connsiteX1" fmla="*/ 1299990 w 5475384"/>
              <a:gd name="connsiteY1" fmla="*/ 0 h 2820319"/>
              <a:gd name="connsiteX2" fmla="*/ 1817783 w 5475384"/>
              <a:gd name="connsiteY2" fmla="*/ 903384 h 2820319"/>
              <a:gd name="connsiteX3" fmla="*/ 2886419 w 5475384"/>
              <a:gd name="connsiteY3" fmla="*/ 231355 h 2820319"/>
              <a:gd name="connsiteX4" fmla="*/ 4351663 w 5475384"/>
              <a:gd name="connsiteY4" fmla="*/ 1443210 h 2820319"/>
              <a:gd name="connsiteX5" fmla="*/ 2974554 w 5475384"/>
              <a:gd name="connsiteY5" fmla="*/ 1707615 h 2820319"/>
              <a:gd name="connsiteX6" fmla="*/ 5475384 w 5475384"/>
              <a:gd name="connsiteY6" fmla="*/ 2743201 h 2820319"/>
              <a:gd name="connsiteX7" fmla="*/ 2192357 w 5475384"/>
              <a:gd name="connsiteY7" fmla="*/ 2820319 h 2820319"/>
              <a:gd name="connsiteX8" fmla="*/ 2346593 w 5475384"/>
              <a:gd name="connsiteY8" fmla="*/ 1927952 h 2820319"/>
              <a:gd name="connsiteX9" fmla="*/ 473725 w 5475384"/>
              <a:gd name="connsiteY9" fmla="*/ 2489813 h 2820319"/>
              <a:gd name="connsiteX10" fmla="*/ 0 w 5475384"/>
              <a:gd name="connsiteY10" fmla="*/ 793215 h 2820319"/>
              <a:gd name="connsiteX0" fmla="*/ 0 w 5475384"/>
              <a:gd name="connsiteY0" fmla="*/ 793215 h 2820319"/>
              <a:gd name="connsiteX1" fmla="*/ 1299990 w 5475384"/>
              <a:gd name="connsiteY1" fmla="*/ 0 h 2820319"/>
              <a:gd name="connsiteX2" fmla="*/ 1817783 w 5475384"/>
              <a:gd name="connsiteY2" fmla="*/ 903384 h 2820319"/>
              <a:gd name="connsiteX3" fmla="*/ 2886419 w 5475384"/>
              <a:gd name="connsiteY3" fmla="*/ 231355 h 2820319"/>
              <a:gd name="connsiteX4" fmla="*/ 4351663 w 5475384"/>
              <a:gd name="connsiteY4" fmla="*/ 1443210 h 2820319"/>
              <a:gd name="connsiteX5" fmla="*/ 2974554 w 5475384"/>
              <a:gd name="connsiteY5" fmla="*/ 1707615 h 2820319"/>
              <a:gd name="connsiteX6" fmla="*/ 4318611 w 5475384"/>
              <a:gd name="connsiteY6" fmla="*/ 2280492 h 2820319"/>
              <a:gd name="connsiteX7" fmla="*/ 5475384 w 5475384"/>
              <a:gd name="connsiteY7" fmla="*/ 2743201 h 2820319"/>
              <a:gd name="connsiteX8" fmla="*/ 2192357 w 5475384"/>
              <a:gd name="connsiteY8" fmla="*/ 2820319 h 2820319"/>
              <a:gd name="connsiteX9" fmla="*/ 2346593 w 5475384"/>
              <a:gd name="connsiteY9" fmla="*/ 1927952 h 2820319"/>
              <a:gd name="connsiteX10" fmla="*/ 473725 w 5475384"/>
              <a:gd name="connsiteY10" fmla="*/ 2489813 h 2820319"/>
              <a:gd name="connsiteX11" fmla="*/ 0 w 5475384"/>
              <a:gd name="connsiteY11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817783 w 6334698"/>
              <a:gd name="connsiteY2" fmla="*/ 903384 h 2820319"/>
              <a:gd name="connsiteX3" fmla="*/ 2886419 w 6334698"/>
              <a:gd name="connsiteY3" fmla="*/ 231355 h 2820319"/>
              <a:gd name="connsiteX4" fmla="*/ 4351663 w 6334698"/>
              <a:gd name="connsiteY4" fmla="*/ 1443210 h 2820319"/>
              <a:gd name="connsiteX5" fmla="*/ 2974554 w 6334698"/>
              <a:gd name="connsiteY5" fmla="*/ 1707615 h 2820319"/>
              <a:gd name="connsiteX6" fmla="*/ 6334698 w 6334698"/>
              <a:gd name="connsiteY6" fmla="*/ 2016087 h 2820319"/>
              <a:gd name="connsiteX7" fmla="*/ 5475384 w 6334698"/>
              <a:gd name="connsiteY7" fmla="*/ 2743201 h 2820319"/>
              <a:gd name="connsiteX8" fmla="*/ 2192357 w 6334698"/>
              <a:gd name="connsiteY8" fmla="*/ 2820319 h 2820319"/>
              <a:gd name="connsiteX9" fmla="*/ 2346593 w 6334698"/>
              <a:gd name="connsiteY9" fmla="*/ 1927952 h 2820319"/>
              <a:gd name="connsiteX10" fmla="*/ 473725 w 6334698"/>
              <a:gd name="connsiteY10" fmla="*/ 2489813 h 2820319"/>
              <a:gd name="connsiteX11" fmla="*/ 0 w 6334698"/>
              <a:gd name="connsiteY11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817783 w 6334698"/>
              <a:gd name="connsiteY2" fmla="*/ 903384 h 2820319"/>
              <a:gd name="connsiteX3" fmla="*/ 2886419 w 6334698"/>
              <a:gd name="connsiteY3" fmla="*/ 231355 h 2820319"/>
              <a:gd name="connsiteX4" fmla="*/ 4351663 w 6334698"/>
              <a:gd name="connsiteY4" fmla="*/ 1443210 h 2820319"/>
              <a:gd name="connsiteX5" fmla="*/ 3382178 w 6334698"/>
              <a:gd name="connsiteY5" fmla="*/ 2203374 h 2820319"/>
              <a:gd name="connsiteX6" fmla="*/ 6334698 w 6334698"/>
              <a:gd name="connsiteY6" fmla="*/ 2016087 h 2820319"/>
              <a:gd name="connsiteX7" fmla="*/ 5475384 w 6334698"/>
              <a:gd name="connsiteY7" fmla="*/ 2743201 h 2820319"/>
              <a:gd name="connsiteX8" fmla="*/ 2192357 w 6334698"/>
              <a:gd name="connsiteY8" fmla="*/ 2820319 h 2820319"/>
              <a:gd name="connsiteX9" fmla="*/ 2346593 w 6334698"/>
              <a:gd name="connsiteY9" fmla="*/ 1927952 h 2820319"/>
              <a:gd name="connsiteX10" fmla="*/ 473725 w 6334698"/>
              <a:gd name="connsiteY10" fmla="*/ 2489813 h 2820319"/>
              <a:gd name="connsiteX11" fmla="*/ 0 w 6334698"/>
              <a:gd name="connsiteY11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817783 w 6334698"/>
              <a:gd name="connsiteY2" fmla="*/ 903384 h 2820319"/>
              <a:gd name="connsiteX3" fmla="*/ 2886419 w 6334698"/>
              <a:gd name="connsiteY3" fmla="*/ 231355 h 2820319"/>
              <a:gd name="connsiteX4" fmla="*/ 4351663 w 6334698"/>
              <a:gd name="connsiteY4" fmla="*/ 1443210 h 2820319"/>
              <a:gd name="connsiteX5" fmla="*/ 3382178 w 6334698"/>
              <a:gd name="connsiteY5" fmla="*/ 2203374 h 2820319"/>
              <a:gd name="connsiteX6" fmla="*/ 4737252 w 6334698"/>
              <a:gd name="connsiteY6" fmla="*/ 2126256 h 2820319"/>
              <a:gd name="connsiteX7" fmla="*/ 6334698 w 6334698"/>
              <a:gd name="connsiteY7" fmla="*/ 2016087 h 2820319"/>
              <a:gd name="connsiteX8" fmla="*/ 5475384 w 6334698"/>
              <a:gd name="connsiteY8" fmla="*/ 2743201 h 2820319"/>
              <a:gd name="connsiteX9" fmla="*/ 2192357 w 6334698"/>
              <a:gd name="connsiteY9" fmla="*/ 2820319 h 2820319"/>
              <a:gd name="connsiteX10" fmla="*/ 2346593 w 6334698"/>
              <a:gd name="connsiteY10" fmla="*/ 1927952 h 2820319"/>
              <a:gd name="connsiteX11" fmla="*/ 473725 w 6334698"/>
              <a:gd name="connsiteY11" fmla="*/ 2489813 h 2820319"/>
              <a:gd name="connsiteX12" fmla="*/ 0 w 6334698"/>
              <a:gd name="connsiteY12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817783 w 6334698"/>
              <a:gd name="connsiteY2" fmla="*/ 903384 h 2820319"/>
              <a:gd name="connsiteX3" fmla="*/ 2886419 w 6334698"/>
              <a:gd name="connsiteY3" fmla="*/ 231355 h 2820319"/>
              <a:gd name="connsiteX4" fmla="*/ 4351663 w 6334698"/>
              <a:gd name="connsiteY4" fmla="*/ 1443210 h 2820319"/>
              <a:gd name="connsiteX5" fmla="*/ 3382178 w 6334698"/>
              <a:gd name="connsiteY5" fmla="*/ 2203374 h 2820319"/>
              <a:gd name="connsiteX6" fmla="*/ 5078775 w 6334698"/>
              <a:gd name="connsiteY6" fmla="*/ 1597446 h 2820319"/>
              <a:gd name="connsiteX7" fmla="*/ 6334698 w 6334698"/>
              <a:gd name="connsiteY7" fmla="*/ 2016087 h 2820319"/>
              <a:gd name="connsiteX8" fmla="*/ 5475384 w 6334698"/>
              <a:gd name="connsiteY8" fmla="*/ 2743201 h 2820319"/>
              <a:gd name="connsiteX9" fmla="*/ 2192357 w 6334698"/>
              <a:gd name="connsiteY9" fmla="*/ 2820319 h 2820319"/>
              <a:gd name="connsiteX10" fmla="*/ 2346593 w 6334698"/>
              <a:gd name="connsiteY10" fmla="*/ 1927952 h 2820319"/>
              <a:gd name="connsiteX11" fmla="*/ 473725 w 6334698"/>
              <a:gd name="connsiteY11" fmla="*/ 2489813 h 2820319"/>
              <a:gd name="connsiteX12" fmla="*/ 0 w 6334698"/>
              <a:gd name="connsiteY12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531344 w 6334698"/>
              <a:gd name="connsiteY2" fmla="*/ 440675 h 2820319"/>
              <a:gd name="connsiteX3" fmla="*/ 1817783 w 6334698"/>
              <a:gd name="connsiteY3" fmla="*/ 903384 h 2820319"/>
              <a:gd name="connsiteX4" fmla="*/ 2886419 w 6334698"/>
              <a:gd name="connsiteY4" fmla="*/ 231355 h 2820319"/>
              <a:gd name="connsiteX5" fmla="*/ 4351663 w 6334698"/>
              <a:gd name="connsiteY5" fmla="*/ 1443210 h 2820319"/>
              <a:gd name="connsiteX6" fmla="*/ 3382178 w 6334698"/>
              <a:gd name="connsiteY6" fmla="*/ 2203374 h 2820319"/>
              <a:gd name="connsiteX7" fmla="*/ 5078775 w 6334698"/>
              <a:gd name="connsiteY7" fmla="*/ 1597446 h 2820319"/>
              <a:gd name="connsiteX8" fmla="*/ 6334698 w 6334698"/>
              <a:gd name="connsiteY8" fmla="*/ 2016087 h 2820319"/>
              <a:gd name="connsiteX9" fmla="*/ 5475384 w 6334698"/>
              <a:gd name="connsiteY9" fmla="*/ 2743201 h 2820319"/>
              <a:gd name="connsiteX10" fmla="*/ 2192357 w 6334698"/>
              <a:gd name="connsiteY10" fmla="*/ 2820319 h 2820319"/>
              <a:gd name="connsiteX11" fmla="*/ 2346593 w 6334698"/>
              <a:gd name="connsiteY11" fmla="*/ 1927952 h 2820319"/>
              <a:gd name="connsiteX12" fmla="*/ 473725 w 6334698"/>
              <a:gd name="connsiteY12" fmla="*/ 2489813 h 2820319"/>
              <a:gd name="connsiteX13" fmla="*/ 0 w 6334698"/>
              <a:gd name="connsiteY13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927952 w 6334698"/>
              <a:gd name="connsiteY2" fmla="*/ 275422 h 2820319"/>
              <a:gd name="connsiteX3" fmla="*/ 1817783 w 6334698"/>
              <a:gd name="connsiteY3" fmla="*/ 903384 h 2820319"/>
              <a:gd name="connsiteX4" fmla="*/ 2886419 w 6334698"/>
              <a:gd name="connsiteY4" fmla="*/ 231355 h 2820319"/>
              <a:gd name="connsiteX5" fmla="*/ 4351663 w 6334698"/>
              <a:gd name="connsiteY5" fmla="*/ 1443210 h 2820319"/>
              <a:gd name="connsiteX6" fmla="*/ 3382178 w 6334698"/>
              <a:gd name="connsiteY6" fmla="*/ 2203374 h 2820319"/>
              <a:gd name="connsiteX7" fmla="*/ 5078775 w 6334698"/>
              <a:gd name="connsiteY7" fmla="*/ 1597446 h 2820319"/>
              <a:gd name="connsiteX8" fmla="*/ 6334698 w 6334698"/>
              <a:gd name="connsiteY8" fmla="*/ 2016087 h 2820319"/>
              <a:gd name="connsiteX9" fmla="*/ 5475384 w 6334698"/>
              <a:gd name="connsiteY9" fmla="*/ 2743201 h 2820319"/>
              <a:gd name="connsiteX10" fmla="*/ 2192357 w 6334698"/>
              <a:gd name="connsiteY10" fmla="*/ 2820319 h 2820319"/>
              <a:gd name="connsiteX11" fmla="*/ 2346593 w 6334698"/>
              <a:gd name="connsiteY11" fmla="*/ 1927952 h 2820319"/>
              <a:gd name="connsiteX12" fmla="*/ 473725 w 6334698"/>
              <a:gd name="connsiteY12" fmla="*/ 2489813 h 2820319"/>
              <a:gd name="connsiteX13" fmla="*/ 0 w 6334698"/>
              <a:gd name="connsiteY13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927952 w 6334698"/>
              <a:gd name="connsiteY2" fmla="*/ 275422 h 2820319"/>
              <a:gd name="connsiteX3" fmla="*/ 1817783 w 6334698"/>
              <a:gd name="connsiteY3" fmla="*/ 903384 h 2820319"/>
              <a:gd name="connsiteX4" fmla="*/ 2886419 w 6334698"/>
              <a:gd name="connsiteY4" fmla="*/ 231355 h 2820319"/>
              <a:gd name="connsiteX5" fmla="*/ 4351663 w 6334698"/>
              <a:gd name="connsiteY5" fmla="*/ 1443210 h 2820319"/>
              <a:gd name="connsiteX6" fmla="*/ 3382178 w 6334698"/>
              <a:gd name="connsiteY6" fmla="*/ 2203374 h 2820319"/>
              <a:gd name="connsiteX7" fmla="*/ 5078775 w 6334698"/>
              <a:gd name="connsiteY7" fmla="*/ 1597446 h 2820319"/>
              <a:gd name="connsiteX8" fmla="*/ 6334698 w 6334698"/>
              <a:gd name="connsiteY8" fmla="*/ 2016087 h 2820319"/>
              <a:gd name="connsiteX9" fmla="*/ 5475384 w 6334698"/>
              <a:gd name="connsiteY9" fmla="*/ 2743201 h 2820319"/>
              <a:gd name="connsiteX10" fmla="*/ 2192357 w 6334698"/>
              <a:gd name="connsiteY10" fmla="*/ 2820319 h 2820319"/>
              <a:gd name="connsiteX11" fmla="*/ 2346593 w 6334698"/>
              <a:gd name="connsiteY11" fmla="*/ 1927952 h 2820319"/>
              <a:gd name="connsiteX12" fmla="*/ 1410158 w 6334698"/>
              <a:gd name="connsiteY12" fmla="*/ 2203374 h 2820319"/>
              <a:gd name="connsiteX13" fmla="*/ 473725 w 6334698"/>
              <a:gd name="connsiteY13" fmla="*/ 2489813 h 2820319"/>
              <a:gd name="connsiteX14" fmla="*/ 0 w 6334698"/>
              <a:gd name="connsiteY14" fmla="*/ 793215 h 2820319"/>
              <a:gd name="connsiteX0" fmla="*/ 0 w 6334698"/>
              <a:gd name="connsiteY0" fmla="*/ 793215 h 2820319"/>
              <a:gd name="connsiteX1" fmla="*/ 1299990 w 6334698"/>
              <a:gd name="connsiteY1" fmla="*/ 0 h 2820319"/>
              <a:gd name="connsiteX2" fmla="*/ 1927952 w 6334698"/>
              <a:gd name="connsiteY2" fmla="*/ 275422 h 2820319"/>
              <a:gd name="connsiteX3" fmla="*/ 1817783 w 6334698"/>
              <a:gd name="connsiteY3" fmla="*/ 903384 h 2820319"/>
              <a:gd name="connsiteX4" fmla="*/ 2886419 w 6334698"/>
              <a:gd name="connsiteY4" fmla="*/ 231355 h 2820319"/>
              <a:gd name="connsiteX5" fmla="*/ 4351663 w 6334698"/>
              <a:gd name="connsiteY5" fmla="*/ 1443210 h 2820319"/>
              <a:gd name="connsiteX6" fmla="*/ 3382178 w 6334698"/>
              <a:gd name="connsiteY6" fmla="*/ 2203374 h 2820319"/>
              <a:gd name="connsiteX7" fmla="*/ 5078775 w 6334698"/>
              <a:gd name="connsiteY7" fmla="*/ 1597446 h 2820319"/>
              <a:gd name="connsiteX8" fmla="*/ 6334698 w 6334698"/>
              <a:gd name="connsiteY8" fmla="*/ 2016087 h 2820319"/>
              <a:gd name="connsiteX9" fmla="*/ 5475384 w 6334698"/>
              <a:gd name="connsiteY9" fmla="*/ 2743201 h 2820319"/>
              <a:gd name="connsiteX10" fmla="*/ 2192357 w 6334698"/>
              <a:gd name="connsiteY10" fmla="*/ 2820319 h 2820319"/>
              <a:gd name="connsiteX11" fmla="*/ 2346593 w 6334698"/>
              <a:gd name="connsiteY11" fmla="*/ 1927952 h 2820319"/>
              <a:gd name="connsiteX12" fmla="*/ 1784731 w 6334698"/>
              <a:gd name="connsiteY12" fmla="*/ 2599981 h 2820319"/>
              <a:gd name="connsiteX13" fmla="*/ 473725 w 6334698"/>
              <a:gd name="connsiteY13" fmla="*/ 2489813 h 2820319"/>
              <a:gd name="connsiteX14" fmla="*/ 0 w 6334698"/>
              <a:gd name="connsiteY14" fmla="*/ 793215 h 2820319"/>
              <a:gd name="connsiteX0" fmla="*/ 0 w 6334698"/>
              <a:gd name="connsiteY0" fmla="*/ 793215 h 2842352"/>
              <a:gd name="connsiteX1" fmla="*/ 1299990 w 6334698"/>
              <a:gd name="connsiteY1" fmla="*/ 0 h 2842352"/>
              <a:gd name="connsiteX2" fmla="*/ 1927952 w 6334698"/>
              <a:gd name="connsiteY2" fmla="*/ 275422 h 2842352"/>
              <a:gd name="connsiteX3" fmla="*/ 1817783 w 6334698"/>
              <a:gd name="connsiteY3" fmla="*/ 903384 h 2842352"/>
              <a:gd name="connsiteX4" fmla="*/ 2886419 w 6334698"/>
              <a:gd name="connsiteY4" fmla="*/ 231355 h 2842352"/>
              <a:gd name="connsiteX5" fmla="*/ 4351663 w 6334698"/>
              <a:gd name="connsiteY5" fmla="*/ 1443210 h 2842352"/>
              <a:gd name="connsiteX6" fmla="*/ 3382178 w 6334698"/>
              <a:gd name="connsiteY6" fmla="*/ 2203374 h 2842352"/>
              <a:gd name="connsiteX7" fmla="*/ 5078775 w 6334698"/>
              <a:gd name="connsiteY7" fmla="*/ 1597446 h 2842352"/>
              <a:gd name="connsiteX8" fmla="*/ 6334698 w 6334698"/>
              <a:gd name="connsiteY8" fmla="*/ 2016087 h 2842352"/>
              <a:gd name="connsiteX9" fmla="*/ 5475384 w 6334698"/>
              <a:gd name="connsiteY9" fmla="*/ 2743201 h 2842352"/>
              <a:gd name="connsiteX10" fmla="*/ 2192357 w 6334698"/>
              <a:gd name="connsiteY10" fmla="*/ 2820319 h 2842352"/>
              <a:gd name="connsiteX11" fmla="*/ 2346593 w 6334698"/>
              <a:gd name="connsiteY11" fmla="*/ 1927952 h 2842352"/>
              <a:gd name="connsiteX12" fmla="*/ 1784731 w 6334698"/>
              <a:gd name="connsiteY12" fmla="*/ 2599981 h 2842352"/>
              <a:gd name="connsiteX13" fmla="*/ 506776 w 6334698"/>
              <a:gd name="connsiteY13" fmla="*/ 2842352 h 2842352"/>
              <a:gd name="connsiteX14" fmla="*/ 0 w 6334698"/>
              <a:gd name="connsiteY14" fmla="*/ 793215 h 2842352"/>
              <a:gd name="connsiteX0" fmla="*/ 0 w 6334698"/>
              <a:gd name="connsiteY0" fmla="*/ 793215 h 2842352"/>
              <a:gd name="connsiteX1" fmla="*/ 1299990 w 6334698"/>
              <a:gd name="connsiteY1" fmla="*/ 0 h 2842352"/>
              <a:gd name="connsiteX2" fmla="*/ 1927952 w 6334698"/>
              <a:gd name="connsiteY2" fmla="*/ 275422 h 2842352"/>
              <a:gd name="connsiteX3" fmla="*/ 1817783 w 6334698"/>
              <a:gd name="connsiteY3" fmla="*/ 903384 h 2842352"/>
              <a:gd name="connsiteX4" fmla="*/ 2886419 w 6334698"/>
              <a:gd name="connsiteY4" fmla="*/ 231355 h 2842352"/>
              <a:gd name="connsiteX5" fmla="*/ 4351663 w 6334698"/>
              <a:gd name="connsiteY5" fmla="*/ 1443210 h 2842352"/>
              <a:gd name="connsiteX6" fmla="*/ 3382178 w 6334698"/>
              <a:gd name="connsiteY6" fmla="*/ 2203374 h 2842352"/>
              <a:gd name="connsiteX7" fmla="*/ 5078775 w 6334698"/>
              <a:gd name="connsiteY7" fmla="*/ 1597446 h 2842352"/>
              <a:gd name="connsiteX8" fmla="*/ 6334698 w 6334698"/>
              <a:gd name="connsiteY8" fmla="*/ 2016087 h 2842352"/>
              <a:gd name="connsiteX9" fmla="*/ 5475384 w 6334698"/>
              <a:gd name="connsiteY9" fmla="*/ 2743201 h 2842352"/>
              <a:gd name="connsiteX10" fmla="*/ 2192357 w 6334698"/>
              <a:gd name="connsiteY10" fmla="*/ 2820319 h 2842352"/>
              <a:gd name="connsiteX11" fmla="*/ 2005070 w 6334698"/>
              <a:gd name="connsiteY11" fmla="*/ 1718631 h 2842352"/>
              <a:gd name="connsiteX12" fmla="*/ 1784731 w 6334698"/>
              <a:gd name="connsiteY12" fmla="*/ 2599981 h 2842352"/>
              <a:gd name="connsiteX13" fmla="*/ 506776 w 6334698"/>
              <a:gd name="connsiteY13" fmla="*/ 2842352 h 2842352"/>
              <a:gd name="connsiteX14" fmla="*/ 0 w 6334698"/>
              <a:gd name="connsiteY14" fmla="*/ 793215 h 2842352"/>
              <a:gd name="connsiteX0" fmla="*/ 0 w 5827922"/>
              <a:gd name="connsiteY0" fmla="*/ 1288974 h 2842352"/>
              <a:gd name="connsiteX1" fmla="*/ 793214 w 5827922"/>
              <a:gd name="connsiteY1" fmla="*/ 0 h 2842352"/>
              <a:gd name="connsiteX2" fmla="*/ 1421176 w 5827922"/>
              <a:gd name="connsiteY2" fmla="*/ 275422 h 2842352"/>
              <a:gd name="connsiteX3" fmla="*/ 1311007 w 5827922"/>
              <a:gd name="connsiteY3" fmla="*/ 903384 h 2842352"/>
              <a:gd name="connsiteX4" fmla="*/ 2379643 w 5827922"/>
              <a:gd name="connsiteY4" fmla="*/ 231355 h 2842352"/>
              <a:gd name="connsiteX5" fmla="*/ 3844887 w 5827922"/>
              <a:gd name="connsiteY5" fmla="*/ 1443210 h 2842352"/>
              <a:gd name="connsiteX6" fmla="*/ 2875402 w 5827922"/>
              <a:gd name="connsiteY6" fmla="*/ 2203374 h 2842352"/>
              <a:gd name="connsiteX7" fmla="*/ 4571999 w 5827922"/>
              <a:gd name="connsiteY7" fmla="*/ 1597446 h 2842352"/>
              <a:gd name="connsiteX8" fmla="*/ 5827922 w 5827922"/>
              <a:gd name="connsiteY8" fmla="*/ 2016087 h 2842352"/>
              <a:gd name="connsiteX9" fmla="*/ 4968608 w 5827922"/>
              <a:gd name="connsiteY9" fmla="*/ 2743201 h 2842352"/>
              <a:gd name="connsiteX10" fmla="*/ 1685581 w 5827922"/>
              <a:gd name="connsiteY10" fmla="*/ 2820319 h 2842352"/>
              <a:gd name="connsiteX11" fmla="*/ 1498294 w 5827922"/>
              <a:gd name="connsiteY11" fmla="*/ 1718631 h 2842352"/>
              <a:gd name="connsiteX12" fmla="*/ 1277955 w 5827922"/>
              <a:gd name="connsiteY12" fmla="*/ 2599981 h 2842352"/>
              <a:gd name="connsiteX13" fmla="*/ 0 w 5827922"/>
              <a:gd name="connsiteY13" fmla="*/ 2842352 h 2842352"/>
              <a:gd name="connsiteX14" fmla="*/ 0 w 5827922"/>
              <a:gd name="connsiteY14" fmla="*/ 1288974 h 284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27922" h="2842352">
                <a:moveTo>
                  <a:pt x="0" y="1288974"/>
                </a:moveTo>
                <a:lnTo>
                  <a:pt x="793214" y="0"/>
                </a:lnTo>
                <a:lnTo>
                  <a:pt x="1421176" y="275422"/>
                </a:lnTo>
                <a:lnTo>
                  <a:pt x="1311007" y="903384"/>
                </a:lnTo>
                <a:lnTo>
                  <a:pt x="2379643" y="231355"/>
                </a:lnTo>
                <a:lnTo>
                  <a:pt x="3844887" y="1443210"/>
                </a:lnTo>
                <a:lnTo>
                  <a:pt x="2875402" y="2203374"/>
                </a:lnTo>
                <a:lnTo>
                  <a:pt x="4571999" y="1597446"/>
                </a:lnTo>
                <a:lnTo>
                  <a:pt x="5827922" y="2016087"/>
                </a:lnTo>
                <a:lnTo>
                  <a:pt x="4968608" y="2743201"/>
                </a:lnTo>
                <a:lnTo>
                  <a:pt x="1685581" y="2820319"/>
                </a:lnTo>
                <a:lnTo>
                  <a:pt x="1498294" y="1718631"/>
                </a:lnTo>
                <a:lnTo>
                  <a:pt x="1277955" y="2599981"/>
                </a:lnTo>
                <a:lnTo>
                  <a:pt x="0" y="2842352"/>
                </a:lnTo>
                <a:lnTo>
                  <a:pt x="0" y="1288974"/>
                </a:lnTo>
                <a:close/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2819" y="44397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8460956" y="5431316"/>
            <a:ext cx="121186" cy="12118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99694" y="5445209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1760506" y="5646226"/>
            <a:ext cx="121186" cy="12118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701927" y="3641075"/>
            <a:ext cx="121186" cy="12118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932584" y="6483427"/>
            <a:ext cx="121186" cy="12118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6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Geodesic centers in a </a:t>
            </a:r>
            <a:r>
              <a:rPr lang="en-US" dirty="0" smtClean="0">
                <a:solidFill>
                  <a:srgbClr val="FF0000"/>
                </a:solidFill>
              </a:rPr>
              <a:t>polygonal domain </a:t>
            </a:r>
            <a:r>
              <a:rPr lang="en-US" dirty="0" smtClean="0"/>
              <a:t>P (polygon with holes)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6627223" cy="455458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/>
              <a:t>: the total number of vertices (including those on holes)</a:t>
            </a:r>
          </a:p>
          <a:p>
            <a:r>
              <a:rPr lang="en-US" dirty="0" smtClean="0"/>
              <a:t>Previous work by Bae, Korman, Okamoto, 2014 </a:t>
            </a:r>
          </a:p>
          <a:p>
            <a:pPr lvl="1"/>
            <a:r>
              <a:rPr lang="en-US" dirty="0" smtClean="0"/>
              <a:t>An O(n</a:t>
            </a:r>
            <a:r>
              <a:rPr lang="en-US" baseline="30000" dirty="0" smtClean="0"/>
              <a:t>12+</a:t>
            </a:r>
            <a:r>
              <a:rPr lang="az-Cyrl-AZ" baseline="30000" dirty="0" smtClean="0"/>
              <a:t>ԑ</a:t>
            </a:r>
            <a:r>
              <a:rPr lang="en-US" dirty="0" smtClean="0"/>
              <a:t>) time algorithm</a:t>
            </a:r>
          </a:p>
          <a:p>
            <a:pPr lvl="1"/>
            <a:r>
              <a:rPr lang="en-US" dirty="0" smtClean="0"/>
              <a:t>An O(n</a:t>
            </a:r>
            <a:r>
              <a:rPr lang="en-US" baseline="30000" dirty="0" smtClean="0"/>
              <a:t>12</a:t>
            </a:r>
            <a:r>
              <a:rPr lang="en-US" dirty="0" smtClean="0"/>
              <a:t>) upper bound on the total number of centers in P</a:t>
            </a:r>
          </a:p>
          <a:p>
            <a:r>
              <a:rPr lang="en-US" dirty="0" smtClean="0"/>
              <a:t>Our new result</a:t>
            </a:r>
          </a:p>
          <a:p>
            <a:pPr lvl="1"/>
            <a:r>
              <a:rPr lang="en-US" dirty="0"/>
              <a:t>An </a:t>
            </a:r>
            <a:r>
              <a:rPr lang="en-US" dirty="0" smtClean="0">
                <a:solidFill>
                  <a:srgbClr val="FF0000"/>
                </a:solidFill>
              </a:rPr>
              <a:t>O(n</a:t>
            </a:r>
            <a:r>
              <a:rPr lang="en-US" baseline="30000" dirty="0" smtClean="0">
                <a:solidFill>
                  <a:srgbClr val="FF0000"/>
                </a:solidFill>
              </a:rPr>
              <a:t>11</a:t>
            </a:r>
            <a:r>
              <a:rPr lang="en-US" dirty="0" smtClean="0">
                <a:solidFill>
                  <a:srgbClr val="FF0000"/>
                </a:solidFill>
              </a:rPr>
              <a:t> log n) </a:t>
            </a:r>
            <a:r>
              <a:rPr lang="en-US" dirty="0"/>
              <a:t>time algorithm</a:t>
            </a:r>
          </a:p>
          <a:p>
            <a:pPr lvl="1"/>
            <a:r>
              <a:rPr lang="en-US" dirty="0"/>
              <a:t>An </a:t>
            </a:r>
            <a:r>
              <a:rPr lang="en-US" dirty="0" smtClean="0">
                <a:solidFill>
                  <a:srgbClr val="FF0000"/>
                </a:solidFill>
              </a:rPr>
              <a:t>O(n</a:t>
            </a:r>
            <a:r>
              <a:rPr lang="en-US" baseline="30000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/>
              <a:t>upper bound on the total number of centers in </a:t>
            </a:r>
            <a:r>
              <a:rPr lang="en-US" dirty="0" smtClean="0"/>
              <a:t>P</a:t>
            </a:r>
          </a:p>
          <a:p>
            <a:pPr lvl="1"/>
            <a:r>
              <a:rPr lang="en-US" dirty="0" smtClean="0"/>
              <a:t>Several other </a:t>
            </a:r>
            <a:r>
              <a:rPr lang="en-US" dirty="0"/>
              <a:t>interesting observations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7559040" y="1715589"/>
            <a:ext cx="4197531" cy="4423954"/>
          </a:xfrm>
          <a:custGeom>
            <a:avLst/>
            <a:gdLst>
              <a:gd name="connsiteX0" fmla="*/ 1114697 w 4197531"/>
              <a:gd name="connsiteY0" fmla="*/ 2264228 h 4423954"/>
              <a:gd name="connsiteX1" fmla="*/ 182880 w 4197531"/>
              <a:gd name="connsiteY1" fmla="*/ 1706880 h 4423954"/>
              <a:gd name="connsiteX2" fmla="*/ 722811 w 4197531"/>
              <a:gd name="connsiteY2" fmla="*/ 923108 h 4423954"/>
              <a:gd name="connsiteX3" fmla="*/ 34834 w 4197531"/>
              <a:gd name="connsiteY3" fmla="*/ 243840 h 4423954"/>
              <a:gd name="connsiteX4" fmla="*/ 1881051 w 4197531"/>
              <a:gd name="connsiteY4" fmla="*/ 0 h 4423954"/>
              <a:gd name="connsiteX5" fmla="*/ 4032069 w 4197531"/>
              <a:gd name="connsiteY5" fmla="*/ 1471748 h 4423954"/>
              <a:gd name="connsiteX6" fmla="*/ 3274423 w 4197531"/>
              <a:gd name="connsiteY6" fmla="*/ 3074125 h 4423954"/>
              <a:gd name="connsiteX7" fmla="*/ 4197531 w 4197531"/>
              <a:gd name="connsiteY7" fmla="*/ 3483428 h 4423954"/>
              <a:gd name="connsiteX8" fmla="*/ 2795451 w 4197531"/>
              <a:gd name="connsiteY8" fmla="*/ 4423954 h 4423954"/>
              <a:gd name="connsiteX9" fmla="*/ 1663337 w 4197531"/>
              <a:gd name="connsiteY9" fmla="*/ 3448594 h 4423954"/>
              <a:gd name="connsiteX10" fmla="*/ 0 w 4197531"/>
              <a:gd name="connsiteY10" fmla="*/ 3257005 h 4423954"/>
              <a:gd name="connsiteX11" fmla="*/ 2656114 w 4197531"/>
              <a:gd name="connsiteY11" fmla="*/ 2612571 h 4423954"/>
              <a:gd name="connsiteX12" fmla="*/ 2290354 w 4197531"/>
              <a:gd name="connsiteY12" fmla="*/ 1706880 h 4423954"/>
              <a:gd name="connsiteX13" fmla="*/ 1114697 w 4197531"/>
              <a:gd name="connsiteY13" fmla="*/ 2264228 h 442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97531" h="4423954">
                <a:moveTo>
                  <a:pt x="1114697" y="2264228"/>
                </a:moveTo>
                <a:lnTo>
                  <a:pt x="182880" y="1706880"/>
                </a:lnTo>
                <a:lnTo>
                  <a:pt x="722811" y="923108"/>
                </a:lnTo>
                <a:lnTo>
                  <a:pt x="34834" y="243840"/>
                </a:lnTo>
                <a:lnTo>
                  <a:pt x="1881051" y="0"/>
                </a:lnTo>
                <a:lnTo>
                  <a:pt x="4032069" y="1471748"/>
                </a:lnTo>
                <a:lnTo>
                  <a:pt x="3274423" y="3074125"/>
                </a:lnTo>
                <a:lnTo>
                  <a:pt x="4197531" y="3483428"/>
                </a:lnTo>
                <a:lnTo>
                  <a:pt x="2795451" y="4423954"/>
                </a:lnTo>
                <a:lnTo>
                  <a:pt x="1663337" y="3448594"/>
                </a:lnTo>
                <a:lnTo>
                  <a:pt x="0" y="3257005"/>
                </a:lnTo>
                <a:lnTo>
                  <a:pt x="2656114" y="2612571"/>
                </a:lnTo>
                <a:lnTo>
                  <a:pt x="2290354" y="1706880"/>
                </a:lnTo>
                <a:lnTo>
                  <a:pt x="1114697" y="2264228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9936480" y="4798423"/>
            <a:ext cx="888274" cy="783771"/>
          </a:xfrm>
          <a:custGeom>
            <a:avLst/>
            <a:gdLst>
              <a:gd name="connsiteX0" fmla="*/ 505097 w 888274"/>
              <a:gd name="connsiteY0" fmla="*/ 783771 h 783771"/>
              <a:gd name="connsiteX1" fmla="*/ 0 w 888274"/>
              <a:gd name="connsiteY1" fmla="*/ 217714 h 783771"/>
              <a:gd name="connsiteX2" fmla="*/ 391886 w 888274"/>
              <a:gd name="connsiteY2" fmla="*/ 0 h 783771"/>
              <a:gd name="connsiteX3" fmla="*/ 888274 w 888274"/>
              <a:gd name="connsiteY3" fmla="*/ 391886 h 783771"/>
              <a:gd name="connsiteX4" fmla="*/ 505097 w 888274"/>
              <a:gd name="connsiteY4" fmla="*/ 783771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8274" h="783771">
                <a:moveTo>
                  <a:pt x="505097" y="783771"/>
                </a:moveTo>
                <a:lnTo>
                  <a:pt x="0" y="217714"/>
                </a:lnTo>
                <a:lnTo>
                  <a:pt x="391886" y="0"/>
                </a:lnTo>
                <a:lnTo>
                  <a:pt x="888274" y="391886"/>
                </a:lnTo>
                <a:lnTo>
                  <a:pt x="505097" y="783771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8752114" y="1942011"/>
            <a:ext cx="1236617" cy="1227909"/>
          </a:xfrm>
          <a:custGeom>
            <a:avLst/>
            <a:gdLst>
              <a:gd name="connsiteX0" fmla="*/ 888275 w 1236617"/>
              <a:gd name="connsiteY0" fmla="*/ 1227909 h 1227909"/>
              <a:gd name="connsiteX1" fmla="*/ 26126 w 1236617"/>
              <a:gd name="connsiteY1" fmla="*/ 1140823 h 1227909"/>
              <a:gd name="connsiteX2" fmla="*/ 0 w 1236617"/>
              <a:gd name="connsiteY2" fmla="*/ 444138 h 1227909"/>
              <a:gd name="connsiteX3" fmla="*/ 383177 w 1236617"/>
              <a:gd name="connsiteY3" fmla="*/ 792480 h 1227909"/>
              <a:gd name="connsiteX4" fmla="*/ 522515 w 1236617"/>
              <a:gd name="connsiteY4" fmla="*/ 243840 h 1227909"/>
              <a:gd name="connsiteX5" fmla="*/ 191589 w 1236617"/>
              <a:gd name="connsiteY5" fmla="*/ 165463 h 1227909"/>
              <a:gd name="connsiteX6" fmla="*/ 748937 w 1236617"/>
              <a:gd name="connsiteY6" fmla="*/ 0 h 1227909"/>
              <a:gd name="connsiteX7" fmla="*/ 1236617 w 1236617"/>
              <a:gd name="connsiteY7" fmla="*/ 661852 h 1227909"/>
              <a:gd name="connsiteX8" fmla="*/ 740229 w 1236617"/>
              <a:gd name="connsiteY8" fmla="*/ 818606 h 1227909"/>
              <a:gd name="connsiteX9" fmla="*/ 888275 w 1236617"/>
              <a:gd name="connsiteY9" fmla="*/ 1227909 h 1227909"/>
              <a:gd name="connsiteX0" fmla="*/ 888275 w 1236617"/>
              <a:gd name="connsiteY0" fmla="*/ 1227909 h 1227909"/>
              <a:gd name="connsiteX1" fmla="*/ 26126 w 1236617"/>
              <a:gd name="connsiteY1" fmla="*/ 1140823 h 1227909"/>
              <a:gd name="connsiteX2" fmla="*/ 0 w 1236617"/>
              <a:gd name="connsiteY2" fmla="*/ 444138 h 1227909"/>
              <a:gd name="connsiteX3" fmla="*/ 383177 w 1236617"/>
              <a:gd name="connsiteY3" fmla="*/ 792480 h 1227909"/>
              <a:gd name="connsiteX4" fmla="*/ 522515 w 1236617"/>
              <a:gd name="connsiteY4" fmla="*/ 243840 h 1227909"/>
              <a:gd name="connsiteX5" fmla="*/ 191589 w 1236617"/>
              <a:gd name="connsiteY5" fmla="*/ 165463 h 1227909"/>
              <a:gd name="connsiteX6" fmla="*/ 748937 w 1236617"/>
              <a:gd name="connsiteY6" fmla="*/ 0 h 1227909"/>
              <a:gd name="connsiteX7" fmla="*/ 1008831 w 1236617"/>
              <a:gd name="connsiteY7" fmla="*/ 327464 h 1227909"/>
              <a:gd name="connsiteX8" fmla="*/ 1236617 w 1236617"/>
              <a:gd name="connsiteY8" fmla="*/ 661852 h 1227909"/>
              <a:gd name="connsiteX9" fmla="*/ 740229 w 1236617"/>
              <a:gd name="connsiteY9" fmla="*/ 818606 h 1227909"/>
              <a:gd name="connsiteX10" fmla="*/ 888275 w 1236617"/>
              <a:gd name="connsiteY10" fmla="*/ 1227909 h 1227909"/>
              <a:gd name="connsiteX0" fmla="*/ 888275 w 1236617"/>
              <a:gd name="connsiteY0" fmla="*/ 1227909 h 1227909"/>
              <a:gd name="connsiteX1" fmla="*/ 26126 w 1236617"/>
              <a:gd name="connsiteY1" fmla="*/ 1140823 h 1227909"/>
              <a:gd name="connsiteX2" fmla="*/ 0 w 1236617"/>
              <a:gd name="connsiteY2" fmla="*/ 444138 h 1227909"/>
              <a:gd name="connsiteX3" fmla="*/ 383177 w 1236617"/>
              <a:gd name="connsiteY3" fmla="*/ 792480 h 1227909"/>
              <a:gd name="connsiteX4" fmla="*/ 522515 w 1236617"/>
              <a:gd name="connsiteY4" fmla="*/ 243840 h 1227909"/>
              <a:gd name="connsiteX5" fmla="*/ 191589 w 1236617"/>
              <a:gd name="connsiteY5" fmla="*/ 165463 h 1227909"/>
              <a:gd name="connsiteX6" fmla="*/ 748937 w 1236617"/>
              <a:gd name="connsiteY6" fmla="*/ 0 h 1227909"/>
              <a:gd name="connsiteX7" fmla="*/ 678325 w 1236617"/>
              <a:gd name="connsiteY7" fmla="*/ 558818 h 1227909"/>
              <a:gd name="connsiteX8" fmla="*/ 1236617 w 1236617"/>
              <a:gd name="connsiteY8" fmla="*/ 661852 h 1227909"/>
              <a:gd name="connsiteX9" fmla="*/ 740229 w 1236617"/>
              <a:gd name="connsiteY9" fmla="*/ 818606 h 1227909"/>
              <a:gd name="connsiteX10" fmla="*/ 888275 w 1236617"/>
              <a:gd name="connsiteY10" fmla="*/ 1227909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6617" h="1227909">
                <a:moveTo>
                  <a:pt x="888275" y="1227909"/>
                </a:moveTo>
                <a:lnTo>
                  <a:pt x="26126" y="1140823"/>
                </a:lnTo>
                <a:lnTo>
                  <a:pt x="0" y="444138"/>
                </a:lnTo>
                <a:lnTo>
                  <a:pt x="383177" y="792480"/>
                </a:lnTo>
                <a:lnTo>
                  <a:pt x="522515" y="243840"/>
                </a:lnTo>
                <a:lnTo>
                  <a:pt x="191589" y="165463"/>
                </a:lnTo>
                <a:lnTo>
                  <a:pt x="748937" y="0"/>
                </a:lnTo>
                <a:lnTo>
                  <a:pt x="678325" y="558818"/>
                </a:lnTo>
                <a:lnTo>
                  <a:pt x="1236617" y="661852"/>
                </a:lnTo>
                <a:lnTo>
                  <a:pt x="740229" y="818606"/>
                </a:lnTo>
                <a:lnTo>
                  <a:pt x="888275" y="1227909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38351" y="2274983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4" name="Freeform 3"/>
          <p:cNvSpPr/>
          <p:nvPr/>
        </p:nvSpPr>
        <p:spPr bwMode="auto">
          <a:xfrm>
            <a:off x="8747393" y="2324559"/>
            <a:ext cx="1410159" cy="1068636"/>
          </a:xfrm>
          <a:custGeom>
            <a:avLst/>
            <a:gdLst>
              <a:gd name="connsiteX0" fmla="*/ 242371 w 1410159"/>
              <a:gd name="connsiteY0" fmla="*/ 0 h 1068636"/>
              <a:gd name="connsiteX1" fmla="*/ 0 w 1410159"/>
              <a:gd name="connsiteY1" fmla="*/ 55084 h 1068636"/>
              <a:gd name="connsiteX2" fmla="*/ 33050 w 1410159"/>
              <a:gd name="connsiteY2" fmla="*/ 760164 h 1068636"/>
              <a:gd name="connsiteX3" fmla="*/ 1410159 w 1410159"/>
              <a:gd name="connsiteY3" fmla="*/ 1068636 h 1068636"/>
              <a:gd name="connsiteX4" fmla="*/ 1410159 w 1410159"/>
              <a:gd name="connsiteY4" fmla="*/ 1068636 h 1068636"/>
              <a:gd name="connsiteX5" fmla="*/ 1410159 w 1410159"/>
              <a:gd name="connsiteY5" fmla="*/ 1068636 h 106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0159" h="1068636">
                <a:moveTo>
                  <a:pt x="242371" y="0"/>
                </a:moveTo>
                <a:lnTo>
                  <a:pt x="0" y="55084"/>
                </a:lnTo>
                <a:lnTo>
                  <a:pt x="33050" y="760164"/>
                </a:lnTo>
                <a:lnTo>
                  <a:pt x="1410159" y="1068636"/>
                </a:lnTo>
                <a:lnTo>
                  <a:pt x="1410159" y="1068636"/>
                </a:lnTo>
                <a:lnTo>
                  <a:pt x="1410159" y="1068636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8956713" y="1938969"/>
            <a:ext cx="1222873" cy="1476260"/>
          </a:xfrm>
          <a:custGeom>
            <a:avLst/>
            <a:gdLst>
              <a:gd name="connsiteX0" fmla="*/ 44068 w 1222873"/>
              <a:gd name="connsiteY0" fmla="*/ 385590 h 1476260"/>
              <a:gd name="connsiteX1" fmla="*/ 0 w 1222873"/>
              <a:gd name="connsiteY1" fmla="*/ 187286 h 1476260"/>
              <a:gd name="connsiteX2" fmla="*/ 550844 w 1222873"/>
              <a:gd name="connsiteY2" fmla="*/ 0 h 1476260"/>
              <a:gd name="connsiteX3" fmla="*/ 1035586 w 1222873"/>
              <a:gd name="connsiteY3" fmla="*/ 672029 h 1476260"/>
              <a:gd name="connsiteX4" fmla="*/ 1222873 w 1222873"/>
              <a:gd name="connsiteY4" fmla="*/ 1476260 h 147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873" h="1476260">
                <a:moveTo>
                  <a:pt x="44068" y="385590"/>
                </a:moveTo>
                <a:lnTo>
                  <a:pt x="0" y="187286"/>
                </a:lnTo>
                <a:lnTo>
                  <a:pt x="550844" y="0"/>
                </a:lnTo>
                <a:lnTo>
                  <a:pt x="1035586" y="672029"/>
                </a:lnTo>
                <a:lnTo>
                  <a:pt x="1222873" y="1476260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10097742" y="3335749"/>
            <a:ext cx="121186" cy="12118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47254" y="3147073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938351" y="2274983"/>
            <a:ext cx="121186" cy="12118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animBg="1"/>
      <p:bldP spid="6" grpId="0" animBg="1"/>
      <p:bldP spid="9" grpId="0" animBg="1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the problem in polygonal domains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63039"/>
            <a:ext cx="6557554" cy="4824549"/>
          </a:xfrm>
        </p:spPr>
        <p:txBody>
          <a:bodyPr/>
          <a:lstStyle/>
          <a:p>
            <a:r>
              <a:rPr lang="en-US" dirty="0" smtClean="0"/>
              <a:t>The geodesic center may not be unique</a:t>
            </a:r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2737056" y="2729841"/>
            <a:ext cx="2495180" cy="21510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 rot="10800000">
            <a:off x="3681588" y="3957750"/>
            <a:ext cx="606116" cy="52251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924053" y="2669248"/>
            <a:ext cx="121186" cy="12118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676463" y="4820265"/>
            <a:ext cx="121186" cy="12118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765775" y="4219007"/>
            <a:ext cx="1393371" cy="627017"/>
          </a:xfrm>
          <a:custGeom>
            <a:avLst/>
            <a:gdLst>
              <a:gd name="connsiteX0" fmla="*/ 1393371 w 1393371"/>
              <a:gd name="connsiteY0" fmla="*/ 0 h 627017"/>
              <a:gd name="connsiteX1" fmla="*/ 1236617 w 1393371"/>
              <a:gd name="connsiteY1" fmla="*/ 252548 h 627017"/>
              <a:gd name="connsiteX2" fmla="*/ 0 w 1393371"/>
              <a:gd name="connsiteY2" fmla="*/ 627017 h 62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371" h="627017">
                <a:moveTo>
                  <a:pt x="1393371" y="0"/>
                </a:moveTo>
                <a:lnTo>
                  <a:pt x="1236617" y="252548"/>
                </a:lnTo>
                <a:lnTo>
                  <a:pt x="0" y="627017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 bwMode="auto">
          <a:xfrm>
            <a:off x="3976266" y="2747258"/>
            <a:ext cx="313509" cy="1471749"/>
          </a:xfrm>
          <a:custGeom>
            <a:avLst/>
            <a:gdLst>
              <a:gd name="connsiteX0" fmla="*/ 191589 w 313509"/>
              <a:gd name="connsiteY0" fmla="*/ 1471749 h 1471749"/>
              <a:gd name="connsiteX1" fmla="*/ 313509 w 313509"/>
              <a:gd name="connsiteY1" fmla="*/ 1210492 h 1471749"/>
              <a:gd name="connsiteX2" fmla="*/ 0 w 313509"/>
              <a:gd name="connsiteY2" fmla="*/ 0 h 147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09" h="1471749">
                <a:moveTo>
                  <a:pt x="191589" y="1471749"/>
                </a:moveTo>
                <a:lnTo>
                  <a:pt x="313509" y="1210492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4085702" y="4158413"/>
            <a:ext cx="121186" cy="12118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915673" y="3879739"/>
            <a:ext cx="121186" cy="12118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778237" y="4175295"/>
            <a:ext cx="121186" cy="12118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15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  <p:bldP spid="9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4"/>
          <p:cNvSpPr/>
          <p:nvPr/>
        </p:nvSpPr>
        <p:spPr bwMode="auto">
          <a:xfrm>
            <a:off x="4549804" y="4107617"/>
            <a:ext cx="1988598" cy="1979720"/>
          </a:xfrm>
          <a:custGeom>
            <a:avLst/>
            <a:gdLst>
              <a:gd name="connsiteX0" fmla="*/ 0 w 1988598"/>
              <a:gd name="connsiteY0" fmla="*/ 1979720 h 1979720"/>
              <a:gd name="connsiteX1" fmla="*/ 1970842 w 1988598"/>
              <a:gd name="connsiteY1" fmla="*/ 1970842 h 1979720"/>
              <a:gd name="connsiteX2" fmla="*/ 1988598 w 1988598"/>
              <a:gd name="connsiteY2" fmla="*/ 17755 h 1979720"/>
              <a:gd name="connsiteX3" fmla="*/ 1216240 w 1988598"/>
              <a:gd name="connsiteY3" fmla="*/ 0 h 1979720"/>
              <a:gd name="connsiteX4" fmla="*/ 1003176 w 1988598"/>
              <a:gd name="connsiteY4" fmla="*/ 239697 h 1979720"/>
              <a:gd name="connsiteX5" fmla="*/ 763479 w 1988598"/>
              <a:gd name="connsiteY5" fmla="*/ 8877 h 1979720"/>
              <a:gd name="connsiteX6" fmla="*/ 8877 w 1988598"/>
              <a:gd name="connsiteY6" fmla="*/ 0 h 1979720"/>
              <a:gd name="connsiteX7" fmla="*/ 0 w 1988598"/>
              <a:gd name="connsiteY7" fmla="*/ 1979720 h 197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8598" h="1979720">
                <a:moveTo>
                  <a:pt x="0" y="1979720"/>
                </a:moveTo>
                <a:lnTo>
                  <a:pt x="1970842" y="1970842"/>
                </a:lnTo>
                <a:lnTo>
                  <a:pt x="1988598" y="17755"/>
                </a:lnTo>
                <a:lnTo>
                  <a:pt x="1216240" y="0"/>
                </a:lnTo>
                <a:lnTo>
                  <a:pt x="1003176" y="239697"/>
                </a:lnTo>
                <a:lnTo>
                  <a:pt x="763479" y="8877"/>
                </a:lnTo>
                <a:lnTo>
                  <a:pt x="8877" y="0"/>
                </a:lnTo>
                <a:lnTo>
                  <a:pt x="0" y="197972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the problem in polygonal domains difficult?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63040"/>
            <a:ext cx="6048651" cy="2407624"/>
          </a:xfrm>
        </p:spPr>
        <p:txBody>
          <a:bodyPr/>
          <a:lstStyle/>
          <a:p>
            <a:r>
              <a:rPr lang="en-US" dirty="0" smtClean="0"/>
              <a:t>A farthest point of a geodesic center may not be a vertex of P</a:t>
            </a:r>
          </a:p>
          <a:p>
            <a:r>
              <a:rPr lang="en-US" dirty="0"/>
              <a:t>A center s may have a single farthest point, even when s is in the interior of P</a:t>
            </a:r>
          </a:p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278" y="1393794"/>
            <a:ext cx="4874054" cy="3949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24909" y="5370691"/>
            <a:ext cx="2789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 from Bae et a.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10214" y="3844033"/>
            <a:ext cx="2547891" cy="254789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94299" y="4091572"/>
            <a:ext cx="1979720" cy="19797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1635" y="3636270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26273" y="6287449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Freeform 15"/>
          <p:cNvSpPr/>
          <p:nvPr/>
        </p:nvSpPr>
        <p:spPr bwMode="auto">
          <a:xfrm>
            <a:off x="994299" y="4083728"/>
            <a:ext cx="994299" cy="2290439"/>
          </a:xfrm>
          <a:custGeom>
            <a:avLst/>
            <a:gdLst>
              <a:gd name="connsiteX0" fmla="*/ 994299 w 994299"/>
              <a:gd name="connsiteY0" fmla="*/ 8878 h 2290439"/>
              <a:gd name="connsiteX1" fmla="*/ 0 w 994299"/>
              <a:gd name="connsiteY1" fmla="*/ 0 h 2290439"/>
              <a:gd name="connsiteX2" fmla="*/ 0 w 994299"/>
              <a:gd name="connsiteY2" fmla="*/ 1988598 h 2290439"/>
              <a:gd name="connsiteX3" fmla="*/ 958788 w 994299"/>
              <a:gd name="connsiteY3" fmla="*/ 2290439 h 229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4299" h="2290439">
                <a:moveTo>
                  <a:pt x="994299" y="8878"/>
                </a:moveTo>
                <a:lnTo>
                  <a:pt x="0" y="0"/>
                </a:lnTo>
                <a:lnTo>
                  <a:pt x="0" y="1988598"/>
                </a:lnTo>
                <a:lnTo>
                  <a:pt x="958788" y="2290439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1979720" y="4083728"/>
            <a:ext cx="1003177" cy="2290439"/>
          </a:xfrm>
          <a:custGeom>
            <a:avLst/>
            <a:gdLst>
              <a:gd name="connsiteX0" fmla="*/ 17756 w 1003177"/>
              <a:gd name="connsiteY0" fmla="*/ 0 h 2299317"/>
              <a:gd name="connsiteX1" fmla="*/ 1003177 w 1003177"/>
              <a:gd name="connsiteY1" fmla="*/ 17756 h 2299317"/>
              <a:gd name="connsiteX2" fmla="*/ 985422 w 1003177"/>
              <a:gd name="connsiteY2" fmla="*/ 2006354 h 2299317"/>
              <a:gd name="connsiteX3" fmla="*/ 0 w 1003177"/>
              <a:gd name="connsiteY3" fmla="*/ 2299317 h 2299317"/>
              <a:gd name="connsiteX0" fmla="*/ 26634 w 1003177"/>
              <a:gd name="connsiteY0" fmla="*/ 0 h 2290439"/>
              <a:gd name="connsiteX1" fmla="*/ 1003177 w 1003177"/>
              <a:gd name="connsiteY1" fmla="*/ 8878 h 2290439"/>
              <a:gd name="connsiteX2" fmla="*/ 985422 w 1003177"/>
              <a:gd name="connsiteY2" fmla="*/ 1997476 h 2290439"/>
              <a:gd name="connsiteX3" fmla="*/ 0 w 1003177"/>
              <a:gd name="connsiteY3" fmla="*/ 2290439 h 229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177" h="2290439">
                <a:moveTo>
                  <a:pt x="26634" y="0"/>
                </a:moveTo>
                <a:lnTo>
                  <a:pt x="1003177" y="8878"/>
                </a:lnTo>
                <a:lnTo>
                  <a:pt x="985422" y="1997476"/>
                </a:lnTo>
                <a:lnTo>
                  <a:pt x="0" y="2290439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4274597" y="3870664"/>
            <a:ext cx="2547891" cy="254789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26018" y="3662901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4558682" y="4110359"/>
            <a:ext cx="994299" cy="2290439"/>
          </a:xfrm>
          <a:custGeom>
            <a:avLst/>
            <a:gdLst>
              <a:gd name="connsiteX0" fmla="*/ 994299 w 994299"/>
              <a:gd name="connsiteY0" fmla="*/ 8878 h 2290439"/>
              <a:gd name="connsiteX1" fmla="*/ 0 w 994299"/>
              <a:gd name="connsiteY1" fmla="*/ 0 h 2290439"/>
              <a:gd name="connsiteX2" fmla="*/ 0 w 994299"/>
              <a:gd name="connsiteY2" fmla="*/ 1988598 h 2290439"/>
              <a:gd name="connsiteX3" fmla="*/ 958788 w 994299"/>
              <a:gd name="connsiteY3" fmla="*/ 2290439 h 229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4299" h="2290439">
                <a:moveTo>
                  <a:pt x="994299" y="8878"/>
                </a:moveTo>
                <a:lnTo>
                  <a:pt x="0" y="0"/>
                </a:lnTo>
                <a:lnTo>
                  <a:pt x="0" y="1988598"/>
                </a:lnTo>
                <a:lnTo>
                  <a:pt x="958788" y="2290439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5544103" y="4110359"/>
            <a:ext cx="1003177" cy="2290439"/>
          </a:xfrm>
          <a:custGeom>
            <a:avLst/>
            <a:gdLst>
              <a:gd name="connsiteX0" fmla="*/ 17756 w 1003177"/>
              <a:gd name="connsiteY0" fmla="*/ 0 h 2299317"/>
              <a:gd name="connsiteX1" fmla="*/ 1003177 w 1003177"/>
              <a:gd name="connsiteY1" fmla="*/ 17756 h 2299317"/>
              <a:gd name="connsiteX2" fmla="*/ 985422 w 1003177"/>
              <a:gd name="connsiteY2" fmla="*/ 2006354 h 2299317"/>
              <a:gd name="connsiteX3" fmla="*/ 0 w 1003177"/>
              <a:gd name="connsiteY3" fmla="*/ 2299317 h 2299317"/>
              <a:gd name="connsiteX0" fmla="*/ 26634 w 1003177"/>
              <a:gd name="connsiteY0" fmla="*/ 0 h 2290439"/>
              <a:gd name="connsiteX1" fmla="*/ 1003177 w 1003177"/>
              <a:gd name="connsiteY1" fmla="*/ 8878 h 2290439"/>
              <a:gd name="connsiteX2" fmla="*/ 985422 w 1003177"/>
              <a:gd name="connsiteY2" fmla="*/ 1997476 h 2290439"/>
              <a:gd name="connsiteX3" fmla="*/ 0 w 1003177"/>
              <a:gd name="connsiteY3" fmla="*/ 2290439 h 229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177" h="2290439">
                <a:moveTo>
                  <a:pt x="26634" y="0"/>
                </a:moveTo>
                <a:lnTo>
                  <a:pt x="1003177" y="8878"/>
                </a:lnTo>
                <a:lnTo>
                  <a:pt x="985422" y="1997476"/>
                </a:lnTo>
                <a:lnTo>
                  <a:pt x="0" y="2290439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5487949" y="4064935"/>
            <a:ext cx="121186" cy="12118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923566" y="4038304"/>
            <a:ext cx="121186" cy="12118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87280" y="6374167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0" name="Oval 19"/>
          <p:cNvSpPr/>
          <p:nvPr/>
        </p:nvSpPr>
        <p:spPr bwMode="auto">
          <a:xfrm>
            <a:off x="1923566" y="6324006"/>
            <a:ext cx="121186" cy="12118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487949" y="6350637"/>
            <a:ext cx="121186" cy="12118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0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" grpId="0"/>
      <p:bldP spid="7" grpId="0" animBg="1"/>
      <p:bldP spid="8" grpId="0" animBg="1"/>
      <p:bldP spid="21" grpId="0"/>
      <p:bldP spid="23" grpId="0"/>
      <p:bldP spid="16" grpId="0" animBg="1"/>
      <p:bldP spid="27" grpId="0" animBg="1"/>
      <p:bldP spid="28" grpId="0" animBg="1"/>
      <p:bldP spid="32" grpId="0"/>
      <p:bldP spid="33" grpId="0" animBg="1"/>
      <p:bldP spid="34" grpId="0" animBg="1"/>
      <p:bldP spid="30" grpId="0" animBg="1"/>
      <p:bldP spid="17" grpId="0" animBg="1"/>
      <p:bldP spid="36" grpId="0"/>
      <p:bldP spid="2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of our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41" y="1623871"/>
            <a:ext cx="4874054" cy="3949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23934" y="5573396"/>
            <a:ext cx="2725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 from Bae et a.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0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of our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63040"/>
            <a:ext cx="5587014" cy="5115313"/>
          </a:xfrm>
        </p:spPr>
        <p:txBody>
          <a:bodyPr/>
          <a:lstStyle/>
          <a:p>
            <a:r>
              <a:rPr lang="en-US" dirty="0" smtClean="0"/>
              <a:t>s has three farthest points 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dirty="0" smtClean="0"/>
          </a:p>
          <a:p>
            <a:r>
              <a:rPr lang="en-US" dirty="0" smtClean="0"/>
              <a:t>Observation: all </a:t>
            </a:r>
            <a:r>
              <a:rPr lang="en-US" dirty="0" smtClean="0">
                <a:solidFill>
                  <a:srgbClr val="FF0000"/>
                </a:solidFill>
              </a:rPr>
              <a:t>nine</a:t>
            </a:r>
            <a:r>
              <a:rPr lang="en-US" dirty="0" smtClean="0"/>
              <a:t> shortest paths have the same length</a:t>
            </a:r>
          </a:p>
          <a:p>
            <a:r>
              <a:rPr lang="en-US" dirty="0" smtClean="0"/>
              <a:t>Form a system of </a:t>
            </a:r>
            <a:r>
              <a:rPr lang="en-US" dirty="0" smtClean="0">
                <a:solidFill>
                  <a:srgbClr val="FF0000"/>
                </a:solidFill>
              </a:rPr>
              <a:t>eight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equations</a:t>
            </a:r>
            <a:r>
              <a:rPr lang="en-US" dirty="0" smtClean="0"/>
              <a:t>, with the </a:t>
            </a:r>
            <a:r>
              <a:rPr lang="en-US" dirty="0"/>
              <a:t>eight coordinates </a:t>
            </a:r>
            <a:r>
              <a:rPr lang="en-US" dirty="0" smtClean="0"/>
              <a:t>of s, 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t</a:t>
            </a:r>
            <a:r>
              <a:rPr lang="en-US" baseline="-25000" dirty="0" smtClean="0"/>
              <a:t>3</a:t>
            </a:r>
            <a:r>
              <a:rPr lang="en-US" dirty="0" smtClean="0"/>
              <a:t>, as </a:t>
            </a:r>
            <a:r>
              <a:rPr lang="en-US" dirty="0" smtClean="0">
                <a:solidFill>
                  <a:srgbClr val="FF0000"/>
                </a:solidFill>
              </a:rPr>
              <a:t>eight variables</a:t>
            </a:r>
          </a:p>
          <a:p>
            <a:r>
              <a:rPr lang="en-US" dirty="0" smtClean="0"/>
              <a:t>Compute (s</a:t>
            </a:r>
            <a:r>
              <a:rPr lang="en-US" dirty="0"/>
              <a:t>,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) by solving the equations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793" y="547332"/>
            <a:ext cx="5318683" cy="45043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90" y="5121626"/>
            <a:ext cx="11627477" cy="165100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 bwMode="auto">
          <a:xfrm>
            <a:off x="8455378" y="3793067"/>
            <a:ext cx="1128889" cy="767644"/>
          </a:xfrm>
          <a:custGeom>
            <a:avLst/>
            <a:gdLst>
              <a:gd name="connsiteX0" fmla="*/ 530578 w 1128889"/>
              <a:gd name="connsiteY0" fmla="*/ 0 h 767644"/>
              <a:gd name="connsiteX1" fmla="*/ 0 w 1128889"/>
              <a:gd name="connsiteY1" fmla="*/ 745066 h 767644"/>
              <a:gd name="connsiteX2" fmla="*/ 1128889 w 1128889"/>
              <a:gd name="connsiteY2" fmla="*/ 767644 h 767644"/>
              <a:gd name="connsiteX3" fmla="*/ 530578 w 1128889"/>
              <a:gd name="connsiteY3" fmla="*/ 0 h 767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8889" h="767644">
                <a:moveTo>
                  <a:pt x="530578" y="0"/>
                </a:moveTo>
                <a:lnTo>
                  <a:pt x="0" y="745066"/>
                </a:lnTo>
                <a:lnTo>
                  <a:pt x="1128889" y="767644"/>
                </a:lnTo>
                <a:lnTo>
                  <a:pt x="530578" y="0"/>
                </a:lnTo>
                <a:close/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37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56A2F38A-C246-481A-91CD-175ACD8A551B}" vid="{620BED34-B486-439D-B6B4-BACB6ACF8FB7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2701</TotalTime>
  <Words>1894</Words>
  <Application>Microsoft Office PowerPoint</Application>
  <PresentationFormat>Widescreen</PresentationFormat>
  <Paragraphs>296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宋体</vt:lpstr>
      <vt:lpstr>Arial</vt:lpstr>
      <vt:lpstr>Calibri</vt:lpstr>
      <vt:lpstr>Franklin Gothic Medium</vt:lpstr>
      <vt:lpstr>Gill Sans MT</vt:lpstr>
      <vt:lpstr>Times New Roman</vt:lpstr>
      <vt:lpstr>Wingdings</vt:lpstr>
      <vt:lpstr>Theme1</vt:lpstr>
      <vt:lpstr>自定义设计方案</vt:lpstr>
      <vt:lpstr>On the Geodesic Centers of Polygonal Domains</vt:lpstr>
      <vt:lpstr>The center of a disk</vt:lpstr>
      <vt:lpstr>The “center” of a polygon P</vt:lpstr>
      <vt:lpstr>Previous work: the geodesic center of a simple polygon P</vt:lpstr>
      <vt:lpstr>Geodesic centers in a polygonal domain P (polygon with holes)</vt:lpstr>
      <vt:lpstr>What makes the problem in polygonal domains difficult?</vt:lpstr>
      <vt:lpstr>What makes the problem in polygonal domains difficult? (cont.)</vt:lpstr>
      <vt:lpstr>Motivation of our algorithm</vt:lpstr>
      <vt:lpstr>Motivation of our algorithm</vt:lpstr>
      <vt:lpstr>An exhaustive-search algorithm</vt:lpstr>
      <vt:lpstr>Some issues of the algorithm</vt:lpstr>
      <vt:lpstr>Notation</vt:lpstr>
      <vt:lpstr>The one-farthest point case</vt:lpstr>
      <vt:lpstr>An observation</vt:lpstr>
      <vt:lpstr>New questions</vt:lpstr>
      <vt:lpstr>Our solution: the π–range property</vt:lpstr>
      <vt:lpstr>Our solution: the π–range property</vt:lpstr>
      <vt:lpstr>Our solution: the π–range property</vt:lpstr>
      <vt:lpstr>How to use the π–range property? </vt:lpstr>
      <vt:lpstr>How to use the π–range property? (cont.) </vt:lpstr>
      <vt:lpstr>Other results by using the π–range property </vt:lpstr>
      <vt:lpstr>The main theorem about the π–range property </vt:lpstr>
      <vt:lpstr>Illustrating the π–range property </vt:lpstr>
      <vt:lpstr>The π–range property when t is on an edge of P </vt:lpstr>
      <vt:lpstr>PowerPoint Presentation</vt:lpstr>
      <vt:lpstr>A closely related problem – geodesic diameter</vt:lpstr>
      <vt:lpstr>A pruning procedure</vt:lpstr>
      <vt:lpstr>The main theorem when t is on an edge of P</vt:lpstr>
      <vt:lpstr>New questions</vt:lpstr>
      <vt:lpstr>How to use the π–range property? (cont.)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Haitao Wang</dc:creator>
  <cp:lastModifiedBy>Haitao Wang</cp:lastModifiedBy>
  <cp:revision>158</cp:revision>
  <dcterms:created xsi:type="dcterms:W3CDTF">2016-08-10T22:02:35Z</dcterms:created>
  <dcterms:modified xsi:type="dcterms:W3CDTF">2018-05-21T16:55:41Z</dcterms:modified>
</cp:coreProperties>
</file>