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48" r:id="rId1"/>
  </p:sldMasterIdLst>
  <p:notesMasterIdLst>
    <p:notesMasterId r:id="rId57"/>
  </p:notesMasterIdLst>
  <p:sldIdLst>
    <p:sldId id="256" r:id="rId2"/>
    <p:sldId id="275" r:id="rId3"/>
    <p:sldId id="288" r:id="rId4"/>
    <p:sldId id="294" r:id="rId5"/>
    <p:sldId id="295" r:id="rId6"/>
    <p:sldId id="296" r:id="rId7"/>
    <p:sldId id="297" r:id="rId8"/>
    <p:sldId id="278" r:id="rId9"/>
    <p:sldId id="298" r:id="rId10"/>
    <p:sldId id="299" r:id="rId11"/>
    <p:sldId id="300" r:id="rId12"/>
    <p:sldId id="277" r:id="rId13"/>
    <p:sldId id="303" r:id="rId14"/>
    <p:sldId id="301" r:id="rId15"/>
    <p:sldId id="302" r:id="rId16"/>
    <p:sldId id="304" r:id="rId17"/>
    <p:sldId id="305" r:id="rId18"/>
    <p:sldId id="306" r:id="rId19"/>
    <p:sldId id="307" r:id="rId20"/>
    <p:sldId id="308" r:id="rId21"/>
    <p:sldId id="309" r:id="rId22"/>
    <p:sldId id="312" r:id="rId23"/>
    <p:sldId id="310" r:id="rId24"/>
    <p:sldId id="311" r:id="rId25"/>
    <p:sldId id="281" r:id="rId26"/>
    <p:sldId id="313" r:id="rId27"/>
    <p:sldId id="314" r:id="rId28"/>
    <p:sldId id="315" r:id="rId29"/>
    <p:sldId id="318" r:id="rId30"/>
    <p:sldId id="319" r:id="rId31"/>
    <p:sldId id="320" r:id="rId32"/>
    <p:sldId id="321" r:id="rId33"/>
    <p:sldId id="322" r:id="rId34"/>
    <p:sldId id="283" r:id="rId35"/>
    <p:sldId id="325" r:id="rId36"/>
    <p:sldId id="323" r:id="rId37"/>
    <p:sldId id="324" r:id="rId38"/>
    <p:sldId id="284" r:id="rId39"/>
    <p:sldId id="326" r:id="rId40"/>
    <p:sldId id="327" r:id="rId41"/>
    <p:sldId id="328" r:id="rId42"/>
    <p:sldId id="285" r:id="rId43"/>
    <p:sldId id="329" r:id="rId44"/>
    <p:sldId id="330" r:id="rId45"/>
    <p:sldId id="331" r:id="rId46"/>
    <p:sldId id="332" r:id="rId47"/>
    <p:sldId id="286" r:id="rId48"/>
    <p:sldId id="333" r:id="rId49"/>
    <p:sldId id="334" r:id="rId50"/>
    <p:sldId id="335" r:id="rId51"/>
    <p:sldId id="336" r:id="rId52"/>
    <p:sldId id="287" r:id="rId53"/>
    <p:sldId id="337" r:id="rId54"/>
    <p:sldId id="338" r:id="rId55"/>
    <p:sldId id="274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2AE"/>
    <a:srgbClr val="002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05" autoAdjust="0"/>
  </p:normalViewPr>
  <p:slideViewPr>
    <p:cSldViewPr>
      <p:cViewPr varScale="1">
        <p:scale>
          <a:sx n="112" d="100"/>
          <a:sy n="112" d="100"/>
        </p:scale>
        <p:origin x="15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05A9E-DC38-46C2-BF62-D62F57292629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9E242-F466-4FFD-AEEC-A151932FF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7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9E242-F466-4FFD-AEEC-A151932FF3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7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A5EA-7B38-4C65-BD51-A612BFF66CEC}" type="datetime1">
              <a:rPr lang="en-US" smtClean="0"/>
              <a:t>5/21/2018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Geometric Computing over Uncertain Data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8CB8D47-AE54-408F-AB57-4E39CEF53A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5EBC-5DF3-4913-B3D1-9ADE3D87B782}" type="datetime1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Geometric Computing over Uncertain Data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8CB8D47-AE54-408F-AB57-4E39CEF53A5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84D0-661A-437D-92B6-10420394931C}" type="datetime1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Geometric Computing over Uncertain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8D47-AE54-408F-AB57-4E39CEF53A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9336-C6BA-42BA-9563-E1D02D14ACE2}" type="datetime1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Geometric Computing over Uncertain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8D47-AE54-408F-AB57-4E39CEF53A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222E-8775-415F-972A-2CE57D0F91A4}" type="datetime1">
              <a:rPr lang="en-US" smtClean="0"/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Geometric Computing over Uncertain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8D47-AE54-408F-AB57-4E39CEF53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17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B522-DB2A-40A4-9790-ED86B89550D5}" type="datetime1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Geometric Computing over Uncertain Data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4C3C-8FC2-4F71-BD18-08A686AEB601}" type="datetime1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Geometric Computing over Uncertain Data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8CB8D47-AE54-408F-AB57-4E39CEF53A5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C5BC-50BC-421B-AEEC-A99722FD5ED1}" type="datetime1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Geometric Computing over Uncertain Data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8D47-AE54-408F-AB57-4E39CEF53A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B70C-D11F-4F72-BEDB-A36DB6DC138A}" type="datetime1">
              <a:rPr lang="en-US" smtClean="0"/>
              <a:t>5/21/2018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Geometric Computing over Uncertain Data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8D47-AE54-408F-AB57-4E39CEF53A5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BBD-A9CD-4EF8-B3D5-02A22FCDC080}" type="datetime1">
              <a:rPr lang="en-US" smtClean="0"/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Geometric Computing over Uncertain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8D47-AE54-408F-AB57-4E39CEF53A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C1F8C-3C0D-4560-8CFB-1C894BBF14E0}" type="datetime1">
              <a:rPr lang="en-US" smtClean="0"/>
              <a:t>5/21/2018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Geometric Computing over Uncertain Data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8D47-AE54-408F-AB57-4E39CEF53A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2AE9-8005-4B24-B2E4-8C579960C2B1}" type="datetime1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Geometric Computing over Uncertain Data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B8D47-AE54-408F-AB57-4E39CEF53A5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FA97B80-0290-49D7-A9A2-7ACB9E66C995}" type="datetime1">
              <a:rPr lang="en-US" smtClean="0"/>
              <a:t>5/21/2018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Geometric Computing over Uncertain Data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8CB8D47-AE54-408F-AB57-4E39CEF53A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60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  <p:sldLayoutId id="2147484259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/>
                  <a:t>-Skyline for Uncertain Data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636959"/>
              </p:ext>
            </p:extLst>
          </p:nvPr>
        </p:nvGraphicFramePr>
        <p:xfrm>
          <a:off x="685800" y="3352800"/>
          <a:ext cx="7391400" cy="25109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95700"/>
                <a:gridCol w="3695700"/>
              </a:tblGrid>
              <a:tr h="476069">
                <a:tc>
                  <a:txBody>
                    <a:bodyPr/>
                    <a:lstStyle/>
                    <a:p>
                      <a:pPr algn="r"/>
                      <a:r>
                        <a:rPr kumimoji="0" lang="en-US" sz="2600" kern="1200" noProof="0" dirty="0" err="1" smtClean="0">
                          <a:solidFill>
                            <a:srgbClr val="00297A"/>
                          </a:solidFill>
                          <a:latin typeface="+mn-lt"/>
                          <a:ea typeface="+mn-ea"/>
                          <a:cs typeface="+mn-cs"/>
                        </a:rPr>
                        <a:t>Haitao</a:t>
                      </a:r>
                      <a:r>
                        <a:rPr kumimoji="0" lang="en-US" sz="2600" kern="1200" noProof="0" dirty="0" smtClean="0">
                          <a:solidFill>
                            <a:srgbClr val="00297A"/>
                          </a:solidFill>
                          <a:latin typeface="+mn-lt"/>
                          <a:ea typeface="+mn-ea"/>
                          <a:cs typeface="+mn-cs"/>
                        </a:rPr>
                        <a:t> Wang</a:t>
                      </a:r>
                      <a:endParaRPr kumimoji="0" lang="en-US" sz="2600" kern="1200" dirty="0">
                        <a:solidFill>
                          <a:srgbClr val="00297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600" kern="1200" noProof="0" dirty="0" smtClean="0">
                          <a:solidFill>
                            <a:srgbClr val="00297A"/>
                          </a:solidFill>
                          <a:latin typeface="+mn-lt"/>
                          <a:ea typeface="+mn-ea"/>
                          <a:cs typeface="+mn-cs"/>
                        </a:rPr>
                        <a:t>(Utah State University)</a:t>
                      </a:r>
                      <a:r>
                        <a:rPr kumimoji="0" lang="en-US" sz="2600" kern="1200" dirty="0" smtClean="0">
                          <a:solidFill>
                            <a:srgbClr val="00297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2600" kern="1200" dirty="0">
                        <a:solidFill>
                          <a:srgbClr val="00297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023291">
                <a:tc>
                  <a:txBody>
                    <a:bodyPr/>
                    <a:lstStyle/>
                    <a:p>
                      <a:pPr algn="r"/>
                      <a:r>
                        <a:rPr kumimoji="0" lang="en-US" sz="2600" kern="1200" dirty="0" err="1" smtClean="0">
                          <a:solidFill>
                            <a:srgbClr val="00297A"/>
                          </a:solidFill>
                          <a:latin typeface="+mn-lt"/>
                          <a:ea typeface="+mn-ea"/>
                          <a:cs typeface="+mn-cs"/>
                        </a:rPr>
                        <a:t>Wuzhou</a:t>
                      </a:r>
                      <a:r>
                        <a:rPr kumimoji="0" lang="en-US" sz="2600" kern="1200" dirty="0" smtClean="0">
                          <a:solidFill>
                            <a:srgbClr val="00297A"/>
                          </a:solidFill>
                          <a:latin typeface="+mn-lt"/>
                          <a:ea typeface="+mn-ea"/>
                          <a:cs typeface="+mn-cs"/>
                        </a:rPr>
                        <a:t> Zhang</a:t>
                      </a:r>
                    </a:p>
                    <a:p>
                      <a:pPr algn="r"/>
                      <a:endParaRPr kumimoji="0" lang="en-US" sz="2600" kern="1200" dirty="0" smtClean="0">
                        <a:solidFill>
                          <a:srgbClr val="00297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600" kern="1200" dirty="0">
                        <a:solidFill>
                          <a:srgbClr val="00297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kern="1200" dirty="0" smtClean="0">
                          <a:solidFill>
                            <a:srgbClr val="00297A"/>
                          </a:solidFill>
                          <a:latin typeface="+mn-lt"/>
                          <a:ea typeface="+mn-ea"/>
                          <a:cs typeface="+mn-cs"/>
                        </a:rPr>
                        <a:t>(Duke</a:t>
                      </a:r>
                      <a:r>
                        <a:rPr kumimoji="0" lang="en-US" sz="2600" kern="1200" dirty="0">
                          <a:solidFill>
                            <a:srgbClr val="00297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600" kern="1200" dirty="0" smtClean="0">
                          <a:solidFill>
                            <a:srgbClr val="00297A"/>
                          </a:solidFill>
                          <a:latin typeface="+mn-lt"/>
                          <a:ea typeface="+mn-ea"/>
                          <a:cs typeface="+mn-cs"/>
                        </a:rPr>
                        <a:t>University)</a:t>
                      </a:r>
                      <a:endParaRPr kumimoji="0" lang="en-US" sz="2600" kern="1200" dirty="0" smtClean="0">
                        <a:solidFill>
                          <a:srgbClr val="00297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-Skyline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8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Given a point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400" dirty="0" smtClean="0"/>
                  <a:t>, the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E02AE"/>
                    </a:solidFill>
                  </a:rPr>
                  <a:t> dominates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E02AE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2400" dirty="0" smtClean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  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≽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𝜏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0, 1</m:t>
                        </m:r>
                      </m:e>
                    </m:d>
                    <m:r>
                      <a:rPr lang="en-US" sz="2400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/>
                  <a:t> the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sz="2400" dirty="0">
                    <a:solidFill>
                      <a:srgbClr val="0E02AE"/>
                    </a:solidFill>
                  </a:rPr>
                  <a:t>-skyline region</a:t>
                </a:r>
                <a:r>
                  <a:rPr lang="en-US" sz="2400" dirty="0" smtClean="0">
                    <a:solidFill>
                      <a:srgbClr val="0E02AE"/>
                    </a:solidFill>
                  </a:rPr>
                  <a:t> of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E02AE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dirty="0">
                        <a:latin typeface="Cambria Math"/>
                      </a:rPr>
                      <m:t>: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={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∣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𝜏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400" i="1" dirty="0">
                  <a:solidFill>
                    <a:srgbClr val="FF0000"/>
                  </a:solidFill>
                  <a:latin typeface="Cambria Math"/>
                </a:endParaRPr>
              </a:p>
              <a:p>
                <a:pPr marL="274320" lvl="1" indent="0">
                  <a:buNone/>
                </a:pPr>
                <a:r>
                  <a:rPr lang="en-US" dirty="0"/>
                  <a:t>i.e., the set of </a:t>
                </a:r>
                <a:r>
                  <a:rPr lang="en-US" dirty="0" smtClean="0"/>
                  <a:t>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such that the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dominating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/>
                  <a:t> is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sz="2400" dirty="0" smtClean="0"/>
                  <a:t>The</a:t>
                </a:r>
                <a:r>
                  <a:rPr lang="en-US" sz="2400" dirty="0" smtClean="0">
                    <a:solidFill>
                      <a:srgbClr val="0E02A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sz="2400" dirty="0">
                    <a:solidFill>
                      <a:srgbClr val="0E02AE"/>
                    </a:solidFill>
                  </a:rPr>
                  <a:t>-skylin</a:t>
                </a:r>
                <a:r>
                  <a:rPr lang="en-US" sz="2400" dirty="0" smtClean="0">
                    <a:solidFill>
                      <a:srgbClr val="0E02AE"/>
                    </a:solidFill>
                  </a:rPr>
                  <a:t>e of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E02AE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,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, is the boundary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549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3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-Skyline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8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Given a point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400" dirty="0" smtClean="0"/>
                  <a:t>, the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E02AE"/>
                    </a:solidFill>
                  </a:rPr>
                  <a:t> dominates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E02AE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2400" dirty="0" smtClean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  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≽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𝜏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0, 1</m:t>
                        </m:r>
                      </m:e>
                    </m:d>
                    <m:r>
                      <a:rPr lang="en-US" sz="2400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/>
                  <a:t> the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sz="2400" dirty="0">
                    <a:solidFill>
                      <a:srgbClr val="0E02AE"/>
                    </a:solidFill>
                  </a:rPr>
                  <a:t>-skyline region</a:t>
                </a:r>
                <a:r>
                  <a:rPr lang="en-US" sz="2400" dirty="0" smtClean="0">
                    <a:solidFill>
                      <a:srgbClr val="0E02AE"/>
                    </a:solidFill>
                  </a:rPr>
                  <a:t> of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E02AE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dirty="0">
                        <a:latin typeface="Cambria Math"/>
                      </a:rPr>
                      <m:t>: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={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∣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𝜏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400" i="1" dirty="0">
                  <a:solidFill>
                    <a:srgbClr val="FF0000"/>
                  </a:solidFill>
                  <a:latin typeface="Cambria Math"/>
                </a:endParaRPr>
              </a:p>
              <a:p>
                <a:pPr marL="274320" lvl="1" indent="0">
                  <a:buNone/>
                </a:pPr>
                <a:r>
                  <a:rPr lang="en-US" dirty="0"/>
                  <a:t>i.e., the set of </a:t>
                </a:r>
                <a:r>
                  <a:rPr lang="en-US" dirty="0" smtClean="0"/>
                  <a:t>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such that the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dominating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/>
                  <a:t> is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sz="2400" dirty="0" smtClean="0"/>
                  <a:t>The</a:t>
                </a:r>
                <a:r>
                  <a:rPr lang="en-US" sz="2400" dirty="0" smtClean="0">
                    <a:solidFill>
                      <a:srgbClr val="0E02A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sz="2400" dirty="0">
                    <a:solidFill>
                      <a:srgbClr val="0E02AE"/>
                    </a:solidFill>
                  </a:rPr>
                  <a:t>-skylin</a:t>
                </a:r>
                <a:r>
                  <a:rPr lang="en-US" sz="2400" dirty="0" smtClean="0">
                    <a:solidFill>
                      <a:srgbClr val="0E02AE"/>
                    </a:solidFill>
                  </a:rPr>
                  <a:t>e of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E02AE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,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, is the boundary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</a:p>
              <a:p>
                <a:r>
                  <a:rPr lang="en-US" sz="2400" dirty="0" smtClean="0">
                    <a:solidFill>
                      <a:srgbClr val="0E02AE"/>
                    </a:solidFill>
                  </a:rPr>
                  <a:t>0-skyline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corresponds to the (conventional) skyline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549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3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-Skyline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𝒫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8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𝜏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0, 1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-skyline region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 of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E02AE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E02AE"/>
                        </a:solidFill>
                        <a:latin typeface="Cambria Math"/>
                      </a:rPr>
                      <m:t>𝒫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, …,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dirty="0">
                        <a:latin typeface="Cambria Math"/>
                      </a:rPr>
                      <m:t>: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={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∣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𝜏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, ∀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/>
                </a:endParaRPr>
              </a:p>
              <a:p>
                <a:pPr marL="274320" lvl="1" indent="0">
                  <a:buNone/>
                </a:pPr>
                <a:r>
                  <a:rPr lang="en-US" dirty="0"/>
                  <a:t>i.e., the set of </a:t>
                </a:r>
                <a:r>
                  <a:rPr lang="en-US" dirty="0" smtClean="0"/>
                  <a:t>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such that the probability of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dominating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/>
                  <a:t> is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706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87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-Skyline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𝒫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8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𝜏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0, 1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-skyline region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 of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E02AE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E02AE"/>
                        </a:solidFill>
                        <a:latin typeface="Cambria Math"/>
                      </a:rPr>
                      <m:t>𝒫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, …,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dirty="0">
                        <a:latin typeface="Cambria Math"/>
                      </a:rPr>
                      <m:t>: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={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∣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𝜏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, ∀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/>
                </a:endParaRPr>
              </a:p>
              <a:p>
                <a:pPr marL="274320" lvl="1" indent="0">
                  <a:buNone/>
                </a:pPr>
                <a:r>
                  <a:rPr lang="en-US" dirty="0"/>
                  <a:t>i.e., the set of </a:t>
                </a:r>
                <a:r>
                  <a:rPr lang="en-US" dirty="0" smtClean="0"/>
                  <a:t>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such that the probability of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dominating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/>
                  <a:t> is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-skyline of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E02AE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E02AE"/>
                        </a:solidFill>
                        <a:latin typeface="Cambria Math"/>
                      </a:rPr>
                      <m:t>𝒫</m:t>
                    </m:r>
                  </m:oMath>
                </a14:m>
                <a:r>
                  <a:rPr lang="en-US" dirty="0" smtClean="0"/>
                  <a:t>, denoted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, is the boundary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706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1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-Skyline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𝒫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8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𝜏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0, 1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-skyline region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 of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E02AE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E02AE"/>
                        </a:solidFill>
                        <a:latin typeface="Cambria Math"/>
                      </a:rPr>
                      <m:t>𝒫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, …,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dirty="0">
                        <a:latin typeface="Cambria Math"/>
                      </a:rPr>
                      <m:t>: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={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∣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𝜏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, ∀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/>
                </a:endParaRPr>
              </a:p>
              <a:p>
                <a:pPr marL="274320" lvl="1" indent="0">
                  <a:buNone/>
                </a:pPr>
                <a:r>
                  <a:rPr lang="en-US" dirty="0"/>
                  <a:t>i.e., the set of </a:t>
                </a:r>
                <a:r>
                  <a:rPr lang="en-US" dirty="0" smtClean="0"/>
                  <a:t>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such that the probability of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dominating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/>
                  <a:t> is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-skyline of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E02AE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E02AE"/>
                        </a:solidFill>
                        <a:latin typeface="Cambria Math"/>
                      </a:rPr>
                      <m:t>𝒫</m:t>
                    </m:r>
                  </m:oMath>
                </a14:m>
                <a:r>
                  <a:rPr lang="en-US" dirty="0" smtClean="0"/>
                  <a:t>, denoted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, is the boundary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>
                    <a:solidFill>
                      <a:srgbClr val="0E02AE"/>
                    </a:solidFill>
                  </a:rPr>
                  <a:t>0-skyline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E02AE"/>
                        </a:solidFill>
                        <a:latin typeface="Cambria Math"/>
                      </a:rPr>
                      <m:t>𝒫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corresponds to the (conventional) skyline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E02A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E02AE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E02AE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1725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566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-Skyline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𝒫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8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𝜏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0, 1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-skyline region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 of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E02AE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E02AE"/>
                        </a:solidFill>
                        <a:latin typeface="Cambria Math"/>
                      </a:rPr>
                      <m:t>𝒫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, …,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dirty="0">
                        <a:latin typeface="Cambria Math"/>
                      </a:rPr>
                      <m:t>: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={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∣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𝜏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, ∀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/>
                </a:endParaRPr>
              </a:p>
              <a:p>
                <a:pPr marL="274320" lvl="1" indent="0">
                  <a:buNone/>
                </a:pPr>
                <a:r>
                  <a:rPr lang="en-US" dirty="0"/>
                  <a:t>i.e., the set of </a:t>
                </a:r>
                <a:r>
                  <a:rPr lang="en-US" dirty="0" smtClean="0"/>
                  <a:t>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such that the probability of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dominating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/>
                  <a:t> is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-skyline of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E02AE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E02AE"/>
                        </a:solidFill>
                        <a:latin typeface="Cambria Math"/>
                      </a:rPr>
                      <m:t>𝒫</m:t>
                    </m:r>
                  </m:oMath>
                </a14:m>
                <a:r>
                  <a:rPr lang="en-US" dirty="0" smtClean="0"/>
                  <a:t>, denoted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, is the boundary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>
                    <a:solidFill>
                      <a:srgbClr val="0E02AE"/>
                    </a:solidFill>
                  </a:rPr>
                  <a:t>0-skyline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E02AE"/>
                        </a:solidFill>
                        <a:latin typeface="Cambria Math"/>
                      </a:rPr>
                      <m:t>𝒫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corresponds to the (conventional) skyline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E02A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E02AE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E02AE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-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skyline probability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of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𝒫</m:t>
                    </m:r>
                  </m:oMath>
                </a14:m>
                <a:r>
                  <a:rPr lang="en-US" dirty="0" smtClean="0"/>
                  <a:t> is defined to be the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lying inside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-skyline region of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E02AE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E02AE"/>
                        </a:solidFill>
                        <a:latin typeface="Cambria Math"/>
                      </a:rPr>
                      <m:t>𝒫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1725" t="-933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566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5334000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-skyline</a:t>
                </a:r>
              </a:p>
              <a:p>
                <a:pPr lvl="1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𝒫</m:t>
                    </m:r>
                    <m:r>
                      <a:rPr lang="en-US" i="1" dirty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} </m:t>
                    </m:r>
                  </m:oMath>
                </a14:m>
                <a:r>
                  <a:rPr lang="en-US" dirty="0" smtClean="0"/>
                  <a:t>, the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skyline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:                 		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𝒫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nary>
                      <m:naryPr>
                        <m:chr m:val="∏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(1−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 marL="320040" lvl="1" indent="0">
                  <a:buNone/>
                </a:pPr>
                <a:endParaRPr lang="en-US" dirty="0" smtClean="0"/>
              </a:p>
              <a:p>
                <a:pPr marL="32004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5334000"/>
              </a:xfrm>
              <a:blipFill rotWithShape="1">
                <a:blip r:embed="rId2"/>
                <a:stretch>
                  <a:fillRect l="-549" t="-800" r="-2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8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5334000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-skyline</a:t>
                </a:r>
              </a:p>
              <a:p>
                <a:pPr lvl="1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𝒫</m:t>
                    </m:r>
                    <m:r>
                      <a:rPr lang="en-US" i="1" dirty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} </m:t>
                    </m:r>
                  </m:oMath>
                </a14:m>
                <a:r>
                  <a:rPr lang="en-US" dirty="0" smtClean="0"/>
                  <a:t>, the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skyline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:                 		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𝒫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nary>
                      <m:naryPr>
                        <m:chr m:val="∏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(1−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 marL="32004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The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skyline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marL="32004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𝒫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𝒫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 marL="320040" lvl="1" indent="0">
                  <a:buNone/>
                </a:pPr>
                <a:r>
                  <a:rPr lang="en-US" dirty="0" smtClean="0"/>
                  <a:t>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𝒫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𝒫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320040" lvl="1" indent="0">
                  <a:buNone/>
                </a:pPr>
                <a:endParaRPr lang="en-US" dirty="0" smtClean="0"/>
              </a:p>
              <a:p>
                <a:pPr marL="32004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5334000"/>
              </a:xfrm>
              <a:blipFill rotWithShape="1">
                <a:blip r:embed="rId2"/>
                <a:stretch>
                  <a:fillRect l="-549" t="-800" r="-2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8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5334000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-skyline</a:t>
                </a:r>
              </a:p>
              <a:p>
                <a:pPr lvl="1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𝒫</m:t>
                    </m:r>
                    <m:r>
                      <a:rPr lang="en-US" i="1" dirty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} </m:t>
                    </m:r>
                  </m:oMath>
                </a14:m>
                <a:r>
                  <a:rPr lang="en-US" dirty="0" smtClean="0"/>
                  <a:t>, the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skyline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:                 		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𝒫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nary>
                      <m:naryPr>
                        <m:chr m:val="∏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(1−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 marL="32004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The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skyline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marL="32004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𝒫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𝒫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 marL="320040" lvl="1" indent="0">
                  <a:buNone/>
                </a:pPr>
                <a:r>
                  <a:rPr lang="en-US" dirty="0" smtClean="0"/>
                  <a:t>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𝒫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𝒫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Given a parameter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/>
                  <a:t>, the goal is to compute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E02AE"/>
                        </a:solidFill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-skyline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E02AE"/>
                        </a:solidFill>
                        <a:latin typeface="Cambria Math"/>
                      </a:rPr>
                      <m:t>𝒫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32004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∣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𝒫</m:t>
                          </m:r>
                        </m:e>
                      </m:d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≥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𝜌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320040" lvl="1" indent="0">
                  <a:buNone/>
                </a:pPr>
                <a:endParaRPr lang="en-US" dirty="0" smtClean="0"/>
              </a:p>
              <a:p>
                <a:pPr marL="32004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5334000"/>
              </a:xfrm>
              <a:blipFill rotWithShape="1">
                <a:blip r:embed="rId2"/>
                <a:stretch>
                  <a:fillRect l="-549" t="-800" r="-2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8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5334000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-skyline</a:t>
                </a:r>
              </a:p>
              <a:p>
                <a:pPr lvl="1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𝒫</m:t>
                    </m:r>
                    <m:r>
                      <a:rPr lang="en-US" i="1" dirty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} </m:t>
                    </m:r>
                  </m:oMath>
                </a14:m>
                <a:r>
                  <a:rPr lang="en-US" dirty="0" smtClean="0"/>
                  <a:t>, the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skyline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:                 		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𝒫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nary>
                      <m:naryPr>
                        <m:chr m:val="∏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(1−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 marL="32004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The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skyline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marL="32004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𝒫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𝒫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 marL="320040" lvl="1" indent="0">
                  <a:buNone/>
                </a:pPr>
                <a:r>
                  <a:rPr lang="en-US" dirty="0" smtClean="0"/>
                  <a:t>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𝒫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𝒫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Given a parameter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/>
                  <a:t>, the goal is to compute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E02AE"/>
                        </a:solidFill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-skyline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E02AE"/>
                        </a:solidFill>
                        <a:latin typeface="Cambria Math"/>
                      </a:rPr>
                      <m:t>𝒫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32004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∣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𝒫</m:t>
                          </m:r>
                        </m:e>
                      </m:d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≥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𝜌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b="0" dirty="0" smtClean="0"/>
                  <a:t>First sub-quadratic: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5/3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E02AE"/>
                        </a:solidFill>
                        <a:latin typeface="Cambria Math"/>
                      </a:rPr>
                      <m:t>poly</m:t>
                    </m:r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log</m:t>
                    </m:r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))</m:t>
                    </m:r>
                  </m:oMath>
                </a14:m>
                <a:r>
                  <a:rPr lang="en-US" dirty="0" smtClean="0"/>
                  <a:t> [</a:t>
                </a:r>
                <a:r>
                  <a:rPr lang="en-US" dirty="0" err="1" smtClean="0"/>
                  <a:t>Atallah</a:t>
                </a:r>
                <a:r>
                  <a:rPr lang="en-US" dirty="0" smtClean="0"/>
                  <a:t> </a:t>
                </a:r>
                <a:r>
                  <a:rPr lang="en-US" dirty="0"/>
                  <a:t>et al. 2011</a:t>
                </a:r>
                <a:r>
                  <a:rPr lang="en-US" dirty="0" smtClean="0"/>
                  <a:t>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3/2</m:t>
                        </m:r>
                      </m:sup>
                    </m:sSup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𝑚𝑘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log</m:t>
                    </m:r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  <a:ea typeface="Cambria Math"/>
                      </a:rPr>
                      <m:t>≪</m:t>
                    </m:r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[</a:t>
                </a:r>
                <a:r>
                  <a:rPr lang="en-US" dirty="0" err="1"/>
                  <a:t>Afshani</a:t>
                </a:r>
                <a:r>
                  <a:rPr lang="en-US" dirty="0"/>
                  <a:t> et al. 2011</a:t>
                </a:r>
                <a:r>
                  <a:rPr lang="en-US" dirty="0" smtClean="0"/>
                  <a:t>] </a:t>
                </a:r>
              </a:p>
              <a:p>
                <a:pPr lvl="1"/>
                <a:r>
                  <a:rPr lang="en-US" dirty="0" smtClean="0">
                    <a:solidFill>
                      <a:srgbClr val="0E02AE"/>
                    </a:solidFill>
                  </a:rPr>
                  <a:t>Heuristic</a:t>
                </a:r>
                <a:r>
                  <a:rPr lang="en-US" dirty="0" smtClean="0"/>
                  <a:t> algorithms [Pei </a:t>
                </a:r>
                <a:r>
                  <a:rPr lang="en-US" dirty="0"/>
                  <a:t>et al. 2007]</a:t>
                </a:r>
              </a:p>
              <a:p>
                <a:pPr marL="320040" lvl="1" indent="0">
                  <a:buNone/>
                </a:pPr>
                <a:endParaRPr lang="en-US" dirty="0" smtClean="0"/>
              </a:p>
              <a:p>
                <a:pPr marL="32004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5334000"/>
              </a:xfrm>
              <a:blipFill rotWithShape="1">
                <a:blip r:embed="rId2"/>
                <a:stretch>
                  <a:fillRect l="-549" t="-800" r="-2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8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2971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E02AE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 dominates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/>
                  <a:t>, denoted as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≽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/>
                  <a:t>, if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Here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a point dominates itself</a:t>
                </a:r>
                <a:r>
                  <a:rPr lang="en-US" dirty="0" smtClean="0"/>
                  <a:t> for simplicity of discussion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2971800"/>
              </a:xfrm>
              <a:blipFill rotWithShape="1">
                <a:blip r:embed="rId2"/>
                <a:stretch>
                  <a:fillRect l="-706" t="-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7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 Work (</a:t>
            </a:r>
            <a:r>
              <a:rPr lang="en-US" dirty="0" err="1" smtClean="0"/>
              <a:t>cnt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E02AE"/>
                </a:solidFill>
              </a:rPr>
              <a:t>Other variants</a:t>
            </a:r>
            <a:r>
              <a:rPr lang="en-US" dirty="0" smtClean="0"/>
              <a:t> of probabilistic skylines </a:t>
            </a:r>
          </a:p>
          <a:p>
            <a:pPr lvl="1"/>
            <a:r>
              <a:rPr lang="en-US" dirty="0"/>
              <a:t>[</a:t>
            </a:r>
            <a:r>
              <a:rPr lang="en-US" dirty="0" err="1"/>
              <a:t>Lian</a:t>
            </a:r>
            <a:r>
              <a:rPr lang="en-US" dirty="0"/>
              <a:t> et al. 2008] [Zhang et al. 2013</a:t>
            </a:r>
            <a:r>
              <a:rPr lang="en-US" dirty="0" smtClean="0"/>
              <a:t>]</a:t>
            </a:r>
            <a:endParaRPr lang="en-US" sz="2200" i="1" dirty="0">
              <a:latin typeface="Cambria Math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37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 Work (</a:t>
            </a:r>
            <a:r>
              <a:rPr lang="en-US" dirty="0" err="1" smtClean="0"/>
              <a:t>cnt</a:t>
            </a:r>
            <a:r>
              <a:rPr lang="en-US" dirty="0" smtClean="0"/>
              <a:t>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E02AE"/>
                    </a:solidFill>
                  </a:rPr>
                  <a:t>Other variants</a:t>
                </a:r>
                <a:r>
                  <a:rPr lang="en-US" dirty="0" smtClean="0"/>
                  <a:t> of probabilistic skylines </a:t>
                </a:r>
              </a:p>
              <a:p>
                <a:pPr lvl="1"/>
                <a:r>
                  <a:rPr lang="en-US" dirty="0"/>
                  <a:t>[</a:t>
                </a:r>
                <a:r>
                  <a:rPr lang="en-US" dirty="0" err="1"/>
                  <a:t>Lian</a:t>
                </a:r>
                <a:r>
                  <a:rPr lang="en-US" dirty="0"/>
                  <a:t> et al. 2008] [Zhang et al. 2013</a:t>
                </a:r>
                <a:r>
                  <a:rPr lang="en-US" dirty="0" smtClean="0"/>
                  <a:t>]</a:t>
                </a:r>
                <a:endParaRPr lang="en-US" sz="22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-skyband</a:t>
                </a:r>
                <a:endParaRPr lang="en-US" dirty="0">
                  <a:solidFill>
                    <a:srgbClr val="0E02AE"/>
                  </a:solidFill>
                </a:endParaRPr>
              </a:p>
              <a:p>
                <a:pPr lvl="1"/>
                <a:r>
                  <a:rPr lang="en-US" dirty="0" smtClean="0"/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exact</a:t>
                </a:r>
                <a:r>
                  <a:rPr lang="en-US" dirty="0" smtClean="0"/>
                  <a:t>) points and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the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E02AE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-</a:t>
                </a:r>
                <a:r>
                  <a:rPr lang="en-US" dirty="0" err="1" smtClean="0">
                    <a:solidFill>
                      <a:srgbClr val="0E02AE"/>
                    </a:solidFill>
                  </a:rPr>
                  <a:t>skyband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asks for the set of points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which are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dominated by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 points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37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 Work (</a:t>
            </a:r>
            <a:r>
              <a:rPr lang="en-US" dirty="0" err="1" smtClean="0"/>
              <a:t>cnt</a:t>
            </a:r>
            <a:r>
              <a:rPr lang="en-US" dirty="0" smtClean="0"/>
              <a:t>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E02AE"/>
                    </a:solidFill>
                  </a:rPr>
                  <a:t>Other variants</a:t>
                </a:r>
                <a:r>
                  <a:rPr lang="en-US" dirty="0" smtClean="0"/>
                  <a:t> of probabilistic skylines </a:t>
                </a:r>
              </a:p>
              <a:p>
                <a:pPr lvl="1"/>
                <a:r>
                  <a:rPr lang="en-US" dirty="0"/>
                  <a:t>[</a:t>
                </a:r>
                <a:r>
                  <a:rPr lang="en-US" dirty="0" err="1"/>
                  <a:t>Lian</a:t>
                </a:r>
                <a:r>
                  <a:rPr lang="en-US" dirty="0"/>
                  <a:t> et al. 2008] [Zhang et al. 2013</a:t>
                </a:r>
                <a:r>
                  <a:rPr lang="en-US" dirty="0" smtClean="0"/>
                  <a:t>]</a:t>
                </a:r>
                <a:endParaRPr lang="en-US" sz="22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-skyband</a:t>
                </a:r>
                <a:endParaRPr lang="en-US" dirty="0">
                  <a:solidFill>
                    <a:srgbClr val="0E02AE"/>
                  </a:solidFill>
                </a:endParaRPr>
              </a:p>
              <a:p>
                <a:pPr lvl="1"/>
                <a:r>
                  <a:rPr lang="en-US" dirty="0" smtClean="0"/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exact</a:t>
                </a:r>
                <a:r>
                  <a:rPr lang="en-US" dirty="0" smtClean="0"/>
                  <a:t>) points and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the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E02AE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-</a:t>
                </a:r>
                <a:r>
                  <a:rPr lang="en-US" dirty="0" err="1" smtClean="0">
                    <a:solidFill>
                      <a:srgbClr val="0E02AE"/>
                    </a:solidFill>
                  </a:rPr>
                  <a:t>skyband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asks for the set of points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which are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dominated by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 points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>
                    <a:solidFill>
                      <a:srgbClr val="0E02AE"/>
                    </a:solidFill>
                  </a:rPr>
                  <a:t>0-skyband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corresponds the conventional skyline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9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 Work (</a:t>
            </a:r>
            <a:r>
              <a:rPr lang="en-US" dirty="0" err="1" smtClean="0"/>
              <a:t>cnt</a:t>
            </a:r>
            <a:r>
              <a:rPr lang="en-US" dirty="0" smtClean="0"/>
              <a:t>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E02AE"/>
                    </a:solidFill>
                  </a:rPr>
                  <a:t>Other variants</a:t>
                </a:r>
                <a:r>
                  <a:rPr lang="en-US" dirty="0" smtClean="0"/>
                  <a:t> of probabilistic skylines </a:t>
                </a:r>
              </a:p>
              <a:p>
                <a:pPr lvl="1"/>
                <a:r>
                  <a:rPr lang="en-US" dirty="0"/>
                  <a:t>[</a:t>
                </a:r>
                <a:r>
                  <a:rPr lang="en-US" dirty="0" err="1"/>
                  <a:t>Lian</a:t>
                </a:r>
                <a:r>
                  <a:rPr lang="en-US" dirty="0"/>
                  <a:t> et al. 2008] [Zhang et al. 2013</a:t>
                </a:r>
                <a:r>
                  <a:rPr lang="en-US" dirty="0" smtClean="0"/>
                  <a:t>]</a:t>
                </a:r>
                <a:endParaRPr lang="en-US" sz="22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-skyband</a:t>
                </a:r>
                <a:endParaRPr lang="en-US" dirty="0">
                  <a:solidFill>
                    <a:srgbClr val="0E02AE"/>
                  </a:solidFill>
                </a:endParaRPr>
              </a:p>
              <a:p>
                <a:pPr lvl="1"/>
                <a:r>
                  <a:rPr lang="en-US" dirty="0" smtClean="0"/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exact</a:t>
                </a:r>
                <a:r>
                  <a:rPr lang="en-US" dirty="0" smtClean="0"/>
                  <a:t>) points and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the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E02AE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-</a:t>
                </a:r>
                <a:r>
                  <a:rPr lang="en-US" dirty="0" err="1" smtClean="0">
                    <a:solidFill>
                      <a:srgbClr val="0E02AE"/>
                    </a:solidFill>
                  </a:rPr>
                  <a:t>skyband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asks for the set of points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which are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dominated by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 points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>
                    <a:solidFill>
                      <a:srgbClr val="0E02AE"/>
                    </a:solidFill>
                  </a:rPr>
                  <a:t>0-skyband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corresponds the conventional skyline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Our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-skyline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can be used to answer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weighted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E02AE"/>
                    </a:solidFill>
                  </a:rPr>
                  <a:t>skyband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 .</m:t>
                    </m:r>
                  </m:oMath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t="-1067" r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37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 Work (</a:t>
            </a:r>
            <a:r>
              <a:rPr lang="en-US" dirty="0" err="1" smtClean="0"/>
              <a:t>cnt</a:t>
            </a:r>
            <a:r>
              <a:rPr lang="en-US" dirty="0" smtClean="0"/>
              <a:t>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E02AE"/>
                    </a:solidFill>
                  </a:rPr>
                  <a:t>Other variants</a:t>
                </a:r>
                <a:r>
                  <a:rPr lang="en-US" dirty="0" smtClean="0"/>
                  <a:t> of probabilistic skylines </a:t>
                </a:r>
              </a:p>
              <a:p>
                <a:pPr lvl="1"/>
                <a:r>
                  <a:rPr lang="en-US" dirty="0"/>
                  <a:t>[</a:t>
                </a:r>
                <a:r>
                  <a:rPr lang="en-US" dirty="0" err="1"/>
                  <a:t>Lian</a:t>
                </a:r>
                <a:r>
                  <a:rPr lang="en-US" dirty="0"/>
                  <a:t> et al. 2008] [Zhang et al. 2013</a:t>
                </a:r>
                <a:r>
                  <a:rPr lang="en-US" dirty="0" smtClean="0"/>
                  <a:t>]</a:t>
                </a:r>
                <a:endParaRPr lang="en-US" sz="22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-skyband</a:t>
                </a:r>
                <a:endParaRPr lang="en-US" dirty="0">
                  <a:solidFill>
                    <a:srgbClr val="0E02AE"/>
                  </a:solidFill>
                </a:endParaRPr>
              </a:p>
              <a:p>
                <a:pPr lvl="1"/>
                <a:r>
                  <a:rPr lang="en-US" dirty="0" smtClean="0"/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exact</a:t>
                </a:r>
                <a:r>
                  <a:rPr lang="en-US" dirty="0" smtClean="0"/>
                  <a:t>) points and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the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E02AE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-</a:t>
                </a:r>
                <a:r>
                  <a:rPr lang="en-US" dirty="0" err="1" smtClean="0">
                    <a:solidFill>
                      <a:srgbClr val="0E02AE"/>
                    </a:solidFill>
                  </a:rPr>
                  <a:t>skyband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asks for the set of points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which are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dominated by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 points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>
                    <a:solidFill>
                      <a:srgbClr val="0E02AE"/>
                    </a:solidFill>
                  </a:rPr>
                  <a:t>0-skyband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corresponds the conventional skyline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Our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-skyline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can be used to answer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weighted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E02AE"/>
                    </a:solidFill>
                  </a:rPr>
                  <a:t>skyband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 .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As a byproduct, we obtain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the first algorithm</a:t>
                </a:r>
                <a:r>
                  <a:rPr lang="en-US" dirty="0" smtClean="0"/>
                  <a:t> for computing the </a:t>
                </a:r>
                <a:r>
                  <a:rPr lang="en-US" dirty="0" err="1" smtClean="0">
                    <a:solidFill>
                      <a:srgbClr val="0E02AE"/>
                    </a:solidFill>
                  </a:rPr>
                  <a:t>skyband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 </a:t>
                </a:r>
                <a:r>
                  <a:rPr lang="en-US" dirty="0" smtClean="0"/>
                  <a:t>of a set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weighted</a:t>
                </a:r>
                <a:r>
                  <a:rPr lang="en-US" dirty="0" smtClean="0"/>
                  <a:t> points!  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t="-1067" r="-1333" b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37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We first show that</a:t>
                </a:r>
                <a:r>
                  <a:rPr lang="en-US" dirty="0" smtClean="0"/>
                  <a:t> </a:t>
                </a:r>
              </a:p>
              <a:p>
                <a:r>
                  <a:rPr lang="en-US" dirty="0"/>
                  <a:t>The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-skyline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has complexity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, and can be computed in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log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time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333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5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We first show that</a:t>
                </a:r>
                <a:r>
                  <a:rPr lang="en-US" dirty="0" smtClean="0"/>
                  <a:t> </a:t>
                </a:r>
              </a:p>
              <a:p>
                <a:r>
                  <a:rPr lang="en-US" dirty="0"/>
                  <a:t>The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-skyline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has complexity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, and can be computed in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log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time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u="sng" dirty="0" smtClean="0"/>
                  <a:t>Using this as a subroutine:</a:t>
                </a:r>
              </a:p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-skyline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E02AE"/>
                        </a:solidFill>
                        <a:latin typeface="Cambria Math"/>
                      </a:rPr>
                      <m:t>𝒫</m:t>
                    </m:r>
                  </m:oMath>
                </a14:m>
                <a:r>
                  <a:rPr lang="en-US" dirty="0" smtClean="0"/>
                  <a:t> has complexity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 smtClean="0"/>
                  <a:t>, and can be computed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log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𝑛𝑘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333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4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We first show that</a:t>
                </a:r>
                <a:r>
                  <a:rPr lang="en-US" dirty="0" smtClean="0"/>
                  <a:t> </a:t>
                </a:r>
              </a:p>
              <a:p>
                <a:r>
                  <a:rPr lang="en-US" dirty="0"/>
                  <a:t>The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-skyline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has complexity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, and can be computed in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log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time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u="sng" dirty="0" smtClean="0"/>
                  <a:t>Using this as a subroutine:</a:t>
                </a:r>
              </a:p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-skyline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E02AE"/>
                        </a:solidFill>
                        <a:latin typeface="Cambria Math"/>
                      </a:rPr>
                      <m:t>𝒫</m:t>
                    </m:r>
                  </m:oMath>
                </a14:m>
                <a:r>
                  <a:rPr lang="en-US" dirty="0" smtClean="0"/>
                  <a:t> has complexity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 smtClean="0"/>
                  <a:t>, and can be computed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log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𝑛𝑘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u="sng" dirty="0" smtClean="0"/>
                  <a:t>After which,</a:t>
                </a:r>
              </a:p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-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skyline probabilities of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’s</a:t>
                </a:r>
                <a:r>
                  <a:rPr lang="en-US" dirty="0" smtClean="0"/>
                  <a:t> can be computed in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m:rPr>
                        <m:sty m:val="p"/>
                      </m:rP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log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time.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333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4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We first show that</a:t>
                </a:r>
                <a:r>
                  <a:rPr lang="en-US" dirty="0" smtClean="0"/>
                  <a:t> </a:t>
                </a:r>
              </a:p>
              <a:p>
                <a:r>
                  <a:rPr lang="en-US" dirty="0"/>
                  <a:t>The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-skyline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has complexity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, and can be computed in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log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time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u="sng" dirty="0" smtClean="0"/>
                  <a:t>Using this as a subroutine:</a:t>
                </a:r>
              </a:p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-skyline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E02AE"/>
                        </a:solidFill>
                        <a:latin typeface="Cambria Math"/>
                      </a:rPr>
                      <m:t>𝒫</m:t>
                    </m:r>
                  </m:oMath>
                </a14:m>
                <a:r>
                  <a:rPr lang="en-US" dirty="0" smtClean="0"/>
                  <a:t> has complexity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 smtClean="0"/>
                  <a:t>, and can be computed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log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𝑛𝑘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u="sng" dirty="0" smtClean="0"/>
                  <a:t>After which,</a:t>
                </a:r>
              </a:p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-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skyline probabilities of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’s</a:t>
                </a:r>
                <a:r>
                  <a:rPr lang="en-US" dirty="0" smtClean="0"/>
                  <a:t> can be computed in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m:rPr>
                        <m:sty m:val="p"/>
                      </m:rP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log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time.</a:t>
                </a:r>
              </a:p>
              <a:p>
                <a:pPr marL="0" indent="0">
                  <a:buNone/>
                </a:pPr>
                <a:r>
                  <a:rPr lang="en-US" dirty="0" smtClean="0"/>
                  <a:t>Our method is very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simple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easy to implement</a:t>
                </a:r>
                <a:r>
                  <a:rPr lang="en-US" dirty="0" smtClean="0"/>
                  <a:t>!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333" t="-1067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4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295400"/>
                <a:ext cx="7924800" cy="5486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We first compute,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𝒫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-skyline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log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295400"/>
                <a:ext cx="7924800" cy="5486400"/>
              </a:xfrm>
              <a:blipFill rotWithShape="1">
                <a:blip r:embed="rId2"/>
                <a:stretch>
                  <a:fillRect l="-692" t="-778" r="-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6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2971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E02AE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 dominates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/>
                  <a:t>, denoted as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≽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/>
                  <a:t>, if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Here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a point dominates itself</a:t>
                </a:r>
                <a:r>
                  <a:rPr lang="en-US" dirty="0" smtClean="0"/>
                  <a:t> for simplicity of discussion</a:t>
                </a:r>
              </a:p>
              <a:p>
                <a:r>
                  <a:rPr lang="en-US" dirty="0"/>
                  <a:t>Given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of </a:t>
                </a:r>
                <a:r>
                  <a:rPr lang="en-US" dirty="0" smtClean="0"/>
                  <a:t>(</a:t>
                </a:r>
                <a:r>
                  <a:rPr lang="en-US" dirty="0">
                    <a:solidFill>
                      <a:srgbClr val="0E02AE"/>
                    </a:solidFill>
                  </a:rPr>
                  <a:t>exact</a:t>
                </a:r>
                <a:r>
                  <a:rPr lang="en-US" dirty="0"/>
                  <a:t>) points, a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  <m:r>
                      <a:rPr lang="en-US" i="1" dirty="0" smtClean="0">
                        <a:latin typeface="Cambria Math"/>
                      </a:rPr>
                      <m:t>∈</m:t>
                    </m:r>
                    <m:r>
                      <a:rPr lang="en-US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0E02AE"/>
                    </a:solidFill>
                  </a:rPr>
                  <a:t>a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skyline point</a:t>
                </a:r>
                <a:r>
                  <a:rPr lang="en-US" dirty="0" smtClean="0"/>
                  <a:t>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is not dominated by </a:t>
                </a:r>
                <a:r>
                  <a:rPr lang="en-US" dirty="0">
                    <a:solidFill>
                      <a:srgbClr val="0E02AE"/>
                    </a:solidFill>
                  </a:rPr>
                  <a:t>any other</a:t>
                </a:r>
                <a:r>
                  <a:rPr lang="en-US" dirty="0"/>
                  <a:t> point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  <a:endParaRPr lang="en-US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2971800"/>
              </a:xfrm>
              <a:blipFill rotWithShape="1">
                <a:blip r:embed="rId2"/>
                <a:stretch>
                  <a:fillRect l="-706" t="-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0"/>
            <a:ext cx="30956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295400"/>
                <a:ext cx="7924800" cy="5486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We first compute,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𝒫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-skyline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log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time.</a:t>
                </a:r>
              </a:p>
              <a:p>
                <a:pPr lvl="1"/>
                <a:r>
                  <a:rPr lang="en-US" dirty="0" smtClean="0">
                    <a:solidFill>
                      <a:srgbClr val="0E02AE"/>
                    </a:solidFill>
                  </a:rPr>
                  <a:t>Sweeping</a:t>
                </a:r>
              </a:p>
              <a:p>
                <a:pPr lvl="2"/>
                <a:r>
                  <a:rPr lang="en-US" dirty="0" smtClean="0">
                    <a:solidFill>
                      <a:srgbClr val="FF0000"/>
                    </a:solidFill>
                  </a:rPr>
                  <a:t>horizontally</a:t>
                </a:r>
              </a:p>
              <a:p>
                <a:pPr lvl="2"/>
                <a:r>
                  <a:rPr lang="en-US" dirty="0" smtClean="0">
                    <a:solidFill>
                      <a:srgbClr val="FF0000"/>
                    </a:solidFill>
                  </a:rPr>
                  <a:t>vertically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295400"/>
                <a:ext cx="7924800" cy="5486400"/>
              </a:xfrm>
              <a:blipFill rotWithShape="1">
                <a:blip r:embed="rId2"/>
                <a:stretch>
                  <a:fillRect l="-692" t="-778" r="-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761744"/>
            <a:ext cx="4458843" cy="372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5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295400"/>
                <a:ext cx="7924800" cy="5486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We first compute,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𝒫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-skyline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log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time.</a:t>
                </a:r>
              </a:p>
              <a:p>
                <a:pPr lvl="1"/>
                <a:r>
                  <a:rPr lang="en-US" dirty="0" smtClean="0">
                    <a:solidFill>
                      <a:srgbClr val="0E02AE"/>
                    </a:solidFill>
                  </a:rPr>
                  <a:t>Sweeping</a:t>
                </a:r>
              </a:p>
              <a:p>
                <a:pPr lvl="2"/>
                <a:r>
                  <a:rPr lang="en-US" dirty="0" smtClean="0">
                    <a:solidFill>
                      <a:srgbClr val="FF0000"/>
                    </a:solidFill>
                  </a:rPr>
                  <a:t>horizontally</a:t>
                </a:r>
              </a:p>
              <a:p>
                <a:pPr lvl="2"/>
                <a:r>
                  <a:rPr lang="en-US" dirty="0" smtClean="0">
                    <a:solidFill>
                      <a:srgbClr val="FF0000"/>
                    </a:solidFill>
                  </a:rPr>
                  <a:t>vertically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>
                    <a:solidFill>
                      <a:srgbClr val="0E02AE"/>
                    </a:solidFill>
                  </a:rPr>
                  <a:t>Two movements</a:t>
                </a:r>
                <a:r>
                  <a:rPr lang="en-US" dirty="0" smtClean="0"/>
                  <a:t>:</a:t>
                </a:r>
              </a:p>
              <a:p>
                <a:pPr lvl="2"/>
                <a:r>
                  <a:rPr lang="en-US" dirty="0" smtClean="0"/>
                  <a:t>move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downwards </a:t>
                </a:r>
              </a:p>
              <a:p>
                <a:pPr lvl="2"/>
                <a:r>
                  <a:rPr lang="en-US" dirty="0" smtClean="0"/>
                  <a:t>move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rightwards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295400"/>
                <a:ext cx="7924800" cy="5486400"/>
              </a:xfrm>
              <a:blipFill rotWithShape="1">
                <a:blip r:embed="rId2"/>
                <a:stretch>
                  <a:fillRect l="-692" t="-778" r="-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761744"/>
            <a:ext cx="4458843" cy="372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5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295400"/>
                <a:ext cx="7924800" cy="5486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We first compute,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𝒫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-skyline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log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time.</a:t>
                </a:r>
              </a:p>
              <a:p>
                <a:pPr lvl="1"/>
                <a:r>
                  <a:rPr lang="en-US" dirty="0" smtClean="0">
                    <a:solidFill>
                      <a:srgbClr val="0E02AE"/>
                    </a:solidFill>
                  </a:rPr>
                  <a:t>Sweeping</a:t>
                </a:r>
              </a:p>
              <a:p>
                <a:pPr lvl="2"/>
                <a:r>
                  <a:rPr lang="en-US" dirty="0" smtClean="0">
                    <a:solidFill>
                      <a:srgbClr val="FF0000"/>
                    </a:solidFill>
                  </a:rPr>
                  <a:t>horizontally</a:t>
                </a:r>
              </a:p>
              <a:p>
                <a:pPr lvl="2"/>
                <a:r>
                  <a:rPr lang="en-US" dirty="0" smtClean="0">
                    <a:solidFill>
                      <a:srgbClr val="FF0000"/>
                    </a:solidFill>
                  </a:rPr>
                  <a:t>vertically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>
                    <a:solidFill>
                      <a:srgbClr val="0E02AE"/>
                    </a:solidFill>
                  </a:rPr>
                  <a:t>Two movements</a:t>
                </a:r>
                <a:r>
                  <a:rPr lang="en-US" dirty="0" smtClean="0"/>
                  <a:t>:</a:t>
                </a:r>
              </a:p>
              <a:p>
                <a:pPr lvl="2"/>
                <a:r>
                  <a:rPr lang="en-US" dirty="0" smtClean="0"/>
                  <a:t>move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downwards </a:t>
                </a:r>
              </a:p>
              <a:p>
                <a:pPr lvl="2"/>
                <a:r>
                  <a:rPr lang="en-US" dirty="0" smtClean="0"/>
                  <a:t>move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rightwards</a:t>
                </a:r>
              </a:p>
              <a:p>
                <a:pPr lvl="1"/>
                <a:r>
                  <a:rPr lang="en-US" dirty="0" smtClean="0">
                    <a:solidFill>
                      <a:srgbClr val="0E02AE"/>
                    </a:solidFill>
                  </a:rPr>
                  <a:t>Zig-</a:t>
                </a:r>
                <a:r>
                  <a:rPr lang="en-US" dirty="0" err="1" smtClean="0">
                    <a:solidFill>
                      <a:srgbClr val="0E02AE"/>
                    </a:solidFill>
                  </a:rPr>
                  <a:t>Zag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 path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295400"/>
                <a:ext cx="7924800" cy="5486400"/>
              </a:xfrm>
              <a:blipFill rotWithShape="1">
                <a:blip r:embed="rId2"/>
                <a:stretch>
                  <a:fillRect l="-692" t="-778" r="-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761744"/>
            <a:ext cx="4458843" cy="372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5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295400"/>
                <a:ext cx="7924800" cy="5486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We first compute,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𝒫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-skyline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log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time.</a:t>
                </a:r>
              </a:p>
              <a:p>
                <a:pPr lvl="1"/>
                <a:r>
                  <a:rPr lang="en-US" dirty="0" smtClean="0">
                    <a:solidFill>
                      <a:srgbClr val="0E02AE"/>
                    </a:solidFill>
                  </a:rPr>
                  <a:t>Sweeping</a:t>
                </a:r>
              </a:p>
              <a:p>
                <a:pPr lvl="2"/>
                <a:r>
                  <a:rPr lang="en-US" dirty="0" smtClean="0">
                    <a:solidFill>
                      <a:srgbClr val="FF0000"/>
                    </a:solidFill>
                  </a:rPr>
                  <a:t>horizontally</a:t>
                </a:r>
              </a:p>
              <a:p>
                <a:pPr lvl="2"/>
                <a:r>
                  <a:rPr lang="en-US" dirty="0" smtClean="0">
                    <a:solidFill>
                      <a:srgbClr val="FF0000"/>
                    </a:solidFill>
                  </a:rPr>
                  <a:t>vertically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>
                    <a:solidFill>
                      <a:srgbClr val="0E02AE"/>
                    </a:solidFill>
                  </a:rPr>
                  <a:t>Two movements</a:t>
                </a:r>
                <a:r>
                  <a:rPr lang="en-US" dirty="0" smtClean="0"/>
                  <a:t>:</a:t>
                </a:r>
              </a:p>
              <a:p>
                <a:pPr lvl="2"/>
                <a:r>
                  <a:rPr lang="en-US" dirty="0" smtClean="0"/>
                  <a:t>move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downwards </a:t>
                </a:r>
              </a:p>
              <a:p>
                <a:pPr lvl="2"/>
                <a:r>
                  <a:rPr lang="en-US" dirty="0" smtClean="0"/>
                  <a:t>move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rightwards</a:t>
                </a:r>
              </a:p>
              <a:p>
                <a:pPr lvl="1"/>
                <a:r>
                  <a:rPr lang="en-US" dirty="0" smtClean="0">
                    <a:solidFill>
                      <a:srgbClr val="0E02AE"/>
                    </a:solidFill>
                  </a:rPr>
                  <a:t>Zig-</a:t>
                </a:r>
                <a:r>
                  <a:rPr lang="en-US" dirty="0" err="1" smtClean="0">
                    <a:solidFill>
                      <a:srgbClr val="0E02AE"/>
                    </a:solidFill>
                  </a:rPr>
                  <a:t>Zag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 path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We then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 is the upper envelope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, and can be computed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log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𝑛𝑘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295400"/>
                <a:ext cx="7924800" cy="5486400"/>
              </a:xfrm>
              <a:blipFill rotWithShape="1">
                <a:blip r:embed="rId2"/>
                <a:stretch>
                  <a:fillRect l="-692" t="-778" r="-538" b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761744"/>
            <a:ext cx="4458843" cy="372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5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Computing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-skyline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745" b="-18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goal is to find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the set of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such that the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 dominating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706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07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Computing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-skyline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745" b="-18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goal is to find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the set of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such that the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 dominating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0E02AE"/>
                    </a:solidFill>
                  </a:rPr>
                  <a:t>Sweeping</a:t>
                </a:r>
                <a:r>
                  <a:rPr lang="en-US" dirty="0" smtClean="0"/>
                  <a:t> in both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horizontal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vertical</a:t>
                </a:r>
                <a:r>
                  <a:rPr lang="en-US" dirty="0" smtClean="0"/>
                  <a:t> directions!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706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1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Computing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-skyline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745" b="-18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goal is to find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the set of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such that the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 dominating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0E02AE"/>
                    </a:solidFill>
                  </a:rPr>
                  <a:t>Sweeping</a:t>
                </a:r>
                <a:r>
                  <a:rPr lang="en-US" dirty="0" smtClean="0"/>
                  <a:t> in both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horizontal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vertical</a:t>
                </a:r>
                <a:r>
                  <a:rPr lang="en-US" dirty="0" smtClean="0"/>
                  <a:t> directions! </a:t>
                </a:r>
              </a:p>
              <a:p>
                <a:r>
                  <a:rPr lang="en-US" dirty="0"/>
                  <a:t>As a preprocessing step, we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sort all the locations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into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two sorted lists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by </a:t>
                </a:r>
                <a:r>
                  <a:rPr lang="en-US" dirty="0">
                    <a:solidFill>
                      <a:srgbClr val="0E02AE"/>
                    </a:solidFill>
                  </a:rPr>
                  <a:t>increasing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-coordinate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by </a:t>
                </a:r>
                <a:r>
                  <a:rPr lang="en-US" dirty="0">
                    <a:solidFill>
                      <a:srgbClr val="0E02AE"/>
                    </a:solidFill>
                  </a:rPr>
                  <a:t>decreasing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coordinate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706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4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Computing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-skyline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745" b="-18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goal is to find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the set of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such that the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 dominating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0E02AE"/>
                    </a:solidFill>
                  </a:rPr>
                  <a:t>Sweeping</a:t>
                </a:r>
                <a:r>
                  <a:rPr lang="en-US" dirty="0" smtClean="0"/>
                  <a:t> in both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horizontal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vertical</a:t>
                </a:r>
                <a:r>
                  <a:rPr lang="en-US" dirty="0" smtClean="0"/>
                  <a:t> directions! </a:t>
                </a:r>
              </a:p>
              <a:p>
                <a:r>
                  <a:rPr lang="en-US" dirty="0"/>
                  <a:t>As a preprocessing step, we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sort all the locations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into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two sorted lists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by </a:t>
                </a:r>
                <a:r>
                  <a:rPr lang="en-US" dirty="0">
                    <a:solidFill>
                      <a:srgbClr val="0E02AE"/>
                    </a:solidFill>
                  </a:rPr>
                  <a:t>increasing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-coordinate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by </a:t>
                </a:r>
                <a:r>
                  <a:rPr lang="en-US" dirty="0">
                    <a:solidFill>
                      <a:srgbClr val="0E02AE"/>
                    </a:solidFill>
                  </a:rPr>
                  <a:t>decreasing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coordinate</a:t>
                </a:r>
              </a:p>
              <a:p>
                <a:r>
                  <a:rPr lang="en-US" dirty="0" smtClean="0"/>
                  <a:t>Maintain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two invariants</a:t>
                </a:r>
                <a:r>
                  <a:rPr lang="en-US" dirty="0" smtClean="0"/>
                  <a:t> during the sweeping process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706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4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Invariants During Sweeping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 strictly dominates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, denoted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≻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, if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>
                  <a:solidFill>
                    <a:srgbClr val="0E02AE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478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Invariants During Sweeping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 strictly dominates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, denoted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≻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, if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Given </a:t>
                </a:r>
                <a:r>
                  <a:rPr lang="en-US" dirty="0"/>
                  <a:t>a 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/>
                  <a:t>, the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strictly dominates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E02A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rgbClr val="0E02A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solidFill>
                            <a:srgbClr val="0E02AE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E02AE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E02A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E02AE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E02AE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,   </m:t>
                          </m:r>
                          <m:r>
                            <a:rPr lang="en-US" i="1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≻</m:t>
                          </m:r>
                          <m:r>
                            <a:rPr lang="en-US" i="1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𝑤</m:t>
                          </m:r>
                          <m:r>
                            <a:rPr lang="en-US" i="1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0E02AE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t="-933" r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84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 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67413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𝒫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…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} </m:t>
                    </m:r>
                  </m:oMath>
                </a14:m>
                <a:r>
                  <a:rPr lang="en-US" dirty="0" smtClean="0"/>
                  <a:t>: a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uncertain </a:t>
                </a:r>
                <a:r>
                  <a:rPr lang="en-US" dirty="0" smtClean="0"/>
                  <a:t>points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674132"/>
              </a:xfrm>
              <a:blipFill rotWithShape="1">
                <a:blip r:embed="rId2"/>
                <a:stretch>
                  <a:fillRect l="-706" t="-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1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Invariants During Sweeping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 strictly dominates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, denoted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≻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, if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Given </a:t>
                </a:r>
                <a:r>
                  <a:rPr lang="en-US" dirty="0"/>
                  <a:t>a 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/>
                  <a:t>, the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strictly dominates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E02A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rgbClr val="0E02A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solidFill>
                            <a:srgbClr val="0E02AE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E02AE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E02A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E02AE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E02AE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,   </m:t>
                          </m:r>
                          <m:r>
                            <a:rPr lang="en-US" i="1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≻</m:t>
                          </m:r>
                          <m:r>
                            <a:rPr lang="en-US" i="1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𝑤</m:t>
                          </m:r>
                          <m:r>
                            <a:rPr lang="en-US" i="1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0E02AE"/>
                  </a:solidFill>
                </a:endParaRP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be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any </a:t>
                </a:r>
                <a:r>
                  <a:rPr lang="en-US" dirty="0" smtClean="0"/>
                  <a:t>point on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-skyline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t="-933" r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84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Invariants During Sweeping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 strictly dominates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, denoted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≻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, if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Given </a:t>
                </a:r>
                <a:r>
                  <a:rPr lang="en-US" dirty="0"/>
                  <a:t>a 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/>
                  <a:t>, the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strictly dominates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E02A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rgbClr val="0E02A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solidFill>
                            <a:srgbClr val="0E02AE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E02AE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E02A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E02AE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E02AE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,   </m:t>
                          </m:r>
                          <m:r>
                            <a:rPr lang="en-US" i="1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≻</m:t>
                          </m:r>
                          <m:r>
                            <a:rPr lang="en-US" i="1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𝑤</m:t>
                          </m:r>
                          <m:r>
                            <a:rPr lang="en-US" i="1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rgbClr val="0E02AE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0E02AE"/>
                  </a:solidFill>
                </a:endParaRP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be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any </a:t>
                </a:r>
                <a:r>
                  <a:rPr lang="en-US" dirty="0" smtClean="0"/>
                  <a:t>point on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-skyline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E02AE"/>
                    </a:solidFill>
                  </a:rPr>
                  <a:t>Two invariants</a:t>
                </a:r>
                <a:r>
                  <a:rPr lang="en-US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𝜏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𝜏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marL="32004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t="-933" r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84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Do The Sweeping!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Initially, we sweep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vertically</a:t>
                </a:r>
                <a:r>
                  <a:rPr lang="en-US" dirty="0" smtClean="0"/>
                  <a:t> along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=−∞</m:t>
                    </m:r>
                  </m:oMath>
                </a14:m>
                <a:r>
                  <a:rPr lang="en-US" dirty="0" smtClean="0"/>
                  <a:t> by scanning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the sorted 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=(−∞,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))</m:t>
                    </m:r>
                  </m:oMath>
                </a14:m>
                <a:r>
                  <a:rPr lang="en-US" dirty="0" smtClean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two invariants hold</a:t>
                </a:r>
                <a:r>
                  <a:rPr lang="en-US" dirty="0" smtClean="0"/>
                  <a:t>. (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trivial</a:t>
                </a:r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28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Do The Sweeping!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Initially, we sweep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vertically</a:t>
                </a:r>
                <a:r>
                  <a:rPr lang="en-US" dirty="0" smtClean="0"/>
                  <a:t> along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=−∞</m:t>
                    </m:r>
                  </m:oMath>
                </a14:m>
                <a:r>
                  <a:rPr lang="en-US" dirty="0" smtClean="0"/>
                  <a:t> by scanning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the sorted 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=(−∞,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))</m:t>
                    </m:r>
                  </m:oMath>
                </a14:m>
                <a:r>
                  <a:rPr lang="en-US" dirty="0" smtClean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two invariants hold</a:t>
                </a:r>
                <a:r>
                  <a:rPr lang="en-US" dirty="0" smtClean="0"/>
                  <a:t>. (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trivial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Then we sweep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horizontally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3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Do The Sweeping!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Initially, we sweep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vertically</a:t>
                </a:r>
                <a:r>
                  <a:rPr lang="en-US" dirty="0" smtClean="0"/>
                  <a:t> along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=−∞</m:t>
                    </m:r>
                  </m:oMath>
                </a14:m>
                <a:r>
                  <a:rPr lang="en-US" dirty="0" smtClean="0"/>
                  <a:t> by scanning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the sorted 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=(−∞,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))</m:t>
                    </m:r>
                  </m:oMath>
                </a14:m>
                <a:r>
                  <a:rPr lang="en-US" dirty="0" smtClean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two invariants hold</a:t>
                </a:r>
                <a:r>
                  <a:rPr lang="en-US" dirty="0" smtClean="0"/>
                  <a:t>. (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trivial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Then we sweep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horizontally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An event</a:t>
                </a:r>
                <a:r>
                  <a:rPr lang="en-US" dirty="0" smtClean="0"/>
                  <a:t> happens if</a:t>
                </a:r>
              </a:p>
              <a:p>
                <a:pPr lvl="1"/>
                <a:r>
                  <a:rPr lang="en-US" dirty="0" smtClean="0"/>
                  <a:t>Either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some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3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Do The Sweeping!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Initially, we sweep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vertically</a:t>
                </a:r>
                <a:r>
                  <a:rPr lang="en-US" dirty="0" smtClean="0"/>
                  <a:t> along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=−∞</m:t>
                    </m:r>
                  </m:oMath>
                </a14:m>
                <a:r>
                  <a:rPr lang="en-US" dirty="0" smtClean="0"/>
                  <a:t> by scanning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the sorted 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=(−∞,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))</m:t>
                    </m:r>
                  </m:oMath>
                </a14:m>
                <a:r>
                  <a:rPr lang="en-US" dirty="0" smtClean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two invariants hold</a:t>
                </a:r>
                <a:r>
                  <a:rPr lang="en-US" dirty="0" smtClean="0"/>
                  <a:t>. (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trivial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Then we sweep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horizontally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An event</a:t>
                </a:r>
                <a:r>
                  <a:rPr lang="en-US" dirty="0" smtClean="0"/>
                  <a:t> happens if</a:t>
                </a:r>
              </a:p>
              <a:p>
                <a:pPr lvl="1"/>
                <a:r>
                  <a:rPr lang="en-US" dirty="0" smtClean="0"/>
                  <a:t>Either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some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At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each event</a:t>
                </a:r>
                <a:r>
                  <a:rPr lang="en-US" dirty="0" smtClean="0"/>
                  <a:t>, we decide to move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rightwards or downwards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t="-933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3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Do The Sweeping!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Initially, we sweep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vertically</a:t>
                </a:r>
                <a:r>
                  <a:rPr lang="en-US" dirty="0" smtClean="0"/>
                  <a:t> along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=−∞</m:t>
                    </m:r>
                  </m:oMath>
                </a14:m>
                <a:r>
                  <a:rPr lang="en-US" dirty="0" smtClean="0"/>
                  <a:t> by scanning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the sorted 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=(−∞,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))</m:t>
                    </m:r>
                  </m:oMath>
                </a14:m>
                <a:r>
                  <a:rPr lang="en-US" dirty="0" smtClean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two invariants hold</a:t>
                </a:r>
                <a:r>
                  <a:rPr lang="en-US" dirty="0" smtClean="0"/>
                  <a:t>. (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trivial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Then we sweep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horizontally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An event</a:t>
                </a:r>
                <a:r>
                  <a:rPr lang="en-US" dirty="0" smtClean="0"/>
                  <a:t> happens if</a:t>
                </a:r>
              </a:p>
              <a:p>
                <a:pPr lvl="1"/>
                <a:r>
                  <a:rPr lang="en-US" dirty="0" smtClean="0"/>
                  <a:t>Either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some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At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each event</a:t>
                </a:r>
                <a:r>
                  <a:rPr lang="en-US" dirty="0" smtClean="0"/>
                  <a:t>, we decide to move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rightwards or downwards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>
                    <a:solidFill>
                      <a:srgbClr val="0E02AE"/>
                    </a:solidFill>
                  </a:rPr>
                  <a:t>Terminate</a:t>
                </a:r>
                <a:r>
                  <a:rPr lang="en-US" dirty="0" smtClean="0"/>
                  <a:t> when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 becomes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empty.</a:t>
                </a:r>
                <a:endParaRPr lang="en-US" dirty="0">
                  <a:solidFill>
                    <a:srgbClr val="0E02AE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t="-933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3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events: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=2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127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events: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=2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At each event,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dirty="0" smtClean="0"/>
                  <a:t> time: </a:t>
                </a:r>
              </a:p>
              <a:p>
                <a:pPr lvl="1"/>
                <a:r>
                  <a:rPr lang="en-US" dirty="0" smtClean="0"/>
                  <a:t>Two very simple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invariant checks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We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</a:rPr>
                      <m:t>𝑞</m:t>
                    </m:r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4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events: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=2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At each event,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dirty="0" smtClean="0"/>
                  <a:t> time: </a:t>
                </a:r>
              </a:p>
              <a:p>
                <a:pPr lvl="1"/>
                <a:r>
                  <a:rPr lang="en-US" dirty="0" smtClean="0"/>
                  <a:t>Two very simple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invariant checks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We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</a:rPr>
                      <m:t>𝑞</m:t>
                    </m:r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events also implies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complexity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4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 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52578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𝒫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…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} </m:t>
                    </m:r>
                  </m:oMath>
                </a14:m>
                <a:r>
                  <a:rPr lang="en-US" dirty="0" smtClean="0"/>
                  <a:t>: a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uncertain </a:t>
                </a:r>
                <a:r>
                  <a:rPr lang="en-US" dirty="0" smtClean="0"/>
                  <a:t>points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𝑖𝑘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 lvl="1">
                  <a:buFont typeface="Courier New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0E02AE"/>
                            </a:solidFill>
                            <a:latin typeface="Cambria Math"/>
                          </a:rPr>
                          <m:t>Pr</m:t>
                        </m:r>
                        <m:r>
                          <a:rPr lang="en-US" i="1" dirty="0">
                            <a:solidFill>
                              <a:srgbClr val="0E02AE"/>
                            </a:solidFill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E02A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E02AE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E02AE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0" dirty="0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 dirty="0">
                            <a:solidFill>
                              <a:srgbClr val="0E02AE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i="1" dirty="0">
                        <a:solidFill>
                          <a:srgbClr val="0E02AE"/>
                        </a:solidFill>
                        <a:latin typeface="Cambria Math"/>
                      </a:rPr>
                      <m:t>]=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E02AE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>
                  <a:solidFill>
                    <a:srgbClr val="0E02AE"/>
                  </a:solidFill>
                </a:endParaRPr>
              </a:p>
              <a:p>
                <a:pPr lvl="1">
                  <a:buFont typeface="Courier New" pitchFamily="49" charset="0"/>
                  <a:buChar char="o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E02A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E02AE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E02AE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>
                        <a:solidFill>
                          <a:srgbClr val="0E02AE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en-US" b="0" dirty="0" smtClean="0">
                  <a:solidFill>
                    <a:srgbClr val="0E02AE"/>
                  </a:solidFill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5257800"/>
              </a:xfrm>
              <a:blipFill rotWithShape="1">
                <a:blip r:embed="rId2"/>
                <a:stretch>
                  <a:fillRect l="-706" t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7003267" y="1981200"/>
            <a:ext cx="126581" cy="126581"/>
          </a:xfrm>
          <a:prstGeom prst="ellipse">
            <a:avLst/>
          </a:prstGeom>
          <a:solidFill>
            <a:srgbClr val="002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98467" y="2540419"/>
            <a:ext cx="126581" cy="126581"/>
          </a:xfrm>
          <a:prstGeom prst="ellipse">
            <a:avLst/>
          </a:prstGeom>
          <a:solidFill>
            <a:srgbClr val="002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16478" y="3479089"/>
            <a:ext cx="126581" cy="126581"/>
          </a:xfrm>
          <a:prstGeom prst="ellipse">
            <a:avLst/>
          </a:prstGeom>
          <a:solidFill>
            <a:srgbClr val="002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47108" y="2368734"/>
            <a:ext cx="126581" cy="126581"/>
          </a:xfrm>
          <a:prstGeom prst="ellipse">
            <a:avLst/>
          </a:prstGeom>
          <a:solidFill>
            <a:srgbClr val="002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55667" y="2450068"/>
                <a:ext cx="5405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667" y="2450068"/>
                <a:ext cx="54053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10400" y="1752600"/>
                <a:ext cx="5405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0.2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752600"/>
                <a:ext cx="54053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62734" y="2286000"/>
                <a:ext cx="5405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0.3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734" y="2286000"/>
                <a:ext cx="54053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85400" y="3200400"/>
                <a:ext cx="5405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400" y="3200400"/>
                <a:ext cx="54053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086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events: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=2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At each event,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dirty="0" smtClean="0"/>
                  <a:t> time: </a:t>
                </a:r>
              </a:p>
              <a:p>
                <a:pPr lvl="1"/>
                <a:r>
                  <a:rPr lang="en-US" dirty="0" smtClean="0"/>
                  <a:t>Two very simple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invariant checks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We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</a:rPr>
                      <m:t>𝑞</m:t>
                    </m:r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events also implies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complexity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E02AE"/>
                    </a:solidFill>
                  </a:rPr>
                  <a:t>Correctness</a:t>
                </a:r>
                <a:r>
                  <a:rPr lang="en-US" dirty="0" smtClean="0"/>
                  <a:t> is also easy to verify (see our paper)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4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events: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=2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At each event,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dirty="0" smtClean="0"/>
                  <a:t> time: </a:t>
                </a:r>
              </a:p>
              <a:p>
                <a:pPr lvl="1"/>
                <a:r>
                  <a:rPr lang="en-US" dirty="0" smtClean="0"/>
                  <a:t>Two very simple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invariant checks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We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</a:rPr>
                      <m:t>𝑞</m:t>
                    </m:r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events also implies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complexity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E02AE"/>
                    </a:solidFill>
                  </a:rPr>
                  <a:t>Correctness</a:t>
                </a:r>
                <a:r>
                  <a:rPr lang="en-US" dirty="0" smtClean="0"/>
                  <a:t> is also easy to verify (see our paper)</a:t>
                </a: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Theorem</a:t>
                </a:r>
                <a:r>
                  <a:rPr lang="en-US" dirty="0" smtClean="0"/>
                  <a:t>:</a:t>
                </a: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-skyline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has complexity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, and can be computed in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log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time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4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Computing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/>
                  <a:t>-skyline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/>
                  <a:t> of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𝒫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745" b="-18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 easy observation is that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-skyline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E02AE"/>
                        </a:solidFill>
                        <a:latin typeface="Cambria Math"/>
                      </a:rPr>
                      <m:t>𝒫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common intersection</a:t>
                </a:r>
                <a:r>
                  <a:rPr lang="en-US" dirty="0" smtClean="0"/>
                  <a:t> of the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-skyline region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, i.e., </a:t>
                </a:r>
              </a:p>
              <a:p>
                <a:pPr marL="32004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⋂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706" t="-933" r="-2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394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Computing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/>
                  <a:t>-skyline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/>
                  <a:t> of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𝒫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745" b="-18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 easy observation is that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-skyline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E02AE"/>
                        </a:solidFill>
                        <a:latin typeface="Cambria Math"/>
                      </a:rPr>
                      <m:t>𝒫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common intersection</a:t>
                </a:r>
                <a:r>
                  <a:rPr lang="en-US" dirty="0" smtClean="0"/>
                  <a:t> of the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-skyline region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, i.e., </a:t>
                </a:r>
              </a:p>
              <a:p>
                <a:pPr marL="32004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⋂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And </a:t>
                </a:r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-skyline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E02AE"/>
                        </a:solidFill>
                        <a:latin typeface="Cambria Math"/>
                      </a:rPr>
                      <m:t>𝒫</m:t>
                    </m:r>
                  </m:oMath>
                </a14:m>
                <a:r>
                  <a:rPr lang="en-US" dirty="0"/>
                  <a:t> is simply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the upper envelope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i="1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="0" dirty="0" smtClean="0"/>
                  <a:t>. Equivalently,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b="0" dirty="0" smtClean="0"/>
                  <a:t> is the (conventional) </a:t>
                </a:r>
                <a:r>
                  <a:rPr lang="en-US" b="0" dirty="0" smtClean="0">
                    <a:solidFill>
                      <a:srgbClr val="0E02AE"/>
                    </a:solidFill>
                  </a:rPr>
                  <a:t>skyline of the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𝑛𝑘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0" dirty="0" smtClean="0">
                    <a:solidFill>
                      <a:srgbClr val="0E02AE"/>
                    </a:solidFill>
                  </a:rPr>
                  <a:t> turning points of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>
                    <a:solidFill>
                      <a:srgbClr val="0E02AE"/>
                    </a:solidFill>
                  </a:rPr>
                  <a:t>’s</a:t>
                </a:r>
                <a:r>
                  <a:rPr lang="en-US" b="0" dirty="0" smtClean="0"/>
                  <a:t>. </a:t>
                </a:r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706" t="-933" r="-2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15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Computing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/>
                  <a:t>-skyline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/>
                  <a:t> of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𝒫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745" b="-18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 easy observation is that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-skyline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>
                    <a:solidFill>
                      <a:srgbClr val="0E02AE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E02AE"/>
                        </a:solidFill>
                        <a:latin typeface="Cambria Math"/>
                      </a:rPr>
                      <m:t>𝒫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common intersection</a:t>
                </a:r>
                <a:r>
                  <a:rPr lang="en-US" dirty="0" smtClean="0"/>
                  <a:t> of the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-skyline region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, i.e., </a:t>
                </a:r>
              </a:p>
              <a:p>
                <a:pPr marL="32004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⋂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And </a:t>
                </a:r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-skyline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E02AE"/>
                        </a:solidFill>
                        <a:latin typeface="Cambria Math"/>
                      </a:rPr>
                      <m:t>𝒫</m:t>
                    </m:r>
                  </m:oMath>
                </a14:m>
                <a:r>
                  <a:rPr lang="en-US" dirty="0"/>
                  <a:t> is simply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the upper envelope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i="1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="0" dirty="0" smtClean="0"/>
                  <a:t>. Equivalently,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b="0" dirty="0" smtClean="0"/>
                  <a:t> is the (conventional) </a:t>
                </a:r>
                <a:r>
                  <a:rPr lang="en-US" b="0" dirty="0" smtClean="0">
                    <a:solidFill>
                      <a:srgbClr val="0E02AE"/>
                    </a:solidFill>
                  </a:rPr>
                  <a:t>skyline of the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𝑛𝑘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0" dirty="0" smtClean="0">
                    <a:solidFill>
                      <a:srgbClr val="0E02AE"/>
                    </a:solidFill>
                  </a:rPr>
                  <a:t> turning points of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>
                    <a:solidFill>
                      <a:srgbClr val="0E02AE"/>
                    </a:solidFill>
                  </a:rPr>
                  <a:t>’s</a:t>
                </a:r>
                <a:r>
                  <a:rPr lang="en-US" b="0" dirty="0" smtClean="0"/>
                  <a:t>. </a:t>
                </a: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Theorem</a:t>
                </a:r>
                <a:r>
                  <a:rPr lang="en-US" b="0" dirty="0" smtClean="0"/>
                  <a:t>:</a:t>
                </a:r>
              </a:p>
              <a:p>
                <a:pPr lvl="1"/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-skyline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E02AE"/>
                        </a:solidFill>
                        <a:latin typeface="Cambria Math"/>
                      </a:rPr>
                      <m:t>𝒫</m:t>
                    </m:r>
                  </m:oMath>
                </a14:m>
                <a:r>
                  <a:rPr lang="en-US" dirty="0"/>
                  <a:t> has complexity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, and can be computed in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m:rPr>
                        <m:sty m:val="p"/>
                      </m:rP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log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time, where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𝑛𝑘</m:t>
                    </m:r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706" t="-933" r="-2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15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30400"/>
            <a:ext cx="56515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1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 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52578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𝒫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…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} </m:t>
                    </m:r>
                  </m:oMath>
                </a14:m>
                <a:r>
                  <a:rPr lang="en-US" dirty="0" smtClean="0"/>
                  <a:t>: a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uncertain </a:t>
                </a:r>
                <a:r>
                  <a:rPr lang="en-US" dirty="0" smtClean="0"/>
                  <a:t>points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𝑖𝑘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 lvl="1">
                  <a:buFont typeface="Courier New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0E02AE"/>
                            </a:solidFill>
                            <a:latin typeface="Cambria Math"/>
                          </a:rPr>
                          <m:t>Pr</m:t>
                        </m:r>
                        <m:r>
                          <a:rPr lang="en-US" i="1" dirty="0">
                            <a:solidFill>
                              <a:srgbClr val="0E02AE"/>
                            </a:solidFill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E02A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E02AE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E02AE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0" dirty="0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 dirty="0">
                            <a:solidFill>
                              <a:srgbClr val="0E02AE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i="1" dirty="0">
                        <a:solidFill>
                          <a:srgbClr val="0E02AE"/>
                        </a:solidFill>
                        <a:latin typeface="Cambria Math"/>
                      </a:rPr>
                      <m:t>]=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E02AE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>
                  <a:solidFill>
                    <a:srgbClr val="0E02AE"/>
                  </a:solidFill>
                </a:endParaRPr>
              </a:p>
              <a:p>
                <a:pPr lvl="1">
                  <a:buFont typeface="Courier New" pitchFamily="49" charset="0"/>
                  <a:buChar char="o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E02A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E02AE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E02AE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>
                        <a:solidFill>
                          <a:srgbClr val="0E02AE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en-US" b="0" dirty="0" smtClean="0">
                  <a:solidFill>
                    <a:srgbClr val="0E02AE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For </a:t>
                </a:r>
                <a:r>
                  <a:rPr lang="en-US" dirty="0"/>
                  <a:t>a location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we also use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𝑤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to denote the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 being 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5257800"/>
              </a:xfrm>
              <a:blipFill rotWithShape="1">
                <a:blip r:embed="rId2"/>
                <a:stretch>
                  <a:fillRect l="-706" t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7003267" y="1981200"/>
            <a:ext cx="126581" cy="126581"/>
          </a:xfrm>
          <a:prstGeom prst="ellipse">
            <a:avLst/>
          </a:prstGeom>
          <a:solidFill>
            <a:srgbClr val="002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98467" y="2540419"/>
            <a:ext cx="126581" cy="126581"/>
          </a:xfrm>
          <a:prstGeom prst="ellipse">
            <a:avLst/>
          </a:prstGeom>
          <a:solidFill>
            <a:srgbClr val="002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16478" y="3479089"/>
            <a:ext cx="126581" cy="126581"/>
          </a:xfrm>
          <a:prstGeom prst="ellipse">
            <a:avLst/>
          </a:prstGeom>
          <a:solidFill>
            <a:srgbClr val="002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47108" y="2368734"/>
            <a:ext cx="126581" cy="126581"/>
          </a:xfrm>
          <a:prstGeom prst="ellipse">
            <a:avLst/>
          </a:prstGeom>
          <a:solidFill>
            <a:srgbClr val="002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55667" y="2450068"/>
                <a:ext cx="5405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667" y="2450068"/>
                <a:ext cx="54053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10400" y="1752600"/>
                <a:ext cx="5405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0.2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752600"/>
                <a:ext cx="54053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62734" y="2286000"/>
                <a:ext cx="5405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0.3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734" y="2286000"/>
                <a:ext cx="54053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85400" y="3200400"/>
                <a:ext cx="5405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400" y="3200400"/>
                <a:ext cx="54053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086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 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52578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𝒫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…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} </m:t>
                    </m:r>
                  </m:oMath>
                </a14:m>
                <a:r>
                  <a:rPr lang="en-US" dirty="0" smtClean="0"/>
                  <a:t>: a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uncertain </a:t>
                </a:r>
                <a:r>
                  <a:rPr lang="en-US" dirty="0" smtClean="0"/>
                  <a:t>points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𝑖𝑘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 lvl="1">
                  <a:buFont typeface="Courier New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0E02AE"/>
                            </a:solidFill>
                            <a:latin typeface="Cambria Math"/>
                          </a:rPr>
                          <m:t>Pr</m:t>
                        </m:r>
                        <m:r>
                          <a:rPr lang="en-US" i="1" dirty="0">
                            <a:solidFill>
                              <a:srgbClr val="0E02AE"/>
                            </a:solidFill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E02A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E02AE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E02AE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0" dirty="0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 dirty="0">
                            <a:solidFill>
                              <a:srgbClr val="0E02AE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i="1" dirty="0">
                        <a:solidFill>
                          <a:srgbClr val="0E02AE"/>
                        </a:solidFill>
                        <a:latin typeface="Cambria Math"/>
                      </a:rPr>
                      <m:t>]=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E02AE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>
                  <a:solidFill>
                    <a:srgbClr val="0E02AE"/>
                  </a:solidFill>
                </a:endParaRPr>
              </a:p>
              <a:p>
                <a:pPr lvl="1">
                  <a:buFont typeface="Courier New" pitchFamily="49" charset="0"/>
                  <a:buChar char="o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E02A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E02AE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E02AE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>
                        <a:solidFill>
                          <a:srgbClr val="0E02AE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en-US" b="0" dirty="0" smtClean="0">
                  <a:solidFill>
                    <a:srgbClr val="0E02AE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For </a:t>
                </a:r>
                <a:r>
                  <a:rPr lang="en-US" dirty="0"/>
                  <a:t>a location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we also use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𝑤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to denote the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E02AE"/>
                    </a:solidFill>
                  </a:rPr>
                  <a:t> being 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E02AE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Assume: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’s</a:t>
                </a:r>
                <a:r>
                  <a:rPr lang="en-US" dirty="0" smtClean="0"/>
                  <a:t> are </a:t>
                </a:r>
                <a:r>
                  <a:rPr lang="en-US" dirty="0" smtClean="0">
                    <a:solidFill>
                      <a:srgbClr val="0E02AE"/>
                    </a:solidFill>
                  </a:rPr>
                  <a:t>pairwise </a:t>
                </a:r>
                <a:r>
                  <a:rPr lang="en-US" dirty="0" smtClean="0"/>
                  <a:t>independent </a:t>
                </a:r>
              </a:p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E02AE"/>
                        </a:solidFill>
                        <a:latin typeface="Cambria Math"/>
                      </a:rPr>
                      <m:t>𝑛𝑘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5257800"/>
              </a:xfrm>
              <a:blipFill rotWithShape="1">
                <a:blip r:embed="rId2"/>
                <a:stretch>
                  <a:fillRect l="-706" t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7003267" y="1981200"/>
            <a:ext cx="126581" cy="126581"/>
          </a:xfrm>
          <a:prstGeom prst="ellipse">
            <a:avLst/>
          </a:prstGeom>
          <a:solidFill>
            <a:srgbClr val="002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98467" y="2540419"/>
            <a:ext cx="126581" cy="126581"/>
          </a:xfrm>
          <a:prstGeom prst="ellipse">
            <a:avLst/>
          </a:prstGeom>
          <a:solidFill>
            <a:srgbClr val="002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16478" y="3479089"/>
            <a:ext cx="126581" cy="126581"/>
          </a:xfrm>
          <a:prstGeom prst="ellipse">
            <a:avLst/>
          </a:prstGeom>
          <a:solidFill>
            <a:srgbClr val="002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47108" y="2368734"/>
            <a:ext cx="126581" cy="126581"/>
          </a:xfrm>
          <a:prstGeom prst="ellipse">
            <a:avLst/>
          </a:prstGeom>
          <a:solidFill>
            <a:srgbClr val="0029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55667" y="2450068"/>
                <a:ext cx="5405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667" y="2450068"/>
                <a:ext cx="54053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10400" y="1752600"/>
                <a:ext cx="5405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0.2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752600"/>
                <a:ext cx="54053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62734" y="2286000"/>
                <a:ext cx="5405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0.3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734" y="2286000"/>
                <a:ext cx="54053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85400" y="3200400"/>
                <a:ext cx="5405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400" y="3200400"/>
                <a:ext cx="54053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086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-Skyline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8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Given a point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400" dirty="0" smtClean="0"/>
                  <a:t>, the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E02AE"/>
                    </a:solidFill>
                  </a:rPr>
                  <a:t> dominates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E02AE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2400" dirty="0" smtClean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  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≽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549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425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-Skyline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8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Given a point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400" dirty="0" smtClean="0"/>
                  <a:t>, the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E02AE"/>
                    </a:solidFill>
                  </a:rPr>
                  <a:t> dominates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E02AE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2400" dirty="0" smtClean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   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≽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𝜏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0, 1</m:t>
                        </m:r>
                      </m:e>
                    </m:d>
                    <m:r>
                      <a:rPr lang="en-US" sz="2400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/>
                  <a:t> the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E02AE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sz="2400" dirty="0">
                    <a:solidFill>
                      <a:srgbClr val="0E02AE"/>
                    </a:solidFill>
                  </a:rPr>
                  <a:t>-skyline region</a:t>
                </a:r>
                <a:r>
                  <a:rPr lang="en-US" sz="2400" dirty="0" smtClean="0">
                    <a:solidFill>
                      <a:srgbClr val="0E02AE"/>
                    </a:solidFill>
                  </a:rPr>
                  <a:t> of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E02AE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E02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E02AE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dirty="0">
                        <a:latin typeface="Cambria Math"/>
                      </a:rPr>
                      <m:t>: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={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∣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𝜏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400" i="1" dirty="0">
                  <a:solidFill>
                    <a:srgbClr val="FF0000"/>
                  </a:solidFill>
                  <a:latin typeface="Cambria Math"/>
                </a:endParaRPr>
              </a:p>
              <a:p>
                <a:pPr marL="274320" lvl="1" indent="0">
                  <a:buNone/>
                </a:pPr>
                <a:r>
                  <a:rPr lang="en-US" dirty="0"/>
                  <a:t>i.e., the set of </a:t>
                </a:r>
                <a:r>
                  <a:rPr lang="en-US" dirty="0" smtClean="0"/>
                  <a:t>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such that the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dominating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/>
                  <a:t> is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549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3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16608</TotalTime>
  <Words>989</Words>
  <Application>Microsoft Office PowerPoint</Application>
  <PresentationFormat>On-screen Show (4:3)</PresentationFormat>
  <Paragraphs>339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Calibri</vt:lpstr>
      <vt:lpstr>Cambria Math</vt:lpstr>
      <vt:lpstr>Courier New</vt:lpstr>
      <vt:lpstr>Franklin Gothic Book</vt:lpstr>
      <vt:lpstr>Perpetua</vt:lpstr>
      <vt:lpstr>Wingdings 2</vt:lpstr>
      <vt:lpstr>Equity</vt:lpstr>
      <vt:lpstr>The τ-Skyline for Uncertain Data</vt:lpstr>
      <vt:lpstr>Skyline</vt:lpstr>
      <vt:lpstr>Skyline</vt:lpstr>
      <vt:lpstr>Uncertain Data</vt:lpstr>
      <vt:lpstr>Uncertain Data</vt:lpstr>
      <vt:lpstr>Uncertain Data</vt:lpstr>
      <vt:lpstr>Uncertain Data</vt:lpstr>
      <vt:lpstr>τ-Skyline of P_i</vt:lpstr>
      <vt:lpstr>τ-Skyline of P_i</vt:lpstr>
      <vt:lpstr>τ-Skyline of P_i</vt:lpstr>
      <vt:lpstr>τ-Skyline of P_i</vt:lpstr>
      <vt:lpstr>τ-Skyline of P</vt:lpstr>
      <vt:lpstr>τ-Skyline of P</vt:lpstr>
      <vt:lpstr>τ-Skyline of P</vt:lpstr>
      <vt:lpstr>τ-Skyline of P</vt:lpstr>
      <vt:lpstr>Related Work</vt:lpstr>
      <vt:lpstr>Related Work</vt:lpstr>
      <vt:lpstr>Related Work</vt:lpstr>
      <vt:lpstr>Related Work</vt:lpstr>
      <vt:lpstr>Relate Work (cnt.)</vt:lpstr>
      <vt:lpstr>Relate Work (cnt.)</vt:lpstr>
      <vt:lpstr>Relate Work (cnt.)</vt:lpstr>
      <vt:lpstr>Relate Work (cnt.)</vt:lpstr>
      <vt:lpstr>Relate Work (cnt.)</vt:lpstr>
      <vt:lpstr>Our Results</vt:lpstr>
      <vt:lpstr>Our Results</vt:lpstr>
      <vt:lpstr>Our Results</vt:lpstr>
      <vt:lpstr>Our Results</vt:lpstr>
      <vt:lpstr>Our Algorithm</vt:lpstr>
      <vt:lpstr>Our Algorithm</vt:lpstr>
      <vt:lpstr>Our Algorithm</vt:lpstr>
      <vt:lpstr>Our Algorithm</vt:lpstr>
      <vt:lpstr>Our Algorithm</vt:lpstr>
      <vt:lpstr>Computing the τ-skyline π_i of P_i</vt:lpstr>
      <vt:lpstr>Computing the τ-skyline π_i of P_i</vt:lpstr>
      <vt:lpstr>Computing the τ-skyline π_i of P_i</vt:lpstr>
      <vt:lpstr>Computing the τ-skyline π_i of P_i</vt:lpstr>
      <vt:lpstr>Two Invariants During Sweeping</vt:lpstr>
      <vt:lpstr>Two Invariants During Sweeping</vt:lpstr>
      <vt:lpstr>Two Invariants During Sweeping</vt:lpstr>
      <vt:lpstr>Two Invariants During Sweeping</vt:lpstr>
      <vt:lpstr>Let’s Do The Sweeping!</vt:lpstr>
      <vt:lpstr>Let’s Do The Sweeping!</vt:lpstr>
      <vt:lpstr>Let’s Do The Sweeping!</vt:lpstr>
      <vt:lpstr>Let’s Do The Sweeping!</vt:lpstr>
      <vt:lpstr>Let’s Do The Sweeping!</vt:lpstr>
      <vt:lpstr>Analysis</vt:lpstr>
      <vt:lpstr>Analysis</vt:lpstr>
      <vt:lpstr>Analysis</vt:lpstr>
      <vt:lpstr>Analysis</vt:lpstr>
      <vt:lpstr>Analysis</vt:lpstr>
      <vt:lpstr>Computing the τ-skyline π of P</vt:lpstr>
      <vt:lpstr>Computing the τ-skyline π of P</vt:lpstr>
      <vt:lpstr>Computing the τ-skyline π of P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Geometric Computing  over Uncertain Data</dc:title>
  <dc:creator>Wuzhou Zhang</dc:creator>
  <cp:lastModifiedBy>Haitao Wang</cp:lastModifiedBy>
  <cp:revision>297</cp:revision>
  <dcterms:created xsi:type="dcterms:W3CDTF">2013-05-10T17:52:22Z</dcterms:created>
  <dcterms:modified xsi:type="dcterms:W3CDTF">2018-05-21T17:20:00Z</dcterms:modified>
</cp:coreProperties>
</file>