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421" r:id="rId2"/>
    <p:sldId id="434" r:id="rId3"/>
    <p:sldId id="422" r:id="rId4"/>
    <p:sldId id="419" r:id="rId5"/>
    <p:sldId id="435" r:id="rId6"/>
    <p:sldId id="352" r:id="rId7"/>
    <p:sldId id="423" r:id="rId8"/>
    <p:sldId id="383" r:id="rId9"/>
    <p:sldId id="436" r:id="rId10"/>
    <p:sldId id="384" r:id="rId11"/>
    <p:sldId id="385" r:id="rId12"/>
    <p:sldId id="424" r:id="rId13"/>
    <p:sldId id="437" r:id="rId14"/>
    <p:sldId id="425" r:id="rId15"/>
    <p:sldId id="433" r:id="rId16"/>
    <p:sldId id="429" r:id="rId17"/>
    <p:sldId id="438" r:id="rId18"/>
    <p:sldId id="4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F66"/>
    <a:srgbClr val="FFE02C"/>
    <a:srgbClr val="FFEE58"/>
    <a:srgbClr val="FFED35"/>
    <a:srgbClr val="FFE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/>
    <p:restoredTop sz="94658"/>
  </p:normalViewPr>
  <p:slideViewPr>
    <p:cSldViewPr snapToGrid="0" snapToObjects="1">
      <p:cViewPr varScale="1">
        <p:scale>
          <a:sx n="92" d="100"/>
          <a:sy n="92" d="100"/>
        </p:scale>
        <p:origin x="5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D3E94-8D8C-6743-BC61-DE160C06D6F4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974D-A80D-C94E-A97F-2DA1295B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C358-037A-4F40-B011-E86060081FEB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7F8B-55FE-C84E-8176-4A59D9774698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B662-D86D-6F42-A00F-7FBC8B58979F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E8B4-DC66-4E48-AD95-8BC69A758889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5E98-28C2-7149-9156-8D904AD8744B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983-6449-2848-B43E-AC60295F971F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976D-C9F6-0247-B7AE-596A72CBFA76}" type="datetime1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B9E4-3995-294F-A374-77AF63B95295}" type="datetime1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7C63-0546-9C44-B30B-A0B9A16B98FE}" type="datetime1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E20-7B85-1E4B-942A-D51E7F049B19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CD1A-D45D-A24F-8E93-9182972254AD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805B-8692-0642-A73B-0550095C0A17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EE2C-47D4-3F46-A04F-0D663FFE62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65" y="581523"/>
            <a:ext cx="10828756" cy="2359181"/>
          </a:xfrm>
        </p:spPr>
        <p:txBody>
          <a:bodyPr>
            <a:noAutofit/>
          </a:bodyPr>
          <a:lstStyle/>
          <a:p>
            <a:r>
              <a:rPr lang="en-US" sz="6600" dirty="0"/>
              <a:t>Your Programmable NIC Should Be a Programmable Switch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26" y="4635016"/>
            <a:ext cx="6206837" cy="972592"/>
          </a:xfrm>
        </p:spPr>
        <p:txBody>
          <a:bodyPr>
            <a:normAutofit/>
          </a:bodyPr>
          <a:lstStyle/>
          <a:p>
            <a:r>
              <a:rPr lang="en-US" sz="3600" b="1" dirty="0"/>
              <a:t>Brent Stephens</a:t>
            </a:r>
          </a:p>
        </p:txBody>
      </p:sp>
      <p:pic>
        <p:nvPicPr>
          <p:cNvPr id="4" name="UW-Madison-Logo.jpg" descr="UW-Madison-Logo.jpg"/>
          <p:cNvPicPr>
            <a:picLocks noChangeAspect="1"/>
          </p:cNvPicPr>
          <p:nvPr/>
        </p:nvPicPr>
        <p:blipFill>
          <a:blip r:embed="rId3">
            <a:extLst/>
          </a:blip>
          <a:srcRect t="2" r="1714" b="6"/>
          <a:stretch>
            <a:fillRect/>
          </a:stretch>
        </p:blipFill>
        <p:spPr>
          <a:xfrm>
            <a:off x="7535843" y="5301590"/>
            <a:ext cx="3299436" cy="1465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183" extrusionOk="0">
                <a:moveTo>
                  <a:pt x="0" y="0"/>
                </a:moveTo>
                <a:lnTo>
                  <a:pt x="0" y="21183"/>
                </a:lnTo>
                <a:lnTo>
                  <a:pt x="809" y="21183"/>
                </a:lnTo>
                <a:lnTo>
                  <a:pt x="809" y="15181"/>
                </a:lnTo>
                <a:cubicBezTo>
                  <a:pt x="961" y="15340"/>
                  <a:pt x="996" y="15103"/>
                  <a:pt x="993" y="14832"/>
                </a:cubicBezTo>
                <a:cubicBezTo>
                  <a:pt x="1007" y="14967"/>
                  <a:pt x="1001" y="14960"/>
                  <a:pt x="1029" y="15181"/>
                </a:cubicBezTo>
                <a:cubicBezTo>
                  <a:pt x="1659" y="15550"/>
                  <a:pt x="2386" y="15184"/>
                  <a:pt x="1840" y="17348"/>
                </a:cubicBezTo>
                <a:cubicBezTo>
                  <a:pt x="2134" y="16913"/>
                  <a:pt x="1403" y="19108"/>
                  <a:pt x="2134" y="18850"/>
                </a:cubicBezTo>
                <a:cubicBezTo>
                  <a:pt x="1891" y="19932"/>
                  <a:pt x="2734" y="18933"/>
                  <a:pt x="2576" y="19852"/>
                </a:cubicBezTo>
                <a:cubicBezTo>
                  <a:pt x="2868" y="19456"/>
                  <a:pt x="3773" y="19631"/>
                  <a:pt x="3458" y="20684"/>
                </a:cubicBezTo>
                <a:cubicBezTo>
                  <a:pt x="3872" y="19991"/>
                  <a:pt x="4856" y="21200"/>
                  <a:pt x="5150" y="20185"/>
                </a:cubicBezTo>
                <a:cubicBezTo>
                  <a:pt x="5987" y="20308"/>
                  <a:pt x="5103" y="18813"/>
                  <a:pt x="5223" y="18180"/>
                </a:cubicBezTo>
                <a:cubicBezTo>
                  <a:pt x="4335" y="17714"/>
                  <a:pt x="6359" y="17355"/>
                  <a:pt x="4561" y="17514"/>
                </a:cubicBezTo>
                <a:cubicBezTo>
                  <a:pt x="4300" y="16578"/>
                  <a:pt x="5381" y="16713"/>
                  <a:pt x="5223" y="15680"/>
                </a:cubicBezTo>
                <a:cubicBezTo>
                  <a:pt x="6381" y="17070"/>
                  <a:pt x="5082" y="12659"/>
                  <a:pt x="6327" y="14511"/>
                </a:cubicBezTo>
                <a:cubicBezTo>
                  <a:pt x="6016" y="15438"/>
                  <a:pt x="6957" y="14824"/>
                  <a:pt x="6621" y="15347"/>
                </a:cubicBezTo>
                <a:cubicBezTo>
                  <a:pt x="7195" y="16312"/>
                  <a:pt x="6998" y="14544"/>
                  <a:pt x="7380" y="14619"/>
                </a:cubicBezTo>
                <a:cubicBezTo>
                  <a:pt x="7288" y="14419"/>
                  <a:pt x="7613" y="13789"/>
                  <a:pt x="7579" y="14511"/>
                </a:cubicBezTo>
                <a:cubicBezTo>
                  <a:pt x="8387" y="13522"/>
                  <a:pt x="9830" y="14680"/>
                  <a:pt x="10815" y="14345"/>
                </a:cubicBezTo>
                <a:lnTo>
                  <a:pt x="10888" y="16849"/>
                </a:lnTo>
                <a:cubicBezTo>
                  <a:pt x="10944" y="16849"/>
                  <a:pt x="10981" y="16811"/>
                  <a:pt x="10991" y="16770"/>
                </a:cubicBezTo>
                <a:cubicBezTo>
                  <a:pt x="11247" y="17503"/>
                  <a:pt x="11675" y="14723"/>
                  <a:pt x="11477" y="16512"/>
                </a:cubicBezTo>
                <a:cubicBezTo>
                  <a:pt x="11839" y="16940"/>
                  <a:pt x="11579" y="15118"/>
                  <a:pt x="12066" y="15514"/>
                </a:cubicBezTo>
                <a:cubicBezTo>
                  <a:pt x="11459" y="16141"/>
                  <a:pt x="12333" y="16822"/>
                  <a:pt x="12139" y="16013"/>
                </a:cubicBezTo>
                <a:cubicBezTo>
                  <a:pt x="12604" y="15941"/>
                  <a:pt x="12572" y="16879"/>
                  <a:pt x="12948" y="16013"/>
                </a:cubicBezTo>
                <a:cubicBezTo>
                  <a:pt x="13159" y="13297"/>
                  <a:pt x="12818" y="16453"/>
                  <a:pt x="13244" y="15846"/>
                </a:cubicBezTo>
                <a:cubicBezTo>
                  <a:pt x="12772" y="16834"/>
                  <a:pt x="13780" y="16825"/>
                  <a:pt x="13611" y="16013"/>
                </a:cubicBezTo>
                <a:cubicBezTo>
                  <a:pt x="14084" y="15212"/>
                  <a:pt x="14122" y="16018"/>
                  <a:pt x="13979" y="14678"/>
                </a:cubicBezTo>
                <a:cubicBezTo>
                  <a:pt x="14643" y="14577"/>
                  <a:pt x="13852" y="17148"/>
                  <a:pt x="14568" y="16512"/>
                </a:cubicBezTo>
                <a:cubicBezTo>
                  <a:pt x="14312" y="15587"/>
                  <a:pt x="14639" y="16697"/>
                  <a:pt x="14715" y="15514"/>
                </a:cubicBezTo>
                <a:cubicBezTo>
                  <a:pt x="15086" y="15458"/>
                  <a:pt x="14626" y="16829"/>
                  <a:pt x="15009" y="16512"/>
                </a:cubicBezTo>
                <a:cubicBezTo>
                  <a:pt x="14486" y="16709"/>
                  <a:pt x="15545" y="17328"/>
                  <a:pt x="15229" y="16346"/>
                </a:cubicBezTo>
                <a:cubicBezTo>
                  <a:pt x="15793" y="17574"/>
                  <a:pt x="15355" y="12512"/>
                  <a:pt x="15598" y="15010"/>
                </a:cubicBezTo>
                <a:cubicBezTo>
                  <a:pt x="16063" y="14963"/>
                  <a:pt x="15565" y="14951"/>
                  <a:pt x="15818" y="15680"/>
                </a:cubicBezTo>
                <a:cubicBezTo>
                  <a:pt x="16484" y="15786"/>
                  <a:pt x="15499" y="17592"/>
                  <a:pt x="16553" y="16849"/>
                </a:cubicBezTo>
                <a:cubicBezTo>
                  <a:pt x="16685" y="14324"/>
                  <a:pt x="16667" y="16164"/>
                  <a:pt x="17142" y="16179"/>
                </a:cubicBezTo>
                <a:cubicBezTo>
                  <a:pt x="17577" y="18702"/>
                  <a:pt x="17981" y="14897"/>
                  <a:pt x="17731" y="14511"/>
                </a:cubicBezTo>
                <a:lnTo>
                  <a:pt x="20821" y="14345"/>
                </a:lnTo>
                <a:cubicBezTo>
                  <a:pt x="20821" y="14011"/>
                  <a:pt x="20969" y="13232"/>
                  <a:pt x="21043" y="13176"/>
                </a:cubicBezTo>
                <a:cubicBezTo>
                  <a:pt x="20273" y="13585"/>
                  <a:pt x="20949" y="11571"/>
                  <a:pt x="20527" y="11009"/>
                </a:cubicBezTo>
                <a:cubicBezTo>
                  <a:pt x="21095" y="10734"/>
                  <a:pt x="20352" y="9324"/>
                  <a:pt x="20674" y="9341"/>
                </a:cubicBezTo>
                <a:cubicBezTo>
                  <a:pt x="20433" y="7596"/>
                  <a:pt x="19937" y="9778"/>
                  <a:pt x="19938" y="9009"/>
                </a:cubicBezTo>
                <a:cubicBezTo>
                  <a:pt x="18221" y="8990"/>
                  <a:pt x="16503" y="9090"/>
                  <a:pt x="14788" y="8838"/>
                </a:cubicBezTo>
                <a:cubicBezTo>
                  <a:pt x="15215" y="9072"/>
                  <a:pt x="14465" y="7071"/>
                  <a:pt x="14935" y="8173"/>
                </a:cubicBezTo>
                <a:lnTo>
                  <a:pt x="20600" y="8173"/>
                </a:lnTo>
                <a:cubicBezTo>
                  <a:pt x="20600" y="8284"/>
                  <a:pt x="20649" y="8284"/>
                  <a:pt x="20674" y="8173"/>
                </a:cubicBezTo>
                <a:cubicBezTo>
                  <a:pt x="21600" y="6309"/>
                  <a:pt x="19706" y="7533"/>
                  <a:pt x="19423" y="7170"/>
                </a:cubicBezTo>
                <a:lnTo>
                  <a:pt x="20600" y="7004"/>
                </a:lnTo>
                <a:lnTo>
                  <a:pt x="19496" y="6837"/>
                </a:lnTo>
                <a:cubicBezTo>
                  <a:pt x="19776" y="4857"/>
                  <a:pt x="19053" y="7124"/>
                  <a:pt x="19496" y="5336"/>
                </a:cubicBezTo>
                <a:lnTo>
                  <a:pt x="16480" y="5170"/>
                </a:lnTo>
                <a:cubicBezTo>
                  <a:pt x="15623" y="3409"/>
                  <a:pt x="16027" y="8447"/>
                  <a:pt x="15818" y="5336"/>
                </a:cubicBezTo>
                <a:lnTo>
                  <a:pt x="12066" y="5170"/>
                </a:lnTo>
                <a:cubicBezTo>
                  <a:pt x="12022" y="5948"/>
                  <a:pt x="12150" y="7252"/>
                  <a:pt x="11550" y="6338"/>
                </a:cubicBezTo>
                <a:cubicBezTo>
                  <a:pt x="11942" y="4399"/>
                  <a:pt x="10783" y="5731"/>
                  <a:pt x="10521" y="5170"/>
                </a:cubicBezTo>
                <a:cubicBezTo>
                  <a:pt x="10463" y="5937"/>
                  <a:pt x="8636" y="3742"/>
                  <a:pt x="9197" y="6505"/>
                </a:cubicBezTo>
                <a:cubicBezTo>
                  <a:pt x="9647" y="6979"/>
                  <a:pt x="9388" y="7034"/>
                  <a:pt x="8999" y="6983"/>
                </a:cubicBezTo>
                <a:lnTo>
                  <a:pt x="9123" y="7004"/>
                </a:lnTo>
                <a:cubicBezTo>
                  <a:pt x="8513" y="7208"/>
                  <a:pt x="7606" y="7020"/>
                  <a:pt x="7430" y="8173"/>
                </a:cubicBezTo>
                <a:cubicBezTo>
                  <a:pt x="8413" y="6995"/>
                  <a:pt x="7357" y="9736"/>
                  <a:pt x="8019" y="9175"/>
                </a:cubicBezTo>
                <a:cubicBezTo>
                  <a:pt x="7644" y="10120"/>
                  <a:pt x="8474" y="10755"/>
                  <a:pt x="7946" y="11675"/>
                </a:cubicBezTo>
                <a:cubicBezTo>
                  <a:pt x="9204" y="11255"/>
                  <a:pt x="8428" y="14130"/>
                  <a:pt x="7652" y="13010"/>
                </a:cubicBezTo>
                <a:cubicBezTo>
                  <a:pt x="7434" y="12229"/>
                  <a:pt x="7530" y="11208"/>
                  <a:pt x="7505" y="10340"/>
                </a:cubicBezTo>
                <a:cubicBezTo>
                  <a:pt x="6740" y="12060"/>
                  <a:pt x="6837" y="6342"/>
                  <a:pt x="6843" y="8838"/>
                </a:cubicBezTo>
                <a:cubicBezTo>
                  <a:pt x="5555" y="8724"/>
                  <a:pt x="7663" y="7441"/>
                  <a:pt x="6401" y="7840"/>
                </a:cubicBezTo>
                <a:cubicBezTo>
                  <a:pt x="6370" y="6505"/>
                  <a:pt x="5751" y="8824"/>
                  <a:pt x="5959" y="6505"/>
                </a:cubicBezTo>
                <a:cubicBezTo>
                  <a:pt x="6663" y="7390"/>
                  <a:pt x="6078" y="4813"/>
                  <a:pt x="6843" y="5502"/>
                </a:cubicBezTo>
                <a:cubicBezTo>
                  <a:pt x="6530" y="4582"/>
                  <a:pt x="7674" y="3099"/>
                  <a:pt x="6621" y="2836"/>
                </a:cubicBezTo>
                <a:cubicBezTo>
                  <a:pt x="7097" y="1691"/>
                  <a:pt x="5489" y="2217"/>
                  <a:pt x="6327" y="665"/>
                </a:cubicBezTo>
                <a:cubicBezTo>
                  <a:pt x="5083" y="625"/>
                  <a:pt x="3884" y="538"/>
                  <a:pt x="2649" y="831"/>
                </a:cubicBezTo>
                <a:cubicBezTo>
                  <a:pt x="2621" y="1950"/>
                  <a:pt x="1570" y="-342"/>
                  <a:pt x="1691" y="1168"/>
                </a:cubicBezTo>
                <a:cubicBezTo>
                  <a:pt x="915" y="-400"/>
                  <a:pt x="1341" y="3686"/>
                  <a:pt x="1178" y="4338"/>
                </a:cubicBezTo>
                <a:cubicBezTo>
                  <a:pt x="948" y="3869"/>
                  <a:pt x="964" y="5321"/>
                  <a:pt x="1104" y="4670"/>
                </a:cubicBezTo>
                <a:cubicBezTo>
                  <a:pt x="1116" y="7187"/>
                  <a:pt x="1218" y="3770"/>
                  <a:pt x="1471" y="5669"/>
                </a:cubicBezTo>
                <a:cubicBezTo>
                  <a:pt x="1165" y="6954"/>
                  <a:pt x="2586" y="6128"/>
                  <a:pt x="1987" y="6671"/>
                </a:cubicBezTo>
                <a:cubicBezTo>
                  <a:pt x="2296" y="8103"/>
                  <a:pt x="1170" y="7774"/>
                  <a:pt x="809" y="7840"/>
                </a:cubicBezTo>
                <a:lnTo>
                  <a:pt x="882" y="5003"/>
                </a:lnTo>
                <a:cubicBezTo>
                  <a:pt x="731" y="3692"/>
                  <a:pt x="1194" y="4010"/>
                  <a:pt x="809" y="4001"/>
                </a:cubicBezTo>
                <a:cubicBezTo>
                  <a:pt x="664" y="2827"/>
                  <a:pt x="1036" y="659"/>
                  <a:pt x="703" y="0"/>
                </a:cubicBezTo>
                <a:lnTo>
                  <a:pt x="0" y="0"/>
                </a:lnTo>
                <a:close/>
                <a:moveTo>
                  <a:pt x="8999" y="6983"/>
                </a:moveTo>
                <a:cubicBezTo>
                  <a:pt x="8609" y="6932"/>
                  <a:pt x="8088" y="6775"/>
                  <a:pt x="8019" y="6837"/>
                </a:cubicBezTo>
                <a:lnTo>
                  <a:pt x="8999" y="6983"/>
                </a:lnTo>
                <a:close/>
                <a:moveTo>
                  <a:pt x="7380" y="14619"/>
                </a:moveTo>
                <a:cubicBezTo>
                  <a:pt x="7401" y="14664"/>
                  <a:pt x="7435" y="14695"/>
                  <a:pt x="7505" y="14678"/>
                </a:cubicBezTo>
                <a:cubicBezTo>
                  <a:pt x="7455" y="14630"/>
                  <a:pt x="7418" y="14627"/>
                  <a:pt x="7380" y="1461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0" y="417777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C7204-D71D-AC40-B84B-F3BF52CE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07" y="5301590"/>
            <a:ext cx="4695674" cy="111637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E775FEB-5719-954C-AD25-9A9E1518504D}"/>
              </a:ext>
            </a:extLst>
          </p:cNvPr>
          <p:cNvSpPr txBox="1">
            <a:spLocks/>
          </p:cNvSpPr>
          <p:nvPr/>
        </p:nvSpPr>
        <p:spPr>
          <a:xfrm>
            <a:off x="6082143" y="4635016"/>
            <a:ext cx="6206837" cy="99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Aditya </a:t>
            </a:r>
            <a:r>
              <a:rPr lang="en-US" sz="3600" dirty="0" err="1"/>
              <a:t>Akella</a:t>
            </a:r>
            <a:r>
              <a:rPr lang="en-US" sz="3600" dirty="0"/>
              <a:t>, Mike Swift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DC3C830-0AC6-6141-A4D4-594A98FE544E}"/>
              </a:ext>
            </a:extLst>
          </p:cNvPr>
          <p:cNvSpPr txBox="1">
            <a:spLocks/>
          </p:cNvSpPr>
          <p:nvPr/>
        </p:nvSpPr>
        <p:spPr>
          <a:xfrm>
            <a:off x="2992581" y="3093973"/>
            <a:ext cx="6206837" cy="80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HotNets</a:t>
            </a:r>
            <a:r>
              <a:rPr lang="en-US" sz="40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55087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31C89F-C355-3A4F-959F-1A04F9C9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64" y="1920583"/>
            <a:ext cx="7733152" cy="2818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A538CEB-47D6-444D-B39D-2FC84844F885}"/>
              </a:ext>
            </a:extLst>
          </p:cNvPr>
          <p:cNvSpPr>
            <a:spLocks noChangeAspect="1"/>
          </p:cNvSpPr>
          <p:nvPr/>
        </p:nvSpPr>
        <p:spPr>
          <a:xfrm>
            <a:off x="4064587" y="1810635"/>
            <a:ext cx="4981432" cy="3078471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NIC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089" y="139146"/>
            <a:ext cx="10515600" cy="1044233"/>
          </a:xfrm>
        </p:spPr>
        <p:txBody>
          <a:bodyPr>
            <a:normAutofit/>
          </a:bodyPr>
          <a:lstStyle/>
          <a:p>
            <a:r>
              <a:rPr lang="en-US" sz="6000" dirty="0"/>
              <a:t>Tiled 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218240-1D0B-B941-8DE2-B4C0F12340AE}"/>
              </a:ext>
            </a:extLst>
          </p:cNvPr>
          <p:cNvSpPr txBox="1">
            <a:spLocks/>
          </p:cNvSpPr>
          <p:nvPr/>
        </p:nvSpPr>
        <p:spPr>
          <a:xfrm>
            <a:off x="3654186" y="5150125"/>
            <a:ext cx="9037356" cy="1069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/>
              <a:t>Problems: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E84CC2-0CA6-814B-8EA1-80BD3D006262}"/>
              </a:ext>
            </a:extLst>
          </p:cNvPr>
          <p:cNvSpPr txBox="1">
            <a:spLocks/>
          </p:cNvSpPr>
          <p:nvPr/>
        </p:nvSpPr>
        <p:spPr>
          <a:xfrm>
            <a:off x="6461253" y="5093396"/>
            <a:ext cx="5892324" cy="1608837"/>
          </a:xfrm>
          <a:prstGeom prst="rect">
            <a:avLst/>
          </a:prstGeom>
        </p:spPr>
        <p:txBody>
          <a:bodyPr vert="horz" wrap="none" lIns="91440" tIns="45720" rIns="91440" bIns="45720" numCol="2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Performance: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High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Low per-flow </a:t>
            </a:r>
            <a:r>
              <a:rPr lang="en-US" dirty="0" err="1">
                <a:solidFill>
                  <a:schemeClr val="tx2"/>
                </a:solidFill>
              </a:rPr>
              <a:t>tput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Generality: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Requires CPUs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43E2E-9462-1C42-8A8C-610FF49EF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42" y="2521403"/>
            <a:ext cx="579270" cy="579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12A5F-DE6E-CD4E-A850-ACEF59443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08" y="3405690"/>
            <a:ext cx="579270" cy="579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9B9C1-D925-B049-B4F5-B049736C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42" y="2521403"/>
            <a:ext cx="579270" cy="579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10FF6-9924-D048-9A7E-CD31A350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08" y="3398217"/>
            <a:ext cx="579270" cy="579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3C1DE-78A6-7F4D-B1E9-14CE4092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42" y="2521403"/>
            <a:ext cx="579270" cy="579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CB698F-2B68-D842-A3B5-CAB1C5DE5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08" y="3398217"/>
            <a:ext cx="579270" cy="57927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6D10F83-7CEB-1B4E-A95A-5681318567A2}"/>
              </a:ext>
            </a:extLst>
          </p:cNvPr>
          <p:cNvSpPr txBox="1">
            <a:spLocks/>
          </p:cNvSpPr>
          <p:nvPr/>
        </p:nvSpPr>
        <p:spPr>
          <a:xfrm>
            <a:off x="2000089" y="1032526"/>
            <a:ext cx="10515600" cy="10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Example: Cavium Liquid IO II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9554D34-F41B-CA4D-B296-40D23B66DE63}"/>
              </a:ext>
            </a:extLst>
          </p:cNvPr>
          <p:cNvSpPr txBox="1">
            <a:spLocks/>
          </p:cNvSpPr>
          <p:nvPr/>
        </p:nvSpPr>
        <p:spPr>
          <a:xfrm>
            <a:off x="3654186" y="5156856"/>
            <a:ext cx="6083708" cy="1069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/>
              <a:t>Benefits: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6AAEB71-E99C-824B-856F-AACD5D7CCD4D}"/>
              </a:ext>
            </a:extLst>
          </p:cNvPr>
          <p:cNvSpPr txBox="1">
            <a:spLocks/>
          </p:cNvSpPr>
          <p:nvPr/>
        </p:nvSpPr>
        <p:spPr>
          <a:xfrm>
            <a:off x="6482035" y="5123799"/>
            <a:ext cx="3276641" cy="160883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Chaining: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On-chip network makes chaining easy</a:t>
            </a:r>
          </a:p>
        </p:txBody>
      </p:sp>
      <p:pic>
        <p:nvPicPr>
          <p:cNvPr id="22" name="Oozie_Scheduling.png" descr="Oozie_Scheduling.png">
            <a:extLst>
              <a:ext uri="{FF2B5EF4-FFF2-40B4-BE49-F238E27FC236}">
                <a16:creationId xmlns:a16="http://schemas.microsoft.com/office/drawing/2014/main" id="{F5296E99-BCA0-0944-8052-0DBB6DB49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5211" y="369447"/>
            <a:ext cx="1305610" cy="1305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D23A9D-7098-534F-91F8-7009B82600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900122" y="1731005"/>
            <a:ext cx="491438" cy="491438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5F7A813-3729-444A-9FBA-5F60F5FD2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6655"/>
              </p:ext>
            </p:extLst>
          </p:nvPr>
        </p:nvGraphicFramePr>
        <p:xfrm>
          <a:off x="492012" y="4883360"/>
          <a:ext cx="27432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29206">
                  <a:extLst>
                    <a:ext uri="{9D8B030D-6E8A-4147-A177-3AD203B41FA5}">
                      <a16:colId xmlns:a16="http://schemas.microsoft.com/office/drawing/2014/main" val="1661341405"/>
                    </a:ext>
                  </a:extLst>
                </a:gridCol>
                <a:gridCol w="713994">
                  <a:extLst>
                    <a:ext uri="{9D8B030D-6E8A-4147-A177-3AD203B41FA5}">
                      <a16:colId xmlns:a16="http://schemas.microsoft.com/office/drawing/2014/main" val="82510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4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8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2523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BEF13AF-304D-8144-A79E-CB8C40591A67}"/>
              </a:ext>
            </a:extLst>
          </p:cNvPr>
          <p:cNvSpPr txBox="1"/>
          <p:nvPr/>
        </p:nvSpPr>
        <p:spPr>
          <a:xfrm>
            <a:off x="2644859" y="5047860"/>
            <a:ext cx="4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E99C803-2FC1-164C-9B48-FB00EA2BA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677" y="4872567"/>
            <a:ext cx="430306" cy="44943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7E7023-BEEB-F74C-B551-52A4472318EC}"/>
              </a:ext>
            </a:extLst>
          </p:cNvPr>
          <p:cNvSpPr txBox="1"/>
          <p:nvPr/>
        </p:nvSpPr>
        <p:spPr>
          <a:xfrm>
            <a:off x="2650525" y="5502022"/>
            <a:ext cx="4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126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23776 -0.144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8346 -0.2745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5 L 0.14505 -0.0011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0078 -0.1446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43893 -0.2736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16185 -0.1446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39713 -0.2736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7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338" y="1664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RMT 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218240-1D0B-B941-8DE2-B4C0F12340AE}"/>
              </a:ext>
            </a:extLst>
          </p:cNvPr>
          <p:cNvSpPr txBox="1">
            <a:spLocks/>
          </p:cNvSpPr>
          <p:nvPr/>
        </p:nvSpPr>
        <p:spPr>
          <a:xfrm>
            <a:off x="3792071" y="4260025"/>
            <a:ext cx="8026117" cy="103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/>
              <a:t>Problem: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E84CC2-0CA6-814B-8EA1-80BD3D006262}"/>
              </a:ext>
            </a:extLst>
          </p:cNvPr>
          <p:cNvSpPr txBox="1">
            <a:spLocks/>
          </p:cNvSpPr>
          <p:nvPr/>
        </p:nvSpPr>
        <p:spPr>
          <a:xfrm>
            <a:off x="3792071" y="5343046"/>
            <a:ext cx="8026117" cy="149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Not all offloads can be supported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(e.g., crypto, compression, and RDMA)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34A631-681E-AD47-AC97-BB42EBBAC6F4}"/>
              </a:ext>
            </a:extLst>
          </p:cNvPr>
          <p:cNvSpPr txBox="1">
            <a:spLocks/>
          </p:cNvSpPr>
          <p:nvPr/>
        </p:nvSpPr>
        <p:spPr>
          <a:xfrm>
            <a:off x="2366338" y="1031282"/>
            <a:ext cx="10515600" cy="10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Example: </a:t>
            </a:r>
            <a:r>
              <a:rPr lang="en-US" sz="4000" dirty="0" err="1">
                <a:solidFill>
                  <a:schemeClr val="tx2"/>
                </a:solidFill>
              </a:rPr>
              <a:t>FlexNIC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B70BD9-1679-E84F-BCC1-FCE7E24A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484" y="368500"/>
            <a:ext cx="1325563" cy="1325564"/>
          </a:xfrm>
          <a:custGeom>
            <a:avLst/>
            <a:gdLst>
              <a:gd name="connsiteX0" fmla="*/ 1282700 w 2565399"/>
              <a:gd name="connsiteY0" fmla="*/ 0 h 2565400"/>
              <a:gd name="connsiteX1" fmla="*/ 2558778 w 2565399"/>
              <a:gd name="connsiteY1" fmla="*/ 1151551 h 2565400"/>
              <a:gd name="connsiteX2" fmla="*/ 2565398 w 2565399"/>
              <a:gd name="connsiteY2" fmla="*/ 1282661 h 2565400"/>
              <a:gd name="connsiteX3" fmla="*/ 2565398 w 2565399"/>
              <a:gd name="connsiteY3" fmla="*/ 0 h 2565400"/>
              <a:gd name="connsiteX4" fmla="*/ 2565399 w 2565399"/>
              <a:gd name="connsiteY4" fmla="*/ 0 h 2565400"/>
              <a:gd name="connsiteX5" fmla="*/ 2565399 w 2565399"/>
              <a:gd name="connsiteY5" fmla="*/ 2565400 h 2565400"/>
              <a:gd name="connsiteX6" fmla="*/ 2565398 w 2565399"/>
              <a:gd name="connsiteY6" fmla="*/ 2565400 h 2565400"/>
              <a:gd name="connsiteX7" fmla="*/ 2565398 w 2565399"/>
              <a:gd name="connsiteY7" fmla="*/ 1282740 h 2565400"/>
              <a:gd name="connsiteX8" fmla="*/ 2558778 w 2565399"/>
              <a:gd name="connsiteY8" fmla="*/ 1413849 h 2565400"/>
              <a:gd name="connsiteX9" fmla="*/ 1282700 w 2565399"/>
              <a:gd name="connsiteY9" fmla="*/ 2565400 h 2565400"/>
              <a:gd name="connsiteX10" fmla="*/ 0 w 2565399"/>
              <a:gd name="connsiteY10" fmla="*/ 1282700 h 2565400"/>
              <a:gd name="connsiteX11" fmla="*/ 1282700 w 2565399"/>
              <a:gd name="connsiteY11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399" h="2565400">
                <a:moveTo>
                  <a:pt x="1282700" y="0"/>
                </a:moveTo>
                <a:cubicBezTo>
                  <a:pt x="1946840" y="0"/>
                  <a:pt x="2493091" y="504742"/>
                  <a:pt x="2558778" y="1151551"/>
                </a:cubicBezTo>
                <a:lnTo>
                  <a:pt x="2565398" y="1282661"/>
                </a:lnTo>
                <a:lnTo>
                  <a:pt x="2565398" y="0"/>
                </a:lnTo>
                <a:lnTo>
                  <a:pt x="2565399" y="0"/>
                </a:lnTo>
                <a:lnTo>
                  <a:pt x="2565399" y="2565400"/>
                </a:lnTo>
                <a:lnTo>
                  <a:pt x="2565398" y="2565400"/>
                </a:lnTo>
                <a:lnTo>
                  <a:pt x="2565398" y="1282740"/>
                </a:lnTo>
                <a:lnTo>
                  <a:pt x="2558778" y="1413849"/>
                </a:lnTo>
                <a:cubicBezTo>
                  <a:pt x="2493091" y="2060658"/>
                  <a:pt x="1946840" y="2565400"/>
                  <a:pt x="1282700" y="2565400"/>
                </a:cubicBezTo>
                <a:cubicBezTo>
                  <a:pt x="574284" y="2565400"/>
                  <a:pt x="0" y="1991116"/>
                  <a:pt x="0" y="1282700"/>
                </a:cubicBezTo>
                <a:cubicBezTo>
                  <a:pt x="0" y="574284"/>
                  <a:pt x="574284" y="0"/>
                  <a:pt x="1282700" y="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3C8773B-14BE-124A-8100-DF39E1F9AC0D}"/>
              </a:ext>
            </a:extLst>
          </p:cNvPr>
          <p:cNvSpPr>
            <a:spLocks noChangeAspect="1"/>
          </p:cNvSpPr>
          <p:nvPr/>
        </p:nvSpPr>
        <p:spPr>
          <a:xfrm>
            <a:off x="911616" y="2320063"/>
            <a:ext cx="578275" cy="573168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C334D4-5012-AF4F-83A8-E13020E38260}"/>
              </a:ext>
            </a:extLst>
          </p:cNvPr>
          <p:cNvSpPr>
            <a:spLocks noChangeAspect="1"/>
          </p:cNvSpPr>
          <p:nvPr/>
        </p:nvSpPr>
        <p:spPr>
          <a:xfrm>
            <a:off x="911616" y="3266072"/>
            <a:ext cx="578275" cy="573168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9C7E7-5DE1-0D44-9E4B-E1CBB343926E}"/>
              </a:ext>
            </a:extLst>
          </p:cNvPr>
          <p:cNvSpPr txBox="1"/>
          <p:nvPr/>
        </p:nvSpPr>
        <p:spPr>
          <a:xfrm rot="5400000">
            <a:off x="1194507" y="2817935"/>
            <a:ext cx="391471" cy="49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1654AE-0D75-344D-BBF8-1EB2C83E18BF}"/>
              </a:ext>
            </a:extLst>
          </p:cNvPr>
          <p:cNvCxnSpPr>
            <a:cxnSpLocks/>
          </p:cNvCxnSpPr>
          <p:nvPr/>
        </p:nvCxnSpPr>
        <p:spPr>
          <a:xfrm>
            <a:off x="1954778" y="2606647"/>
            <a:ext cx="0" cy="1016016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9F7094-7A9E-8946-B886-81EA28B30034}"/>
              </a:ext>
            </a:extLst>
          </p:cNvPr>
          <p:cNvCxnSpPr>
            <a:endCxn id="13" idx="6"/>
          </p:cNvCxnSpPr>
          <p:nvPr/>
        </p:nvCxnSpPr>
        <p:spPr>
          <a:xfrm flipH="1">
            <a:off x="1489891" y="2606647"/>
            <a:ext cx="464887" cy="0"/>
          </a:xfrm>
          <a:prstGeom prst="straightConnector1">
            <a:avLst/>
          </a:prstGeom>
          <a:ln w="508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4E795E-99A4-3A40-BCF6-9A2B646A3EB3}"/>
              </a:ext>
            </a:extLst>
          </p:cNvPr>
          <p:cNvCxnSpPr>
            <a:cxnSpLocks/>
          </p:cNvCxnSpPr>
          <p:nvPr/>
        </p:nvCxnSpPr>
        <p:spPr>
          <a:xfrm flipH="1">
            <a:off x="1489891" y="3622663"/>
            <a:ext cx="464887" cy="0"/>
          </a:xfrm>
          <a:prstGeom prst="straightConnector1">
            <a:avLst/>
          </a:prstGeom>
          <a:ln w="508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FFB3B90-B719-5D43-B543-733723F26B70}"/>
              </a:ext>
            </a:extLst>
          </p:cNvPr>
          <p:cNvSpPr>
            <a:spLocks noChangeAspect="1"/>
          </p:cNvSpPr>
          <p:nvPr/>
        </p:nvSpPr>
        <p:spPr>
          <a:xfrm>
            <a:off x="9617372" y="2498291"/>
            <a:ext cx="1663012" cy="1119043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to CPU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96CB33-1DF4-F649-A237-E18E66344B24}"/>
              </a:ext>
            </a:extLst>
          </p:cNvPr>
          <p:cNvCxnSpPr>
            <a:cxnSpLocks/>
          </p:cNvCxnSpPr>
          <p:nvPr/>
        </p:nvCxnSpPr>
        <p:spPr>
          <a:xfrm>
            <a:off x="1954778" y="3114655"/>
            <a:ext cx="434145" cy="0"/>
          </a:xfrm>
          <a:prstGeom prst="straightConnector1">
            <a:avLst/>
          </a:prstGeom>
          <a:ln w="508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204B09C-A3A6-954F-845D-E40725FB5352}"/>
              </a:ext>
            </a:extLst>
          </p:cNvPr>
          <p:cNvSpPr/>
          <p:nvPr/>
        </p:nvSpPr>
        <p:spPr>
          <a:xfrm>
            <a:off x="2388922" y="2060982"/>
            <a:ext cx="6476305" cy="2280452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NIC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6AB2AA-C736-5E49-A805-704348A544A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865237" y="3057813"/>
            <a:ext cx="752135" cy="16510"/>
          </a:xfrm>
          <a:prstGeom prst="straightConnector1">
            <a:avLst/>
          </a:prstGeom>
          <a:ln w="508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78B07EF-EBF3-5C43-9A8E-D204A29D9F3C}"/>
              </a:ext>
            </a:extLst>
          </p:cNvPr>
          <p:cNvSpPr/>
          <p:nvPr/>
        </p:nvSpPr>
        <p:spPr>
          <a:xfrm>
            <a:off x="3105016" y="2412698"/>
            <a:ext cx="1667708" cy="1403913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Match + Action 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2A2020-4655-C342-BAA8-CA2BFBC81AED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2366338" y="3114655"/>
            <a:ext cx="738678" cy="38"/>
          </a:xfrm>
          <a:prstGeom prst="straightConnector1">
            <a:avLst/>
          </a:prstGeom>
          <a:ln w="508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45F009-132A-354F-AA7E-2B79002B2206}"/>
              </a:ext>
            </a:extLst>
          </p:cNvPr>
          <p:cNvCxnSpPr>
            <a:cxnSpLocks/>
          </p:cNvCxnSpPr>
          <p:nvPr/>
        </p:nvCxnSpPr>
        <p:spPr>
          <a:xfrm flipV="1">
            <a:off x="4750139" y="3114654"/>
            <a:ext cx="738678" cy="38"/>
          </a:xfrm>
          <a:prstGeom prst="straightConnector1">
            <a:avLst/>
          </a:prstGeom>
          <a:ln w="508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5F0B8D-E9F9-6B47-9EAF-70C08ECC8F01}"/>
              </a:ext>
            </a:extLst>
          </p:cNvPr>
          <p:cNvSpPr txBox="1"/>
          <p:nvPr/>
        </p:nvSpPr>
        <p:spPr>
          <a:xfrm>
            <a:off x="5607340" y="2763608"/>
            <a:ext cx="60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082278-0AED-4349-A985-99E69B93234E}"/>
              </a:ext>
            </a:extLst>
          </p:cNvPr>
          <p:cNvSpPr/>
          <p:nvPr/>
        </p:nvSpPr>
        <p:spPr>
          <a:xfrm>
            <a:off x="7039538" y="2372366"/>
            <a:ext cx="1152867" cy="1403913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M + A 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D3D1D8-A59A-744B-8D6C-77BEE9668591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214533" y="3074323"/>
            <a:ext cx="825005" cy="0"/>
          </a:xfrm>
          <a:prstGeom prst="straightConnector1">
            <a:avLst/>
          </a:prstGeom>
          <a:ln w="508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85518F-7770-C444-9A46-4B5906A54462}"/>
              </a:ext>
            </a:extLst>
          </p:cNvPr>
          <p:cNvCxnSpPr>
            <a:cxnSpLocks/>
          </p:cNvCxnSpPr>
          <p:nvPr/>
        </p:nvCxnSpPr>
        <p:spPr>
          <a:xfrm flipV="1">
            <a:off x="8169821" y="3074322"/>
            <a:ext cx="738678" cy="38"/>
          </a:xfrm>
          <a:prstGeom prst="straightConnector1">
            <a:avLst/>
          </a:prstGeom>
          <a:ln w="5080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359BFD6B-5989-0D4D-8B0B-E0F6C1A1AE20}"/>
              </a:ext>
            </a:extLst>
          </p:cNvPr>
          <p:cNvSpPr txBox="1">
            <a:spLocks/>
          </p:cNvSpPr>
          <p:nvPr/>
        </p:nvSpPr>
        <p:spPr>
          <a:xfrm>
            <a:off x="3792071" y="4238579"/>
            <a:ext cx="8026117" cy="103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/>
              <a:t>Benefits: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ED2100E-17F8-5F42-B8A4-F571A21DDEA7}"/>
              </a:ext>
            </a:extLst>
          </p:cNvPr>
          <p:cNvSpPr txBox="1">
            <a:spLocks/>
          </p:cNvSpPr>
          <p:nvPr/>
        </p:nvSpPr>
        <p:spPr>
          <a:xfrm>
            <a:off x="3792071" y="5333250"/>
            <a:ext cx="8026117" cy="190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Predictable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Protocol Independence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BB2B690-BB38-1848-A6CE-532D7441A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83297"/>
              </p:ext>
            </p:extLst>
          </p:nvPr>
        </p:nvGraphicFramePr>
        <p:xfrm>
          <a:off x="481363" y="5348736"/>
          <a:ext cx="2743200" cy="914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29206">
                  <a:extLst>
                    <a:ext uri="{9D8B030D-6E8A-4147-A177-3AD203B41FA5}">
                      <a16:colId xmlns:a16="http://schemas.microsoft.com/office/drawing/2014/main" val="1661341405"/>
                    </a:ext>
                  </a:extLst>
                </a:gridCol>
                <a:gridCol w="713994">
                  <a:extLst>
                    <a:ext uri="{9D8B030D-6E8A-4147-A177-3AD203B41FA5}">
                      <a16:colId xmlns:a16="http://schemas.microsoft.com/office/drawing/2014/main" val="82510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8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2523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39A7A75-4CFE-E749-BB1B-E7B032C2FD95}"/>
              </a:ext>
            </a:extLst>
          </p:cNvPr>
          <p:cNvSpPr txBox="1"/>
          <p:nvPr/>
        </p:nvSpPr>
        <p:spPr>
          <a:xfrm>
            <a:off x="2672355" y="5049034"/>
            <a:ext cx="4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F37926A-0156-2747-BDE1-D478D569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73" y="5781662"/>
            <a:ext cx="430306" cy="4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" grpId="0"/>
      <p:bldP spid="34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28" y="365125"/>
            <a:ext cx="955407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PANIC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12</a:t>
            </a:fld>
            <a:endParaRPr lang="en-US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D021B284-882A-1442-981E-6C80251D1DB5}"/>
              </a:ext>
            </a:extLst>
          </p:cNvPr>
          <p:cNvSpPr txBox="1">
            <a:spLocks/>
          </p:cNvSpPr>
          <p:nvPr/>
        </p:nvSpPr>
        <p:spPr>
          <a:xfrm>
            <a:off x="7003654" y="1583054"/>
            <a:ext cx="4831410" cy="713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PANIC Components: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3D6314CB-1AC8-6F4B-84C4-7020F6EC8DEF}"/>
              </a:ext>
            </a:extLst>
          </p:cNvPr>
          <p:cNvSpPr txBox="1">
            <a:spLocks/>
          </p:cNvSpPr>
          <p:nvPr/>
        </p:nvSpPr>
        <p:spPr>
          <a:xfrm>
            <a:off x="7003654" y="2296501"/>
            <a:ext cx="4831410" cy="3794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Heavyweight RMT Engines: Parse packets and determine offload chain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High-throughput on-chip network: Forwards packets between engines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Independent Engines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>
                <a:solidFill>
                  <a:schemeClr val="tx2"/>
                </a:solidFill>
              </a:rPr>
              <a:t>Distributed Scheduling: Local priority queues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68633E-A080-1B4D-B72F-9C5E4E3CDE15}"/>
              </a:ext>
            </a:extLst>
          </p:cNvPr>
          <p:cNvCxnSpPr>
            <a:cxnSpLocks/>
          </p:cNvCxnSpPr>
          <p:nvPr/>
        </p:nvCxnSpPr>
        <p:spPr>
          <a:xfrm>
            <a:off x="6705600" y="1690688"/>
            <a:ext cx="0" cy="4848224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A96CA07-36B7-2146-B138-006D080AD940}"/>
              </a:ext>
            </a:extLst>
          </p:cNvPr>
          <p:cNvGrpSpPr/>
          <p:nvPr/>
        </p:nvGrpSpPr>
        <p:grpSpPr>
          <a:xfrm>
            <a:off x="838200" y="3040489"/>
            <a:ext cx="5433704" cy="2609715"/>
            <a:chOff x="838200" y="3040489"/>
            <a:chExt cx="5433704" cy="26097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ECEF2F-F789-EA4E-BA7C-EFC026884C5E}"/>
                </a:ext>
              </a:extLst>
            </p:cNvPr>
            <p:cNvSpPr/>
            <p:nvPr/>
          </p:nvSpPr>
          <p:spPr>
            <a:xfrm>
              <a:off x="838200" y="3040489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A46438-95C3-F442-A6AF-C9A6055B2E47}"/>
                </a:ext>
              </a:extLst>
            </p:cNvPr>
            <p:cNvSpPr/>
            <p:nvPr/>
          </p:nvSpPr>
          <p:spPr>
            <a:xfrm>
              <a:off x="838200" y="4002447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247F8D-FE62-B640-A2FE-1B0301524656}"/>
                </a:ext>
              </a:extLst>
            </p:cNvPr>
            <p:cNvSpPr/>
            <p:nvPr/>
          </p:nvSpPr>
          <p:spPr>
            <a:xfrm>
              <a:off x="838200" y="4964404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A1E557-802F-8E4E-A1F6-AA88B6C52F29}"/>
                </a:ext>
              </a:extLst>
            </p:cNvPr>
            <p:cNvSpPr/>
            <p:nvPr/>
          </p:nvSpPr>
          <p:spPr>
            <a:xfrm>
              <a:off x="273422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D1F350-6FB4-E144-B53C-3D6E6869D3DE}"/>
                </a:ext>
              </a:extLst>
            </p:cNvPr>
            <p:cNvSpPr/>
            <p:nvPr/>
          </p:nvSpPr>
          <p:spPr>
            <a:xfrm>
              <a:off x="2734225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15C023-EC90-E14E-A0B1-CC5ECCE8F445}"/>
                </a:ext>
              </a:extLst>
            </p:cNvPr>
            <p:cNvSpPr/>
            <p:nvPr/>
          </p:nvSpPr>
          <p:spPr>
            <a:xfrm>
              <a:off x="273422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515AA9-7C94-CC40-AB8E-4D0D19F29B6C}"/>
                </a:ext>
              </a:extLst>
            </p:cNvPr>
            <p:cNvSpPr/>
            <p:nvPr/>
          </p:nvSpPr>
          <p:spPr>
            <a:xfrm>
              <a:off x="367775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E2AF16-8670-8849-ABA0-9471499CAC97}"/>
                </a:ext>
              </a:extLst>
            </p:cNvPr>
            <p:cNvSpPr/>
            <p:nvPr/>
          </p:nvSpPr>
          <p:spPr>
            <a:xfrm>
              <a:off x="3677754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Crypto/Zip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A256F6-55E2-6541-BD46-AB228DD05509}"/>
                </a:ext>
              </a:extLst>
            </p:cNvPr>
            <p:cNvSpPr/>
            <p:nvPr/>
          </p:nvSpPr>
          <p:spPr>
            <a:xfrm>
              <a:off x="367775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B2581-7CA4-9C4F-B2A2-5EE474FC8C11}"/>
                </a:ext>
              </a:extLst>
            </p:cNvPr>
            <p:cNvSpPr/>
            <p:nvPr/>
          </p:nvSpPr>
          <p:spPr>
            <a:xfrm>
              <a:off x="4621284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0E326E-9AA9-8E4B-94CD-F2E13EA24402}"/>
                </a:ext>
              </a:extLst>
            </p:cNvPr>
            <p:cNvSpPr/>
            <p:nvPr/>
          </p:nvSpPr>
          <p:spPr>
            <a:xfrm>
              <a:off x="4621283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RDMA/TCP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A4B6B4-F556-954C-906A-64822DC8E315}"/>
                </a:ext>
              </a:extLst>
            </p:cNvPr>
            <p:cNvSpPr/>
            <p:nvPr/>
          </p:nvSpPr>
          <p:spPr>
            <a:xfrm>
              <a:off x="4621285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1C7DE8-77FA-4841-B3B7-924D2C167606}"/>
                </a:ext>
              </a:extLst>
            </p:cNvPr>
            <p:cNvCxnSpPr>
              <a:cxnSpLocks/>
              <a:stCxn id="3" idx="6"/>
              <a:endCxn id="119" idx="3"/>
            </p:cNvCxnSpPr>
            <p:nvPr/>
          </p:nvCxnSpPr>
          <p:spPr>
            <a:xfrm>
              <a:off x="1524000" y="3383389"/>
              <a:ext cx="170771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5F95EB-9D14-4B48-B823-342B39791EFE}"/>
                </a:ext>
              </a:extLst>
            </p:cNvPr>
            <p:cNvCxnSpPr>
              <a:cxnSpLocks/>
              <a:stCxn id="10" idx="0"/>
              <a:endCxn id="3" idx="4"/>
            </p:cNvCxnSpPr>
            <p:nvPr/>
          </p:nvCxnSpPr>
          <p:spPr>
            <a:xfrm flipV="1">
              <a:off x="1181100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F4A978-9647-E24C-BDFD-F0E81EC544B4}"/>
                </a:ext>
              </a:extLst>
            </p:cNvPr>
            <p:cNvCxnSpPr>
              <a:cxnSpLocks/>
              <a:stCxn id="10" idx="6"/>
              <a:endCxn id="121" idx="3"/>
            </p:cNvCxnSpPr>
            <p:nvPr/>
          </p:nvCxnSpPr>
          <p:spPr>
            <a:xfrm flipV="1">
              <a:off x="1524000" y="4345346"/>
              <a:ext cx="175260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93561F-75A9-CB49-8ED6-6902B1A5F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B31963-0525-ED42-9E18-5A6E93C8F919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flipV="1">
              <a:off x="1181100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E0BCF7-9422-0542-928D-BDD0D6D3E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F65360-042C-EF4E-959C-0592EB4971D7}"/>
                </a:ext>
              </a:extLst>
            </p:cNvPr>
            <p:cNvCxnSpPr>
              <a:cxnSpLocks/>
              <a:stCxn id="122" idx="3"/>
              <a:endCxn id="11" idx="6"/>
            </p:cNvCxnSpPr>
            <p:nvPr/>
          </p:nvCxnSpPr>
          <p:spPr>
            <a:xfrm flipH="1">
              <a:off x="1524000" y="5307304"/>
              <a:ext cx="14378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4865BB-A34F-E145-92AA-86B1E2721342}"/>
                </a:ext>
              </a:extLst>
            </p:cNvPr>
            <p:cNvCxnSpPr>
              <a:cxnSpLocks/>
              <a:stCxn id="18" idx="1"/>
              <a:endCxn id="119" idx="0"/>
            </p:cNvCxnSpPr>
            <p:nvPr/>
          </p:nvCxnSpPr>
          <p:spPr>
            <a:xfrm flipH="1">
              <a:off x="2563451" y="3383389"/>
              <a:ext cx="170774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ED8379C-2247-6B41-8EDA-A60793469C99}"/>
                </a:ext>
              </a:extLst>
            </p:cNvPr>
            <p:cNvCxnSpPr>
              <a:cxnSpLocks/>
              <a:stCxn id="20" idx="1"/>
              <a:endCxn id="121" idx="0"/>
            </p:cNvCxnSpPr>
            <p:nvPr/>
          </p:nvCxnSpPr>
          <p:spPr>
            <a:xfrm flipH="1" flipV="1">
              <a:off x="2567940" y="4345346"/>
              <a:ext cx="166285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DA97EA2-7AD2-C148-A594-3355D6ED6CD9}"/>
                </a:ext>
              </a:extLst>
            </p:cNvPr>
            <p:cNvCxnSpPr>
              <a:cxnSpLocks/>
              <a:stCxn id="21" idx="1"/>
              <a:endCxn id="122" idx="0"/>
            </p:cNvCxnSpPr>
            <p:nvPr/>
          </p:nvCxnSpPr>
          <p:spPr>
            <a:xfrm flipH="1">
              <a:off x="2536463" y="5307304"/>
              <a:ext cx="19776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3E05B53-F59C-504E-A2A8-9B114602A6F8}"/>
                </a:ext>
              </a:extLst>
            </p:cNvPr>
            <p:cNvCxnSpPr>
              <a:cxnSpLocks/>
              <a:stCxn id="27" idx="1"/>
              <a:endCxn id="21" idx="3"/>
            </p:cNvCxnSpPr>
            <p:nvPr/>
          </p:nvCxnSpPr>
          <p:spPr>
            <a:xfrm flipH="1">
              <a:off x="3415542" y="5307304"/>
              <a:ext cx="262214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96CE8B-B2BD-F740-BF5C-A680CA0DF3FA}"/>
                </a:ext>
              </a:extLst>
            </p:cNvPr>
            <p:cNvCxnSpPr>
              <a:cxnSpLocks/>
              <a:stCxn id="30" idx="1"/>
              <a:endCxn id="27" idx="3"/>
            </p:cNvCxnSpPr>
            <p:nvPr/>
          </p:nvCxnSpPr>
          <p:spPr>
            <a:xfrm flipH="1">
              <a:off x="4359072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8731A7-1469-A44A-B823-1F5671BE55C4}"/>
                </a:ext>
              </a:extLst>
            </p:cNvPr>
            <p:cNvCxnSpPr>
              <a:cxnSpLocks/>
              <a:stCxn id="29" idx="1"/>
              <a:endCxn id="26" idx="3"/>
            </p:cNvCxnSpPr>
            <p:nvPr/>
          </p:nvCxnSpPr>
          <p:spPr>
            <a:xfrm flipH="1">
              <a:off x="4359071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0E11643-150B-5F44-B926-DA9186A72C34}"/>
                </a:ext>
              </a:extLst>
            </p:cNvPr>
            <p:cNvCxnSpPr>
              <a:cxnSpLocks/>
              <a:stCxn id="28" idx="1"/>
              <a:endCxn id="25" idx="3"/>
            </p:cNvCxnSpPr>
            <p:nvPr/>
          </p:nvCxnSpPr>
          <p:spPr>
            <a:xfrm flipH="1">
              <a:off x="4359072" y="3383389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F3E8148-686E-4C45-9484-546904BF68FB}"/>
                </a:ext>
              </a:extLst>
            </p:cNvPr>
            <p:cNvCxnSpPr>
              <a:cxnSpLocks/>
              <a:stCxn id="25" idx="1"/>
              <a:endCxn id="18" idx="3"/>
            </p:cNvCxnSpPr>
            <p:nvPr/>
          </p:nvCxnSpPr>
          <p:spPr>
            <a:xfrm flipH="1">
              <a:off x="3415542" y="3383389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3E0EFF-F5DA-374C-AE70-9A7CA61112C8}"/>
                </a:ext>
              </a:extLst>
            </p:cNvPr>
            <p:cNvCxnSpPr>
              <a:cxnSpLocks/>
              <a:stCxn id="26" idx="1"/>
              <a:endCxn id="20" idx="3"/>
            </p:cNvCxnSpPr>
            <p:nvPr/>
          </p:nvCxnSpPr>
          <p:spPr>
            <a:xfrm flipH="1">
              <a:off x="3415542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C2F32E-F30B-F04B-A894-D4B6218F7C07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3074884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67BB2D-8297-2243-9512-B59BC4D0F160}"/>
                </a:ext>
              </a:extLst>
            </p:cNvPr>
            <p:cNvCxnSpPr>
              <a:cxnSpLocks/>
              <a:stCxn id="21" idx="0"/>
              <a:endCxn id="20" idx="2"/>
            </p:cNvCxnSpPr>
            <p:nvPr/>
          </p:nvCxnSpPr>
          <p:spPr>
            <a:xfrm flipV="1">
              <a:off x="3074884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9CB069-8BDA-604C-B17C-1B468C095092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>
            <a:xfrm flipV="1">
              <a:off x="4018413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53CB61-DAF5-0344-A674-E69E31E332B3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H="1" flipV="1">
              <a:off x="4018413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0F31BA-080D-EA41-A723-9B384B892BD0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4961942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286E43-45C0-2C49-AF32-A81BDA8BF017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H="1" flipV="1">
              <a:off x="4961942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8B9EC2-0B25-194B-9852-94A40CAE10EE}"/>
                </a:ext>
              </a:extLst>
            </p:cNvPr>
            <p:cNvCxnSpPr/>
            <p:nvPr/>
          </p:nvCxnSpPr>
          <p:spPr>
            <a:xfrm>
              <a:off x="5302600" y="3370798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CB44130-69ED-EA4C-A385-63711C798D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2600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EC6898-FBD3-D146-ABE2-C26D9D59AAFA}"/>
                </a:ext>
              </a:extLst>
            </p:cNvPr>
            <p:cNvSpPr txBox="1"/>
            <p:nvPr/>
          </p:nvSpPr>
          <p:spPr>
            <a:xfrm>
              <a:off x="5504322" y="3165528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503A24C-9780-A44F-B480-5BCD255E028F}"/>
                </a:ext>
              </a:extLst>
            </p:cNvPr>
            <p:cNvSpPr txBox="1"/>
            <p:nvPr/>
          </p:nvSpPr>
          <p:spPr>
            <a:xfrm>
              <a:off x="5487518" y="5138027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7F657A0C-541F-664D-ACA6-887477DD1AA3}"/>
                </a:ext>
              </a:extLst>
            </p:cNvPr>
            <p:cNvSpPr/>
            <p:nvPr/>
          </p:nvSpPr>
          <p:spPr>
            <a:xfrm>
              <a:off x="1694771" y="3043695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1</a:t>
              </a:r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43A46904-F9E8-BA4E-A466-70B54048C17B}"/>
                </a:ext>
              </a:extLst>
            </p:cNvPr>
            <p:cNvSpPr/>
            <p:nvPr/>
          </p:nvSpPr>
          <p:spPr>
            <a:xfrm>
              <a:off x="1699260" y="4002446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2</a:t>
              </a: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02329A2-F5DF-ED46-81C7-C7605C25FC24}"/>
                </a:ext>
              </a:extLst>
            </p:cNvPr>
            <p:cNvSpPr/>
            <p:nvPr/>
          </p:nvSpPr>
          <p:spPr>
            <a:xfrm>
              <a:off x="1667783" y="4964404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3</a:t>
              </a:r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2CB28306-ADB7-0D44-A2BF-A20B037024C4}"/>
              </a:ext>
            </a:extLst>
          </p:cNvPr>
          <p:cNvSpPr/>
          <p:nvPr/>
        </p:nvSpPr>
        <p:spPr>
          <a:xfrm>
            <a:off x="1521759" y="2585322"/>
            <a:ext cx="1210226" cy="3505938"/>
          </a:xfrm>
          <a:prstGeom prst="ellipse">
            <a:avLst/>
          </a:prstGeom>
          <a:noFill/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958B16B-0744-2441-AD1D-CA95974B0D12}"/>
              </a:ext>
            </a:extLst>
          </p:cNvPr>
          <p:cNvSpPr/>
          <p:nvPr/>
        </p:nvSpPr>
        <p:spPr>
          <a:xfrm>
            <a:off x="2558967" y="2436159"/>
            <a:ext cx="2860205" cy="3920191"/>
          </a:xfrm>
          <a:prstGeom prst="ellipse">
            <a:avLst/>
          </a:prstGeom>
          <a:noFill/>
          <a:ln w="635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3DE16EC-F27B-234B-B292-C9A7AF92F076}"/>
              </a:ext>
            </a:extLst>
          </p:cNvPr>
          <p:cNvGrpSpPr/>
          <p:nvPr/>
        </p:nvGrpSpPr>
        <p:grpSpPr>
          <a:xfrm>
            <a:off x="1106278" y="3244895"/>
            <a:ext cx="3947103" cy="2181119"/>
            <a:chOff x="1106278" y="3244895"/>
            <a:chExt cx="3947103" cy="2181119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8920344-E665-CB41-8480-C658DCF3CAC6}"/>
                </a:ext>
              </a:extLst>
            </p:cNvPr>
            <p:cNvSpPr/>
            <p:nvPr/>
          </p:nvSpPr>
          <p:spPr>
            <a:xfrm>
              <a:off x="4301127" y="5198409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097855E-E8B3-3542-94C9-3E231A77421E}"/>
                </a:ext>
              </a:extLst>
            </p:cNvPr>
            <p:cNvSpPr/>
            <p:nvPr/>
          </p:nvSpPr>
          <p:spPr>
            <a:xfrm>
              <a:off x="4299239" y="4258258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1DC1ECC-6308-4940-A54F-83AA39A41DE6}"/>
                </a:ext>
              </a:extLst>
            </p:cNvPr>
            <p:cNvSpPr/>
            <p:nvPr/>
          </p:nvSpPr>
          <p:spPr>
            <a:xfrm>
              <a:off x="4297688" y="3270744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181BF9E2-3B72-E741-B713-8D419955C3BB}"/>
                </a:ext>
              </a:extLst>
            </p:cNvPr>
            <p:cNvSpPr/>
            <p:nvPr/>
          </p:nvSpPr>
          <p:spPr>
            <a:xfrm>
              <a:off x="3341923" y="5184660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F526CA1-902E-AA48-8BC8-ED9F437EF01F}"/>
                </a:ext>
              </a:extLst>
            </p:cNvPr>
            <p:cNvSpPr/>
            <p:nvPr/>
          </p:nvSpPr>
          <p:spPr>
            <a:xfrm>
              <a:off x="3340035" y="4244509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2EC21E7-D18B-D743-AA64-E6AFF46C1DE2}"/>
                </a:ext>
              </a:extLst>
            </p:cNvPr>
            <p:cNvSpPr/>
            <p:nvPr/>
          </p:nvSpPr>
          <p:spPr>
            <a:xfrm>
              <a:off x="3338484" y="3256995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6AFD58B-A4F7-6F40-BC13-34336E2D7586}"/>
                </a:ext>
              </a:extLst>
            </p:cNvPr>
            <p:cNvSpPr/>
            <p:nvPr/>
          </p:nvSpPr>
          <p:spPr>
            <a:xfrm>
              <a:off x="2433851" y="5172560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2F2FBA1-F8EC-3041-89D8-E1953E233269}"/>
                </a:ext>
              </a:extLst>
            </p:cNvPr>
            <p:cNvSpPr/>
            <p:nvPr/>
          </p:nvSpPr>
          <p:spPr>
            <a:xfrm>
              <a:off x="2431963" y="4232409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B69ABC1-6660-794B-961D-179E520D111C}"/>
                </a:ext>
              </a:extLst>
            </p:cNvPr>
            <p:cNvSpPr/>
            <p:nvPr/>
          </p:nvSpPr>
          <p:spPr>
            <a:xfrm>
              <a:off x="2430412" y="3244895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6215F3D-AB9B-3C48-A6BC-7A7C5AF5AC4B}"/>
                </a:ext>
              </a:extLst>
            </p:cNvPr>
            <p:cNvSpPr/>
            <p:nvPr/>
          </p:nvSpPr>
          <p:spPr>
            <a:xfrm>
              <a:off x="1421291" y="5172560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6E23E0-E569-534F-BDB8-4E5EB08CC702}"/>
                </a:ext>
              </a:extLst>
            </p:cNvPr>
            <p:cNvSpPr/>
            <p:nvPr/>
          </p:nvSpPr>
          <p:spPr>
            <a:xfrm>
              <a:off x="1419403" y="4232409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E310111-F0B8-1242-B349-2C22D6AB7E1A}"/>
                </a:ext>
              </a:extLst>
            </p:cNvPr>
            <p:cNvSpPr/>
            <p:nvPr/>
          </p:nvSpPr>
          <p:spPr>
            <a:xfrm>
              <a:off x="1417852" y="3244895"/>
              <a:ext cx="381876" cy="22760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5934E0B-3679-1247-A792-62DE0362773C}"/>
                </a:ext>
              </a:extLst>
            </p:cNvPr>
            <p:cNvSpPr/>
            <p:nvPr/>
          </p:nvSpPr>
          <p:spPr>
            <a:xfrm>
              <a:off x="4878120" y="3723131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8006619-0A00-AE46-84A6-6D7CDAA0F38E}"/>
                </a:ext>
              </a:extLst>
            </p:cNvPr>
            <p:cNvSpPr/>
            <p:nvPr/>
          </p:nvSpPr>
          <p:spPr>
            <a:xfrm>
              <a:off x="4878120" y="4664012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9BF9721-8914-A54A-AD40-6A52A722031B}"/>
                </a:ext>
              </a:extLst>
            </p:cNvPr>
            <p:cNvSpPr/>
            <p:nvPr/>
          </p:nvSpPr>
          <p:spPr>
            <a:xfrm>
              <a:off x="3946781" y="3745422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463D292-661A-8E43-A97E-0C9681C388ED}"/>
                </a:ext>
              </a:extLst>
            </p:cNvPr>
            <p:cNvSpPr/>
            <p:nvPr/>
          </p:nvSpPr>
          <p:spPr>
            <a:xfrm>
              <a:off x="3946781" y="4686303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2F950ED-DD81-844C-B7D2-4A01BB588ACB}"/>
                </a:ext>
              </a:extLst>
            </p:cNvPr>
            <p:cNvSpPr/>
            <p:nvPr/>
          </p:nvSpPr>
          <p:spPr>
            <a:xfrm>
              <a:off x="2978069" y="3723131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302D715-CB97-CC46-8858-6B9933DA9EB0}"/>
                </a:ext>
              </a:extLst>
            </p:cNvPr>
            <p:cNvSpPr/>
            <p:nvPr/>
          </p:nvSpPr>
          <p:spPr>
            <a:xfrm>
              <a:off x="2978069" y="4664012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70DCAE8-635A-D449-B70D-4B87F8E5EF48}"/>
                </a:ext>
              </a:extLst>
            </p:cNvPr>
            <p:cNvSpPr/>
            <p:nvPr/>
          </p:nvSpPr>
          <p:spPr>
            <a:xfrm>
              <a:off x="2045967" y="3719511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09364F4-FE74-5B41-BF0F-287A644B65B4}"/>
                </a:ext>
              </a:extLst>
            </p:cNvPr>
            <p:cNvSpPr/>
            <p:nvPr/>
          </p:nvSpPr>
          <p:spPr>
            <a:xfrm>
              <a:off x="2045967" y="4660392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B9348D7-7637-804E-990E-006F691F03C9}"/>
                </a:ext>
              </a:extLst>
            </p:cNvPr>
            <p:cNvSpPr/>
            <p:nvPr/>
          </p:nvSpPr>
          <p:spPr>
            <a:xfrm>
              <a:off x="1106278" y="3726289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FE906A6-AF1F-3042-AA80-8692575D2BFA}"/>
                </a:ext>
              </a:extLst>
            </p:cNvPr>
            <p:cNvSpPr/>
            <p:nvPr/>
          </p:nvSpPr>
          <p:spPr>
            <a:xfrm>
              <a:off x="1106278" y="4667170"/>
              <a:ext cx="175261" cy="279315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F5F23E09-6DF7-6744-9131-CF1B120C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5" y="472758"/>
            <a:ext cx="1110296" cy="11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38" grpId="0" animBg="1"/>
      <p:bldP spid="138" grpId="1" animBg="1"/>
      <p:bldP spid="1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28" y="365125"/>
            <a:ext cx="9554072" cy="132556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PANIC Satisfies Our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13</a:t>
            </a:fld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3D6314CB-1AC8-6F4B-84C4-7020F6EC8DEF}"/>
              </a:ext>
            </a:extLst>
          </p:cNvPr>
          <p:cNvSpPr txBox="1">
            <a:spLocks/>
          </p:cNvSpPr>
          <p:nvPr/>
        </p:nvSpPr>
        <p:spPr>
          <a:xfrm>
            <a:off x="6967811" y="1845733"/>
            <a:ext cx="4831410" cy="4510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Chaining: RMT engines compute source routes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Generality: Independent engines may be arbitrary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High Performance: RMT engines and the on-chip network provide high performance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Isolation: Packets are scheduled at every engine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68633E-A080-1B4D-B72F-9C5E4E3CDE15}"/>
              </a:ext>
            </a:extLst>
          </p:cNvPr>
          <p:cNvCxnSpPr>
            <a:cxnSpLocks/>
          </p:cNvCxnSpPr>
          <p:nvPr/>
        </p:nvCxnSpPr>
        <p:spPr>
          <a:xfrm>
            <a:off x="6705600" y="1690688"/>
            <a:ext cx="0" cy="4848224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A96CA07-36B7-2146-B138-006D080AD940}"/>
              </a:ext>
            </a:extLst>
          </p:cNvPr>
          <p:cNvGrpSpPr/>
          <p:nvPr/>
        </p:nvGrpSpPr>
        <p:grpSpPr>
          <a:xfrm>
            <a:off x="838200" y="3040489"/>
            <a:ext cx="5433704" cy="2609715"/>
            <a:chOff x="838200" y="3040489"/>
            <a:chExt cx="5433704" cy="26097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ECEF2F-F789-EA4E-BA7C-EFC026884C5E}"/>
                </a:ext>
              </a:extLst>
            </p:cNvPr>
            <p:cNvSpPr/>
            <p:nvPr/>
          </p:nvSpPr>
          <p:spPr>
            <a:xfrm>
              <a:off x="838200" y="3040489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A46438-95C3-F442-A6AF-C9A6055B2E47}"/>
                </a:ext>
              </a:extLst>
            </p:cNvPr>
            <p:cNvSpPr/>
            <p:nvPr/>
          </p:nvSpPr>
          <p:spPr>
            <a:xfrm>
              <a:off x="838200" y="4002447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247F8D-FE62-B640-A2FE-1B0301524656}"/>
                </a:ext>
              </a:extLst>
            </p:cNvPr>
            <p:cNvSpPr/>
            <p:nvPr/>
          </p:nvSpPr>
          <p:spPr>
            <a:xfrm>
              <a:off x="838200" y="4964404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A1E557-802F-8E4E-A1F6-AA88B6C52F29}"/>
                </a:ext>
              </a:extLst>
            </p:cNvPr>
            <p:cNvSpPr/>
            <p:nvPr/>
          </p:nvSpPr>
          <p:spPr>
            <a:xfrm>
              <a:off x="273422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D1F350-6FB4-E144-B53C-3D6E6869D3DE}"/>
                </a:ext>
              </a:extLst>
            </p:cNvPr>
            <p:cNvSpPr/>
            <p:nvPr/>
          </p:nvSpPr>
          <p:spPr>
            <a:xfrm>
              <a:off x="2734225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15C023-EC90-E14E-A0B1-CC5ECCE8F445}"/>
                </a:ext>
              </a:extLst>
            </p:cNvPr>
            <p:cNvSpPr/>
            <p:nvPr/>
          </p:nvSpPr>
          <p:spPr>
            <a:xfrm>
              <a:off x="273422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515AA9-7C94-CC40-AB8E-4D0D19F29B6C}"/>
                </a:ext>
              </a:extLst>
            </p:cNvPr>
            <p:cNvSpPr/>
            <p:nvPr/>
          </p:nvSpPr>
          <p:spPr>
            <a:xfrm>
              <a:off x="367775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E2AF16-8670-8849-ABA0-9471499CAC97}"/>
                </a:ext>
              </a:extLst>
            </p:cNvPr>
            <p:cNvSpPr/>
            <p:nvPr/>
          </p:nvSpPr>
          <p:spPr>
            <a:xfrm>
              <a:off x="3677754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Crypto/Zip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A256F6-55E2-6541-BD46-AB228DD05509}"/>
                </a:ext>
              </a:extLst>
            </p:cNvPr>
            <p:cNvSpPr/>
            <p:nvPr/>
          </p:nvSpPr>
          <p:spPr>
            <a:xfrm>
              <a:off x="367775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B2581-7CA4-9C4F-B2A2-5EE474FC8C11}"/>
                </a:ext>
              </a:extLst>
            </p:cNvPr>
            <p:cNvSpPr/>
            <p:nvPr/>
          </p:nvSpPr>
          <p:spPr>
            <a:xfrm>
              <a:off x="4621284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0E326E-9AA9-8E4B-94CD-F2E13EA24402}"/>
                </a:ext>
              </a:extLst>
            </p:cNvPr>
            <p:cNvSpPr/>
            <p:nvPr/>
          </p:nvSpPr>
          <p:spPr>
            <a:xfrm>
              <a:off x="4621283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RDMA/TCP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A4B6B4-F556-954C-906A-64822DC8E315}"/>
                </a:ext>
              </a:extLst>
            </p:cNvPr>
            <p:cNvSpPr/>
            <p:nvPr/>
          </p:nvSpPr>
          <p:spPr>
            <a:xfrm>
              <a:off x="4621285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1C7DE8-77FA-4841-B3B7-924D2C167606}"/>
                </a:ext>
              </a:extLst>
            </p:cNvPr>
            <p:cNvCxnSpPr>
              <a:cxnSpLocks/>
              <a:stCxn id="3" idx="6"/>
              <a:endCxn id="119" idx="3"/>
            </p:cNvCxnSpPr>
            <p:nvPr/>
          </p:nvCxnSpPr>
          <p:spPr>
            <a:xfrm>
              <a:off x="1524000" y="3383389"/>
              <a:ext cx="170771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5F95EB-9D14-4B48-B823-342B39791EFE}"/>
                </a:ext>
              </a:extLst>
            </p:cNvPr>
            <p:cNvCxnSpPr>
              <a:cxnSpLocks/>
              <a:stCxn id="10" idx="0"/>
              <a:endCxn id="3" idx="4"/>
            </p:cNvCxnSpPr>
            <p:nvPr/>
          </p:nvCxnSpPr>
          <p:spPr>
            <a:xfrm flipV="1">
              <a:off x="1181100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F4A978-9647-E24C-BDFD-F0E81EC544B4}"/>
                </a:ext>
              </a:extLst>
            </p:cNvPr>
            <p:cNvCxnSpPr>
              <a:cxnSpLocks/>
              <a:stCxn id="10" idx="6"/>
              <a:endCxn id="121" idx="3"/>
            </p:cNvCxnSpPr>
            <p:nvPr/>
          </p:nvCxnSpPr>
          <p:spPr>
            <a:xfrm flipV="1">
              <a:off x="1524000" y="4345346"/>
              <a:ext cx="175260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93561F-75A9-CB49-8ED6-6902B1A5F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B31963-0525-ED42-9E18-5A6E93C8F919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flipV="1">
              <a:off x="1181100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E0BCF7-9422-0542-928D-BDD0D6D3E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F65360-042C-EF4E-959C-0592EB4971D7}"/>
                </a:ext>
              </a:extLst>
            </p:cNvPr>
            <p:cNvCxnSpPr>
              <a:cxnSpLocks/>
              <a:stCxn id="122" idx="3"/>
              <a:endCxn id="11" idx="6"/>
            </p:cNvCxnSpPr>
            <p:nvPr/>
          </p:nvCxnSpPr>
          <p:spPr>
            <a:xfrm flipH="1">
              <a:off x="1524000" y="5307304"/>
              <a:ext cx="14378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4865BB-A34F-E145-92AA-86B1E2721342}"/>
                </a:ext>
              </a:extLst>
            </p:cNvPr>
            <p:cNvCxnSpPr>
              <a:cxnSpLocks/>
              <a:stCxn id="18" idx="1"/>
              <a:endCxn id="119" idx="0"/>
            </p:cNvCxnSpPr>
            <p:nvPr/>
          </p:nvCxnSpPr>
          <p:spPr>
            <a:xfrm flipH="1">
              <a:off x="2563451" y="3383389"/>
              <a:ext cx="170774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ED8379C-2247-6B41-8EDA-A60793469C99}"/>
                </a:ext>
              </a:extLst>
            </p:cNvPr>
            <p:cNvCxnSpPr>
              <a:cxnSpLocks/>
              <a:stCxn id="20" idx="1"/>
              <a:endCxn id="121" idx="0"/>
            </p:cNvCxnSpPr>
            <p:nvPr/>
          </p:nvCxnSpPr>
          <p:spPr>
            <a:xfrm flipH="1" flipV="1">
              <a:off x="2567940" y="4345346"/>
              <a:ext cx="166285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DA97EA2-7AD2-C148-A594-3355D6ED6CD9}"/>
                </a:ext>
              </a:extLst>
            </p:cNvPr>
            <p:cNvCxnSpPr>
              <a:cxnSpLocks/>
              <a:stCxn id="21" idx="1"/>
              <a:endCxn id="122" idx="0"/>
            </p:cNvCxnSpPr>
            <p:nvPr/>
          </p:nvCxnSpPr>
          <p:spPr>
            <a:xfrm flipH="1">
              <a:off x="2536463" y="5307304"/>
              <a:ext cx="19776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3E05B53-F59C-504E-A2A8-9B114602A6F8}"/>
                </a:ext>
              </a:extLst>
            </p:cNvPr>
            <p:cNvCxnSpPr>
              <a:cxnSpLocks/>
              <a:stCxn id="27" idx="1"/>
              <a:endCxn id="21" idx="3"/>
            </p:cNvCxnSpPr>
            <p:nvPr/>
          </p:nvCxnSpPr>
          <p:spPr>
            <a:xfrm flipH="1">
              <a:off x="3415542" y="5307304"/>
              <a:ext cx="262214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96CE8B-B2BD-F740-BF5C-A680CA0DF3FA}"/>
                </a:ext>
              </a:extLst>
            </p:cNvPr>
            <p:cNvCxnSpPr>
              <a:cxnSpLocks/>
              <a:stCxn id="30" idx="1"/>
              <a:endCxn id="27" idx="3"/>
            </p:cNvCxnSpPr>
            <p:nvPr/>
          </p:nvCxnSpPr>
          <p:spPr>
            <a:xfrm flipH="1">
              <a:off x="4359072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8731A7-1469-A44A-B823-1F5671BE55C4}"/>
                </a:ext>
              </a:extLst>
            </p:cNvPr>
            <p:cNvCxnSpPr>
              <a:cxnSpLocks/>
              <a:stCxn id="29" idx="1"/>
              <a:endCxn id="26" idx="3"/>
            </p:cNvCxnSpPr>
            <p:nvPr/>
          </p:nvCxnSpPr>
          <p:spPr>
            <a:xfrm flipH="1">
              <a:off x="4359071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0E11643-150B-5F44-B926-DA9186A72C34}"/>
                </a:ext>
              </a:extLst>
            </p:cNvPr>
            <p:cNvCxnSpPr>
              <a:cxnSpLocks/>
              <a:stCxn id="28" idx="1"/>
              <a:endCxn id="25" idx="3"/>
            </p:cNvCxnSpPr>
            <p:nvPr/>
          </p:nvCxnSpPr>
          <p:spPr>
            <a:xfrm flipH="1">
              <a:off x="4359072" y="3383389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F3E8148-686E-4C45-9484-546904BF68FB}"/>
                </a:ext>
              </a:extLst>
            </p:cNvPr>
            <p:cNvCxnSpPr>
              <a:cxnSpLocks/>
              <a:stCxn id="25" idx="1"/>
              <a:endCxn id="18" idx="3"/>
            </p:cNvCxnSpPr>
            <p:nvPr/>
          </p:nvCxnSpPr>
          <p:spPr>
            <a:xfrm flipH="1">
              <a:off x="3415542" y="3383389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3E0EFF-F5DA-374C-AE70-9A7CA61112C8}"/>
                </a:ext>
              </a:extLst>
            </p:cNvPr>
            <p:cNvCxnSpPr>
              <a:cxnSpLocks/>
              <a:stCxn id="26" idx="1"/>
              <a:endCxn id="20" idx="3"/>
            </p:cNvCxnSpPr>
            <p:nvPr/>
          </p:nvCxnSpPr>
          <p:spPr>
            <a:xfrm flipH="1">
              <a:off x="3415542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C2F32E-F30B-F04B-A894-D4B6218F7C07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3074884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67BB2D-8297-2243-9512-B59BC4D0F160}"/>
                </a:ext>
              </a:extLst>
            </p:cNvPr>
            <p:cNvCxnSpPr>
              <a:cxnSpLocks/>
              <a:stCxn id="21" idx="0"/>
              <a:endCxn id="20" idx="2"/>
            </p:cNvCxnSpPr>
            <p:nvPr/>
          </p:nvCxnSpPr>
          <p:spPr>
            <a:xfrm flipV="1">
              <a:off x="3074884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9CB069-8BDA-604C-B17C-1B468C095092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>
            <a:xfrm flipV="1">
              <a:off x="4018413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53CB61-DAF5-0344-A674-E69E31E332B3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H="1" flipV="1">
              <a:off x="4018413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0F31BA-080D-EA41-A723-9B384B892BD0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4961942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286E43-45C0-2C49-AF32-A81BDA8BF017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H="1" flipV="1">
              <a:off x="4961942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8B9EC2-0B25-194B-9852-94A40CAE10EE}"/>
                </a:ext>
              </a:extLst>
            </p:cNvPr>
            <p:cNvCxnSpPr/>
            <p:nvPr/>
          </p:nvCxnSpPr>
          <p:spPr>
            <a:xfrm>
              <a:off x="5302600" y="3370798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CB44130-69ED-EA4C-A385-63711C798D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2600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EC6898-FBD3-D146-ABE2-C26D9D59AAFA}"/>
                </a:ext>
              </a:extLst>
            </p:cNvPr>
            <p:cNvSpPr txBox="1"/>
            <p:nvPr/>
          </p:nvSpPr>
          <p:spPr>
            <a:xfrm>
              <a:off x="5504322" y="3165528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503A24C-9780-A44F-B480-5BCD255E028F}"/>
                </a:ext>
              </a:extLst>
            </p:cNvPr>
            <p:cNvSpPr txBox="1"/>
            <p:nvPr/>
          </p:nvSpPr>
          <p:spPr>
            <a:xfrm>
              <a:off x="5487518" y="5138027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7F657A0C-541F-664D-ACA6-887477DD1AA3}"/>
                </a:ext>
              </a:extLst>
            </p:cNvPr>
            <p:cNvSpPr/>
            <p:nvPr/>
          </p:nvSpPr>
          <p:spPr>
            <a:xfrm>
              <a:off x="1694771" y="3043695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1</a:t>
              </a:r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43A46904-F9E8-BA4E-A466-70B54048C17B}"/>
                </a:ext>
              </a:extLst>
            </p:cNvPr>
            <p:cNvSpPr/>
            <p:nvPr/>
          </p:nvSpPr>
          <p:spPr>
            <a:xfrm>
              <a:off x="1699260" y="4002446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2</a:t>
              </a: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02329A2-F5DF-ED46-81C7-C7605C25FC24}"/>
                </a:ext>
              </a:extLst>
            </p:cNvPr>
            <p:cNvSpPr/>
            <p:nvPr/>
          </p:nvSpPr>
          <p:spPr>
            <a:xfrm>
              <a:off x="1667783" y="4964404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3</a:t>
              </a: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F5F23E09-6DF7-6744-9131-CF1B120C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5" y="472758"/>
            <a:ext cx="1110296" cy="11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374" y="365125"/>
            <a:ext cx="9557426" cy="1325563"/>
          </a:xfrm>
        </p:spPr>
        <p:txBody>
          <a:bodyPr>
            <a:normAutofit/>
          </a:bodyPr>
          <a:lstStyle/>
          <a:p>
            <a:r>
              <a:rPr lang="en-US" sz="6000" dirty="0"/>
              <a:t>Life of a Packet in PANIC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14</a:t>
            </a:fld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68633E-A080-1B4D-B72F-9C5E4E3CDE15}"/>
              </a:ext>
            </a:extLst>
          </p:cNvPr>
          <p:cNvCxnSpPr>
            <a:cxnSpLocks/>
          </p:cNvCxnSpPr>
          <p:nvPr/>
        </p:nvCxnSpPr>
        <p:spPr>
          <a:xfrm>
            <a:off x="6705600" y="1690688"/>
            <a:ext cx="0" cy="4848224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A96CA07-36B7-2146-B138-006D080AD940}"/>
              </a:ext>
            </a:extLst>
          </p:cNvPr>
          <p:cNvGrpSpPr/>
          <p:nvPr/>
        </p:nvGrpSpPr>
        <p:grpSpPr>
          <a:xfrm>
            <a:off x="1110574" y="3182677"/>
            <a:ext cx="5433704" cy="2609715"/>
            <a:chOff x="838200" y="3040489"/>
            <a:chExt cx="5433704" cy="26097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ECEF2F-F789-EA4E-BA7C-EFC026884C5E}"/>
                </a:ext>
              </a:extLst>
            </p:cNvPr>
            <p:cNvSpPr/>
            <p:nvPr/>
          </p:nvSpPr>
          <p:spPr>
            <a:xfrm>
              <a:off x="838200" y="3040489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A46438-95C3-F442-A6AF-C9A6055B2E47}"/>
                </a:ext>
              </a:extLst>
            </p:cNvPr>
            <p:cNvSpPr/>
            <p:nvPr/>
          </p:nvSpPr>
          <p:spPr>
            <a:xfrm>
              <a:off x="838200" y="4002447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247F8D-FE62-B640-A2FE-1B0301524656}"/>
                </a:ext>
              </a:extLst>
            </p:cNvPr>
            <p:cNvSpPr/>
            <p:nvPr/>
          </p:nvSpPr>
          <p:spPr>
            <a:xfrm>
              <a:off x="838200" y="4964404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A1E557-802F-8E4E-A1F6-AA88B6C52F29}"/>
                </a:ext>
              </a:extLst>
            </p:cNvPr>
            <p:cNvSpPr/>
            <p:nvPr/>
          </p:nvSpPr>
          <p:spPr>
            <a:xfrm>
              <a:off x="273422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D1F350-6FB4-E144-B53C-3D6E6869D3DE}"/>
                </a:ext>
              </a:extLst>
            </p:cNvPr>
            <p:cNvSpPr/>
            <p:nvPr/>
          </p:nvSpPr>
          <p:spPr>
            <a:xfrm>
              <a:off x="2734225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15C023-EC90-E14E-A0B1-CC5ECCE8F445}"/>
                </a:ext>
              </a:extLst>
            </p:cNvPr>
            <p:cNvSpPr/>
            <p:nvPr/>
          </p:nvSpPr>
          <p:spPr>
            <a:xfrm>
              <a:off x="273422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515AA9-7C94-CC40-AB8E-4D0D19F29B6C}"/>
                </a:ext>
              </a:extLst>
            </p:cNvPr>
            <p:cNvSpPr/>
            <p:nvPr/>
          </p:nvSpPr>
          <p:spPr>
            <a:xfrm>
              <a:off x="367775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E2AF16-8670-8849-ABA0-9471499CAC97}"/>
                </a:ext>
              </a:extLst>
            </p:cNvPr>
            <p:cNvSpPr/>
            <p:nvPr/>
          </p:nvSpPr>
          <p:spPr>
            <a:xfrm>
              <a:off x="3677754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Crypto/Zip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A256F6-55E2-6541-BD46-AB228DD05509}"/>
                </a:ext>
              </a:extLst>
            </p:cNvPr>
            <p:cNvSpPr/>
            <p:nvPr/>
          </p:nvSpPr>
          <p:spPr>
            <a:xfrm>
              <a:off x="367775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B2581-7CA4-9C4F-B2A2-5EE474FC8C11}"/>
                </a:ext>
              </a:extLst>
            </p:cNvPr>
            <p:cNvSpPr/>
            <p:nvPr/>
          </p:nvSpPr>
          <p:spPr>
            <a:xfrm>
              <a:off x="4621284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0E326E-9AA9-8E4B-94CD-F2E13EA24402}"/>
                </a:ext>
              </a:extLst>
            </p:cNvPr>
            <p:cNvSpPr/>
            <p:nvPr/>
          </p:nvSpPr>
          <p:spPr>
            <a:xfrm>
              <a:off x="4621283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RDMA/TCP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A4B6B4-F556-954C-906A-64822DC8E315}"/>
                </a:ext>
              </a:extLst>
            </p:cNvPr>
            <p:cNvSpPr/>
            <p:nvPr/>
          </p:nvSpPr>
          <p:spPr>
            <a:xfrm>
              <a:off x="4621285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1C7DE8-77FA-4841-B3B7-924D2C167606}"/>
                </a:ext>
              </a:extLst>
            </p:cNvPr>
            <p:cNvCxnSpPr>
              <a:cxnSpLocks/>
              <a:stCxn id="3" idx="6"/>
              <a:endCxn id="119" idx="3"/>
            </p:cNvCxnSpPr>
            <p:nvPr/>
          </p:nvCxnSpPr>
          <p:spPr>
            <a:xfrm>
              <a:off x="1524000" y="3383389"/>
              <a:ext cx="170771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5F95EB-9D14-4B48-B823-342B39791EFE}"/>
                </a:ext>
              </a:extLst>
            </p:cNvPr>
            <p:cNvCxnSpPr>
              <a:cxnSpLocks/>
              <a:stCxn id="10" idx="0"/>
              <a:endCxn id="3" idx="4"/>
            </p:cNvCxnSpPr>
            <p:nvPr/>
          </p:nvCxnSpPr>
          <p:spPr>
            <a:xfrm flipV="1">
              <a:off x="1181100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F4A978-9647-E24C-BDFD-F0E81EC544B4}"/>
                </a:ext>
              </a:extLst>
            </p:cNvPr>
            <p:cNvCxnSpPr>
              <a:cxnSpLocks/>
              <a:stCxn id="10" idx="6"/>
              <a:endCxn id="121" idx="3"/>
            </p:cNvCxnSpPr>
            <p:nvPr/>
          </p:nvCxnSpPr>
          <p:spPr>
            <a:xfrm flipV="1">
              <a:off x="1524000" y="4345346"/>
              <a:ext cx="175260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93561F-75A9-CB49-8ED6-6902B1A5F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B31963-0525-ED42-9E18-5A6E93C8F919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flipV="1">
              <a:off x="1181100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E0BCF7-9422-0542-928D-BDD0D6D3E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F65360-042C-EF4E-959C-0592EB4971D7}"/>
                </a:ext>
              </a:extLst>
            </p:cNvPr>
            <p:cNvCxnSpPr>
              <a:cxnSpLocks/>
              <a:stCxn id="122" idx="3"/>
              <a:endCxn id="11" idx="6"/>
            </p:cNvCxnSpPr>
            <p:nvPr/>
          </p:nvCxnSpPr>
          <p:spPr>
            <a:xfrm flipH="1">
              <a:off x="1524000" y="5307304"/>
              <a:ext cx="14378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4865BB-A34F-E145-92AA-86B1E2721342}"/>
                </a:ext>
              </a:extLst>
            </p:cNvPr>
            <p:cNvCxnSpPr>
              <a:cxnSpLocks/>
              <a:stCxn id="18" idx="1"/>
              <a:endCxn id="119" idx="0"/>
            </p:cNvCxnSpPr>
            <p:nvPr/>
          </p:nvCxnSpPr>
          <p:spPr>
            <a:xfrm flipH="1">
              <a:off x="2563451" y="3383389"/>
              <a:ext cx="170774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ED8379C-2247-6B41-8EDA-A60793469C99}"/>
                </a:ext>
              </a:extLst>
            </p:cNvPr>
            <p:cNvCxnSpPr>
              <a:cxnSpLocks/>
              <a:stCxn id="20" idx="1"/>
              <a:endCxn id="121" idx="0"/>
            </p:cNvCxnSpPr>
            <p:nvPr/>
          </p:nvCxnSpPr>
          <p:spPr>
            <a:xfrm flipH="1" flipV="1">
              <a:off x="2567940" y="4345346"/>
              <a:ext cx="166285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DA97EA2-7AD2-C148-A594-3355D6ED6CD9}"/>
                </a:ext>
              </a:extLst>
            </p:cNvPr>
            <p:cNvCxnSpPr>
              <a:cxnSpLocks/>
              <a:stCxn id="21" idx="1"/>
              <a:endCxn id="122" idx="0"/>
            </p:cNvCxnSpPr>
            <p:nvPr/>
          </p:nvCxnSpPr>
          <p:spPr>
            <a:xfrm flipH="1">
              <a:off x="2536463" y="5307304"/>
              <a:ext cx="19776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3E05B53-F59C-504E-A2A8-9B114602A6F8}"/>
                </a:ext>
              </a:extLst>
            </p:cNvPr>
            <p:cNvCxnSpPr>
              <a:cxnSpLocks/>
              <a:stCxn id="27" idx="1"/>
              <a:endCxn id="21" idx="3"/>
            </p:cNvCxnSpPr>
            <p:nvPr/>
          </p:nvCxnSpPr>
          <p:spPr>
            <a:xfrm flipH="1">
              <a:off x="3415542" y="5307304"/>
              <a:ext cx="262214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96CE8B-B2BD-F740-BF5C-A680CA0DF3FA}"/>
                </a:ext>
              </a:extLst>
            </p:cNvPr>
            <p:cNvCxnSpPr>
              <a:cxnSpLocks/>
              <a:stCxn id="30" idx="1"/>
              <a:endCxn id="27" idx="3"/>
            </p:cNvCxnSpPr>
            <p:nvPr/>
          </p:nvCxnSpPr>
          <p:spPr>
            <a:xfrm flipH="1">
              <a:off x="4359072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8731A7-1469-A44A-B823-1F5671BE55C4}"/>
                </a:ext>
              </a:extLst>
            </p:cNvPr>
            <p:cNvCxnSpPr>
              <a:cxnSpLocks/>
              <a:stCxn id="29" idx="1"/>
              <a:endCxn id="26" idx="3"/>
            </p:cNvCxnSpPr>
            <p:nvPr/>
          </p:nvCxnSpPr>
          <p:spPr>
            <a:xfrm flipH="1">
              <a:off x="4359071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0E11643-150B-5F44-B926-DA9186A72C34}"/>
                </a:ext>
              </a:extLst>
            </p:cNvPr>
            <p:cNvCxnSpPr>
              <a:cxnSpLocks/>
              <a:stCxn id="28" idx="1"/>
              <a:endCxn id="25" idx="3"/>
            </p:cNvCxnSpPr>
            <p:nvPr/>
          </p:nvCxnSpPr>
          <p:spPr>
            <a:xfrm flipH="1">
              <a:off x="4359072" y="3383389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F3E8148-686E-4C45-9484-546904BF68FB}"/>
                </a:ext>
              </a:extLst>
            </p:cNvPr>
            <p:cNvCxnSpPr>
              <a:cxnSpLocks/>
              <a:stCxn id="25" idx="1"/>
              <a:endCxn id="18" idx="3"/>
            </p:cNvCxnSpPr>
            <p:nvPr/>
          </p:nvCxnSpPr>
          <p:spPr>
            <a:xfrm flipH="1">
              <a:off x="3415542" y="3383389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3E0EFF-F5DA-374C-AE70-9A7CA61112C8}"/>
                </a:ext>
              </a:extLst>
            </p:cNvPr>
            <p:cNvCxnSpPr>
              <a:cxnSpLocks/>
              <a:stCxn id="26" idx="1"/>
              <a:endCxn id="20" idx="3"/>
            </p:cNvCxnSpPr>
            <p:nvPr/>
          </p:nvCxnSpPr>
          <p:spPr>
            <a:xfrm flipH="1">
              <a:off x="3415542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C2F32E-F30B-F04B-A894-D4B6218F7C07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3074884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67BB2D-8297-2243-9512-B59BC4D0F160}"/>
                </a:ext>
              </a:extLst>
            </p:cNvPr>
            <p:cNvCxnSpPr>
              <a:cxnSpLocks/>
              <a:stCxn id="21" idx="0"/>
              <a:endCxn id="20" idx="2"/>
            </p:cNvCxnSpPr>
            <p:nvPr/>
          </p:nvCxnSpPr>
          <p:spPr>
            <a:xfrm flipV="1">
              <a:off x="3074884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9CB069-8BDA-604C-B17C-1B468C095092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>
            <a:xfrm flipV="1">
              <a:off x="4018413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53CB61-DAF5-0344-A674-E69E31E332B3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H="1" flipV="1">
              <a:off x="4018413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0F31BA-080D-EA41-A723-9B384B892BD0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4961942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286E43-45C0-2C49-AF32-A81BDA8BF017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H="1" flipV="1">
              <a:off x="4961942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8B9EC2-0B25-194B-9852-94A40CAE10EE}"/>
                </a:ext>
              </a:extLst>
            </p:cNvPr>
            <p:cNvCxnSpPr/>
            <p:nvPr/>
          </p:nvCxnSpPr>
          <p:spPr>
            <a:xfrm>
              <a:off x="5302600" y="3370798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CB44130-69ED-EA4C-A385-63711C798D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2600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EC6898-FBD3-D146-ABE2-C26D9D59AAFA}"/>
                </a:ext>
              </a:extLst>
            </p:cNvPr>
            <p:cNvSpPr txBox="1"/>
            <p:nvPr/>
          </p:nvSpPr>
          <p:spPr>
            <a:xfrm>
              <a:off x="5504322" y="3165528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503A24C-9780-A44F-B480-5BCD255E028F}"/>
                </a:ext>
              </a:extLst>
            </p:cNvPr>
            <p:cNvSpPr txBox="1"/>
            <p:nvPr/>
          </p:nvSpPr>
          <p:spPr>
            <a:xfrm>
              <a:off x="5487518" y="5138027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7F657A0C-541F-664D-ACA6-887477DD1AA3}"/>
                </a:ext>
              </a:extLst>
            </p:cNvPr>
            <p:cNvSpPr/>
            <p:nvPr/>
          </p:nvSpPr>
          <p:spPr>
            <a:xfrm>
              <a:off x="1694771" y="3043695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1</a:t>
              </a:r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43A46904-F9E8-BA4E-A466-70B54048C17B}"/>
                </a:ext>
              </a:extLst>
            </p:cNvPr>
            <p:cNvSpPr/>
            <p:nvPr/>
          </p:nvSpPr>
          <p:spPr>
            <a:xfrm>
              <a:off x="1699260" y="4002446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2</a:t>
              </a: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02329A2-F5DF-ED46-81C7-C7605C25FC24}"/>
                </a:ext>
              </a:extLst>
            </p:cNvPr>
            <p:cNvSpPr/>
            <p:nvPr/>
          </p:nvSpPr>
          <p:spPr>
            <a:xfrm>
              <a:off x="1667783" y="4964404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DFAD58-6C08-B844-97B2-6B5EB17C8604}"/>
              </a:ext>
            </a:extLst>
          </p:cNvPr>
          <p:cNvSpPr txBox="1"/>
          <p:nvPr/>
        </p:nvSpPr>
        <p:spPr>
          <a:xfrm>
            <a:off x="9396529" y="1964039"/>
            <a:ext cx="2093106" cy="369332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Pkt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Hdrs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(L2/L3/L4)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12109-A189-9743-A8C5-716EA5F2D89A}"/>
              </a:ext>
            </a:extLst>
          </p:cNvPr>
          <p:cNvSpPr txBox="1"/>
          <p:nvPr/>
        </p:nvSpPr>
        <p:spPr>
          <a:xfrm>
            <a:off x="7849313" y="2314602"/>
            <a:ext cx="320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Packets: Search with HW-accel        for machine learning </a:t>
            </a:r>
          </a:p>
          <a:p>
            <a:r>
              <a:rPr lang="en-US" dirty="0"/>
              <a:t>Engines: FPGA 1 -&gt; DMA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FB3AEDD-C164-8945-A116-4B7422881666}"/>
              </a:ext>
            </a:extLst>
          </p:cNvPr>
          <p:cNvSpPr txBox="1"/>
          <p:nvPr/>
        </p:nvSpPr>
        <p:spPr>
          <a:xfrm>
            <a:off x="9393243" y="3525331"/>
            <a:ext cx="2096391" cy="369332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Pkt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Hdrs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(L2/L3/L4)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3B13E7-511D-2F4C-8E38-2D46C02D275D}"/>
              </a:ext>
            </a:extLst>
          </p:cNvPr>
          <p:cNvSpPr txBox="1"/>
          <p:nvPr/>
        </p:nvSpPr>
        <p:spPr>
          <a:xfrm>
            <a:off x="7846027" y="3875894"/>
            <a:ext cx="350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Packets: </a:t>
            </a:r>
            <a:r>
              <a:rPr lang="en-US" dirty="0" err="1"/>
              <a:t>VSwitch</a:t>
            </a:r>
            <a:r>
              <a:rPr lang="en-US" dirty="0"/>
              <a:t> offload  for container to container networking</a:t>
            </a:r>
          </a:p>
          <a:p>
            <a:r>
              <a:rPr lang="en-US" dirty="0"/>
              <a:t>Engines: DMA 2 -&gt; RMT 2 -&gt; DMA 1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465CC85-88A3-134D-A4FF-64E4B855C5B8}"/>
              </a:ext>
            </a:extLst>
          </p:cNvPr>
          <p:cNvCxnSpPr>
            <a:cxnSpLocks/>
          </p:cNvCxnSpPr>
          <p:nvPr/>
        </p:nvCxnSpPr>
        <p:spPr>
          <a:xfrm>
            <a:off x="6917367" y="3352156"/>
            <a:ext cx="4433147" cy="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E38C75F-A218-2D43-B40D-153A69CE7918}"/>
              </a:ext>
            </a:extLst>
          </p:cNvPr>
          <p:cNvSpPr txBox="1"/>
          <p:nvPr/>
        </p:nvSpPr>
        <p:spPr>
          <a:xfrm>
            <a:off x="9379240" y="5156910"/>
            <a:ext cx="2110394" cy="369332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Pkt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Hdrs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(L2/L3/L4)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C12914F-E621-9149-B02F-593D08DBFBC7}"/>
              </a:ext>
            </a:extLst>
          </p:cNvPr>
          <p:cNvSpPr txBox="1"/>
          <p:nvPr/>
        </p:nvSpPr>
        <p:spPr>
          <a:xfrm>
            <a:off x="7832023" y="5507473"/>
            <a:ext cx="320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Packets: Encrypted One-sided RDMA</a:t>
            </a:r>
          </a:p>
          <a:p>
            <a:r>
              <a:rPr lang="en-US" dirty="0"/>
              <a:t>Engines: Crypto -&gt; RMT 3 -&gt; RDMA -&gt; RMT 3 -&gt; P3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210588F-6CD6-C94D-81D9-C7FA35ABA1A7}"/>
              </a:ext>
            </a:extLst>
          </p:cNvPr>
          <p:cNvCxnSpPr>
            <a:cxnSpLocks/>
          </p:cNvCxnSpPr>
          <p:nvPr/>
        </p:nvCxnSpPr>
        <p:spPr>
          <a:xfrm>
            <a:off x="6903363" y="4983736"/>
            <a:ext cx="4433147" cy="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BB31FF3-E30F-0E4F-A393-581EDF21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42" y="5572138"/>
            <a:ext cx="831785" cy="831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7FB8D9-7CFB-444F-89F2-3AE7CAE2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05" y="2347014"/>
            <a:ext cx="858505" cy="8585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969302-C13E-D844-8A52-70942477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736" y="3918866"/>
            <a:ext cx="831785" cy="831785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A5937EB-1380-3C44-A7CF-B7B8D83580CF}"/>
              </a:ext>
            </a:extLst>
          </p:cNvPr>
          <p:cNvSpPr/>
          <p:nvPr/>
        </p:nvSpPr>
        <p:spPr>
          <a:xfrm>
            <a:off x="3451125" y="3631713"/>
            <a:ext cx="228600" cy="228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F5562302-8658-324F-B9CC-C28C8BC6352A}"/>
              </a:ext>
            </a:extLst>
          </p:cNvPr>
          <p:cNvSpPr/>
          <p:nvPr/>
        </p:nvSpPr>
        <p:spPr>
          <a:xfrm>
            <a:off x="5332936" y="3646270"/>
            <a:ext cx="228600" cy="2286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D0D8CE8-093B-C94C-821B-105E8D198E46}"/>
              </a:ext>
            </a:extLst>
          </p:cNvPr>
          <p:cNvSpPr/>
          <p:nvPr/>
        </p:nvSpPr>
        <p:spPr>
          <a:xfrm>
            <a:off x="2497317" y="4615933"/>
            <a:ext cx="228600" cy="228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9A4F61D5-89E6-0946-814A-E5990258D8A0}"/>
              </a:ext>
            </a:extLst>
          </p:cNvPr>
          <p:cNvSpPr/>
          <p:nvPr/>
        </p:nvSpPr>
        <p:spPr>
          <a:xfrm>
            <a:off x="4380428" y="4597688"/>
            <a:ext cx="228600" cy="2286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C1671406-A763-2A4A-ACF0-4D9913B5774F}"/>
              </a:ext>
            </a:extLst>
          </p:cNvPr>
          <p:cNvSpPr/>
          <p:nvPr/>
        </p:nvSpPr>
        <p:spPr>
          <a:xfrm>
            <a:off x="2497317" y="5563792"/>
            <a:ext cx="228600" cy="228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54A82B6-939A-6547-8867-0324C620BF34}"/>
              </a:ext>
            </a:extLst>
          </p:cNvPr>
          <p:cNvSpPr/>
          <p:nvPr/>
        </p:nvSpPr>
        <p:spPr>
          <a:xfrm>
            <a:off x="5351828" y="4597688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8A0DCA14-FD40-E645-B9F8-24F4CC6DC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1" y="3292425"/>
            <a:ext cx="434586" cy="43458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4AE0BEE-CC89-A949-B490-03B44A9499F9}"/>
              </a:ext>
            </a:extLst>
          </p:cNvPr>
          <p:cNvSpPr/>
          <p:nvPr/>
        </p:nvSpPr>
        <p:spPr>
          <a:xfrm>
            <a:off x="8148047" y="1964039"/>
            <a:ext cx="621777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111171-1E4D-8E48-A356-D8B1AA604401}"/>
              </a:ext>
            </a:extLst>
          </p:cNvPr>
          <p:cNvSpPr/>
          <p:nvPr/>
        </p:nvSpPr>
        <p:spPr>
          <a:xfrm>
            <a:off x="8771467" y="1964039"/>
            <a:ext cx="621777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C10D0E3-648C-E448-88A5-2954F755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71" y="5228228"/>
            <a:ext cx="449864" cy="449864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0DC39F-0FB6-7445-83B5-09FA206474FC}"/>
              </a:ext>
            </a:extLst>
          </p:cNvPr>
          <p:cNvSpPr/>
          <p:nvPr/>
        </p:nvSpPr>
        <p:spPr>
          <a:xfrm>
            <a:off x="8770525" y="3524340"/>
            <a:ext cx="621777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4EDEDBA-F237-2D47-8E83-907060FC0A8A}"/>
              </a:ext>
            </a:extLst>
          </p:cNvPr>
          <p:cNvSpPr/>
          <p:nvPr/>
        </p:nvSpPr>
        <p:spPr>
          <a:xfrm>
            <a:off x="8769824" y="3527459"/>
            <a:ext cx="621777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6600554C-A6DC-8740-8B1E-EDBDEDD9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1" y="5266813"/>
            <a:ext cx="455663" cy="455663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59271960-6DA3-9243-BA1D-1B13B0C3E101}"/>
              </a:ext>
            </a:extLst>
          </p:cNvPr>
          <p:cNvSpPr/>
          <p:nvPr/>
        </p:nvSpPr>
        <p:spPr>
          <a:xfrm>
            <a:off x="8769824" y="5158259"/>
            <a:ext cx="62177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9082783-C216-FC4B-8C1B-D065512287AA}"/>
              </a:ext>
            </a:extLst>
          </p:cNvPr>
          <p:cNvSpPr/>
          <p:nvPr/>
        </p:nvSpPr>
        <p:spPr>
          <a:xfrm>
            <a:off x="8141657" y="5158259"/>
            <a:ext cx="62177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BC5C820-98D4-8B4F-BAE7-400447EE4489}"/>
              </a:ext>
            </a:extLst>
          </p:cNvPr>
          <p:cNvSpPr/>
          <p:nvPr/>
        </p:nvSpPr>
        <p:spPr>
          <a:xfrm>
            <a:off x="8757463" y="5156910"/>
            <a:ext cx="62177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A5271C-CDED-7847-A630-37B8B1E5656F}"/>
              </a:ext>
            </a:extLst>
          </p:cNvPr>
          <p:cNvSpPr/>
          <p:nvPr/>
        </p:nvSpPr>
        <p:spPr>
          <a:xfrm>
            <a:off x="8129296" y="5156910"/>
            <a:ext cx="6217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B82C75C8-861B-8644-A90B-F616F813F968}"/>
              </a:ext>
            </a:extLst>
          </p:cNvPr>
          <p:cNvSpPr/>
          <p:nvPr/>
        </p:nvSpPr>
        <p:spPr>
          <a:xfrm>
            <a:off x="5330238" y="3648344"/>
            <a:ext cx="228600" cy="2286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98AC6114-1448-0747-9FC9-448E3BC90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75" y="472758"/>
            <a:ext cx="1110296" cy="11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0.05808 -0.00602 " pathEditMode="relative" ptsTypes="AA"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4 -0.00741 L 0.13308 -0.0076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08 0.00046 L 0.21068 0.00231 " pathEditMode="relative" ptsTypes="AA">
                                      <p:cBhvr>
                                        <p:cTn id="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68 0.00046 L 0.36537 0.00046 " pathEditMode="relative" ptsTypes="AA">
                                      <p:cBhvr>
                                        <p:cTn id="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37 0.00046 L 0.44323 0.00231 " pathEditMode="relative" ptsTypes="AA">
                                      <p:cBhvr>
                                        <p:cTn id="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07656 1.11111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-0.00185 L -0.31016 0.00324 L -0.30925 -0.14144 " pathEditMode="relative" ptsTypes="AAA">
                                      <p:cBhvr>
                                        <p:cTn id="8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46 -0.13912 L -0.22995 -0.13912 C -0.22969 -0.18704 -0.22956 -0.23449 -0.2293 -0.28218 L -0.075 -0.28218 " pathEditMode="relative" ptsTypes="AAAA">
                                      <p:cBhvr>
                                        <p:cTn id="10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28125 L 0.00065 -0.28125 " pathEditMode="relative" ptsTypes="AA">
                                      <p:cBhvr>
                                        <p:cTn id="10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648 L 0.05534 -0.00648 " pathEditMode="relative" ptsTypes="AA">
                                      <p:cBhvr>
                                        <p:cTn id="1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0.00648 L 0.12618 -0.00695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 -0.00648 L 0.21107 -0.00463 L 0.21003 -0.14329 L 0.28607 -0.14491 " pathEditMode="relative" ptsTypes="AAAA">
                                      <p:cBhvr>
                                        <p:cTn id="1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07 -0.14306 L 0.28802 -0.00278 L 0.1293 -0.00463 " pathEditMode="relative" ptsTypes="AAA">
                                      <p:cBhvr>
                                        <p:cTn id="1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47 -0.00625 L 0.36641 -0.00417 C 0.36615 -0.05255 0.36602 -0.1007 0.36576 -0.14885 " pathEditMode="relative" ptsTypes="AAA">
                                      <p:cBhvr>
                                        <p:cTn id="18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58 -0.14792 L 0.13203 -0.14398 C 0.13177 -0.09769 0.13164 -0.05162 0.13151 -0.00533 " pathEditMode="relative" ptsTypes="AAA">
                                      <p:cBhvr>
                                        <p:cTn id="19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3 -0.00648 L -4.58333E-6 2.59259E-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  <p:bldP spid="92" grpId="0" animBg="1"/>
      <p:bldP spid="94" grpId="0"/>
      <p:bldP spid="34" grpId="0" animBg="1"/>
      <p:bldP spid="34" grpId="1" animBg="1"/>
      <p:bldP spid="103" grpId="0" animBg="1"/>
      <p:bldP spid="103" grpId="1" animBg="1"/>
      <p:bldP spid="104" grpId="0" animBg="1"/>
      <p:bldP spid="104" grpId="1" animBg="1"/>
      <p:bldP spid="110" grpId="0" animBg="1"/>
      <p:bldP spid="116" grpId="0" animBg="1"/>
      <p:bldP spid="117" grpId="0" animBg="1"/>
      <p:bldP spid="35" grpId="0" animBg="1"/>
      <p:bldP spid="35" grpId="1" animBg="1"/>
      <p:bldP spid="124" grpId="0" animBg="1"/>
      <p:bldP spid="124" grpId="1" animBg="1"/>
      <p:bldP spid="126" grpId="0" animBg="1"/>
      <p:bldP spid="126" grpId="3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374" y="365125"/>
            <a:ext cx="9557426" cy="1325563"/>
          </a:xfrm>
        </p:spPr>
        <p:txBody>
          <a:bodyPr>
            <a:normAutofit/>
          </a:bodyPr>
          <a:lstStyle/>
          <a:p>
            <a:r>
              <a:rPr lang="en-US" sz="6000" dirty="0"/>
              <a:t>Life of a Packet in PANIC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15</a:t>
            </a:fld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68633E-A080-1B4D-B72F-9C5E4E3CDE15}"/>
              </a:ext>
            </a:extLst>
          </p:cNvPr>
          <p:cNvCxnSpPr>
            <a:cxnSpLocks/>
          </p:cNvCxnSpPr>
          <p:nvPr/>
        </p:nvCxnSpPr>
        <p:spPr>
          <a:xfrm>
            <a:off x="6705600" y="1690688"/>
            <a:ext cx="0" cy="4848224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A96CA07-36B7-2146-B138-006D080AD940}"/>
              </a:ext>
            </a:extLst>
          </p:cNvPr>
          <p:cNvGrpSpPr/>
          <p:nvPr/>
        </p:nvGrpSpPr>
        <p:grpSpPr>
          <a:xfrm>
            <a:off x="1110574" y="3182677"/>
            <a:ext cx="5433704" cy="2609715"/>
            <a:chOff x="838200" y="3040489"/>
            <a:chExt cx="5433704" cy="26097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ECEF2F-F789-EA4E-BA7C-EFC026884C5E}"/>
                </a:ext>
              </a:extLst>
            </p:cNvPr>
            <p:cNvSpPr/>
            <p:nvPr/>
          </p:nvSpPr>
          <p:spPr>
            <a:xfrm>
              <a:off x="838200" y="3040489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A46438-95C3-F442-A6AF-C9A6055B2E47}"/>
                </a:ext>
              </a:extLst>
            </p:cNvPr>
            <p:cNvSpPr/>
            <p:nvPr/>
          </p:nvSpPr>
          <p:spPr>
            <a:xfrm>
              <a:off x="838200" y="4002447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247F8D-FE62-B640-A2FE-1B0301524656}"/>
                </a:ext>
              </a:extLst>
            </p:cNvPr>
            <p:cNvSpPr/>
            <p:nvPr/>
          </p:nvSpPr>
          <p:spPr>
            <a:xfrm>
              <a:off x="838200" y="4964404"/>
              <a:ext cx="685800" cy="685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A1E557-802F-8E4E-A1F6-AA88B6C52F29}"/>
                </a:ext>
              </a:extLst>
            </p:cNvPr>
            <p:cNvSpPr/>
            <p:nvPr/>
          </p:nvSpPr>
          <p:spPr>
            <a:xfrm>
              <a:off x="273422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D1F350-6FB4-E144-B53C-3D6E6869D3DE}"/>
                </a:ext>
              </a:extLst>
            </p:cNvPr>
            <p:cNvSpPr/>
            <p:nvPr/>
          </p:nvSpPr>
          <p:spPr>
            <a:xfrm>
              <a:off x="2734225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15C023-EC90-E14E-A0B1-CC5ECCE8F445}"/>
                </a:ext>
              </a:extLst>
            </p:cNvPr>
            <p:cNvSpPr/>
            <p:nvPr/>
          </p:nvSpPr>
          <p:spPr>
            <a:xfrm>
              <a:off x="273422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FPGA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515AA9-7C94-CC40-AB8E-4D0D19F29B6C}"/>
                </a:ext>
              </a:extLst>
            </p:cNvPr>
            <p:cNvSpPr/>
            <p:nvPr/>
          </p:nvSpPr>
          <p:spPr>
            <a:xfrm>
              <a:off x="3677755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E2AF16-8670-8849-ABA0-9471499CAC97}"/>
                </a:ext>
              </a:extLst>
            </p:cNvPr>
            <p:cNvSpPr/>
            <p:nvPr/>
          </p:nvSpPr>
          <p:spPr>
            <a:xfrm>
              <a:off x="3677754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Crypto/Zip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A256F6-55E2-6541-BD46-AB228DD05509}"/>
                </a:ext>
              </a:extLst>
            </p:cNvPr>
            <p:cNvSpPr/>
            <p:nvPr/>
          </p:nvSpPr>
          <p:spPr>
            <a:xfrm>
              <a:off x="3677756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Core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B2581-7CA4-9C4F-B2A2-5EE474FC8C11}"/>
                </a:ext>
              </a:extLst>
            </p:cNvPr>
            <p:cNvSpPr/>
            <p:nvPr/>
          </p:nvSpPr>
          <p:spPr>
            <a:xfrm>
              <a:off x="4621284" y="3040489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0E326E-9AA9-8E4B-94CD-F2E13EA24402}"/>
                </a:ext>
              </a:extLst>
            </p:cNvPr>
            <p:cNvSpPr/>
            <p:nvPr/>
          </p:nvSpPr>
          <p:spPr>
            <a:xfrm>
              <a:off x="4621283" y="4002447"/>
              <a:ext cx="681317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bg2">
                      <a:lumMod val="10000"/>
                    </a:schemeClr>
                  </a:solidFill>
                </a:rPr>
                <a:t>RDMA/TCP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A4B6B4-F556-954C-906A-64822DC8E315}"/>
                </a:ext>
              </a:extLst>
            </p:cNvPr>
            <p:cNvSpPr/>
            <p:nvPr/>
          </p:nvSpPr>
          <p:spPr>
            <a:xfrm>
              <a:off x="4621285" y="4964404"/>
              <a:ext cx="681316" cy="6858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DMA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1C7DE8-77FA-4841-B3B7-924D2C167606}"/>
                </a:ext>
              </a:extLst>
            </p:cNvPr>
            <p:cNvCxnSpPr>
              <a:cxnSpLocks/>
              <a:stCxn id="3" idx="6"/>
              <a:endCxn id="119" idx="3"/>
            </p:cNvCxnSpPr>
            <p:nvPr/>
          </p:nvCxnSpPr>
          <p:spPr>
            <a:xfrm>
              <a:off x="1524000" y="3383389"/>
              <a:ext cx="170771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5F95EB-9D14-4B48-B823-342B39791EFE}"/>
                </a:ext>
              </a:extLst>
            </p:cNvPr>
            <p:cNvCxnSpPr>
              <a:cxnSpLocks/>
              <a:stCxn id="10" idx="0"/>
              <a:endCxn id="3" idx="4"/>
            </p:cNvCxnSpPr>
            <p:nvPr/>
          </p:nvCxnSpPr>
          <p:spPr>
            <a:xfrm flipV="1">
              <a:off x="1181100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F4A978-9647-E24C-BDFD-F0E81EC544B4}"/>
                </a:ext>
              </a:extLst>
            </p:cNvPr>
            <p:cNvCxnSpPr>
              <a:cxnSpLocks/>
              <a:stCxn id="10" idx="6"/>
              <a:endCxn id="121" idx="3"/>
            </p:cNvCxnSpPr>
            <p:nvPr/>
          </p:nvCxnSpPr>
          <p:spPr>
            <a:xfrm flipV="1">
              <a:off x="1524000" y="4345346"/>
              <a:ext cx="175260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93561F-75A9-CB49-8ED6-6902B1A5F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B31963-0525-ED42-9E18-5A6E93C8F919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flipV="1">
              <a:off x="1181100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E0BCF7-9422-0542-928D-BDD0D6D3E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9113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F65360-042C-EF4E-959C-0592EB4971D7}"/>
                </a:ext>
              </a:extLst>
            </p:cNvPr>
            <p:cNvCxnSpPr>
              <a:cxnSpLocks/>
              <a:stCxn id="122" idx="3"/>
              <a:endCxn id="11" idx="6"/>
            </p:cNvCxnSpPr>
            <p:nvPr/>
          </p:nvCxnSpPr>
          <p:spPr>
            <a:xfrm flipH="1">
              <a:off x="1524000" y="5307304"/>
              <a:ext cx="14378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4865BB-A34F-E145-92AA-86B1E2721342}"/>
                </a:ext>
              </a:extLst>
            </p:cNvPr>
            <p:cNvCxnSpPr>
              <a:cxnSpLocks/>
              <a:stCxn id="18" idx="1"/>
              <a:endCxn id="119" idx="0"/>
            </p:cNvCxnSpPr>
            <p:nvPr/>
          </p:nvCxnSpPr>
          <p:spPr>
            <a:xfrm flipH="1">
              <a:off x="2563451" y="3383389"/>
              <a:ext cx="170774" cy="3206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ED8379C-2247-6B41-8EDA-A60793469C99}"/>
                </a:ext>
              </a:extLst>
            </p:cNvPr>
            <p:cNvCxnSpPr>
              <a:cxnSpLocks/>
              <a:stCxn id="20" idx="1"/>
              <a:endCxn id="121" idx="0"/>
            </p:cNvCxnSpPr>
            <p:nvPr/>
          </p:nvCxnSpPr>
          <p:spPr>
            <a:xfrm flipH="1" flipV="1">
              <a:off x="2567940" y="4345346"/>
              <a:ext cx="166285" cy="1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DA97EA2-7AD2-C148-A594-3355D6ED6CD9}"/>
                </a:ext>
              </a:extLst>
            </p:cNvPr>
            <p:cNvCxnSpPr>
              <a:cxnSpLocks/>
              <a:stCxn id="21" idx="1"/>
              <a:endCxn id="122" idx="0"/>
            </p:cNvCxnSpPr>
            <p:nvPr/>
          </p:nvCxnSpPr>
          <p:spPr>
            <a:xfrm flipH="1">
              <a:off x="2536463" y="5307304"/>
              <a:ext cx="19776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3E05B53-F59C-504E-A2A8-9B114602A6F8}"/>
                </a:ext>
              </a:extLst>
            </p:cNvPr>
            <p:cNvCxnSpPr>
              <a:cxnSpLocks/>
              <a:stCxn id="27" idx="1"/>
              <a:endCxn id="21" idx="3"/>
            </p:cNvCxnSpPr>
            <p:nvPr/>
          </p:nvCxnSpPr>
          <p:spPr>
            <a:xfrm flipH="1">
              <a:off x="3415542" y="5307304"/>
              <a:ext cx="262214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96CE8B-B2BD-F740-BF5C-A680CA0DF3FA}"/>
                </a:ext>
              </a:extLst>
            </p:cNvPr>
            <p:cNvCxnSpPr>
              <a:cxnSpLocks/>
              <a:stCxn id="30" idx="1"/>
              <a:endCxn id="27" idx="3"/>
            </p:cNvCxnSpPr>
            <p:nvPr/>
          </p:nvCxnSpPr>
          <p:spPr>
            <a:xfrm flipH="1">
              <a:off x="4359072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8731A7-1469-A44A-B823-1F5671BE55C4}"/>
                </a:ext>
              </a:extLst>
            </p:cNvPr>
            <p:cNvCxnSpPr>
              <a:cxnSpLocks/>
              <a:stCxn id="29" idx="1"/>
              <a:endCxn id="26" idx="3"/>
            </p:cNvCxnSpPr>
            <p:nvPr/>
          </p:nvCxnSpPr>
          <p:spPr>
            <a:xfrm flipH="1">
              <a:off x="4359071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0E11643-150B-5F44-B926-DA9186A72C34}"/>
                </a:ext>
              </a:extLst>
            </p:cNvPr>
            <p:cNvCxnSpPr>
              <a:cxnSpLocks/>
              <a:stCxn id="28" idx="1"/>
              <a:endCxn id="25" idx="3"/>
            </p:cNvCxnSpPr>
            <p:nvPr/>
          </p:nvCxnSpPr>
          <p:spPr>
            <a:xfrm flipH="1">
              <a:off x="4359072" y="3383389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F3E8148-686E-4C45-9484-546904BF68FB}"/>
                </a:ext>
              </a:extLst>
            </p:cNvPr>
            <p:cNvCxnSpPr>
              <a:cxnSpLocks/>
              <a:stCxn id="25" idx="1"/>
              <a:endCxn id="18" idx="3"/>
            </p:cNvCxnSpPr>
            <p:nvPr/>
          </p:nvCxnSpPr>
          <p:spPr>
            <a:xfrm flipH="1">
              <a:off x="3415542" y="3383389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3E0EFF-F5DA-374C-AE70-9A7CA61112C8}"/>
                </a:ext>
              </a:extLst>
            </p:cNvPr>
            <p:cNvCxnSpPr>
              <a:cxnSpLocks/>
              <a:stCxn id="26" idx="1"/>
              <a:endCxn id="20" idx="3"/>
            </p:cNvCxnSpPr>
            <p:nvPr/>
          </p:nvCxnSpPr>
          <p:spPr>
            <a:xfrm flipH="1">
              <a:off x="3415542" y="4345347"/>
              <a:ext cx="26221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C2F32E-F30B-F04B-A894-D4B6218F7C07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3074884" y="3726289"/>
              <a:ext cx="0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67BB2D-8297-2243-9512-B59BC4D0F160}"/>
                </a:ext>
              </a:extLst>
            </p:cNvPr>
            <p:cNvCxnSpPr>
              <a:cxnSpLocks/>
              <a:stCxn id="21" idx="0"/>
              <a:endCxn id="20" idx="2"/>
            </p:cNvCxnSpPr>
            <p:nvPr/>
          </p:nvCxnSpPr>
          <p:spPr>
            <a:xfrm flipV="1">
              <a:off x="3074884" y="4688247"/>
              <a:ext cx="0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9CB069-8BDA-604C-B17C-1B468C095092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>
            <a:xfrm flipV="1">
              <a:off x="4018413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53CB61-DAF5-0344-A674-E69E31E332B3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H="1" flipV="1">
              <a:off x="4018413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0F31BA-080D-EA41-A723-9B384B892BD0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4961942" y="3726289"/>
              <a:ext cx="1" cy="27615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286E43-45C0-2C49-AF32-A81BDA8BF017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H="1" flipV="1">
              <a:off x="4961942" y="4688247"/>
              <a:ext cx="1" cy="276157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8B9EC2-0B25-194B-9852-94A40CAE10EE}"/>
                </a:ext>
              </a:extLst>
            </p:cNvPr>
            <p:cNvCxnSpPr/>
            <p:nvPr/>
          </p:nvCxnSpPr>
          <p:spPr>
            <a:xfrm>
              <a:off x="5302600" y="3370798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CB44130-69ED-EA4C-A385-63711C798D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2600" y="5307304"/>
              <a:ext cx="2622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EC6898-FBD3-D146-ABE2-C26D9D59AAFA}"/>
                </a:ext>
              </a:extLst>
            </p:cNvPr>
            <p:cNvSpPr txBox="1"/>
            <p:nvPr/>
          </p:nvSpPr>
          <p:spPr>
            <a:xfrm>
              <a:off x="5504322" y="3165528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503A24C-9780-A44F-B480-5BCD255E028F}"/>
                </a:ext>
              </a:extLst>
            </p:cNvPr>
            <p:cNvSpPr txBox="1"/>
            <p:nvPr/>
          </p:nvSpPr>
          <p:spPr>
            <a:xfrm>
              <a:off x="5487518" y="5138027"/>
              <a:ext cx="76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To CPU</a:t>
              </a:r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7F657A0C-541F-664D-ACA6-887477DD1AA3}"/>
                </a:ext>
              </a:extLst>
            </p:cNvPr>
            <p:cNvSpPr/>
            <p:nvPr/>
          </p:nvSpPr>
          <p:spPr>
            <a:xfrm>
              <a:off x="1694771" y="3043695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1</a:t>
              </a:r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43A46904-F9E8-BA4E-A466-70B54048C17B}"/>
                </a:ext>
              </a:extLst>
            </p:cNvPr>
            <p:cNvSpPr/>
            <p:nvPr/>
          </p:nvSpPr>
          <p:spPr>
            <a:xfrm>
              <a:off x="1699260" y="4002446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2</a:t>
              </a: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02329A2-F5DF-ED46-81C7-C7605C25FC24}"/>
                </a:ext>
              </a:extLst>
            </p:cNvPr>
            <p:cNvSpPr/>
            <p:nvPr/>
          </p:nvSpPr>
          <p:spPr>
            <a:xfrm>
              <a:off x="1667783" y="4964404"/>
              <a:ext cx="868680" cy="685800"/>
            </a:xfrm>
            <a:prstGeom prst="hexago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RMT 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DFAD58-6C08-B844-97B2-6B5EB17C8604}"/>
              </a:ext>
            </a:extLst>
          </p:cNvPr>
          <p:cNvSpPr txBox="1"/>
          <p:nvPr/>
        </p:nvSpPr>
        <p:spPr>
          <a:xfrm>
            <a:off x="9396529" y="1964039"/>
            <a:ext cx="2093106" cy="369332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Pkt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Hdrs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(L2/L3/L4)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12109-A189-9743-A8C5-716EA5F2D89A}"/>
              </a:ext>
            </a:extLst>
          </p:cNvPr>
          <p:cNvSpPr txBox="1"/>
          <p:nvPr/>
        </p:nvSpPr>
        <p:spPr>
          <a:xfrm>
            <a:off x="7849313" y="2314602"/>
            <a:ext cx="320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Packets: Search with HW-accel        for machine learning </a:t>
            </a:r>
          </a:p>
          <a:p>
            <a:r>
              <a:rPr lang="en-US" dirty="0"/>
              <a:t>Engines: FPGA 1 -&gt; DMA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FB3AEDD-C164-8945-A116-4B7422881666}"/>
              </a:ext>
            </a:extLst>
          </p:cNvPr>
          <p:cNvSpPr txBox="1"/>
          <p:nvPr/>
        </p:nvSpPr>
        <p:spPr>
          <a:xfrm>
            <a:off x="9393243" y="3525331"/>
            <a:ext cx="2096391" cy="369332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Pkt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Hdrs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(L2/L3/L4)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3B13E7-511D-2F4C-8E38-2D46C02D275D}"/>
              </a:ext>
            </a:extLst>
          </p:cNvPr>
          <p:cNvSpPr txBox="1"/>
          <p:nvPr/>
        </p:nvSpPr>
        <p:spPr>
          <a:xfrm>
            <a:off x="7846027" y="3875894"/>
            <a:ext cx="350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Packets: </a:t>
            </a:r>
            <a:r>
              <a:rPr lang="en-US" dirty="0" err="1"/>
              <a:t>VSwitch</a:t>
            </a:r>
            <a:r>
              <a:rPr lang="en-US" dirty="0"/>
              <a:t> offload  for container to container networking</a:t>
            </a:r>
          </a:p>
          <a:p>
            <a:r>
              <a:rPr lang="en-US" dirty="0"/>
              <a:t>Engines: DMA 2 -&gt; RMT 2 -&gt; DMA 1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465CC85-88A3-134D-A4FF-64E4B855C5B8}"/>
              </a:ext>
            </a:extLst>
          </p:cNvPr>
          <p:cNvCxnSpPr>
            <a:cxnSpLocks/>
          </p:cNvCxnSpPr>
          <p:nvPr/>
        </p:nvCxnSpPr>
        <p:spPr>
          <a:xfrm>
            <a:off x="6917367" y="3352156"/>
            <a:ext cx="4433147" cy="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E38C75F-A218-2D43-B40D-153A69CE7918}"/>
              </a:ext>
            </a:extLst>
          </p:cNvPr>
          <p:cNvSpPr txBox="1"/>
          <p:nvPr/>
        </p:nvSpPr>
        <p:spPr>
          <a:xfrm>
            <a:off x="9379240" y="5156910"/>
            <a:ext cx="2110394" cy="369332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Pkt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Hdrs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(L2/L3/L4)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C12914F-E621-9149-B02F-593D08DBFBC7}"/>
              </a:ext>
            </a:extLst>
          </p:cNvPr>
          <p:cNvSpPr txBox="1"/>
          <p:nvPr/>
        </p:nvSpPr>
        <p:spPr>
          <a:xfrm>
            <a:off x="7832023" y="5507473"/>
            <a:ext cx="320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Packets: Encrypted One-sided RDMA</a:t>
            </a:r>
          </a:p>
          <a:p>
            <a:r>
              <a:rPr lang="en-US" dirty="0"/>
              <a:t>Engines: Crypto -&gt; RMT 3 -&gt; RDMA -&gt; RMT 3 -&gt; P3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210588F-6CD6-C94D-81D9-C7FA35ABA1A7}"/>
              </a:ext>
            </a:extLst>
          </p:cNvPr>
          <p:cNvCxnSpPr>
            <a:cxnSpLocks/>
          </p:cNvCxnSpPr>
          <p:nvPr/>
        </p:nvCxnSpPr>
        <p:spPr>
          <a:xfrm>
            <a:off x="6903363" y="4983736"/>
            <a:ext cx="4433147" cy="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BB31FF3-E30F-0E4F-A393-581EDF21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42" y="5572138"/>
            <a:ext cx="831785" cy="831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7FB8D9-7CFB-444F-89F2-3AE7CAE2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05" y="2347014"/>
            <a:ext cx="858505" cy="8585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969302-C13E-D844-8A52-70942477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736" y="3918866"/>
            <a:ext cx="831785" cy="83178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4AE0BEE-CC89-A949-B490-03B44A9499F9}"/>
              </a:ext>
            </a:extLst>
          </p:cNvPr>
          <p:cNvSpPr/>
          <p:nvPr/>
        </p:nvSpPr>
        <p:spPr>
          <a:xfrm>
            <a:off x="8148047" y="1964039"/>
            <a:ext cx="621777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111171-1E4D-8E48-A356-D8B1AA604401}"/>
              </a:ext>
            </a:extLst>
          </p:cNvPr>
          <p:cNvSpPr/>
          <p:nvPr/>
        </p:nvSpPr>
        <p:spPr>
          <a:xfrm>
            <a:off x="8771467" y="1964039"/>
            <a:ext cx="621777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B0DC39F-0FB6-7445-83B5-09FA206474FC}"/>
              </a:ext>
            </a:extLst>
          </p:cNvPr>
          <p:cNvSpPr/>
          <p:nvPr/>
        </p:nvSpPr>
        <p:spPr>
          <a:xfrm>
            <a:off x="8770525" y="3524340"/>
            <a:ext cx="621777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4EDEDBA-F237-2D47-8E83-907060FC0A8A}"/>
              </a:ext>
            </a:extLst>
          </p:cNvPr>
          <p:cNvSpPr/>
          <p:nvPr/>
        </p:nvSpPr>
        <p:spPr>
          <a:xfrm>
            <a:off x="8769824" y="3527459"/>
            <a:ext cx="621777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9271960-6DA3-9243-BA1D-1B13B0C3E101}"/>
              </a:ext>
            </a:extLst>
          </p:cNvPr>
          <p:cNvSpPr/>
          <p:nvPr/>
        </p:nvSpPr>
        <p:spPr>
          <a:xfrm>
            <a:off x="8769824" y="5158259"/>
            <a:ext cx="62177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9082783-C216-FC4B-8C1B-D065512287AA}"/>
              </a:ext>
            </a:extLst>
          </p:cNvPr>
          <p:cNvSpPr/>
          <p:nvPr/>
        </p:nvSpPr>
        <p:spPr>
          <a:xfrm>
            <a:off x="8141657" y="5158259"/>
            <a:ext cx="62177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BC5C820-98D4-8B4F-BAE7-400447EE4489}"/>
              </a:ext>
            </a:extLst>
          </p:cNvPr>
          <p:cNvSpPr/>
          <p:nvPr/>
        </p:nvSpPr>
        <p:spPr>
          <a:xfrm>
            <a:off x="8757463" y="5156910"/>
            <a:ext cx="62177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A5271C-CDED-7847-A630-37B8B1E5656F}"/>
              </a:ext>
            </a:extLst>
          </p:cNvPr>
          <p:cNvSpPr/>
          <p:nvPr/>
        </p:nvSpPr>
        <p:spPr>
          <a:xfrm>
            <a:off x="8129296" y="5156910"/>
            <a:ext cx="6217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AF49C04-8706-0442-9B09-A72D91C5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1" y="3292425"/>
            <a:ext cx="434586" cy="43458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DF9A9FD-EA82-644B-BCAA-04A45FF0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71" y="5228228"/>
            <a:ext cx="449864" cy="4498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2CBB0D3-4A8A-C446-8A6F-88D71FC2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1" y="5266813"/>
            <a:ext cx="455663" cy="45566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DCFC922-49CF-604F-8E7A-7B3197375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75" y="472758"/>
            <a:ext cx="1110296" cy="11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0.05808 -0.00602 " pathEditMode="relative" ptsTypes="AA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07656 1.1111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648 L 0.05534 -0.00648 " pathEditMode="relative" ptsTypes="AA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4 -0.00741 L 0.13308 -0.0076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-0.00185 L -0.31016 0.00324 L -0.30925 -0.14144 " pathEditMode="relative" ptsTypes="AAA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0.00648 L 0.12618 -0.0069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08 0.00046 L 0.21068 0.00231 " pathEditMode="relative" ptsTypes="AA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46 -0.13912 L -0.22995 -0.13912 C -0.22969 -0.18704 -0.22956 -0.23449 -0.2293 -0.28218 L -0.075 -0.28218 " pathEditMode="relative" ptsTypes="AA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 -0.00648 L 0.21107 -0.00463 L 0.21003 -0.14329 L 0.28607 -0.14491 " pathEditMode="relative" ptsTypes="AAAA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68 0.00046 L 0.36537 0.00046 " pathEditMode="relative" ptsTypes="AA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07 -0.14306 L 0.28802 -0.00278 L 0.1293 -0.00463 " pathEditMode="relative" ptsTypes="AAA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37 0.00046 L 0.44323 0.00231 " pathEditMode="relative" ptsTypes="AA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28125 L 0.00065 -0.28125 " pathEditMode="relative" ptsTypes="AA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47 -0.00625 L 0.36641 -0.00417 C 0.36615 -0.05255 0.36602 -0.1007 0.36576 -0.14885 " pathEditMode="relative" ptsTypes="AAA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58 -0.14792 L 0.13203 -0.14398 C 0.13177 -0.09769 0.13164 -0.05162 0.13151 -0.00533 " pathEditMode="relative" ptsTypes="AAA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3 -0.00648 L -4.58333E-6 2.59259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4"/>
            <a:ext cx="10515600" cy="1259388"/>
          </a:xfrm>
        </p:spPr>
        <p:txBody>
          <a:bodyPr/>
          <a:lstStyle/>
          <a:p>
            <a:r>
              <a:rPr lang="en-US" dirty="0"/>
              <a:t>PANIC Feasibility: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C0C9-22A3-6549-B8F1-EEB28A3B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0912"/>
            <a:ext cx="10047514" cy="76944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PANIC needs sufficient throughput from both: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40B37-9D2C-5748-8140-57B86404B57A}"/>
              </a:ext>
            </a:extLst>
          </p:cNvPr>
          <p:cNvSpPr txBox="1"/>
          <p:nvPr/>
        </p:nvSpPr>
        <p:spPr>
          <a:xfrm>
            <a:off x="2201351" y="2204522"/>
            <a:ext cx="338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RMT Pipeline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0276F-6B3F-0448-B2AC-5FFCE35B5F10}"/>
              </a:ext>
            </a:extLst>
          </p:cNvPr>
          <p:cNvSpPr txBox="1"/>
          <p:nvPr/>
        </p:nvSpPr>
        <p:spPr>
          <a:xfrm>
            <a:off x="7698980" y="2204522"/>
            <a:ext cx="431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On-Chip Network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B10E35-B13C-544E-91DF-46D37239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0884" y="1930354"/>
            <a:ext cx="1317783" cy="1317784"/>
          </a:xfrm>
          <a:custGeom>
            <a:avLst/>
            <a:gdLst>
              <a:gd name="connsiteX0" fmla="*/ 1282700 w 2565399"/>
              <a:gd name="connsiteY0" fmla="*/ 0 h 2565400"/>
              <a:gd name="connsiteX1" fmla="*/ 2558778 w 2565399"/>
              <a:gd name="connsiteY1" fmla="*/ 1151551 h 2565400"/>
              <a:gd name="connsiteX2" fmla="*/ 2565398 w 2565399"/>
              <a:gd name="connsiteY2" fmla="*/ 1282661 h 2565400"/>
              <a:gd name="connsiteX3" fmla="*/ 2565398 w 2565399"/>
              <a:gd name="connsiteY3" fmla="*/ 0 h 2565400"/>
              <a:gd name="connsiteX4" fmla="*/ 2565399 w 2565399"/>
              <a:gd name="connsiteY4" fmla="*/ 0 h 2565400"/>
              <a:gd name="connsiteX5" fmla="*/ 2565399 w 2565399"/>
              <a:gd name="connsiteY5" fmla="*/ 2565400 h 2565400"/>
              <a:gd name="connsiteX6" fmla="*/ 2565398 w 2565399"/>
              <a:gd name="connsiteY6" fmla="*/ 2565400 h 2565400"/>
              <a:gd name="connsiteX7" fmla="*/ 2565398 w 2565399"/>
              <a:gd name="connsiteY7" fmla="*/ 1282740 h 2565400"/>
              <a:gd name="connsiteX8" fmla="*/ 2558778 w 2565399"/>
              <a:gd name="connsiteY8" fmla="*/ 1413849 h 2565400"/>
              <a:gd name="connsiteX9" fmla="*/ 1282700 w 2565399"/>
              <a:gd name="connsiteY9" fmla="*/ 2565400 h 2565400"/>
              <a:gd name="connsiteX10" fmla="*/ 0 w 2565399"/>
              <a:gd name="connsiteY10" fmla="*/ 1282700 h 2565400"/>
              <a:gd name="connsiteX11" fmla="*/ 1282700 w 2565399"/>
              <a:gd name="connsiteY11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399" h="2565400">
                <a:moveTo>
                  <a:pt x="1282700" y="0"/>
                </a:moveTo>
                <a:cubicBezTo>
                  <a:pt x="1946840" y="0"/>
                  <a:pt x="2493091" y="504742"/>
                  <a:pt x="2558778" y="1151551"/>
                </a:cubicBezTo>
                <a:lnTo>
                  <a:pt x="2565398" y="1282661"/>
                </a:lnTo>
                <a:lnTo>
                  <a:pt x="2565398" y="0"/>
                </a:lnTo>
                <a:lnTo>
                  <a:pt x="2565399" y="0"/>
                </a:lnTo>
                <a:lnTo>
                  <a:pt x="2565399" y="2565400"/>
                </a:lnTo>
                <a:lnTo>
                  <a:pt x="2565398" y="2565400"/>
                </a:lnTo>
                <a:lnTo>
                  <a:pt x="2565398" y="1282740"/>
                </a:lnTo>
                <a:lnTo>
                  <a:pt x="2558778" y="1413849"/>
                </a:lnTo>
                <a:cubicBezTo>
                  <a:pt x="2493091" y="2060658"/>
                  <a:pt x="1946840" y="2565400"/>
                  <a:pt x="1282700" y="2565400"/>
                </a:cubicBezTo>
                <a:cubicBezTo>
                  <a:pt x="574284" y="2565400"/>
                  <a:pt x="0" y="1991116"/>
                  <a:pt x="0" y="1282700"/>
                </a:cubicBezTo>
                <a:cubicBezTo>
                  <a:pt x="0" y="574284"/>
                  <a:pt x="574284" y="0"/>
                  <a:pt x="1282700" y="0"/>
                </a:cubicBez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B9E07B-ABC5-BA48-B201-3CC61BC6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97" y="1930352"/>
            <a:ext cx="1317783" cy="1317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75218A-9F8B-9E44-B63F-F619DE6C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55" y="4424074"/>
            <a:ext cx="3380508" cy="9636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01C735-9BBF-984E-B190-C135C7D530C4}"/>
              </a:ext>
            </a:extLst>
          </p:cNvPr>
          <p:cNvCxnSpPr>
            <a:cxnSpLocks/>
          </p:cNvCxnSpPr>
          <p:nvPr/>
        </p:nvCxnSpPr>
        <p:spPr>
          <a:xfrm>
            <a:off x="5977467" y="2238905"/>
            <a:ext cx="0" cy="316258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E7B4573-86BD-A942-96FB-F6EB49FFC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197" y="3536776"/>
            <a:ext cx="5430371" cy="169502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4B5E2BE-99DE-CF4B-A5D9-95F0F5843B84}"/>
              </a:ext>
            </a:extLst>
          </p:cNvPr>
          <p:cNvSpPr/>
          <p:nvPr/>
        </p:nvSpPr>
        <p:spPr>
          <a:xfrm>
            <a:off x="9770812" y="3442987"/>
            <a:ext cx="1079936" cy="1958507"/>
          </a:xfrm>
          <a:prstGeom prst="ellipse">
            <a:avLst/>
          </a:prstGeom>
          <a:noFill/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C77408-1CB1-4A43-893A-DB9904E36B6B}"/>
              </a:ext>
            </a:extLst>
          </p:cNvPr>
          <p:cNvSpPr/>
          <p:nvPr/>
        </p:nvSpPr>
        <p:spPr>
          <a:xfrm>
            <a:off x="10808585" y="3429170"/>
            <a:ext cx="1079936" cy="1958507"/>
          </a:xfrm>
          <a:prstGeom prst="ellipse">
            <a:avLst/>
          </a:prstGeom>
          <a:noFill/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3D109-1124-374C-A9FA-81EE7492B9C4}"/>
              </a:ext>
            </a:extLst>
          </p:cNvPr>
          <p:cNvSpPr/>
          <p:nvPr/>
        </p:nvSpPr>
        <p:spPr>
          <a:xfrm>
            <a:off x="1408354" y="5605229"/>
            <a:ext cx="9375292" cy="109163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Reasonable RMT pipelines and on-chip networks provide high throughput and long chains!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AE4C54-D237-6944-9B5A-861809302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654" y="3354304"/>
            <a:ext cx="3380509" cy="9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01"/>
            <a:ext cx="10515600" cy="1073437"/>
          </a:xfrm>
        </p:spPr>
        <p:txBody>
          <a:bodyPr/>
          <a:lstStyle/>
          <a:p>
            <a:r>
              <a:rPr lang="en-US" dirty="0"/>
              <a:t>Future PANIC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DB7E3-1D26-7B48-A664-C5B63AAA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85" y="-2778261"/>
            <a:ext cx="2668974" cy="26689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3EF1F9-482E-C242-BD96-02277C5A135D}"/>
              </a:ext>
            </a:extLst>
          </p:cNvPr>
          <p:cNvGrpSpPr/>
          <p:nvPr/>
        </p:nvGrpSpPr>
        <p:grpSpPr>
          <a:xfrm>
            <a:off x="273233" y="1690976"/>
            <a:ext cx="3883129" cy="4876431"/>
            <a:chOff x="273233" y="1690976"/>
            <a:chExt cx="3883129" cy="48764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869AB-B790-834D-9EF8-A148EFA69696}"/>
                </a:ext>
              </a:extLst>
            </p:cNvPr>
            <p:cNvSpPr txBox="1"/>
            <p:nvPr/>
          </p:nvSpPr>
          <p:spPr>
            <a:xfrm>
              <a:off x="273233" y="4443749"/>
              <a:ext cx="388312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Implementation</a:t>
              </a:r>
            </a:p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and</a:t>
              </a:r>
            </a:p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simulation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A7FB8-89E2-284D-AC45-CC16C6C16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311" y="1690976"/>
              <a:ext cx="2668974" cy="266897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F25DED-0204-3F49-A99A-7BAAFD00E7A4}"/>
              </a:ext>
            </a:extLst>
          </p:cNvPr>
          <p:cNvGrpSpPr/>
          <p:nvPr/>
        </p:nvGrpSpPr>
        <p:grpSpPr>
          <a:xfrm>
            <a:off x="7668491" y="1690976"/>
            <a:ext cx="4605121" cy="4876431"/>
            <a:chOff x="7668491" y="1690976"/>
            <a:chExt cx="4605121" cy="48764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407D36-1467-3047-8CBE-AF8BECEFA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6564" y="1690976"/>
              <a:ext cx="2668974" cy="26689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F2848D-DDD8-2249-9B76-DE73A6BF5618}"/>
                </a:ext>
              </a:extLst>
            </p:cNvPr>
            <p:cNvSpPr txBox="1"/>
            <p:nvPr/>
          </p:nvSpPr>
          <p:spPr>
            <a:xfrm>
              <a:off x="7668491" y="4443749"/>
              <a:ext cx="46051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Topology Design and Engine Placement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BDC5AA9-7D1C-2E41-8FAF-CB0FADE15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285" y="-2778261"/>
            <a:ext cx="2668975" cy="2668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4C251-C34B-0C49-B502-9860CBC520EC}"/>
              </a:ext>
            </a:extLst>
          </p:cNvPr>
          <p:cNvGrpSpPr/>
          <p:nvPr/>
        </p:nvGrpSpPr>
        <p:grpSpPr>
          <a:xfrm>
            <a:off x="4156362" y="1837120"/>
            <a:ext cx="3883129" cy="4730287"/>
            <a:chOff x="4156362" y="1837120"/>
            <a:chExt cx="3883129" cy="47302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0C8103-8FF0-6941-B156-DC38D3DA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8437" y="1837120"/>
              <a:ext cx="2668974" cy="266897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FC2322-CA7B-BA46-9DDD-179C008CE84D}"/>
                </a:ext>
              </a:extLst>
            </p:cNvPr>
            <p:cNvSpPr txBox="1"/>
            <p:nvPr/>
          </p:nvSpPr>
          <p:spPr>
            <a:xfrm>
              <a:off x="4156362" y="4443749"/>
              <a:ext cx="388312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Build new offloads and languages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9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539"/>
            <a:ext cx="10515600" cy="1073437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C0C9-22A3-6549-B8F1-EEB28A3B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935"/>
            <a:ext cx="6009167" cy="465226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Supporting a wide-range of diverse offloads is difficult on current NICs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PANIC overcomes the limitations of existing designs with an on-NIC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288F8-F52E-CF4C-8C87-DDBF2BFC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30" y="1154257"/>
            <a:ext cx="4357577" cy="43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Programmable (“Smart”) 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9782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056E945-142F-994B-A1C7-FBFFEA1B68DF}"/>
              </a:ext>
            </a:extLst>
          </p:cNvPr>
          <p:cNvSpPr txBox="1">
            <a:spLocks/>
          </p:cNvSpPr>
          <p:nvPr/>
        </p:nvSpPr>
        <p:spPr>
          <a:xfrm>
            <a:off x="605324" y="2045368"/>
            <a:ext cx="3871756" cy="471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It is hard for CPUs to keep up with increasing line-rates (5-120ns per packet @100Gbps)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Offloading to programmable NICs can help drive increasing line-rates (100Gbps+)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9100D-3DB1-424B-94DB-65EFD2B78D1E}"/>
              </a:ext>
            </a:extLst>
          </p:cNvPr>
          <p:cNvGrpSpPr>
            <a:grpSpLocks noChangeAspect="1"/>
          </p:cNvGrpSpPr>
          <p:nvPr/>
        </p:nvGrpSpPr>
        <p:grpSpPr>
          <a:xfrm>
            <a:off x="5091548" y="4405692"/>
            <a:ext cx="6712522" cy="1519177"/>
            <a:chOff x="838200" y="4956690"/>
            <a:chExt cx="7960657" cy="18177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94BAF4C-0DE2-614D-A175-9A1D61DF9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200" y="4956690"/>
              <a:ext cx="685800" cy="68580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P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2DAA71-35BD-A749-A2E6-8C43303FE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200" y="6088596"/>
              <a:ext cx="685800" cy="68580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P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081CC-72B6-F448-85AC-0E0D55047FCB}"/>
                </a:ext>
              </a:extLst>
            </p:cNvPr>
            <p:cNvSpPr txBox="1"/>
            <p:nvPr/>
          </p:nvSpPr>
          <p:spPr>
            <a:xfrm rot="5400000">
              <a:off x="1171624" y="5555002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…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F6D852-A0B1-AC4B-B33E-794504BDB1C2}"/>
                </a:ext>
              </a:extLst>
            </p:cNvPr>
            <p:cNvCxnSpPr>
              <a:cxnSpLocks/>
            </p:cNvCxnSpPr>
            <p:nvPr/>
          </p:nvCxnSpPr>
          <p:spPr>
            <a:xfrm>
              <a:off x="2075329" y="5299590"/>
              <a:ext cx="0" cy="1215670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B74C32F-7DEF-BC48-BE85-07FE83DDE00D}"/>
                </a:ext>
              </a:extLst>
            </p:cNvPr>
            <p:cNvCxnSpPr>
              <a:endCxn id="3" idx="6"/>
            </p:cNvCxnSpPr>
            <p:nvPr/>
          </p:nvCxnSpPr>
          <p:spPr>
            <a:xfrm flipH="1">
              <a:off x="1524000" y="5299590"/>
              <a:ext cx="551329" cy="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FB2E8B-0831-6B40-9B5C-5B6DB8FFAB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6515260"/>
              <a:ext cx="551329" cy="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A1BFB0-DAD1-6F4B-8AFA-BD7AD40A5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6622" y="5176317"/>
              <a:ext cx="1972235" cy="1338943"/>
            </a:xfrm>
            <a:prstGeom prst="rect">
              <a:avLst/>
            </a:prstGeom>
            <a:noFill/>
            <a:ln w="508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4000" dirty="0">
                  <a:solidFill>
                    <a:srgbClr val="000000"/>
                  </a:solidFill>
                </a:rPr>
                <a:t>CPU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068EFC3-48B0-9A46-9E05-D1C4C47C7CF2}"/>
                </a:ext>
              </a:extLst>
            </p:cNvPr>
            <p:cNvCxnSpPr>
              <a:cxnSpLocks/>
            </p:cNvCxnSpPr>
            <p:nvPr/>
          </p:nvCxnSpPr>
          <p:spPr>
            <a:xfrm>
              <a:off x="2075329" y="5907425"/>
              <a:ext cx="514870" cy="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B117ED-E964-6444-9432-A2FEFBF37FA0}"/>
                </a:ext>
              </a:extLst>
            </p:cNvPr>
            <p:cNvSpPr/>
            <p:nvPr/>
          </p:nvSpPr>
          <p:spPr>
            <a:xfrm>
              <a:off x="2590199" y="4956690"/>
              <a:ext cx="3344435" cy="1817706"/>
            </a:xfrm>
            <a:prstGeom prst="rect">
              <a:avLst/>
            </a:prstGeom>
            <a:noFill/>
            <a:ln w="508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Programmable NIC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D2C68F-4EDF-C447-B4CD-6977E50CAD07}"/>
                </a:ext>
              </a:extLst>
            </p:cNvPr>
            <p:cNvCxnSpPr>
              <a:cxnSpLocks/>
              <a:stCxn id="45" idx="3"/>
              <a:endCxn id="27" idx="1"/>
            </p:cNvCxnSpPr>
            <p:nvPr/>
          </p:nvCxnSpPr>
          <p:spPr>
            <a:xfrm flipV="1">
              <a:off x="5934634" y="5845789"/>
              <a:ext cx="891988" cy="19754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Down Arrow 53">
            <a:extLst>
              <a:ext uri="{FF2B5EF4-FFF2-40B4-BE49-F238E27FC236}">
                <a16:creationId xmlns:a16="http://schemas.microsoft.com/office/drawing/2014/main" id="{3C6B5210-6705-2844-A0E6-4A7B83DCBFFA}"/>
              </a:ext>
            </a:extLst>
          </p:cNvPr>
          <p:cNvSpPr/>
          <p:nvPr/>
        </p:nvSpPr>
        <p:spPr>
          <a:xfrm>
            <a:off x="7754772" y="3603194"/>
            <a:ext cx="448233" cy="57316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719F93-3085-9648-A60A-50B3F8F01887}"/>
              </a:ext>
            </a:extLst>
          </p:cNvPr>
          <p:cNvCxnSpPr>
            <a:cxnSpLocks/>
          </p:cNvCxnSpPr>
          <p:nvPr/>
        </p:nvCxnSpPr>
        <p:spPr>
          <a:xfrm>
            <a:off x="4759263" y="1690688"/>
            <a:ext cx="0" cy="492073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7D0638E-B51D-0F4B-928E-C397A106FF47}"/>
              </a:ext>
            </a:extLst>
          </p:cNvPr>
          <p:cNvSpPr/>
          <p:nvPr/>
        </p:nvSpPr>
        <p:spPr>
          <a:xfrm>
            <a:off x="10223776" y="4678894"/>
            <a:ext cx="1530988" cy="36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61318EC-8B7A-764B-BEAD-692290D42531}"/>
              </a:ext>
            </a:extLst>
          </p:cNvPr>
          <p:cNvSpPr/>
          <p:nvPr/>
        </p:nvSpPr>
        <p:spPr>
          <a:xfrm>
            <a:off x="6677127" y="4466805"/>
            <a:ext cx="2622150" cy="36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Offload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3603B41D-260D-F74F-9AE1-909429B5639C}"/>
              </a:ext>
            </a:extLst>
          </p:cNvPr>
          <p:cNvSpPr/>
          <p:nvPr/>
        </p:nvSpPr>
        <p:spPr>
          <a:xfrm>
            <a:off x="10207070" y="2588005"/>
            <a:ext cx="1530988" cy="36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BBBD1E0-8C42-3842-9E93-A0495C763B40}"/>
              </a:ext>
            </a:extLst>
          </p:cNvPr>
          <p:cNvGrpSpPr>
            <a:grpSpLocks noChangeAspect="1"/>
          </p:cNvGrpSpPr>
          <p:nvPr/>
        </p:nvGrpSpPr>
        <p:grpSpPr>
          <a:xfrm>
            <a:off x="5091548" y="2265601"/>
            <a:ext cx="6691825" cy="1519177"/>
            <a:chOff x="838200" y="4956690"/>
            <a:chExt cx="7936112" cy="181770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4BE848-8B1C-1740-96D7-92B146AB85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200" y="4956690"/>
              <a:ext cx="685800" cy="68580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P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E060EA2-F091-C047-B376-FB2F04D36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200" y="6088596"/>
              <a:ext cx="685800" cy="68580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P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3AAF4D-377E-5B40-BEB2-821D5046947F}"/>
                </a:ext>
              </a:extLst>
            </p:cNvPr>
            <p:cNvSpPr txBox="1"/>
            <p:nvPr/>
          </p:nvSpPr>
          <p:spPr>
            <a:xfrm rot="5400000">
              <a:off x="1171624" y="5555002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…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33C6E47-214D-0944-B85C-8ACC3704C7D4}"/>
                </a:ext>
              </a:extLst>
            </p:cNvPr>
            <p:cNvCxnSpPr>
              <a:cxnSpLocks/>
            </p:cNvCxnSpPr>
            <p:nvPr/>
          </p:nvCxnSpPr>
          <p:spPr>
            <a:xfrm>
              <a:off x="2075329" y="5299590"/>
              <a:ext cx="0" cy="1215670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3D1612B-09A3-214A-80A9-B90BDE3C9F24}"/>
                </a:ext>
              </a:extLst>
            </p:cNvPr>
            <p:cNvCxnSpPr>
              <a:endCxn id="70" idx="6"/>
            </p:cNvCxnSpPr>
            <p:nvPr/>
          </p:nvCxnSpPr>
          <p:spPr>
            <a:xfrm flipH="1">
              <a:off x="1524000" y="5299590"/>
              <a:ext cx="551329" cy="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ABE8415-2DB3-4743-A6F0-64170F9230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6515260"/>
              <a:ext cx="551329" cy="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0EF271-8331-1C4A-A3A3-786D0A132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2077" y="5256770"/>
              <a:ext cx="1972235" cy="1215672"/>
            </a:xfrm>
            <a:prstGeom prst="rect">
              <a:avLst/>
            </a:prstGeom>
            <a:noFill/>
            <a:ln w="508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4000" dirty="0">
                  <a:solidFill>
                    <a:srgbClr val="000000"/>
                  </a:solidFill>
                </a:rPr>
                <a:t>CPU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525EAEA-BE75-144E-852D-32578D282ED3}"/>
                </a:ext>
              </a:extLst>
            </p:cNvPr>
            <p:cNvCxnSpPr>
              <a:cxnSpLocks/>
            </p:cNvCxnSpPr>
            <p:nvPr/>
          </p:nvCxnSpPr>
          <p:spPr>
            <a:xfrm>
              <a:off x="2075329" y="5907425"/>
              <a:ext cx="514870" cy="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0BFD09B-AD3D-D243-A5E2-268086E9CB45}"/>
                </a:ext>
              </a:extLst>
            </p:cNvPr>
            <p:cNvSpPr/>
            <p:nvPr/>
          </p:nvSpPr>
          <p:spPr>
            <a:xfrm>
              <a:off x="2590199" y="5432683"/>
              <a:ext cx="3344435" cy="850050"/>
            </a:xfrm>
            <a:prstGeom prst="rect">
              <a:avLst/>
            </a:prstGeom>
            <a:noFill/>
            <a:ln w="508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NIC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BB73926-9713-174E-AF32-85F47FEC2939}"/>
                </a:ext>
              </a:extLst>
            </p:cNvPr>
            <p:cNvCxnSpPr>
              <a:cxnSpLocks/>
              <a:stCxn id="78" idx="3"/>
              <a:endCxn id="76" idx="1"/>
            </p:cNvCxnSpPr>
            <p:nvPr/>
          </p:nvCxnSpPr>
          <p:spPr>
            <a:xfrm>
              <a:off x="5934635" y="5857709"/>
              <a:ext cx="867443" cy="6898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2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6" grpId="0" animBg="1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C39CBB-C403-5C45-89C1-A98E7161F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259" t="7815" r="27010"/>
          <a:stretch/>
        </p:blipFill>
        <p:spPr>
          <a:xfrm>
            <a:off x="3184184" y="3061869"/>
            <a:ext cx="1540043" cy="1594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539"/>
            <a:ext cx="10515600" cy="994693"/>
          </a:xfrm>
        </p:spPr>
        <p:txBody>
          <a:bodyPr/>
          <a:lstStyle/>
          <a:p>
            <a:r>
              <a:rPr lang="en-US" dirty="0"/>
              <a:t>Use Cases: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C0C9-22A3-6549-B8F1-EEB28A3B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232"/>
            <a:ext cx="10515600" cy="103471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Programmable NICs can accelerate a wide range of cloud applications and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4768" y="63563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48A59F-2003-304C-9CFE-2F76FE46A461}"/>
              </a:ext>
            </a:extLst>
          </p:cNvPr>
          <p:cNvSpPr/>
          <p:nvPr/>
        </p:nvSpPr>
        <p:spPr>
          <a:xfrm>
            <a:off x="910389" y="5872552"/>
            <a:ext cx="3950369" cy="701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Applications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ACA69B-A809-4A41-B91D-17179527C6D6}"/>
              </a:ext>
            </a:extLst>
          </p:cNvPr>
          <p:cNvSpPr/>
          <p:nvPr/>
        </p:nvSpPr>
        <p:spPr>
          <a:xfrm>
            <a:off x="7279104" y="5872551"/>
            <a:ext cx="3950369" cy="7015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602C8-3632-3F46-AAA8-E469B254D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117" r="16941"/>
          <a:stretch/>
        </p:blipFill>
        <p:spPr>
          <a:xfrm>
            <a:off x="1746158" y="2932224"/>
            <a:ext cx="1438026" cy="152790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DE084-188D-1545-8EC7-A86199823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31" y="4210024"/>
            <a:ext cx="1334654" cy="13346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C5946E-3CE2-A84D-A010-DA2C6AAF7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5171" y="4401424"/>
            <a:ext cx="1651000" cy="1485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4E6163-243C-DF45-AA92-268A9467E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595" y="4390426"/>
            <a:ext cx="1466850" cy="1438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196015-A9C2-A04D-8674-CD8C55976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856" y="4271345"/>
            <a:ext cx="2387677" cy="15575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680E1F-4A57-E64E-BC04-DCB0CE820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9486" y="3080611"/>
            <a:ext cx="4039235" cy="8732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6EA638-7622-6A43-9E44-9FD57E65C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025" t="10060" r="3807" b="12284"/>
          <a:stretch>
            <a:fillRect/>
          </a:stretch>
        </p:blipFill>
        <p:spPr>
          <a:xfrm>
            <a:off x="9556260" y="2965337"/>
            <a:ext cx="1411368" cy="1400004"/>
          </a:xfrm>
          <a:custGeom>
            <a:avLst/>
            <a:gdLst>
              <a:gd name="connsiteX0" fmla="*/ 1317368 w 2634736"/>
              <a:gd name="connsiteY0" fmla="*/ 0 h 2613522"/>
              <a:gd name="connsiteX1" fmla="*/ 2634736 w 2634736"/>
              <a:gd name="connsiteY1" fmla="*/ 1306761 h 2613522"/>
              <a:gd name="connsiteX2" fmla="*/ 1317368 w 2634736"/>
              <a:gd name="connsiteY2" fmla="*/ 2613522 h 2613522"/>
              <a:gd name="connsiteX3" fmla="*/ 0 w 2634736"/>
              <a:gd name="connsiteY3" fmla="*/ 1306761 h 2613522"/>
              <a:gd name="connsiteX4" fmla="*/ 1317368 w 2634736"/>
              <a:gd name="connsiteY4" fmla="*/ 0 h 26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4736" h="2613522">
                <a:moveTo>
                  <a:pt x="1317368" y="0"/>
                </a:moveTo>
                <a:cubicBezTo>
                  <a:pt x="2044930" y="0"/>
                  <a:pt x="2634736" y="585057"/>
                  <a:pt x="2634736" y="1306761"/>
                </a:cubicBezTo>
                <a:cubicBezTo>
                  <a:pt x="2634736" y="2028465"/>
                  <a:pt x="2044930" y="2613522"/>
                  <a:pt x="1317368" y="2613522"/>
                </a:cubicBezTo>
                <a:cubicBezTo>
                  <a:pt x="589806" y="2613522"/>
                  <a:pt x="0" y="2028465"/>
                  <a:pt x="0" y="1306761"/>
                </a:cubicBezTo>
                <a:cubicBezTo>
                  <a:pt x="0" y="585057"/>
                  <a:pt x="589806" y="0"/>
                  <a:pt x="1317368" y="0"/>
                </a:cubicBez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67799C-C32B-784A-B7C7-315EB2C97B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6260" y="4443186"/>
            <a:ext cx="1351520" cy="13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54606"/>
          </a:xfrm>
        </p:spPr>
        <p:txBody>
          <a:bodyPr/>
          <a:lstStyle/>
          <a:p>
            <a:r>
              <a:rPr lang="en-US" dirty="0"/>
              <a:t>Problem: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C0C9-22A3-6549-B8F1-EEB28A3B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055" y="1654605"/>
            <a:ext cx="10965872" cy="1205347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Although there are many programmable NICs,</a:t>
            </a:r>
          </a:p>
          <a:p>
            <a:r>
              <a:rPr lang="en-US" sz="4000" dirty="0">
                <a:solidFill>
                  <a:schemeClr val="tx2"/>
                </a:solidFill>
              </a:rPr>
              <a:t>no programmable NIC is good at running multiple offloads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71670C-DF8B-FF42-8AB2-AF33442C7C55}"/>
              </a:ext>
            </a:extLst>
          </p:cNvPr>
          <p:cNvGrpSpPr/>
          <p:nvPr/>
        </p:nvGrpSpPr>
        <p:grpSpPr>
          <a:xfrm>
            <a:off x="302260" y="2975477"/>
            <a:ext cx="2581617" cy="3041454"/>
            <a:chOff x="302260" y="3593016"/>
            <a:chExt cx="2581617" cy="3041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B08761-8F27-2445-8F45-4393EABE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260" y="3593016"/>
              <a:ext cx="2581617" cy="16961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CD6E72-8768-F342-8A15-83278651F6E6}"/>
                </a:ext>
              </a:extLst>
            </p:cNvPr>
            <p:cNvSpPr txBox="1"/>
            <p:nvPr/>
          </p:nvSpPr>
          <p:spPr>
            <a:xfrm>
              <a:off x="480174" y="5680363"/>
              <a:ext cx="2225787" cy="954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Mellanox Innova-2 Flex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F73A9F-A5F6-9347-8F89-BC40BFD80621}"/>
              </a:ext>
            </a:extLst>
          </p:cNvPr>
          <p:cNvGrpSpPr/>
          <p:nvPr/>
        </p:nvGrpSpPr>
        <p:grpSpPr>
          <a:xfrm>
            <a:off x="2878004" y="2975477"/>
            <a:ext cx="2394906" cy="3041454"/>
            <a:chOff x="2878004" y="3593016"/>
            <a:chExt cx="2394906" cy="30414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C5F266-1430-544F-9389-68737044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004" y="3593016"/>
              <a:ext cx="2394906" cy="16764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05258A-4780-5B44-9FD0-93C9A002B20E}"/>
                </a:ext>
              </a:extLst>
            </p:cNvPr>
            <p:cNvSpPr txBox="1"/>
            <p:nvPr/>
          </p:nvSpPr>
          <p:spPr>
            <a:xfrm>
              <a:off x="2962563" y="5680363"/>
              <a:ext cx="2225788" cy="954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Netronome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Agilio</a:t>
              </a:r>
              <a:r>
                <a:rPr lang="en-US" sz="2800" dirty="0">
                  <a:solidFill>
                    <a:schemeClr val="bg1"/>
                  </a:solidFill>
                </a:rPr>
                <a:t> LX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3B851D-E941-1948-9A1E-6AA83C11FB83}"/>
              </a:ext>
            </a:extLst>
          </p:cNvPr>
          <p:cNvGrpSpPr/>
          <p:nvPr/>
        </p:nvGrpSpPr>
        <p:grpSpPr>
          <a:xfrm>
            <a:off x="5370857" y="3349173"/>
            <a:ext cx="2266258" cy="2667758"/>
            <a:chOff x="5370857" y="3966712"/>
            <a:chExt cx="2266258" cy="26677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E36A80-9477-6E4C-9002-FD676FFC3897}"/>
                </a:ext>
              </a:extLst>
            </p:cNvPr>
            <p:cNvSpPr txBox="1"/>
            <p:nvPr/>
          </p:nvSpPr>
          <p:spPr>
            <a:xfrm>
              <a:off x="5423818" y="5680363"/>
              <a:ext cx="1915845" cy="954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NetFPGA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Sume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887C59-B5DD-D748-B866-C33F8420BE2F}"/>
                </a:ext>
              </a:extLst>
            </p:cNvPr>
            <p:cNvGrpSpPr/>
            <p:nvPr/>
          </p:nvGrpSpPr>
          <p:grpSpPr>
            <a:xfrm>
              <a:off x="5370857" y="3966712"/>
              <a:ext cx="2266258" cy="1356671"/>
              <a:chOff x="5845652" y="3598028"/>
              <a:chExt cx="2266258" cy="135667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D0D043B-40B8-A443-BBCC-88DCF0DE2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5652" y="3598028"/>
                <a:ext cx="2266258" cy="1356671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8A24C7-F59D-4549-BC16-99C08B3F976D}"/>
                  </a:ext>
                </a:extLst>
              </p:cNvPr>
              <p:cNvSpPr/>
              <p:nvPr/>
            </p:nvSpPr>
            <p:spPr>
              <a:xfrm>
                <a:off x="6643396" y="4749282"/>
                <a:ext cx="1138335" cy="2054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B688C6-B12A-4F44-946A-88A3916A2D72}"/>
              </a:ext>
            </a:extLst>
          </p:cNvPr>
          <p:cNvGrpSpPr/>
          <p:nvPr/>
        </p:nvGrpSpPr>
        <p:grpSpPr>
          <a:xfrm>
            <a:off x="7578618" y="2972296"/>
            <a:ext cx="2211821" cy="3044635"/>
            <a:chOff x="7578618" y="3589835"/>
            <a:chExt cx="2211821" cy="30446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E81D-081F-214E-8D79-EC1E3DBFF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8108" y="3589835"/>
              <a:ext cx="1832843" cy="20073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8D4DFD-AC64-DD4B-8052-77172DC31515}"/>
                </a:ext>
              </a:extLst>
            </p:cNvPr>
            <p:cNvSpPr txBox="1"/>
            <p:nvPr/>
          </p:nvSpPr>
          <p:spPr>
            <a:xfrm>
              <a:off x="7578618" y="5680363"/>
              <a:ext cx="2211821" cy="954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Cavium 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Liquid IO II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5BA00-81B4-D34E-94D9-5CE84AC65963}"/>
              </a:ext>
            </a:extLst>
          </p:cNvPr>
          <p:cNvGrpSpPr/>
          <p:nvPr/>
        </p:nvGrpSpPr>
        <p:grpSpPr>
          <a:xfrm>
            <a:off x="9802134" y="3380393"/>
            <a:ext cx="2190638" cy="2636538"/>
            <a:chOff x="9802134" y="3997932"/>
            <a:chExt cx="2190638" cy="26365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745F58E-18F6-CF4A-907B-BAD965F77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2134" y="3997932"/>
              <a:ext cx="2085622" cy="116198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980DB4-33E3-8F41-A64C-FFADAD726A60}"/>
                </a:ext>
              </a:extLst>
            </p:cNvPr>
            <p:cNvSpPr txBox="1"/>
            <p:nvPr/>
          </p:nvSpPr>
          <p:spPr>
            <a:xfrm>
              <a:off x="9907149" y="5680363"/>
              <a:ext cx="2085623" cy="954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Azure </a:t>
              </a:r>
              <a:r>
                <a:rPr lang="en-US" sz="2800" dirty="0" err="1">
                  <a:solidFill>
                    <a:schemeClr val="bg1"/>
                  </a:solidFill>
                </a:rPr>
                <a:t>SmartNIC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64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867"/>
            <a:ext cx="10515600" cy="1259388"/>
          </a:xfrm>
        </p:spPr>
        <p:txBody>
          <a:bodyPr/>
          <a:lstStyle/>
          <a:p>
            <a:r>
              <a:rPr lang="en-US" dirty="0"/>
              <a:t>NIC Requirements: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C0C9-22A3-6549-B8F1-EEB28A3B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624"/>
            <a:ext cx="8153400" cy="4731509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Chaining: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/>
                </a:solidFill>
              </a:rPr>
              <a:t>It should be possible to send packets through offloads in any order</a:t>
            </a:r>
          </a:p>
          <a:p>
            <a:r>
              <a:rPr lang="en-US" sz="4000" dirty="0">
                <a:solidFill>
                  <a:schemeClr val="tx2"/>
                </a:solidFill>
              </a:rPr>
              <a:t>Generality: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/>
                </a:solidFill>
              </a:rPr>
              <a:t>The NIC should not restrict the types of offloads (e.g., FPGAs, ASICs, and CPUs)</a:t>
            </a:r>
          </a:p>
          <a:p>
            <a:r>
              <a:rPr lang="en-US" sz="4000" dirty="0">
                <a:solidFill>
                  <a:schemeClr val="tx2"/>
                </a:solidFill>
              </a:rPr>
              <a:t>High Performance: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/>
                </a:solidFill>
              </a:rPr>
              <a:t>The NIC should forward at line-rate without increasing latency</a:t>
            </a:r>
          </a:p>
          <a:p>
            <a:r>
              <a:rPr lang="en-US" sz="4000" dirty="0">
                <a:solidFill>
                  <a:schemeClr val="tx2"/>
                </a:solidFill>
              </a:rPr>
              <a:t>Isolation: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/>
                </a:solidFill>
              </a:rPr>
              <a:t>Competing offloads should fairly share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13A410-8B24-8D42-AD67-4D86494F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2133600"/>
            <a:ext cx="2362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E33E-8DAE-7D48-BA61-C678BE6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539"/>
            <a:ext cx="10515600" cy="1073437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C0C9-22A3-6549-B8F1-EEB28A3B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04081"/>
            <a:ext cx="7283824" cy="1391804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Build a NIC that meets our requirements (and can support a wide-range of diverse offloads)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4B30-4D26-E644-910F-3995A10B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D4AA98-5C16-574F-9892-7A2244153CE5}"/>
              </a:ext>
            </a:extLst>
          </p:cNvPr>
          <p:cNvSpPr txBox="1">
            <a:spLocks/>
          </p:cNvSpPr>
          <p:nvPr/>
        </p:nvSpPr>
        <p:spPr>
          <a:xfrm>
            <a:off x="838200" y="2908590"/>
            <a:ext cx="10515600" cy="108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Solution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A63874-52EE-BC44-8D0A-C0456290F75D}"/>
              </a:ext>
            </a:extLst>
          </p:cNvPr>
          <p:cNvSpPr txBox="1">
            <a:spLocks/>
          </p:cNvSpPr>
          <p:nvPr/>
        </p:nvSpPr>
        <p:spPr>
          <a:xfrm>
            <a:off x="838200" y="3919019"/>
            <a:ext cx="6698673" cy="1391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PANIC, a programmable NIC that is a programmable switch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099E82-ED99-5E46-BA32-C80CCFC01227}"/>
              </a:ext>
            </a:extLst>
          </p:cNvPr>
          <p:cNvSpPr/>
          <p:nvPr/>
        </p:nvSpPr>
        <p:spPr>
          <a:xfrm>
            <a:off x="1524000" y="5462125"/>
            <a:ext cx="9143999" cy="89422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Insight: Not every packet uses every offload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FC3658-A725-414E-BAAD-9D0CB7A3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318" y="845092"/>
            <a:ext cx="4664364" cy="41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F120BE7-3A91-8645-B07A-816F0054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55" y="692199"/>
            <a:ext cx="3145367" cy="3145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27C07-56A7-664D-B79F-C3770E1E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FD779-F4E5-7E45-AD7A-C08871D2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A0B62-E518-3E44-A1BD-8A8C2769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814" y="1769630"/>
            <a:ext cx="2711449" cy="2711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952235-5D9C-7143-83CD-FFDA7541A2F6}"/>
              </a:ext>
            </a:extLst>
          </p:cNvPr>
          <p:cNvSpPr txBox="1"/>
          <p:nvPr/>
        </p:nvSpPr>
        <p:spPr>
          <a:xfrm>
            <a:off x="4714985" y="3837566"/>
            <a:ext cx="3380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Limitations of Existing NIC Designs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06A29-FFF3-9241-9E69-67581A861576}"/>
              </a:ext>
            </a:extLst>
          </p:cNvPr>
          <p:cNvSpPr txBox="1"/>
          <p:nvPr/>
        </p:nvSpPr>
        <p:spPr>
          <a:xfrm>
            <a:off x="8291945" y="4560022"/>
            <a:ext cx="3380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PANIC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F9CDA0-C081-C74A-8963-9D8B6059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219127" y="2024859"/>
            <a:ext cx="2860538" cy="2860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852DE5-1DF0-3544-A83A-8CEB9BE2486A}"/>
              </a:ext>
            </a:extLst>
          </p:cNvPr>
          <p:cNvSpPr txBox="1"/>
          <p:nvPr/>
        </p:nvSpPr>
        <p:spPr>
          <a:xfrm>
            <a:off x="959141" y="5046537"/>
            <a:ext cx="338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4753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82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NIC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AEDADE-3E7A-1642-8A66-73CADA1E5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20088"/>
              </p:ext>
            </p:extLst>
          </p:nvPr>
        </p:nvGraphicFramePr>
        <p:xfrm>
          <a:off x="2032000" y="4277261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29">
                  <a:extLst>
                    <a:ext uri="{9D8B030D-6E8A-4147-A177-3AD203B41FA5}">
                      <a16:colId xmlns:a16="http://schemas.microsoft.com/office/drawing/2014/main" val="1661341405"/>
                    </a:ext>
                  </a:extLst>
                </a:gridCol>
                <a:gridCol w="2061883">
                  <a:extLst>
                    <a:ext uri="{9D8B030D-6E8A-4147-A177-3AD203B41FA5}">
                      <a16:colId xmlns:a16="http://schemas.microsoft.com/office/drawing/2014/main" val="825108331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1805120557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1109740851"/>
                    </a:ext>
                  </a:extLst>
                </a:gridCol>
                <a:gridCol w="1159435">
                  <a:extLst>
                    <a:ext uri="{9D8B030D-6E8A-4147-A177-3AD203B41FA5}">
                      <a16:colId xmlns:a16="http://schemas.microsoft.com/office/drawing/2014/main" val="81446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Pipelined 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Tiled 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RMT 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83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Chaining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4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8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3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25238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045722B1-BE23-F244-A792-AAE1C42A1F11}"/>
              </a:ext>
            </a:extLst>
          </p:cNvPr>
          <p:cNvGrpSpPr/>
          <p:nvPr/>
        </p:nvGrpSpPr>
        <p:grpSpPr>
          <a:xfrm>
            <a:off x="4778421" y="4424918"/>
            <a:ext cx="5149616" cy="2296557"/>
            <a:chOff x="4778421" y="4424918"/>
            <a:chExt cx="5149616" cy="22965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6524AE-76D1-FE4D-9C2E-E5E9D1EBB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1240" y="4559799"/>
              <a:ext cx="571500" cy="5969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99EBB9-C83E-D042-8010-7E3B200A31DD}"/>
                </a:ext>
              </a:extLst>
            </p:cNvPr>
            <p:cNvSpPr txBox="1"/>
            <p:nvPr/>
          </p:nvSpPr>
          <p:spPr>
            <a:xfrm>
              <a:off x="6418682" y="4881667"/>
              <a:ext cx="430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1ACE01-CBA6-AA4F-9B16-75D9E8C8B5A6}"/>
                </a:ext>
              </a:extLst>
            </p:cNvPr>
            <p:cNvSpPr txBox="1"/>
            <p:nvPr/>
          </p:nvSpPr>
          <p:spPr>
            <a:xfrm>
              <a:off x="6399959" y="5363111"/>
              <a:ext cx="430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E21DD1-5B37-6E4F-94E5-EEA2F58B7252}"/>
                </a:ext>
              </a:extLst>
            </p:cNvPr>
            <p:cNvSpPr txBox="1"/>
            <p:nvPr/>
          </p:nvSpPr>
          <p:spPr>
            <a:xfrm>
              <a:off x="8067673" y="4885963"/>
              <a:ext cx="430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B39B8EA-C8C6-984D-96D1-12133729C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4871" y="4559799"/>
              <a:ext cx="571500" cy="5969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504E0C-5111-2D41-A480-2F90251E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6537" y="5044882"/>
              <a:ext cx="571500" cy="5969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EF9476-18BA-6242-84A7-3612AA1DC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4871" y="5506547"/>
              <a:ext cx="571500" cy="5969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7AAF26-3D26-3749-B851-ACF0AA35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4871" y="5966361"/>
              <a:ext cx="571500" cy="5969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569129-630C-7E49-BA45-70A282439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8234" y="5506547"/>
              <a:ext cx="571500" cy="5969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8B02CD-7928-3E4C-A2AD-5A208F9964FC}"/>
                </a:ext>
              </a:extLst>
            </p:cNvPr>
            <p:cNvSpPr/>
            <p:nvPr/>
          </p:nvSpPr>
          <p:spPr>
            <a:xfrm>
              <a:off x="7995955" y="6286441"/>
              <a:ext cx="573741" cy="1434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173D6A-2BEA-D741-86F7-DE525C30D2F6}"/>
                </a:ext>
              </a:extLst>
            </p:cNvPr>
            <p:cNvSpPr/>
            <p:nvPr/>
          </p:nvSpPr>
          <p:spPr>
            <a:xfrm>
              <a:off x="7995955" y="4884948"/>
              <a:ext cx="573741" cy="1434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8BC4AC-DA87-1F40-989A-03FA17FFC9CB}"/>
                </a:ext>
              </a:extLst>
            </p:cNvPr>
            <p:cNvSpPr txBox="1"/>
            <p:nvPr/>
          </p:nvSpPr>
          <p:spPr>
            <a:xfrm>
              <a:off x="4778421" y="4424918"/>
              <a:ext cx="430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8EEDAF8-66DF-194D-BD7D-DA1DE4CC9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9228" y="5049798"/>
              <a:ext cx="571500" cy="5969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6DD55B-71C9-414F-8315-3159825A2D71}"/>
                </a:ext>
              </a:extLst>
            </p:cNvPr>
            <p:cNvSpPr/>
            <p:nvPr/>
          </p:nvSpPr>
          <p:spPr>
            <a:xfrm>
              <a:off x="4778421" y="5811143"/>
              <a:ext cx="573741" cy="1434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A5817E-044D-4045-982E-77B0CD5FDCB5}"/>
                </a:ext>
              </a:extLst>
            </p:cNvPr>
            <p:cNvSpPr/>
            <p:nvPr/>
          </p:nvSpPr>
          <p:spPr>
            <a:xfrm>
              <a:off x="6339354" y="6259810"/>
              <a:ext cx="573741" cy="1434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438112-01BB-3D4C-8F1B-76E6CEF3BD84}"/>
                </a:ext>
              </a:extLst>
            </p:cNvPr>
            <p:cNvSpPr txBox="1"/>
            <p:nvPr/>
          </p:nvSpPr>
          <p:spPr>
            <a:xfrm>
              <a:off x="4785143" y="5798145"/>
              <a:ext cx="430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B7236F-F47E-404A-8826-E8A6BA56CFC5}"/>
              </a:ext>
            </a:extLst>
          </p:cNvPr>
          <p:cNvGrpSpPr/>
          <p:nvPr/>
        </p:nvGrpSpPr>
        <p:grpSpPr>
          <a:xfrm>
            <a:off x="8067673" y="1380405"/>
            <a:ext cx="3380509" cy="2743443"/>
            <a:chOff x="8067673" y="1380405"/>
            <a:chExt cx="3380509" cy="274344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1D88C8-7606-914C-BF27-78FB55ECE680}"/>
                </a:ext>
              </a:extLst>
            </p:cNvPr>
            <p:cNvSpPr txBox="1"/>
            <p:nvPr/>
          </p:nvSpPr>
          <p:spPr>
            <a:xfrm>
              <a:off x="8067673" y="3354407"/>
              <a:ext cx="3380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RMT NICs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5EC0A14-4F1B-DE43-AF64-8443E6C3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806510" y="1380405"/>
              <a:ext cx="1974001" cy="1974002"/>
            </a:xfrm>
            <a:custGeom>
              <a:avLst/>
              <a:gdLst>
                <a:gd name="connsiteX0" fmla="*/ 1282700 w 2565399"/>
                <a:gd name="connsiteY0" fmla="*/ 0 h 2565400"/>
                <a:gd name="connsiteX1" fmla="*/ 2558778 w 2565399"/>
                <a:gd name="connsiteY1" fmla="*/ 1151551 h 2565400"/>
                <a:gd name="connsiteX2" fmla="*/ 2565398 w 2565399"/>
                <a:gd name="connsiteY2" fmla="*/ 1282661 h 2565400"/>
                <a:gd name="connsiteX3" fmla="*/ 2565398 w 2565399"/>
                <a:gd name="connsiteY3" fmla="*/ 0 h 2565400"/>
                <a:gd name="connsiteX4" fmla="*/ 2565399 w 2565399"/>
                <a:gd name="connsiteY4" fmla="*/ 0 h 2565400"/>
                <a:gd name="connsiteX5" fmla="*/ 2565399 w 2565399"/>
                <a:gd name="connsiteY5" fmla="*/ 2565400 h 2565400"/>
                <a:gd name="connsiteX6" fmla="*/ 2565398 w 2565399"/>
                <a:gd name="connsiteY6" fmla="*/ 2565400 h 2565400"/>
                <a:gd name="connsiteX7" fmla="*/ 2565398 w 2565399"/>
                <a:gd name="connsiteY7" fmla="*/ 1282740 h 2565400"/>
                <a:gd name="connsiteX8" fmla="*/ 2558778 w 2565399"/>
                <a:gd name="connsiteY8" fmla="*/ 1413849 h 2565400"/>
                <a:gd name="connsiteX9" fmla="*/ 1282700 w 2565399"/>
                <a:gd name="connsiteY9" fmla="*/ 2565400 h 2565400"/>
                <a:gd name="connsiteX10" fmla="*/ 0 w 2565399"/>
                <a:gd name="connsiteY10" fmla="*/ 1282700 h 2565400"/>
                <a:gd name="connsiteX11" fmla="*/ 1282700 w 2565399"/>
                <a:gd name="connsiteY11" fmla="*/ 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5399" h="2565400">
                  <a:moveTo>
                    <a:pt x="1282700" y="0"/>
                  </a:moveTo>
                  <a:cubicBezTo>
                    <a:pt x="1946840" y="0"/>
                    <a:pt x="2493091" y="504742"/>
                    <a:pt x="2558778" y="1151551"/>
                  </a:cubicBezTo>
                  <a:lnTo>
                    <a:pt x="2565398" y="1282661"/>
                  </a:lnTo>
                  <a:lnTo>
                    <a:pt x="2565398" y="0"/>
                  </a:lnTo>
                  <a:lnTo>
                    <a:pt x="2565399" y="0"/>
                  </a:lnTo>
                  <a:lnTo>
                    <a:pt x="2565399" y="2565400"/>
                  </a:lnTo>
                  <a:lnTo>
                    <a:pt x="2565398" y="2565400"/>
                  </a:lnTo>
                  <a:lnTo>
                    <a:pt x="2565398" y="1282740"/>
                  </a:lnTo>
                  <a:lnTo>
                    <a:pt x="2558778" y="1413849"/>
                  </a:lnTo>
                  <a:cubicBezTo>
                    <a:pt x="2493091" y="2060658"/>
                    <a:pt x="1946840" y="2565400"/>
                    <a:pt x="1282700" y="2565400"/>
                  </a:cubicBezTo>
                  <a:cubicBezTo>
                    <a:pt x="574284" y="2565400"/>
                    <a:pt x="0" y="1991116"/>
                    <a:pt x="0" y="1282700"/>
                  </a:cubicBezTo>
                  <a:cubicBezTo>
                    <a:pt x="0" y="574284"/>
                    <a:pt x="574284" y="0"/>
                    <a:pt x="1282700" y="0"/>
                  </a:cubicBezTo>
                  <a:close/>
                </a:path>
              </a:pathLst>
            </a:cu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91C24A-EE00-594B-9276-B073F43A2973}"/>
              </a:ext>
            </a:extLst>
          </p:cNvPr>
          <p:cNvGrpSpPr/>
          <p:nvPr/>
        </p:nvGrpSpPr>
        <p:grpSpPr>
          <a:xfrm>
            <a:off x="4405745" y="1384327"/>
            <a:ext cx="3380509" cy="2682564"/>
            <a:chOff x="4405745" y="1384327"/>
            <a:chExt cx="3380509" cy="2682564"/>
          </a:xfrm>
        </p:grpSpPr>
        <p:pic>
          <p:nvPicPr>
            <p:cNvPr id="48" name="Oozie_Scheduling.png" descr="Oozie_Scheduling.png">
              <a:extLst>
                <a:ext uri="{FF2B5EF4-FFF2-40B4-BE49-F238E27FC236}">
                  <a16:creationId xmlns:a16="http://schemas.microsoft.com/office/drawing/2014/main" id="{7FAD5D65-CA08-CE48-A3F7-E95E3D2CB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14747" y="1384327"/>
              <a:ext cx="1974001" cy="19740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849DA8-4BAC-6A49-B8DB-EDD73AE1FECB}"/>
                </a:ext>
              </a:extLst>
            </p:cNvPr>
            <p:cNvSpPr txBox="1"/>
            <p:nvPr/>
          </p:nvSpPr>
          <p:spPr>
            <a:xfrm>
              <a:off x="4405745" y="3297450"/>
              <a:ext cx="3380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Tiled NICs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35481D-65C1-CE4E-BB9A-3D4BA768CD6B}"/>
              </a:ext>
            </a:extLst>
          </p:cNvPr>
          <p:cNvGrpSpPr/>
          <p:nvPr/>
        </p:nvGrpSpPr>
        <p:grpSpPr>
          <a:xfrm>
            <a:off x="450542" y="1409287"/>
            <a:ext cx="3722390" cy="2657603"/>
            <a:chOff x="450542" y="1409287"/>
            <a:chExt cx="3722390" cy="265760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7817788-05D2-3541-8829-377A1234E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054" t="2607" r="9659" b="2221"/>
            <a:stretch>
              <a:fillRect/>
            </a:stretch>
          </p:blipFill>
          <p:spPr>
            <a:xfrm>
              <a:off x="1226489" y="1409287"/>
              <a:ext cx="2170496" cy="1974002"/>
            </a:xfrm>
            <a:custGeom>
              <a:avLst/>
              <a:gdLst>
                <a:gd name="connsiteX0" fmla="*/ 1085248 w 2170496"/>
                <a:gd name="connsiteY0" fmla="*/ 0 h 1974002"/>
                <a:gd name="connsiteX1" fmla="*/ 2170496 w 2170496"/>
                <a:gd name="connsiteY1" fmla="*/ 987001 h 1974002"/>
                <a:gd name="connsiteX2" fmla="*/ 1085248 w 2170496"/>
                <a:gd name="connsiteY2" fmla="*/ 1974002 h 1974002"/>
                <a:gd name="connsiteX3" fmla="*/ 0 w 2170496"/>
                <a:gd name="connsiteY3" fmla="*/ 987001 h 1974002"/>
                <a:gd name="connsiteX4" fmla="*/ 1085248 w 2170496"/>
                <a:gd name="connsiteY4" fmla="*/ 0 h 197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496" h="1974002">
                  <a:moveTo>
                    <a:pt x="1085248" y="0"/>
                  </a:moveTo>
                  <a:cubicBezTo>
                    <a:pt x="1684614" y="0"/>
                    <a:pt x="2170496" y="441895"/>
                    <a:pt x="2170496" y="987001"/>
                  </a:cubicBezTo>
                  <a:cubicBezTo>
                    <a:pt x="2170496" y="1532107"/>
                    <a:pt x="1684614" y="1974002"/>
                    <a:pt x="1085248" y="1974002"/>
                  </a:cubicBezTo>
                  <a:cubicBezTo>
                    <a:pt x="485882" y="1974002"/>
                    <a:pt x="0" y="1532107"/>
                    <a:pt x="0" y="987001"/>
                  </a:cubicBezTo>
                  <a:cubicBezTo>
                    <a:pt x="0" y="441895"/>
                    <a:pt x="485882" y="0"/>
                    <a:pt x="1085248" y="0"/>
                  </a:cubicBezTo>
                  <a:close/>
                </a:path>
              </a:pathLst>
            </a:custGeom>
            <a:ln w="5080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8EBED5-AC24-D640-8FEF-CE1FA25E07AC}"/>
                </a:ext>
              </a:extLst>
            </p:cNvPr>
            <p:cNvSpPr txBox="1"/>
            <p:nvPr/>
          </p:nvSpPr>
          <p:spPr>
            <a:xfrm>
              <a:off x="450542" y="3297449"/>
              <a:ext cx="37223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Pipelined NICs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36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F78C0A-DDE3-E14D-9DFF-F58731254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654" y="1829903"/>
            <a:ext cx="10893854" cy="241514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45522E-94C2-964D-96F5-7DD26C84B4EB}"/>
              </a:ext>
            </a:extLst>
          </p:cNvPr>
          <p:cNvSpPr>
            <a:spLocks noChangeAspect="1"/>
          </p:cNvSpPr>
          <p:nvPr/>
        </p:nvSpPr>
        <p:spPr>
          <a:xfrm>
            <a:off x="3030071" y="1829903"/>
            <a:ext cx="6239435" cy="2415147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NIC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11117-D17F-9A43-B0CB-54717A3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085"/>
            <a:ext cx="92964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Pipelined 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DB9-B891-F847-A1C4-09E002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218240-1D0B-B941-8DE2-B4C0F12340AE}"/>
              </a:ext>
            </a:extLst>
          </p:cNvPr>
          <p:cNvSpPr txBox="1">
            <a:spLocks/>
          </p:cNvSpPr>
          <p:nvPr/>
        </p:nvSpPr>
        <p:spPr>
          <a:xfrm>
            <a:off x="3838666" y="4266141"/>
            <a:ext cx="7345680" cy="1069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/>
              <a:t>Problems: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E84CC2-0CA6-814B-8EA1-80BD3D006262}"/>
              </a:ext>
            </a:extLst>
          </p:cNvPr>
          <p:cNvSpPr txBox="1">
            <a:spLocks/>
          </p:cNvSpPr>
          <p:nvPr/>
        </p:nvSpPr>
        <p:spPr>
          <a:xfrm>
            <a:off x="3838666" y="5335930"/>
            <a:ext cx="7345680" cy="195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Chaining: Static Chaining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Isolation: Head-of-Line Blocking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50D35-4059-5D46-A223-A9C10CF5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4" y="2084717"/>
            <a:ext cx="640492" cy="64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72D16-5EBA-C149-8BA6-24CEBD20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4" y="2766743"/>
            <a:ext cx="640492" cy="640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DB3A04-6185-7042-8B96-59CAFAB90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4" y="3469383"/>
            <a:ext cx="640492" cy="640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87DC3B-B4F3-5E4C-8BE7-01ABFD59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4" y="2095024"/>
            <a:ext cx="640492" cy="640492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CF0590-6F03-874B-86DE-901ECC166162}"/>
              </a:ext>
            </a:extLst>
          </p:cNvPr>
          <p:cNvSpPr txBox="1">
            <a:spLocks/>
          </p:cNvSpPr>
          <p:nvPr/>
        </p:nvSpPr>
        <p:spPr>
          <a:xfrm>
            <a:off x="2057400" y="1022252"/>
            <a:ext cx="9296400" cy="10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Example: Mellanox Innova-2 Smart NIC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0318C3-DB7E-BC4A-9765-E3AD6DB8F541}"/>
              </a:ext>
            </a:extLst>
          </p:cNvPr>
          <p:cNvSpPr txBox="1">
            <a:spLocks/>
          </p:cNvSpPr>
          <p:nvPr/>
        </p:nvSpPr>
        <p:spPr>
          <a:xfrm>
            <a:off x="3838666" y="4266140"/>
            <a:ext cx="7345680" cy="1069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/>
              <a:t>Benefits: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3B514DF-A0EF-7049-BA2F-794A21594502}"/>
              </a:ext>
            </a:extLst>
          </p:cNvPr>
          <p:cNvSpPr txBox="1">
            <a:spLocks/>
          </p:cNvSpPr>
          <p:nvPr/>
        </p:nvSpPr>
        <p:spPr>
          <a:xfrm>
            <a:off x="3838666" y="5335929"/>
            <a:ext cx="8049768" cy="195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General: Offload 1 may be an FPGA while Offload N may be an ASIC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A6D9FA-91F8-2241-8AF1-2407E0E0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54" t="2607" r="9659" b="2221"/>
          <a:stretch>
            <a:fillRect/>
          </a:stretch>
        </p:blipFill>
        <p:spPr>
          <a:xfrm>
            <a:off x="575211" y="428545"/>
            <a:ext cx="1305610" cy="1187414"/>
          </a:xfrm>
          <a:custGeom>
            <a:avLst/>
            <a:gdLst>
              <a:gd name="connsiteX0" fmla="*/ 1085248 w 2170496"/>
              <a:gd name="connsiteY0" fmla="*/ 0 h 1974002"/>
              <a:gd name="connsiteX1" fmla="*/ 2170496 w 2170496"/>
              <a:gd name="connsiteY1" fmla="*/ 987001 h 1974002"/>
              <a:gd name="connsiteX2" fmla="*/ 1085248 w 2170496"/>
              <a:gd name="connsiteY2" fmla="*/ 1974002 h 1974002"/>
              <a:gd name="connsiteX3" fmla="*/ 0 w 2170496"/>
              <a:gd name="connsiteY3" fmla="*/ 987001 h 1974002"/>
              <a:gd name="connsiteX4" fmla="*/ 1085248 w 2170496"/>
              <a:gd name="connsiteY4" fmla="*/ 0 h 19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496" h="1974002">
                <a:moveTo>
                  <a:pt x="1085248" y="0"/>
                </a:moveTo>
                <a:cubicBezTo>
                  <a:pt x="1684614" y="0"/>
                  <a:pt x="2170496" y="441895"/>
                  <a:pt x="2170496" y="987001"/>
                </a:cubicBezTo>
                <a:cubicBezTo>
                  <a:pt x="2170496" y="1532107"/>
                  <a:pt x="1684614" y="1974002"/>
                  <a:pt x="1085248" y="1974002"/>
                </a:cubicBezTo>
                <a:cubicBezTo>
                  <a:pt x="485882" y="1974002"/>
                  <a:pt x="0" y="1532107"/>
                  <a:pt x="0" y="987001"/>
                </a:cubicBezTo>
                <a:cubicBezTo>
                  <a:pt x="0" y="441895"/>
                  <a:pt x="485882" y="0"/>
                  <a:pt x="1085248" y="0"/>
                </a:cubicBezTo>
                <a:close/>
              </a:path>
            </a:pathLst>
          </a:custGeom>
          <a:ln w="50800">
            <a:solidFill>
              <a:schemeClr val="accent1">
                <a:shade val="50000"/>
              </a:schemeClr>
            </a:solidFill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3930125-FCEB-FB41-8C65-1CC99D55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9483"/>
              </p:ext>
            </p:extLst>
          </p:nvPr>
        </p:nvGraphicFramePr>
        <p:xfrm>
          <a:off x="492012" y="4883360"/>
          <a:ext cx="27432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29206">
                  <a:extLst>
                    <a:ext uri="{9D8B030D-6E8A-4147-A177-3AD203B41FA5}">
                      <a16:colId xmlns:a16="http://schemas.microsoft.com/office/drawing/2014/main" val="1661341405"/>
                    </a:ext>
                  </a:extLst>
                </a:gridCol>
                <a:gridCol w="713994">
                  <a:extLst>
                    <a:ext uri="{9D8B030D-6E8A-4147-A177-3AD203B41FA5}">
                      <a16:colId xmlns:a16="http://schemas.microsoft.com/office/drawing/2014/main" val="82510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4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8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2523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635CC0C-97FF-BF4F-A44A-EADD5AD95DD3}"/>
              </a:ext>
            </a:extLst>
          </p:cNvPr>
          <p:cNvSpPr txBox="1"/>
          <p:nvPr/>
        </p:nvSpPr>
        <p:spPr>
          <a:xfrm>
            <a:off x="2650525" y="4590932"/>
            <a:ext cx="4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4A5DD6-9DB0-F849-94C9-D3B1F095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716" y="5336189"/>
            <a:ext cx="430306" cy="4494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6296ED-B072-E949-B786-C1CEE25153C1}"/>
              </a:ext>
            </a:extLst>
          </p:cNvPr>
          <p:cNvSpPr txBox="1"/>
          <p:nvPr/>
        </p:nvSpPr>
        <p:spPr>
          <a:xfrm>
            <a:off x="2650525" y="5502022"/>
            <a:ext cx="4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593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4687 -0.0671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301 L 0.24687 -0.1664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84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87 -0.06713 L 0.42318 -0.0761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18 -0.07615 L 0.60365 -0.0761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87 -0.16644 L 0.42526 -0.1756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-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4687 -0.2689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34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24687 -0.068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34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18 -0.17546 L 0.56784 -0.1756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87 -0.26899 L 0.42318 -0.2780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18 -0.27801 L 0.53372 -0.2780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 -0.06736 L 0.42318 -0.0775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05 -0.07777 L 0.49818 -0.0777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AB3C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61473</TotalTime>
  <Words>815</Words>
  <Application>Microsoft Macintosh PowerPoint</Application>
  <PresentationFormat>Widescreen</PresentationFormat>
  <Paragraphs>279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Your Programmable NIC Should Be a Programmable Switch</vt:lpstr>
      <vt:lpstr>Programmable (“Smart”) NICs</vt:lpstr>
      <vt:lpstr>Use Cases:</vt:lpstr>
      <vt:lpstr>Problem:</vt:lpstr>
      <vt:lpstr>NIC Requirements:</vt:lpstr>
      <vt:lpstr>Goal</vt:lpstr>
      <vt:lpstr>Outline</vt:lpstr>
      <vt:lpstr>NIC Design Overview</vt:lpstr>
      <vt:lpstr>Pipelined NICs</vt:lpstr>
      <vt:lpstr>Tiled NICs</vt:lpstr>
      <vt:lpstr>RMT NICs</vt:lpstr>
      <vt:lpstr>PANIC Overview</vt:lpstr>
      <vt:lpstr>PANIC Satisfies Our Requirements</vt:lpstr>
      <vt:lpstr>Life of a Packet in PANIC</vt:lpstr>
      <vt:lpstr>Life of a Packet in PANIC</vt:lpstr>
      <vt:lpstr>PANIC Feasibility:</vt:lpstr>
      <vt:lpstr>Future PANIC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Server-Side Networking with Commodity Ethernet NICs</dc:title>
  <dc:creator>BRENT E STEPHENS</dc:creator>
  <cp:lastModifiedBy>BRENT E STEPHENS</cp:lastModifiedBy>
  <cp:revision>513</cp:revision>
  <cp:lastPrinted>2018-11-15T07:30:31Z</cp:lastPrinted>
  <dcterms:created xsi:type="dcterms:W3CDTF">2017-06-22T21:01:07Z</dcterms:created>
  <dcterms:modified xsi:type="dcterms:W3CDTF">2019-02-11T04:53:31Z</dcterms:modified>
</cp:coreProperties>
</file>