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93"/>
  </p:notesMasterIdLst>
  <p:handoutMasterIdLst>
    <p:handoutMasterId r:id="rId94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43" r:id="rId75"/>
    <p:sldId id="329" r:id="rId76"/>
    <p:sldId id="344" r:id="rId77"/>
    <p:sldId id="345" r:id="rId78"/>
    <p:sldId id="346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4"/>
    <p:restoredTop sz="94694"/>
  </p:normalViewPr>
  <p:slideViewPr>
    <p:cSldViewPr snapToGrid="0">
      <p:cViewPr varScale="1">
        <p:scale>
          <a:sx n="117" d="100"/>
          <a:sy n="117" d="100"/>
        </p:scale>
        <p:origin x="13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1EC2F3-4FDE-F2B0-D81E-01284B362C7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6483B-83D3-9EFB-FB7A-9FF6481FFCA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2B5C3-BF0E-02B3-FCCF-8D78785300E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C4615-3A29-C1BB-FFEA-A51C6991E08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F2923D1-A0B1-FA44-B392-7C31F1988BD3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9026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EEEA4-CEE4-4847-AEDE-0327A0E47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94A57-97F4-574F-168D-48FB3500F8D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5608750-910E-E5CD-A5C9-36FB7A9ED2E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56C56-602B-21AC-3143-FA4DAEE38B4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C1DC2-6803-66EE-60DF-3409EF19EB6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A3AC9-A4C2-067A-6C71-49A148CA34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D089405-80A0-124D-BAD3-CB2C354D3A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45649-87D4-CE51-1D3A-F0596721A7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C1F67D-9737-614D-970D-975642F5F98B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6CB0D1-1A93-11E8-B8C5-C3BBEC87BD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DA7E5-4A15-B0FE-A718-1E7CAB9CBE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FC60E-3766-1179-977D-88D358B87D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7A9C6D-E0BE-C24D-8201-39DA29BB4983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C7473-F407-7345-53C2-24E69DFCF1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18EE5-098C-0D8F-CD2F-9A0BF6E173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BD8C8-B5D4-E6D2-C8E3-A4F42EE3AC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FAFC11D-2F16-D84C-BC5F-0A39CC843218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D5CE2-9693-3DE6-9CE1-D7D9BB8A10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CCA94-0AA6-80FD-CB47-BEAA68129B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02D2-D706-4F9A-866F-10AAF7AB87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765F753-49AB-1A45-887D-024B62C34511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0E554-C52E-66B5-877B-273AC7B2F9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926F43-E46C-4242-3A1C-4F89E31B32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E4E4B-BB2D-330E-750C-17A6CEB2A1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A385F09-63EC-1B42-BF39-9742079CCD35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6F968-4574-AB45-3832-5167A8DA21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65B95-9025-F1D2-A92F-302D019B46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7BF25-9958-A80A-AC4C-819B272418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F5D368B-94EC-9945-93DE-0B0F4167EFA7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6B77E-2D6D-8134-7F08-1844FF2B53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E1F28-DDAB-0434-2276-43CE871D78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30A71-7686-509D-2AD2-9CA14F8731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7E21207-F8C0-1A41-93B6-904A5F01E90D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9A8AD-EB62-7134-C8FF-D46698AA8F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952EC-309C-D96D-56FC-90E06993D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4D48-7D77-5BF1-42CA-2D8861699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B3E8C4A-CD2F-7147-A6FE-27BFFF2F538C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CB468-8E2C-2C22-297E-4A6A236A98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ABD56-A2A1-630B-D351-78A00AB3BD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397D1-62D9-AB82-8FC2-26A28F8884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92DDF5D-BBD3-374A-9FFA-DD3BF1EE4646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044B6-2A7A-2639-349D-5904C19A9E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587C8-D919-643E-CE64-5EAFAD2FD4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2C4F6-912F-AC02-980F-3358DC5146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45F132-F970-0A4A-B179-5EF375090A26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FE95B-9A51-3C0D-3B2B-5F72CFEDBA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6C652-783C-9415-43BD-90131A2074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CFC97-477C-51AA-9CEB-8639D52395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B4027E-9312-BF4E-B6A8-4FA9694405CA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813E7-D699-C207-B85E-DCCAEBE26A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122B9-25A8-027E-64E0-EE1C0576B5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8DEF5-DC13-6A80-39CE-0CD16BF69A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64F96A8-2469-B549-9E5E-CB8D85105F95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2A660-5652-2E06-15A6-B59F9718CF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05DDC-CA79-B66C-DA35-F632C91D1D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0331-A46B-E606-B9BE-4FAE4491CB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1F3F5B-C274-9D45-9DAD-57A6A73AEE47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895A7-FF31-E35C-A736-3CF4528F8E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085EF-F162-232E-4BCE-26F3740A58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2246-5E4E-E22C-385D-32C3F4611B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669168D-1336-704F-A17A-5B59F1C4E944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E72F1-4065-604B-F4CF-FB721978DB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09750-04AA-594D-5485-E8B6861C65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FF4B5-1A0D-2E86-E899-DA203285F5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021AA4-9B53-274A-9AEC-2C70B89D0B2C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188B2-82CD-4EDF-1A50-7CB89BBE7E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51B83-4446-CE69-48D8-BBE754F7F0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FFC4-9565-5BB6-087A-5754E18F9D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A1CDCC-CD77-4940-9342-5BD9B14552A6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DF54D-5719-336A-3C55-DEBE6F5C30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2383F-947C-B35F-25B2-60603D3D3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8EA3C-3C5A-34A3-F599-FD7CB06823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C970A1-6302-504B-A1E7-19F37E950017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22F6C-EE86-0B86-8584-C9ACFB02B1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98F9-3DB2-BA0C-17C4-29618DF415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D77B8-2706-7366-393B-41D8004182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107B4F-F7FF-9B45-B817-7E09897A3AEC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B336D-EDCD-880B-F0B7-CA621501C2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7D0E4-7493-C5CC-488E-737BFED9C1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F1FA3-B353-EA9A-ADDF-C93BB9A435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499EAD-E645-9742-9B53-383FE0BB99AA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B982E-A72B-D3EE-778B-86F76A06F9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E447E-DF9F-FD87-CD22-AED2253D7D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C1528-9634-0E94-26F2-8E3BE64B1E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B1000F-15C9-AF49-8B43-65FE9E841493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1BF95-168A-C843-B37A-78DE7A1C91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EE182-EBFB-F39D-059D-199F217DE2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6BE96-46C1-CFE1-3DEB-F028E0F0B4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B4A323-7F48-CD43-98EC-26A0E2AD7D56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1950C-0158-8A35-9C9C-D46502AFBE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AF43D-CBE4-BCD4-A797-25CAAF6E51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7801-3094-6CD1-7C9A-1FB9D380DA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862092-5D9F-8841-8D91-CE6EED7B8E26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50628-81D8-D711-4DDD-74B14622B5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32ADE-40A2-89B5-D9B1-A2E64D8433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B91F-2685-FB40-FE98-3494D4BDB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6A600E-0229-084D-959D-84997ACB0C52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4E24C-23B6-EF66-FCF1-A44640275D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98854-C81B-ACCD-B1D7-516E77DACC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A2842-F3DC-2105-8086-8BEF0EAC50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52E485-34F6-1142-8F7B-FC0E28B4C0D0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C4115-AA81-837F-0EF2-FECF2E2A7A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BFB74-E170-9EF3-388C-2CE7006D38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583A0-70E1-0B28-E2A8-B254156066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8053B8-518A-3F40-982E-CFCC76F79A0F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E7930-07CA-4FE0-2E6B-5DDAC83D5D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6EDA67-70AD-F4F4-868E-63198E36CA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B0C0-4D42-8471-6891-B217390DF4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23D2E0-3D0E-F64D-AE4E-C9595F5925BA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EEBAD-FD0C-8401-1E21-5414F35AFF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A0AE4-06C4-FF8E-B0E2-3363423823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F2B94-3324-9D06-7780-9B11ED31E8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E774B5D-3C8C-7848-AC35-4B1D928D29F6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17537-2C75-7F93-A6ED-439F49B0C9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0BD20-13A5-36DF-97AB-D5AB69FD78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82101-4B59-621A-D905-445B1D93DF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126A648-9983-DB4B-A23B-7F19FEF396BA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5A36A-A66C-8DE8-8ADB-C7C3788EDC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C049A-9EB7-8F0D-2E61-C4BBD6D6BC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2D902-2E06-AD1B-BF8D-CBE1643ABA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2BCBAE-5E05-9B4F-9180-9E95486E4A72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E2D59-D9E7-9991-7D5D-49A91AAD20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0E427-425E-0967-095B-1A19A304DB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274DC-4667-C925-2D66-45ADBDC858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EB873A-44DA-644E-A292-829DBB1AF5B5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9568-F85F-3AB3-B2EF-8A9C44036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EB99B-6075-F1BD-23CD-036F79A2D0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0E1E7-846C-ED5D-2162-8306399F73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92B7020-3AEC-A445-9282-5A010E51E6E2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161C9-CF84-4051-7945-B41712AC63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149ED5-FE04-2611-0ACD-CCE483922B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52029-A294-07B3-2F70-C48FE3DD45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A129A7-B917-4D4F-97B2-5769A8AFB2ED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069B7-AA4A-76D9-7C16-49E74F7830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E0CEF-CC54-2681-2D93-880440FFFA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4ED16-41C9-EA29-41FB-09FA6C8240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163221-11E6-D444-9056-193A31953DB2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16BC7-AD80-5D6D-BB16-553C7D4B72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F6172-5C41-7897-0AAF-8EED6CB1D0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16E6E-5E05-17E1-0DA5-29DC9A2BFD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A95C7E-A7EB-5E45-975E-1410B8F7A08D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CBA84-0075-A0CC-7959-70116E3C83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4CF24-A629-97C9-A6C6-E5F20274E6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B0455-3A77-FC6F-0887-2AACA69791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F9BEC5-0038-EF4C-BE58-110116DB03C2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D5686-5120-0728-4208-E21981BF19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2C274-681B-1875-039C-9A1F9F6104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24DA4-3512-04CF-116A-A372EABFBD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3D70E5-71D2-5841-B104-B851FB5F1F29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2ABB7-671C-F699-E7C0-73C4C4AFA0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EC7D8-8C3B-7323-D73B-A2B81A3DC2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1AD12-4556-588A-0CB3-B236B67FE7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2C8AD4A-12F7-6744-A444-09172B641D43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699D4-C60A-5AFB-A8D2-8D00BBA5F1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29E59-C252-D121-3D05-1C64C74AAD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289EB-BD5E-3F15-2F60-8641A2FE15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11F467-AD16-9F4B-B6A5-764E17704D6C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C36A9-E51D-CFF4-6BA2-63A4AED2FD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65162-7E5D-65F5-63DA-E9FAC8467A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17558-787F-16A1-DA81-DAFC2D47A5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D56292-F6B2-524C-ABFC-D40264A6F3EC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3F422-43D4-7975-77D6-8484B90603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92E92-A7ED-33B9-E500-8B58924FF0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41F45-1CC7-9E5F-365B-6B7EFA10BD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212FA8-5922-8248-A7C1-577DDE44CC9B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04954-67C3-6560-BB26-7C496A7EAC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E6574-1FF1-1211-C7A6-9C7D6B9B70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1031D-B289-D61C-480F-7DA40F2934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F7749B-9248-C844-A5AA-41FCB9E6365E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5149E-009C-554A-035E-F8E5B31E30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5D032-228A-9E02-A9DE-C587F0D5E1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C4E83-3E01-14C0-A381-2FED9812C4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0A367A8-0EB6-454B-9408-0560FD19872E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9836D-AF40-6C32-E507-5AA8E98FA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1CBEB-517C-58C8-56C2-70B635CE91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B995-956D-11FC-FF1C-43E953EA24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68DDF7-AA91-3F4C-B98C-5A069070E6F5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AF844-44F5-20FD-205D-DB68C602A2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1A806-D2E7-D3FA-7641-BB78C75040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291EB-6262-DCFB-F6F2-56C9AC7B0A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0E19676-F859-9242-B59B-B60195CFC27D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E38DF-34D1-64BA-32E5-37E004F1DD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6EE7C-9770-48D2-D5E1-2B250F15D9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2353-93DC-7DF1-193D-11322DE54D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F6F13D-1246-C946-ADAB-A69252F46A9F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4F32D-E021-8450-1951-A728C5C2E9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90A51-FF0B-08AE-AA3C-B23A0B951B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2047-A9EC-719A-1522-F646480789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78567C-37E4-DB45-9FD8-5699F16111FC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B6779-6842-F3C6-E743-2C2CE6138D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569BB-52A7-2853-E7AF-F32E2344CF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135A3-F4E0-35A1-1636-0A1F73AF61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4F2CDD-BE54-D84F-B173-FBA113771A66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692B2-620D-2A8C-C243-2140EBE7F6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16AB9-B4A9-DC9C-9888-27F4D0CCD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1BFC8-34FD-0D01-A809-0100B98B15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15F4527-1861-134F-A43A-C8C4CDBA3609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11EA0-A0A3-DC6A-65EF-E4157D525C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FA8E5-3773-EBE9-763F-C5927A338D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24F36-99C7-F33C-85B5-5E670F689E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0333729-AEDF-954E-B949-363A09150F09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86DD8-85E8-E58F-45E3-A2DE7F6A94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7065E-3297-A150-BEE7-82A701B078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4785C-70D7-9AFE-D076-82D0A5E958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05515E-679E-AB44-BEB5-A538E2D61672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6B37C-E9C9-5CD5-EFA8-FEB2DD1455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11709-552A-7A53-6A2A-11AADF3575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BE98E-DE5C-6E23-B667-18ABD49F0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D47B68-EF8B-BA41-BB21-40D9E3634B8C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C9FE0-20D7-84D2-D105-C90358CA23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3199A-97D7-F834-033A-E1A8F272FE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53858-75CD-DF78-AEF6-3F4BD8216E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838405-F2AD-8340-B57B-F3FB037D1057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82446-A4DB-E604-8B11-29EE2EA1BA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E31C1-4C73-1D26-38D1-D8ED286581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65EE7-4691-89AB-A229-19D7699BAE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A334B0E-5E12-FA47-BAAE-2F236A64B3EE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F98E5-3720-20DB-FF3D-1563267CDF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3AE98-BF27-FB6A-3C29-ABE53D82F8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0FC15-DCC9-B4FA-667C-37C4407B47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D02FE4C-99B4-B940-81FC-1044C49B1572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69ECB-A490-B8F1-65E3-2F05AE904E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7D5D3-867C-AED5-E5B4-F9B2B1E501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74FA-BC4A-DCFF-499F-50851BA657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941EF5F-60E7-6C49-8CC3-1AD7779CF146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C4ADA-50DF-D04E-0512-43B3FB240C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DF4A9-7E7C-9806-9A4C-A5D861221E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115A5-61C1-805E-9B8F-60B0CA4CA5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EB169C0-1BD6-4548-979F-54DA5BB200F3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16F21-4FC2-C891-4DB1-766A53B6E8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B5947-4172-6E06-CA1A-495AFAE5E9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E25F-04CA-13F1-8DA5-4F32DA98BF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E2B7173-91A7-AF45-B5B3-8117C4BEFB7C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DB03C-737E-B548-E0BD-2AE26A6F76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B20BA-055C-A5E6-5E8C-22A183DEF3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49799-D930-DE5D-A487-8D9181E798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CBE0E7-DC63-5C4E-A803-518C320228CF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1F5FF-B583-655A-DC43-871F59BA4A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F6B01-21E3-565F-CEE6-F3F042AE8A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D26C8-1DB7-7B1B-A8F5-50E0E73127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CC29752-F45C-654D-9597-E95366F8B696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644B2-846C-BD2D-E9DB-258B3A1078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21BFC-0B8B-2D8B-EBA2-15A6663706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B8D48-EFD2-6BB3-3599-2686DC03FA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009F118-DA97-204F-947A-B4722137DDBA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753ED-3C1B-FFDE-6752-B6471DFC3D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D2751-01D8-603E-867F-5B90797A68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FC8E4-A9C1-5B56-9ED6-9EDCFA2C84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0C77C09-BA31-CA4D-83E3-B2C7A4E0AA11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89E54-4CDE-0AC6-F0D6-314023D507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A5A35-EDFF-E950-B1DA-CEE6848F6F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F9B90-4059-1543-B926-520E967A81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970C99-403D-7947-83CC-2013AB9A19D0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38016-26DD-00CE-C4C7-E72A4D0D8E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56743-E5EE-F726-4B46-8DD0E138C6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A053A-0C33-5B93-C8FC-8583C67F8B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771FDE4-80E4-F047-9BBA-E857F32BCF95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9C4D7-0E9A-FBFF-38ED-88C27B13F6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C431B-F98E-BA25-DBC4-9D1398671F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00B37-5623-C7E9-02DD-0FAA7BED00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CDE918-6D56-0B46-938D-1DEFC10F0A97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D9AB7-3502-8D05-EDDE-EC83731443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F9170-6A31-19CE-268F-D56A8E3A21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A0F3D-D761-D56A-B557-EE6D57DA9E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F102487-27F0-6649-A09A-1E9F644AFB89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C7BBD-BB00-AF63-120D-BD77D93402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CD5A5-A089-0D0B-7BDB-B0C1C75CF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4D01-5ED0-5460-E1EE-A009A2544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B3D1EF-831C-4046-9857-49E21B915943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AD512-631E-9F0D-8F9D-2F75823EF0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490CC-2B76-F9B4-14EF-93E733E80C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08125-9D28-0BEE-4413-6857791079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1723E8-E623-1340-82ED-EF9A6581BFA6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05419-BD5C-6C54-30D2-A3CCC69E16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22565-7B8C-3011-8D54-07BEA240C2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4D01-5ED0-5460-E1EE-A009A2544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B3D1EF-831C-4046-9857-49E21B915943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AD512-631E-9F0D-8F9D-2F75823EF0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490CC-2B76-F9B4-14EF-93E733E80C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23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B8A9D-4560-83C0-6BCE-F419191D9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16748D2-9919-C549-8CD4-26D5F7E3D431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88F88-8A2F-D23A-020E-6D34C503FE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0F8D1-A3C2-EF29-7DB5-8EDFF25941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4D01-5ED0-5460-E1EE-A009A2544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B3D1EF-831C-4046-9857-49E21B915943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AD512-631E-9F0D-8F9D-2F75823EF0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490CC-2B76-F9B4-14EF-93E733E80C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38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4D01-5ED0-5460-E1EE-A009A2544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B3D1EF-831C-4046-9857-49E21B915943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AD512-631E-9F0D-8F9D-2F75823EF0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490CC-2B76-F9B4-14EF-93E733E80C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404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4D01-5ED0-5460-E1EE-A009A2544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B3D1EF-831C-4046-9857-49E21B915943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AD512-631E-9F0D-8F9D-2F75823EF0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490CC-2B76-F9B4-14EF-93E733E80C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74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50F1-8479-BDF8-5F40-FF97308183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930A781-8BF3-FB46-A2F6-C49D933B35D8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EBE16-2F22-FECE-4D28-B721AB3420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C4044-8C9F-B26E-5067-7B7EEDB507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BD345-D4E6-B501-FC9F-E051BA7D3F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95B424-AB17-4247-98DF-9504BC60B32E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06A6E-1531-D133-DA0E-4F544A5F4B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1678D-C765-D042-5EA9-B14E82B33E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9DC2-E2C4-9F67-7E84-F2B2E0CA51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28182F-5C50-8943-B6FE-8CFEAEB3540D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161E60-9E4B-1A40-C77B-C52054DFDE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8373B-F8A6-6A53-D9DB-4A467DB951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515F5-5221-0937-D315-F20253AFD1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64FCC14-BF5F-8E4B-BB50-5DE5BE6A2880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984F4-A282-10E4-8B2C-BD8EA78E08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81B4A-E561-1D77-280C-5AB1D53790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1C18-E065-1270-AB78-B6D1EC3B43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A118A1-5868-1843-B685-7A9A16AB4A9C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880B1-C9CC-8F07-B745-AE1D79DA61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84C41-3A0E-62A1-2A02-CF7686225D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36DA7-B3B8-F509-3806-0F5218300E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2A75F9-DB1C-3747-B088-22FC6F4F48FE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F8BBA-5AF2-1DF3-A982-5445939DEB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58C75-02F2-3F7B-ABF9-B2B3ADA672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3EF5A-F6FC-26F4-3253-C7E21BEF37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182469-C60F-AC46-9FB7-ADDF63422EF3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1D0E5-93D8-3AF0-A3F5-CF5AC38322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B8157-0AE5-CD19-7FB4-387C281A6E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62E01-45F5-8D82-08B2-1501F90E29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166381-6324-964F-B703-AA594F88565B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BAE58-0644-218E-F1D4-E4037E2D3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A6A4C-3024-3F69-5921-1CEAA1D443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A8A44-A4BC-BB1A-4C74-E7DE30FC31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32B3E1-14B2-3F4B-BF00-4157388F7C01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63B9E-8188-F29F-ADD3-3E58EAAA30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7C49F-8551-6CEF-9D97-2FBB3ED523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2ACD-8842-0C6C-4971-169CF3F769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A25574-5088-D141-9979-EE826CFE6245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1625D-1E5F-FFC1-25BB-36A266A37D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C6DAD-ED49-156A-A43B-942B45624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0C420-A9FC-837F-C908-92287951AC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2399445-67B2-4043-8589-85DF5E197E42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94F84-1197-B274-BA26-0E55EB5CEB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8AB1A-7397-2707-05FF-5E68217216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3D64A-1219-522E-2B39-C653F82977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37FB65-5484-1243-8AEA-793664AB8565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9405C-B365-3F35-6DB6-4AE37CEAEA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99DA1-3DE5-1CAC-03DF-6897B6A3F6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1495B-8225-D2A8-1096-22F139C636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D99E35-B287-1D45-A3CF-AD93A5B6B6B2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56C2D-DA07-FB9E-0088-E7A894D7D4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AC9D3-54E1-4612-8190-C3A5B47701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3EC97-ED11-123F-45DB-B7B6A24ABF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917F57-49AC-F646-9DED-A52AA2E98590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5D1A5-AAE6-CE91-BAE0-1601B117AB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E08F2-EC70-6F72-CC7C-FA4D9A1988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0181A-2908-B9E4-099A-DE9794E657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4F280E-67CD-F44B-A78F-63FC5673592C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AC7798-48AC-2B1C-35D5-4149F5157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40784-E512-22CB-1CBE-ABE45331C4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3C24-59AC-2C6D-E469-137205C7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80F49-DA2D-047F-FDB9-BE9A3DA42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9D7-123C-0558-8F45-6493715F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967B-1C92-73FF-D626-A57C88DE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4610D-7D50-FFCA-FC63-A138C5F7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F5DBB-4D97-B942-B647-755E86FA48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3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F852-F272-5A2D-99AC-C82915C3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3B02B-363D-5122-B868-E26505330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A22E6-F46A-3EE0-B750-020565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BB5C-EFEA-EAE5-332F-56049732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8987-F2C1-C3DF-2FE2-2827BF01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34B172-BCF4-024C-9FE8-04D143305D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243CB-7E32-A1A2-80AC-A9CECD36F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00261-E5B4-60A0-C904-241098542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DE256-1ED9-0CE0-CE4D-13BF0C7C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274E-4BA9-27CA-084D-362E3F4A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0F4C-D244-0B21-84D6-90213CE4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E32C33-9A05-9B40-B9ED-F8D83559D3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9C6C-0EBF-819E-13A5-C52321669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80AF6-6912-75E9-5506-8B4A8193F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E4E8C-1FCE-8E05-FDF4-E2A53243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046D-A34F-D1FC-6640-81627897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234A-2392-DDF2-7F79-77DADCA1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112BD-16CB-B74C-8FDB-CA080533F1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FA13-679C-4D88-5574-857B75BF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BF91-63AD-4E68-79C9-6DB761558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9830-1C4E-5195-19B3-C376516A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CE98-6A27-F484-47EF-C86BBCB1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953C-BFE6-B2DB-5772-863EC168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AD6BD2-3CF9-A14F-B11B-41A5AE2C86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768B-1703-0231-30C2-0912BE7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23BBE-4854-0DCC-0864-FCC1F0946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1A56-0896-E8FD-131D-F8D812D2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E7FF1-7C87-17CF-5F47-21639522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CEBC-82B8-F1D9-9365-2E102640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F0B6F5-03A3-7A49-B145-3A829C577C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499-3BDD-D4AE-28A2-78FB2B6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6905-D85E-25EB-1AC3-7DEB7D4B3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CFA5E-D49D-100C-5C69-A11500675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CC788-91E3-864E-16B4-9A440C83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F29D-CF20-B721-1BAF-5FB45F99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F64E2-BC56-7699-037E-BD43B253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64BE69-E992-C04C-8A56-07B74A4DFF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48CE-D90F-46BC-9D33-6E01E026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64AC3-2AA0-C6CE-873B-D5A4D464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ECE73-9408-4AD7-C31E-B84C9660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A0430-C646-BD44-6C79-DFC7A8DFD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BFF20-9AE5-1B8E-9094-985E0060E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96A8-B5F5-89A4-5F69-65777FB6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9C5DE-7653-C1B8-0DC2-95297C5D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3CFA0-6ADE-27BF-F2BA-FA4BE24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F7A4F-9DF8-4343-99EA-C844741FCF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5B98-A77E-EED3-A481-7F9D47AD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85711-292D-EB62-6DC1-D541BE8D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345FC-26AF-5E15-E915-8BF4FF5D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E28A4-2204-C121-9C14-3DD7FE28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06E3D3-C9D9-854A-A07A-7A77C1549F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69D6E-53E8-2AD5-EB9A-44C2FDC3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F0FFD-E523-A1C9-B377-D0224F09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6F17D-B075-37F4-18A9-70BCE4A1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385FC6-C06B-CE48-8FA7-BE3C674181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5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3273-13F7-1045-78B9-919C9421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8ACB-3417-79E9-2BE4-BA6D47C5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D112C-C87C-2831-9F11-0E9D032FB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5147A-CDB8-2E12-DEC2-C4A934A4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21F4A-DEF3-5C48-391F-668C4807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69374-9681-6A01-2C99-4A1BD814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0E48AF-0204-6445-B3D5-B9D1CF9E62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9B29-8C43-8AF1-F732-1A2F1583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A5EE-C449-CC53-881B-E884D046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341B-8C40-6A41-A45C-311F5BDB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8C50-4402-6AE1-9067-26950B2B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E6D5-02AF-E66C-BDD6-8F27B463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7CD6FF-5CB5-2946-8183-7A9AB7543D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3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9C39-603B-19EB-4BC5-3F0E8C7F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DDC78-EDAB-A0F1-1E50-6FA6725D1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D39F8-E98C-0BAF-BAA6-028047BE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D9724-E106-4C99-7DDE-DE31B2E0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F0F21-E2F2-FDD3-9E7D-B3DFE0D3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2A87C-C8D5-7D1C-567B-0AC0419E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A34218-538F-DE4B-8044-83E78EFC78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3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5E69-7B8F-F2A7-2B44-A8B26DEC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4A64E-4450-E6B0-BF95-A3E70DAD7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7C63-B445-4778-4846-FB4CAD1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37EE-1F85-4479-EB4B-974C69DC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3475F-74DB-94E0-5DDD-5E13472A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2266C-88C1-0A42-B7D5-7C66231747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3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83591-B5A1-DDA5-37A1-1105FA423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6D541-0A8A-CCD7-83C0-766E289C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7AE10-D9B3-C013-7344-8840AF59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7396-5344-0F96-95F9-5762BD92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0BE5-8F4C-F9F4-5438-2341DC28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824910-56CF-7D4D-84F3-F9C5652D8C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83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16F3-15FF-6070-9E4E-0E0B8CD41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1D5A9-B392-66CB-7343-D6AE5523D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C082-D675-38E8-41B4-92EE324C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C7FDC-AF77-76A2-DEE5-31C5AFC4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1C105-E885-1C5A-D16D-FF868CF0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BCCF96-FEA1-9E45-B7AB-1413FAF486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DF07-A57E-EF0A-051B-FCE01AA4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82F4-17DA-BADF-D126-11B3D332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6A27-6732-DA9C-3171-A863961E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D711D-83A6-8BEB-490D-9DE6F210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1971-170F-C511-36DB-72590BF8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95E21-2025-E047-AF53-2E1C279257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7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E708-112B-0E6E-5B15-59F020C3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CCCC9-88DE-C2A0-7134-3249AC1CF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F21D-8554-CA6C-9478-03F211F0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AB8B-0D45-4B7A-2067-FB49B275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0A3E5-A8A3-81E2-9C95-DE3C14F7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7FFE3E-BA4E-FE4F-9D87-409F354881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6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4DD0-4E05-98EA-26EA-01857B86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3F54-C0E0-7657-4988-F68FE3E2F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3565A-FBCD-80D6-0D69-FCF6997FF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B691F-AF3E-2097-9083-AD8CEE2C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618DE-D39A-EC9A-1F46-7457FD0C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C4C70-CA2E-CDBB-D077-432A521B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0F338D-1854-0D4A-8E4C-2FC2DCC637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9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102-0DD7-1EAC-8361-12FC3C2E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E4AD9-A53A-FBF3-0861-440A50F0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78E85-EDD4-4715-49C3-DD4185B2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1955A-598F-FF8D-05A4-7E76AADA4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4ADC2-5AC8-ECB8-CA0E-8822E478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092C4-B488-E587-0289-4851F4A1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4E8EF-41CD-3FCF-5614-960F2DEA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2D8E7-93AA-A3DB-6EE7-7F1A2665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4848B7-B988-3D41-888E-DAA5034254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EA86-B3A7-DE6A-FAE2-73D2D8EA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E0FB3-6157-3B10-D150-B34FF278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5FB26-619D-A0FC-A5B3-1E36E172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131A5-C9F1-3091-C8B5-5F8EA4E4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1CDDA7-B5D4-0146-87A6-DE77449DB1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0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3E48C-1BED-315F-DA57-88A21A42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B5B35-BC08-1600-FADC-DC46655C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A94BE-4BB5-A5A5-F392-A0BD6281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0F9D98-B037-ED45-A455-0D1888FAAD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044F-0799-DE9E-8926-7185CEC0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3BAF3-9285-5254-244C-3DFF480B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92708-4249-C7D0-F352-07DCE689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74094-07AD-6005-2C57-0041ED4C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4C31-89F7-9024-9E79-0E4870AC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96F825-864C-2C45-B0E9-E7623471F2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3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FF3D-B9DF-2C63-C837-29410E0D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51F2-3BAE-2909-E31A-9D2ACF17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61416-6F01-070F-9AAE-6434866A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4D73-ED7C-C45B-A86B-C217D554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F6C3A-1786-96BA-A730-65A3A612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7AC-1100-C11E-BFE2-693A51A9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78D46-FBD8-6645-A17F-935E2D38DC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CB92-D827-811F-4CDC-5B36CFAD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A447C-92D7-DC0C-916F-AD5482B7D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3B455-C510-280E-01B4-EC9B10B8F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8A1C7-1BC8-5CF6-33B2-C77B812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D27A-5077-1281-EA6C-EC60193E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625A-4011-37ED-E96C-0C5908A1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8CA958-1234-524E-A6F5-DE48266F6C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31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DEAA-4945-0118-E939-7F110E95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C246E-C386-11A8-D1E5-B113867FB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8AC93-ED19-AF2B-444E-AFE931E7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7E621-A774-EBC1-01D7-39611100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C626-BD15-687D-511A-C3C22E87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A2CA25-556F-BF40-979A-E57A2D3915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C20C-DC56-B744-DD6A-35A84721D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72AF8-A0F8-2E89-6E94-BD312D87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F74F-3863-ADEF-73A0-0988EFDA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D2D4B-BEA9-4499-1F5D-68219812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528CB-8843-5842-BCC9-5DD03593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0E10B-AB88-5B4D-B627-F10F99A8C4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7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3822-8584-3533-8C6B-03399C70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A8DC6-140B-0B97-C98E-7A516846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A568-C492-287E-A3AF-6B1F19FB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6174F-762A-5FDA-D1E3-14DA9673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F159-3799-2105-9710-472F149B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AA7FE0-95A0-C441-B97B-3BDB2F3922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9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6E55-1F08-0854-C9B8-F245D806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E2A3-D019-80E9-6746-C1BF2881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4ACC7-696C-6E7B-0E7F-DE3DDCB6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48E0-8ECE-6E9A-535C-D16763DA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A9C4-CB69-73CD-9CB2-9C35CA16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117E92-3FB4-7D4E-9AED-F60BA38C10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6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4B71-231B-FAD1-EEAD-2BDB0A78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1466C-64BB-AB83-B937-8C211357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D86A3-B2AA-856E-7F4B-37B27861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1645B-4971-1138-5AEB-80954449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E812-4CD4-38E4-36ED-F0F5552A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4AD4CB-3BEB-B741-8D45-E619AA011D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9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E530-6284-604E-2E3F-9F0135A2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2EDC-C669-F2A1-E095-CD5602DF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911B4-0BCF-9E02-5DA6-8892098C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EE36-458E-EBA3-82C0-2F223F3B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EDCD3-8BE2-A0F6-2ED8-CB0B571B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E67F7-72C8-B3F4-C10B-CB3657A0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EA38E-FAD3-B54B-8FDA-18C3310847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6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9EA6-42DB-6816-1095-73808052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46CAA-E278-4F73-4447-A0492D65F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FF92B-8FC7-9FA3-3CD0-F0CB72777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72A9-AFA6-00A4-1732-D5C2BA25B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7284-2F1C-4AD3-B4D1-8F4ED73F4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8877C-163F-A2B6-0BDF-12A8A82D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CF1D8-EDD6-11C5-CD7F-7827DC9B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E4B96-DC92-1F72-9BAD-FBD683CB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33F8BB-3262-6E40-9414-1783440F41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3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AA5D-B8E7-99D5-622B-F76932B7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A99B2-B854-B545-F9A9-3F501AFB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F02CF-9D75-F7A0-159F-46610FBC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46524-BEE1-45A5-7A84-A4908F22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590AE6-03BA-6346-9AA9-AF4DDA1D2F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5946-D8D0-EC87-7084-E90441AF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B06D-E830-59D1-BBEB-EB3C074F6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B7D49-09A5-9CA3-F0F6-A2EFBA9B9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43A4F-BE53-C8F5-54A9-A1C603BE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736D2-F4DB-9440-7658-848EB15E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ED6F4-34BF-BA58-FCC8-C7D383A2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926132-9E06-8D4C-8111-2FA03989CC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9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5F9C4-483C-4A44-79A5-6C24E94F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4EF21-FF9E-D34D-3B66-1725DF59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6701E-C76C-5DBC-E485-A72065C7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391350-8681-094D-935E-4E0E601FA6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1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14FC-4394-88E5-8FC2-87BBD8C7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DC33-A183-0E57-340B-D6C7F7D9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40161-61ED-DEEE-3A8B-A5AB4F90A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558F0-2C23-BBC3-CFC1-9A499627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5FDA5-2C8A-FE1E-88F5-92300E67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C4151-4CE0-8504-4A42-F068D9B9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21BDC9-B32D-5846-814B-DB72A10AF5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3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675F-A6D6-2A02-0557-16A64D8A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E01C6-21AA-04F5-2A09-78195A0A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B536B-981C-DD4B-A978-EEE179114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B3305-416F-ADE0-2AE6-45609176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B3313-F607-EF98-7950-DFEE553B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AD91C-8D46-AB83-19E0-2A2DF487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3CCB06-DE39-4043-A2EF-57CC08932D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8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025A-B8FE-315C-6132-54F4BB87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776F3-E403-EF80-9186-BFF92C108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E4189-A14F-FE05-3DDE-E86EC422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467EB-5E36-F90A-0480-A89B60AD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D676D-834A-C4AC-1872-FB307B0E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E758F-4D91-574B-A889-C41AF8A2F5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1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9BC0D-CA65-0F98-FD7B-E3E34AF9C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1F761-8B3C-05FA-DC8D-F73CD27D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EED1-D478-FD70-24DC-359F58B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15A4B-372D-D459-BAFE-93F5AE56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6A59D-771F-12E8-8424-61A1374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490E19-B006-C54F-9788-4D394B817C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4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4922-A854-047C-C411-5C6EE2CFB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EC383-C5D8-466E-C204-1EB910E52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1C52-F887-1654-4C63-12EC24F5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B583F-5753-9D1B-43B3-755014F7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83D3F-EFAB-D189-50B1-1609CCD4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4AEFBB-7BB4-FA4F-8A49-EDEC94F4C6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42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829A-DA3F-5AE9-9DEC-5C8DD549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67BE-E966-202F-7B18-60EF9A8E4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8A8C9-F51F-3E8D-8F54-13A2CB8A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3444-A5C2-0DF6-B20B-F3CB8E84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0982-FD04-F993-F821-876EDFBD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8DDC26-A45A-1349-9EA1-5CD5F15800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3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3D4D-4547-26D1-8498-ED9D7BBF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5269-FB5C-C35B-64B2-68759D94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28334-9872-CC34-1CFF-520FA9EF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9FFE-5FC2-ED0C-F46D-AC4EB5E0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1D3B-14FF-6915-1A8D-D5B84547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0459A7-1D9A-2343-9D98-C262A75A87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6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8C76-9101-8F13-5D35-CD5E1FA2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A51B-7E60-A17E-CF55-D9DEFCAEA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C357C-61C7-7997-98A9-F97653D05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D0086-6E49-6134-FC42-DCBB6919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78DAA-6491-6A1A-5764-63C4BD2D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CBAE0-6216-FD98-A507-EC2AA8D0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B85AD9-1FBC-3D4E-9BC2-20DDDD797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5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65D6-5362-7E42-2C04-7357FAFA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049D-1E28-0C0D-4311-7CCA0EEB7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F51F9-87D9-8863-A87C-161E08888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22609-6C4F-2397-019C-8E46AA9EA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AEE13-D1A5-6CFF-3B5F-46AB20422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4E4F6-6B04-3288-FDB1-4938393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FA633-7186-48E9-B4A9-48F4288E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A1E2-6B97-BA55-27CC-4D170923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E3ECE2-851E-2D4B-BF1D-51C7D886F9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6F64-C4F1-05BD-0EC9-205C799E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588BC-CC86-B179-53B2-74064DF33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568D7-29A8-25F1-A805-2C132217E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CAB13-B171-FEE9-DDFF-0DA443F63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246B6-81FD-79BD-D8D2-5B0C6A530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5A9FB-972A-7284-CC18-59B386B8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420592-C733-6D7D-62C8-02F73716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10BFD-EBED-91C4-D2E1-0AC9302B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669CBF-F2F9-F64D-AAC9-D0DC8DB82F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7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D08E-A39C-E512-E9F3-BA485FFF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F4E7B-72F1-111C-8801-28EE07E0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1D5E-C8E8-3A0D-CA5D-A7A08A75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A1A63-8B48-0399-E066-8F2115F8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C066A2-9223-0844-A5D9-B4A510F495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02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8C2FA-43F9-9274-5F86-9FFEDA54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75422-9AE9-9F24-93C3-6EFE73E1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D62F8-9849-D62D-A38C-9873DF00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FEAA56-FE27-304F-A03D-DC5825B6C3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8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0CD3-8046-C896-AB6C-ADDE2534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03DB-4B85-4D10-1784-78EC3D64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8574E-EBBE-50D2-A89B-27C53CDC0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6392-3140-292C-DA10-49415539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B7AB7-F35B-ECA7-C70C-BBB9D2B7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0433D-EC2A-0F05-5CB3-7002856A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C5FC54-6BB4-E843-9A71-EAB250745B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13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9E10-839F-AACF-C012-3544C2A7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893F5-6EDA-2B4F-08E3-DBB9BB0AB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0825E-FF07-54FA-F533-258374CA3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4900-8CFF-6277-44A9-C9E1CAC2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46DDD-391F-371F-7D65-41AE2924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C1A85-4653-5800-CD17-46A83A15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4F5E95-699D-7A4B-B6BC-D22BF9E597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6277-139D-072D-2855-381E3FE2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C850-63D6-BDFE-B13D-F237F8637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28C0A-CE7A-4F66-277A-D3F066CE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499C-4BC0-8CF0-9591-C605D594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08670-1C42-C5FF-91BB-A34AB3F2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3398BF-532D-064A-93CA-BDFBE1EBC1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28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B3C77-50D7-5822-73E2-AD364FC02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80228-2CDB-2C87-F730-42226770C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BA32-921B-EC09-5D17-3F3E4B5B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14C3A-D27D-3448-16A9-BA6850D5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53EB8-0C1A-E236-8E22-56670893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33D6C-4F88-B645-8E16-29D12A83F2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7B6D-0DE6-6C6E-CA61-FBEF1C94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C8346-6366-8412-46B3-F05CA8AA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282B3-6623-6945-72EF-06D74FBA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CC617-6361-D808-3049-E61395EF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2D45C7-50D9-3544-A552-9C096C56FE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4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A6236-3EFC-AF33-16E4-B7703FF4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10028-9BB7-02D4-66EB-5E4B2898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CA21D-C897-5B6A-AE56-7527556A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B5532B-041A-5F4D-9FFE-1347E0EF70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04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29B2-B9FF-F207-146F-F373128F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4FE0-A5F4-B6D9-42CE-D373F294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237A1-CDCB-F86E-103A-EE4743343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34D09-A5FD-3DAA-2FCD-004AF8F0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716C3-B34F-3B13-B1C6-26B251CE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1900B-B64F-77A5-7564-6C5566E8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526CB3-91EE-1C43-BD31-C7CE187E8B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4596-ED7C-42BD-1889-A0A05352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7FFE4-0FD7-ECC3-EBED-EE01CA210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1FE72-37CC-4A0B-7C6C-89ABCFA8F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AA872-2E9C-A366-B595-7225D82B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FBE85-8406-FCB7-5AEF-BD7D6495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83091-8650-23FD-A896-C0977455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D5E7FF-92E8-DB46-B572-85A590DF38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C06BF-5915-CA32-4EA6-ED8B23E484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43474-C65A-EECF-F576-5EB1C65ECD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2063B-7261-31CB-6A22-7E5093F8D1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E0E51-FD5F-946C-4D8F-914007BC0C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607E-752D-D69E-1A2D-222A579585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D962DDB-DF2E-AB47-937F-4C6CA3A6C18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E25D6-C410-6284-21A4-0D90F5BFB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AC89-7CEE-155D-3EB3-B3BBF81F7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83B19-F7B2-1C61-7627-B1C1EFA091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5770B-4303-A04A-3254-68642C744D3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3DF98-13F9-FC8E-BDBF-390B47DEACE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8B30F7E-CF50-8E49-A877-FD16509F855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18F6C-C2A0-CC69-7742-0D739DCD3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8D499-EE39-5BAD-B567-C3413BBE4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990E7-8C24-1325-BEB1-9A1B3B3BF64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D6773-8CAE-54EE-D450-19D65462BA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067AB-40C0-DD2B-F1D9-7754F87A93C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5C3D0DF-B124-AF4F-852D-CD675EFD0C9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25C61-B634-DD17-4D59-974DE27D7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E89F-BD1D-65C4-DEED-83F09F98ED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36E6E-B009-E18B-6F27-B5C879CB896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49253-8862-1106-0818-4AB11676DB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7D3B-1C77-9DDB-D000-61BE4F01FCC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AEAD379-50D7-FA4A-B8F3-FF663902963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EB112-DA12-BEB1-4A3E-71B28010E5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D7E39-3FCE-DF78-8AC3-8F72F89BD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833C7-3693-867D-3472-F195979525F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9417-9C0A-0F8F-105B-E4BB628899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C11A-A672-1FA5-593F-53F5F1F4B2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CBFDE62-1998-7942-82C1-51937E7AA3D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ell.com/support/manuals/us/en/19/poweredge-r830/r830_om/supported-configurations-for-the-poweredge-r830-system?guid=guid-01303b2b-f884-4435-b4e2-57bec2ce225a&amp;lang=en-us" TargetMode="Externa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086.pdf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9F24-F27B-C074-082D-FB04F8FFD5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cs5460/6460: Operating Systems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Lecture: System boot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85AEF-E102-8091-26CE-ACAC130B54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February,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C7CB-41EC-8601-E4D5-630A7C858A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PCH – Platform Controller Hub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0811B-D484-77FD-89B5-81B218235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76268DA-D561-DFE2-EF80-B58E58DE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375200"/>
            <a:ext cx="918576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5A1807F-D9D4-7B56-285B-015AF521DA96}"/>
              </a:ext>
            </a:extLst>
          </p:cNvPr>
          <p:cNvSpPr/>
          <p:nvPr/>
        </p:nvSpPr>
        <p:spPr>
          <a:xfrm>
            <a:off x="7122600" y="3621600"/>
            <a:ext cx="2286000" cy="1927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1D1D-837D-59AF-D047-5E1DBDF065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B360 AORUS Motherboard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8AC12-0B60-BE63-346D-65D8568D7F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DA4A709-5E9C-8E3C-6BF7-0E7FE3B9DB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7160" y="466560"/>
            <a:ext cx="755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54AA5E7-8AEB-2AA9-31AA-38FE02D0BCB2}"/>
              </a:ext>
            </a:extLst>
          </p:cNvPr>
          <p:cNvSpPr/>
          <p:nvPr/>
        </p:nvSpPr>
        <p:spPr>
          <a:xfrm>
            <a:off x="2057400" y="4930560"/>
            <a:ext cx="2286000" cy="1927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490B-B4BD-1501-DF64-59F5F60A3D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ME gets power before CPUs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A1F-B578-F9DF-AB7C-0776E567EF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E34C578-F1DC-FE0F-57B8-2DEDD416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375200"/>
            <a:ext cx="918576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FE88230-1067-7FFB-6FE9-751A8B835A12}"/>
              </a:ext>
            </a:extLst>
          </p:cNvPr>
          <p:cNvSpPr/>
          <p:nvPr/>
        </p:nvSpPr>
        <p:spPr>
          <a:xfrm>
            <a:off x="7888320" y="4692960"/>
            <a:ext cx="1143000" cy="79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9C86-207F-3D30-2A13-D38EFE572C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Intel Management Engine (ME)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52C86-20E1-C26A-D0E1-6AC201868E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627183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Full-featured computer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chemeClr val="accent5"/>
                </a:solidFill>
                <a:latin typeface="Liberation Sans" pitchFamily="18"/>
              </a:rPr>
              <a:t>Intel Quark x86</a:t>
            </a:r>
            <a:r>
              <a:rPr lang="en-US" sz="2800" dirty="0">
                <a:latin typeface="Liberation Sans" pitchFamily="18"/>
              </a:rPr>
              <a:t>-based 32-bit CPU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Internal RAM (1.7MB)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Can access all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DRAM</a:t>
            </a:r>
            <a:r>
              <a:rPr lang="en-US" sz="3200" dirty="0">
                <a:latin typeface="Liberation Sans" pitchFamily="18"/>
              </a:rPr>
              <a:t> via DMA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Can control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boot chain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Can access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network interface </a:t>
            </a:r>
            <a:r>
              <a:rPr lang="en-US" sz="3200" dirty="0">
                <a:latin typeface="Liberation Sans" pitchFamily="18"/>
              </a:rPr>
              <a:t>(NIC) on the motherboard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Has it’s own MAC and IP address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Via System Management Bus (</a:t>
            </a:r>
            <a:r>
              <a:rPr lang="en-US" sz="3000" dirty="0" err="1">
                <a:latin typeface="Liberation Sans" pitchFamily="18"/>
              </a:rPr>
              <a:t>SMBus</a:t>
            </a:r>
            <a:r>
              <a:rPr lang="en-US" sz="3000" dirty="0">
                <a:latin typeface="Liberation Sans" pitchFamily="18"/>
              </a:rPr>
              <a:t>)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Or an ATM compatible NIC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Connected to the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power supply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Stays on as long as power is provided to power supply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09BD-B7C5-0C99-CBB8-4015522B5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ME: Theft prevention use-case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64466-46F7-F56F-C43A-4B6F234055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S5 (computer off) ME cannot access DRAM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DRAM is off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But ME can use its internal memory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ME can disable a stolen laptop equipped with cellular modem remotely</a:t>
            </a:r>
          </a:p>
          <a:p>
            <a:pPr marL="4572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As long as power is connected</a:t>
            </a:r>
          </a:p>
          <a:p>
            <a:pPr marL="4572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And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cell</a:t>
            </a:r>
            <a:r>
              <a:rPr lang="en-US" sz="3200" dirty="0">
                <a:latin typeface="Liberation Sans" pitchFamily="18"/>
              </a:rPr>
              <a:t> network has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signal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B6E4-0749-3827-8790-5E730DCA3E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Intel Management Engine (ME)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E0F6-AC10-61D7-809E-9FC3C7AB22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 modern motherboard chips contain ME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Part of Active Management Technology (AMT)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Convenient way for administrators to fix your machine remotely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Obviously a huge opportunity for an attack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F259-1107-716E-398E-2FE63FD7E6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What’s running there?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8B4DD-D3B0-65C5-915D-8414B22812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C0F0B2A-8211-4328-A487-29B16B3083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02720"/>
            <a:ext cx="10102680" cy="548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E69C-8997-74E5-845C-39C2B701DB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ME starts first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A5857-9BF0-E3E1-E570-EEE8BD1013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Reads its initialization code from the BIOS chip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Via the SPI bus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BAD17F8-CCC6-6BFD-7BE6-88AA19E1CA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44880" y="2971800"/>
            <a:ext cx="565632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C112-6E88-07E9-D1BB-4339C6B5C7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Bootstrap processor (BSP)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6EC1-02FC-EE23-AEC7-4E50DDBEF9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of the logical processors is chosen as </a:t>
            </a:r>
            <a:r>
              <a:rPr lang="en-US" dirty="0">
                <a:solidFill>
                  <a:schemeClr val="accent5"/>
                </a:solidFill>
              </a:rPr>
              <a:t>bootstrap processor </a:t>
            </a:r>
            <a:r>
              <a:rPr lang="en-US" dirty="0"/>
              <a:t>(BSP)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Will start initialization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Others become “</a:t>
            </a:r>
            <a:r>
              <a:rPr lang="en-US" dirty="0">
                <a:solidFill>
                  <a:schemeClr val="accent5"/>
                </a:solidFill>
              </a:rPr>
              <a:t>application processors</a:t>
            </a:r>
            <a:r>
              <a:rPr lang="en-US" dirty="0"/>
              <a:t>” (AP)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Waiting for a special interrupt from the BSP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F275-850A-6D8B-0FCF-1405A787FF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BSP starts reading BIOS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09844-C6AC-E4A9-4991-FCF222D6B3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Executes instructions stored in the BIOS chip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 interesting detail is that BSP starts with DRAM disabled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Hence there is no stack to call functions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What can be done?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6500-60C8-3B15-9351-A2952D38F3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What happens when we turn on the power?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EB2F-3340-BCC6-CBF1-638770CD1E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Well it's complicated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Intel SGX Explained is a good start (Section 2.13 [1])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At a high-level a sequence of software pieces initializes the platform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Management engine (ME), microcode, firmware (BIOS), bootloader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E674-D858-D6A7-9659-E6C358B03C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BSP starts without DRAM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D758-9162-6400-95A3-D30C66D188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Custom-written assembly code that uses no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Or a </a:t>
            </a:r>
            <a:r>
              <a:rPr lang="en-US" dirty="0">
                <a:solidFill>
                  <a:schemeClr val="accent5"/>
                </a:solidFill>
              </a:rPr>
              <a:t>ROMCC</a:t>
            </a:r>
            <a:r>
              <a:rPr lang="en-US" dirty="0"/>
              <a:t> compiler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Generates code from C that uses no stack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Used in the </a:t>
            </a:r>
            <a:r>
              <a:rPr lang="en-US" sz="2800" dirty="0" err="1">
                <a:solidFill>
                  <a:schemeClr val="accent5"/>
                </a:solidFill>
                <a:latin typeface="Liberation Sans" pitchFamily="18"/>
              </a:rPr>
              <a:t>coreboot</a:t>
            </a:r>
            <a:r>
              <a:rPr lang="en-US" sz="2800" dirty="0">
                <a:latin typeface="Liberation Sans" pitchFamily="18"/>
              </a:rPr>
              <a:t> project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358D-5F52-6046-EF60-1F848A9ED1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Cache-as-RAM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1998B-CF63-9176-E69E-F3F2743E54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Use CPU caches as temporary replacement for 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Initialize DRAM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Copy BIOS firmware into DRAM and continue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BACE-CAE2-78D8-7FD4-5FAB66A91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BIOS firmware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7B93E-D948-AC66-E336-7BFFD5755A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100000"/>
            </a:pPr>
            <a:r>
              <a:rPr lang="en-US" dirty="0">
                <a:solidFill>
                  <a:schemeClr val="accent5"/>
                </a:solidFill>
              </a:rPr>
              <a:t>Initialize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Interrupt controllers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Devices, e.g., network interfaces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If one of PCI devices contains “option ROM” load and execute it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Network cards may contain </a:t>
            </a:r>
            <a:r>
              <a:rPr lang="en-US" sz="3000" dirty="0" err="1">
                <a:latin typeface="Liberation Sans" pitchFamily="18"/>
              </a:rPr>
              <a:t>iPXE</a:t>
            </a:r>
            <a:r>
              <a:rPr lang="en-US" sz="3000" dirty="0">
                <a:latin typeface="Liberation Sans" pitchFamily="18"/>
              </a:rPr>
              <a:t> ROM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Implement boot from the network host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ECD5-C628-3213-53CD-F4EC905363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System Management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6D9B1-F939-E44F-B909-F143EBAA87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407264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Another compartment that runs underneath your OS or a hypervisor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Initialized by BIOS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Protected with hardware memory mechanisms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OS cannot access this region of memory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Runs under your OS and the hypervisor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Receives interrupts periodically, can take over the entire system any time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No way to disable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8A22-FA82-8008-33BC-0B59E3A939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BIOS loads the boot loader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DEAD-407F-AF75-3D99-15A4B49508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BIOS ends by loading a </a:t>
            </a:r>
            <a:r>
              <a:rPr lang="en-US" dirty="0">
                <a:solidFill>
                  <a:schemeClr val="accent5"/>
                </a:solidFill>
              </a:rPr>
              <a:t>boot loader</a:t>
            </a:r>
          </a:p>
          <a:p>
            <a:pPr marL="457200" lvl="1" indent="-457200" hangingPunct="0">
              <a:lnSpc>
                <a:spcPct val="11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Modern </a:t>
            </a:r>
            <a:r>
              <a:rPr lang="en-US" sz="3200" dirty="0" err="1">
                <a:latin typeface="Liberation Sans" pitchFamily="18"/>
              </a:rPr>
              <a:t>BIOSes</a:t>
            </a:r>
            <a:r>
              <a:rPr lang="en-US" sz="3200" dirty="0">
                <a:latin typeface="Liberation Sans" pitchFamily="18"/>
              </a:rPr>
              <a:t> can load the boot loader from a variety of sources (hard disks, USB drives, optical disks)</a:t>
            </a:r>
          </a:p>
          <a:p>
            <a:pPr marL="457200" lvl="1" indent="-457200" hangingPunct="0">
              <a:lnSpc>
                <a:spcPct val="11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Default way is to load the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first sector </a:t>
            </a:r>
            <a:r>
              <a:rPr lang="en-US" sz="3200" dirty="0">
                <a:latin typeface="Liberation Sans" pitchFamily="18"/>
              </a:rPr>
              <a:t>(512 bytes) from disk into the memory location at </a:t>
            </a: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0x7c00</a:t>
            </a:r>
          </a:p>
          <a:p>
            <a:pPr marL="457200" lvl="1" indent="-457200" hangingPunct="0">
              <a:lnSpc>
                <a:spcPct val="11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BIOS then starts executing instructions at the address 0x7c00</a:t>
            </a:r>
          </a:p>
          <a:p>
            <a:pPr marL="914400" lvl="3" indent="-457200" hangingPunct="0">
              <a:lnSpc>
                <a:spcPct val="11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This is exactly what we see when we run xv6 under QEMU</a:t>
            </a:r>
          </a:p>
          <a:p>
            <a:pPr marL="914400" lvl="3" indent="-457200" hangingPunct="0">
              <a:lnSpc>
                <a:spcPct val="11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QEMU emulates hardware: runs BIOS, follows the same protocol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789D-E71C-838B-EECD-7658D9964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BIOS loads bootloader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E9817A4-FF94-6525-C058-3176D7335B2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400" y="1615320"/>
            <a:ext cx="8978760" cy="518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1907-0FE2-A372-6D27-06BE6EC80E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Outline of the boot sequence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93986-405E-2B52-7210-A9538B64FC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CC03-8E23-7C99-9CD0-A7EBE8B35A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Outline of the boot sequence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E1331-8D34-B1C6-4AFE-8551F950C2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segments (data and code)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Switch to protected mode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Load GDT (segmentation is on)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stack (to call C functions)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kernel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first page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2 entries [ 0 : 4MB ] and [ 2GB : (2GB + 4MB) ]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high-address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Jump to main()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094D-E895-B38A-F5D5-BB7187E05C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Bootloader starts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924A7-094B-D4E2-4F67-6532886D60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640" y="1769040"/>
            <a:ext cx="9595863" cy="531756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9111 start:</a:t>
            </a:r>
          </a:p>
          <a:p>
            <a:pPr lvl="0"/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9112   cli # BIOS enabled interrupts; disable</a:t>
            </a:r>
          </a:p>
          <a:p>
            <a:pPr lvl="0"/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9113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9114   # Zero data segment registers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DS,ES,and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SS.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9115  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xorw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ax,%ax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# Set %ax to zero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9116  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ax,%ds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# −&gt; Data Segment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9117  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ax,%es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# −&gt; Extra Segment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9118  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ax,%ss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# −&gt; Stack Segment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02BA7-E4FB-6329-8FE0-E3933ABBFEF8}"/>
              </a:ext>
            </a:extLst>
          </p:cNvPr>
          <p:cNvSpPr txBox="1"/>
          <p:nvPr/>
        </p:nvSpPr>
        <p:spPr>
          <a:xfrm>
            <a:off x="323640" y="6712235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bootasm.S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8917-30EE-65DE-40CC-1F40C92144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Why </a:t>
            </a:r>
            <a:r>
              <a:rPr lang="en-US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start</a:t>
            </a:r>
            <a:r>
              <a:rPr lang="en-US" dirty="0"/>
              <a:t> happens to be </a:t>
            </a:r>
            <a:r>
              <a:rPr lang="en-US" dirty="0">
                <a:solidFill>
                  <a:schemeClr val="accent5"/>
                </a:solidFill>
              </a:rPr>
              <a:t>0x7c00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D01EA-5F5D-C900-294B-62C4DAEC1C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868600" cy="1888560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9111 start: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9112   cli # BIOS enabled interrupts; disable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9113</a:t>
            </a:r>
          </a:p>
          <a:p>
            <a:pPr lvl="0"/>
            <a:endParaRPr lang="en-US" dirty="0">
              <a:solidFill>
                <a:srgbClr val="4700B8"/>
              </a:solidFill>
              <a:latin typeface="LMMono10" pitchFamily="17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0C800A1-B2B1-3EAB-8DD8-F0DE702768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5120" y="3162782"/>
            <a:ext cx="6110280" cy="35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29C4D-E5AF-51A2-A3A4-F6118D952C8A}"/>
              </a:ext>
            </a:extLst>
          </p:cNvPr>
          <p:cNvSpPr txBox="1"/>
          <p:nvPr/>
        </p:nvSpPr>
        <p:spPr>
          <a:xfrm>
            <a:off x="312065" y="6802351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bootasm.S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32A3B-5D92-D501-0D15-8C8DA8ECA7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28263"/>
            <a:ext cx="9071640" cy="6551271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most important thing: </a:t>
            </a:r>
            <a:r>
              <a:rPr lang="en-US" dirty="0">
                <a:solidFill>
                  <a:srgbClr val="3399FF"/>
                </a:solidFill>
              </a:rPr>
              <a:t>the OS is not the only  software running on the machine</a:t>
            </a:r>
          </a:p>
          <a:p>
            <a:pPr marL="9144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And not the most privileged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Today, at least </a:t>
            </a:r>
            <a:r>
              <a:rPr lang="en-US" dirty="0">
                <a:solidFill>
                  <a:schemeClr val="accent5"/>
                </a:solidFill>
              </a:rPr>
              <a:t>two layers </a:t>
            </a:r>
            <a:r>
              <a:rPr lang="en-US" dirty="0"/>
              <a:t>sit underneath the OS/hypervisor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System Management Mode </a:t>
            </a:r>
            <a:r>
              <a:rPr lang="en-US" sz="3200" dirty="0">
                <a:latin typeface="Liberation Sans" pitchFamily="18"/>
              </a:rPr>
              <a:t>(SMM) (ring -2)</a:t>
            </a:r>
          </a:p>
          <a:p>
            <a:pPr marL="914400" lvl="3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Runs below the hypervisor/OS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5"/>
                </a:solidFill>
                <a:latin typeface="Liberation Sans" pitchFamily="18"/>
              </a:rPr>
              <a:t>Intel Management Engine</a:t>
            </a:r>
            <a:r>
              <a:rPr lang="en-US" sz="3200" dirty="0">
                <a:latin typeface="Liberation Sans" pitchFamily="18"/>
              </a:rPr>
              <a:t> and Intel Innovation Engine (ring -3)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0A69-C709-842F-B8A5-D5AC6C78EA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Linker is instructed to link the boot block code in the Makefile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C583D-7C43-7775-3BCE-FC5C6EBBB3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640" y="1769040"/>
            <a:ext cx="9549565" cy="4932702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9111 start: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9112   cli # BIOS enabled interrupts; disable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9113</a:t>
            </a:r>
          </a:p>
          <a:p>
            <a:pPr lvl="0"/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bootasm.S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bootmain.c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$(CC) $(CFLAGS) -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fno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-pic -O -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nostdinc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-I. -c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bootmain.c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$(CC) $(CFLAGS) -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fno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-pic -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nostdinc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-I. -c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bootasm.S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$(LD) $(LDFLAGS) -N -e start -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Ttext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0x7C00 -o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bootblock.o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bootasm.o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bootmain.o</a:t>
            </a:r>
            <a:endParaRPr lang="en-US" sz="1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$(OBJDUMP) -S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bootblock.o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bootblock.asm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$(OBJCOPY) -S -O binary -j .text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bootblock.o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./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sign.pl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bootblock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916CE-01B0-5804-0712-DCA20FAA8C5D}"/>
              </a:ext>
            </a:extLst>
          </p:cNvPr>
          <p:cNvSpPr txBox="1"/>
          <p:nvPr/>
        </p:nvSpPr>
        <p:spPr>
          <a:xfrm>
            <a:off x="323640" y="6629510"/>
            <a:ext cx="35625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Makefile</a:t>
            </a:r>
            <a:endParaRPr lang="en-US" sz="3200" b="0" i="0" u="none" strike="noStrike" kern="1200" dirty="0">
              <a:ln>
                <a:noFill/>
              </a:ln>
              <a:solidFill>
                <a:srgbClr val="0066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02A3-2972-63E6-4C7D-832F915766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Switch to protected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78148-515C-E49E-5703-FAB944E57F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48449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Switch from real to protected mode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Use a bootstrap GDT that makes virtual addresses map directly to physical addresses so that the effective memory map doesn’t change during the transition.</a:t>
            </a:r>
          </a:p>
          <a:p>
            <a:pPr lvl="0"/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9141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lgdt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gdtdesc</a:t>
            </a:r>
            <a:endParaRPr lang="en-US" sz="24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9142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%cr0,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24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9143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$CR0_PE,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24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9144 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4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92AD7-831F-CAAA-B1D8-4657CA2DBE71}"/>
              </a:ext>
            </a:extLst>
          </p:cNvPr>
          <p:cNvSpPr txBox="1"/>
          <p:nvPr/>
        </p:nvSpPr>
        <p:spPr>
          <a:xfrm>
            <a:off x="323640" y="6712235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bootasm.S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DA6D-C22C-7143-350D-B423792908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Load GDT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A98CD5-2816-5F13-63E7-2D8BB257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400" y="1579319"/>
            <a:ext cx="8978760" cy="518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12B3CD4-986F-0FC7-24B2-F27E5B1B541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688120"/>
            <a:ext cx="9071640" cy="25455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030610-D343-0256-CA5F-162DDCE5CA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Recap: complete address translation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2D7AC8B-F3F5-A0B8-8AC6-E23BBB633F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EC27932-E9C5-5F6A-5FCD-410600AED16B}"/>
              </a:ext>
            </a:extLst>
          </p:cNvPr>
          <p:cNvSpPr/>
          <p:nvPr/>
        </p:nvSpPr>
        <p:spPr>
          <a:xfrm>
            <a:off x="685800" y="457200"/>
            <a:ext cx="2286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5C7E49A-A2FC-E48C-2698-DCFF1E7924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0336AFB-701F-2984-0D4E-09288AEEBED2}"/>
              </a:ext>
            </a:extLst>
          </p:cNvPr>
          <p:cNvSpPr/>
          <p:nvPr/>
        </p:nvSpPr>
        <p:spPr>
          <a:xfrm>
            <a:off x="601200" y="13356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2D8205-063E-BF00-7549-013F706FDB02}"/>
              </a:ext>
            </a:extLst>
          </p:cNvPr>
          <p:cNvSpPr/>
          <p:nvPr/>
        </p:nvSpPr>
        <p:spPr>
          <a:xfrm>
            <a:off x="1828800" y="13356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BF6EADC-A3ED-7DC8-EE31-4D9141C571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35F2BEB-01AE-92E9-4C65-7342D681EEE1}"/>
              </a:ext>
            </a:extLst>
          </p:cNvPr>
          <p:cNvSpPr/>
          <p:nvPr/>
        </p:nvSpPr>
        <p:spPr>
          <a:xfrm>
            <a:off x="601200" y="13356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9EC4A2-3FF1-92E3-5179-2F1BB89B0E24}"/>
              </a:ext>
            </a:extLst>
          </p:cNvPr>
          <p:cNvSpPr/>
          <p:nvPr/>
        </p:nvSpPr>
        <p:spPr>
          <a:xfrm>
            <a:off x="914400" y="2514600"/>
            <a:ext cx="182880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5551474-0FDA-8217-1803-907ED7C2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16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B0CF2D00-C05E-303B-091E-4D05B12BA616}"/>
              </a:ext>
            </a:extLst>
          </p:cNvPr>
          <p:cNvSpPr/>
          <p:nvPr/>
        </p:nvSpPr>
        <p:spPr>
          <a:xfrm>
            <a:off x="3200400" y="38862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8B5E513-9CDB-88CE-6671-497951DD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16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098729A-FA87-C774-E143-E897626AE199}"/>
              </a:ext>
            </a:extLst>
          </p:cNvPr>
          <p:cNvSpPr/>
          <p:nvPr/>
        </p:nvSpPr>
        <p:spPr>
          <a:xfrm>
            <a:off x="5257800" y="2286000"/>
            <a:ext cx="2514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986D904-DC28-5BAE-DB8E-F817E9938C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AC1F036-6C2E-5ACE-F36E-AD4EB81FC3D5}"/>
              </a:ext>
            </a:extLst>
          </p:cNvPr>
          <p:cNvSpPr/>
          <p:nvPr/>
        </p:nvSpPr>
        <p:spPr>
          <a:xfrm>
            <a:off x="4572000" y="3200400"/>
            <a:ext cx="342900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9B89-BF83-1F05-DC7D-038EE0C7C0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B360 AORUS Motherboard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AC95B-D182-449A-0103-C7EC5518B8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7950BCA-887B-18A0-5977-5BF380E7C4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7160" y="466560"/>
            <a:ext cx="755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1F0DB92-28D8-B619-3491-B053D791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518955C6-BDC2-609B-698B-542186EF16CF}"/>
              </a:ext>
            </a:extLst>
          </p:cNvPr>
          <p:cNvSpPr/>
          <p:nvPr/>
        </p:nvSpPr>
        <p:spPr>
          <a:xfrm>
            <a:off x="8001000" y="3886200"/>
            <a:ext cx="1371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6A7419F-C970-8D00-F266-68F75CE884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C4C84F1-4BFD-625F-9C5A-EEC5B8F7E2FC}"/>
              </a:ext>
            </a:extLst>
          </p:cNvPr>
          <p:cNvSpPr/>
          <p:nvPr/>
        </p:nvSpPr>
        <p:spPr>
          <a:xfrm>
            <a:off x="4800600" y="6629400"/>
            <a:ext cx="4343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237EDFE-464B-AE49-7656-24557BA6DF7F}"/>
              </a:ext>
            </a:extLst>
          </p:cNvPr>
          <p:cNvSpPr/>
          <p:nvPr/>
        </p:nvSpPr>
        <p:spPr>
          <a:xfrm>
            <a:off x="1371600" y="6629400"/>
            <a:ext cx="3200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E17C-CED3-E44A-7D44-117D809BF0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301320"/>
            <a:ext cx="5003640" cy="1262160"/>
          </a:xfrm>
        </p:spPr>
        <p:txBody>
          <a:bodyPr/>
          <a:lstStyle/>
          <a:p>
            <a:pPr lvl="0"/>
            <a:r>
              <a:rPr lang="en-US"/>
              <a:t>How GDT is defined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907F-63A3-530D-0F84-C0A74666CD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143000"/>
            <a:ext cx="9071640" cy="5211501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9180 # Bootstrap GDT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9181 .p2align 2 # force 4 byte alignment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9182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9183   SEG_NULLASM # null seg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9184   SEG_ASM(STA_X|STA_R, 0x0, 0xffffffff) # code seg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9185   SEG_ASM(STA_W, 0x0, 0xffffffff) # data seg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9186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9187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gdtdesc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9188   .word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gdtdesc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− 1) #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− 1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9189   .long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4AD73-DAF0-BFB4-47D7-EE38F5A93A83}"/>
              </a:ext>
            </a:extLst>
          </p:cNvPr>
          <p:cNvSpPr txBox="1"/>
          <p:nvPr/>
        </p:nvSpPr>
        <p:spPr>
          <a:xfrm>
            <a:off x="300491" y="6650061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bootasm.S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38EF-21DB-3B32-0CFE-EAF93309E0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301320"/>
            <a:ext cx="5003640" cy="1262160"/>
          </a:xfrm>
        </p:spPr>
        <p:txBody>
          <a:bodyPr/>
          <a:lstStyle/>
          <a:p>
            <a:pPr lvl="0"/>
            <a:r>
              <a:rPr lang="en-US"/>
              <a:t>How GDT is defined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31A86-930F-9FAA-98A5-EC72E3D30F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143000"/>
            <a:ext cx="9071640" cy="59076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9180 # Bootstrap GDT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9181 .p2align 2 # force 4 byte alignment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9182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9183   SEG_NULLASM # null seg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9184   SEG_ASM(STA_X|STA_R, 0x0, 0xffffffff) # code seg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9185   SEG_ASM(STA_W, 0x0, 0xffffffff) # data seg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9186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9187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gdtdesc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9188   .word 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gdtdesc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− 1) #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− 1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9189   .long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endParaRPr lang="en-US" sz="20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286E7-BA3C-9F79-A93A-9103C35DB443}"/>
              </a:ext>
            </a:extLst>
          </p:cNvPr>
          <p:cNvSpPr txBox="1"/>
          <p:nvPr/>
        </p:nvSpPr>
        <p:spPr>
          <a:xfrm>
            <a:off x="300491" y="6650061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bootasm.S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95841-08C4-5429-6110-BF518FD23B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Liberation Sans" pitchFamily="34"/>
              </a:rPr>
              <a:t>Use long jump to change code segment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9153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ljmp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$(SEG_KCODE&lt;&lt;3), $start32</a:t>
            </a:r>
          </a:p>
          <a:p>
            <a:pPr marL="571500" lvl="1" indent="-5715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600" dirty="0">
                <a:latin typeface="Liberation Sans" pitchFamily="34"/>
              </a:rPr>
              <a:t>Explicitly specify code segment, and address</a:t>
            </a:r>
          </a:p>
          <a:p>
            <a:pPr marL="571500" lvl="1" indent="-5715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600" dirty="0">
                <a:latin typeface="Liberation Sans" pitchFamily="34"/>
              </a:rPr>
              <a:t>Segment is 0b1000 (0x8)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4700B8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FBCC6-E1F5-14E7-200B-660A17293D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Actual switch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100F9-7715-BF3F-6665-DD229B66A487}"/>
              </a:ext>
            </a:extLst>
          </p:cNvPr>
          <p:cNvSpPr txBox="1"/>
          <p:nvPr/>
        </p:nvSpPr>
        <p:spPr>
          <a:xfrm>
            <a:off x="323640" y="699912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xv6/bootasm.S  [bootloader]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275D-3FBF-8828-A126-47AF11EF92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Why CS is 0x8, not 0x1?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7415C33-4C4B-2E79-1CD6-C7E11253F69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7640" y="2056680"/>
            <a:ext cx="8963640" cy="43844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77D9-0E46-5E62-0918-A82FEC8A34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1769400"/>
            <a:ext cx="889272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Segment selector: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8158-F931-E3CF-124F-C14DA00CC3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Long jump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367030F-B5F8-CA53-70FB-DEDD1F5E97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400" y="1549080"/>
            <a:ext cx="8978760" cy="518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02BC0-3BFE-6DBA-3458-AB532647D6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3620" y="1600200"/>
            <a:ext cx="9780607" cy="54864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9155 .code32 # Tell assembler to generate 32−bit code now.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9156 start32: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9157   # Set up the protected−mode data segment registers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9158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$(SEG_KDATA&lt;&lt;3), %ax # Our data segment selector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9159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%ds # −&gt; DS: Data Segment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9160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%es # −&gt; ES: Extra Segment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9161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%ss # −&gt; SS: Stack Segment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9162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$0, %ax # Zero segments not ready for use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9163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%fs # −&gt; FS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9164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gs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# −&gt; 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3528EC-E37E-BE49-9BCF-4FB978B9DA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A2A08-B5F7-93A7-8EEA-0746FBB69C5F}"/>
              </a:ext>
            </a:extLst>
          </p:cNvPr>
          <p:cNvSpPr txBox="1"/>
          <p:nvPr/>
        </p:nvSpPr>
        <p:spPr>
          <a:xfrm>
            <a:off x="323640" y="699912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xv6/bootasm.S  [bootloader]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EB4-6B0D-E848-ABBC-FB06666FA9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9012FAE-C735-242D-77BE-F7605859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9920" y="1355400"/>
            <a:ext cx="8981280" cy="59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C13BB-90D4-1F72-B90C-FCC92987C2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Liberation Sans" pitchFamily="34"/>
              </a:rPr>
              <a:t>Why do we need a stack?</a:t>
            </a:r>
          </a:p>
          <a:p>
            <a:pPr lvl="0"/>
            <a:endParaRPr lang="en-US" sz="3600" dirty="0">
              <a:latin typeface="Liberation Sans" pitchFamily="34"/>
            </a:endParaRPr>
          </a:p>
          <a:p>
            <a:pPr lvl="0"/>
            <a:endParaRPr lang="en-US" sz="3600" dirty="0">
              <a:latin typeface="Liberation Sans" pitchFamily="34"/>
            </a:endParaRPr>
          </a:p>
          <a:p>
            <a:pPr lvl="0"/>
            <a:endParaRPr lang="en-US" sz="3600" dirty="0">
              <a:latin typeface="Liberation Sans" pitchFamily="34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9166 </a:t>
            </a:r>
            <a:r>
              <a:rPr lang="en-US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$start, %</a:t>
            </a:r>
            <a:r>
              <a:rPr lang="en-US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9167 call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bootmain</a:t>
            </a:r>
            <a:endParaRPr lang="en-US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4700B8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F5F84-8B14-C676-C67B-024D0B9118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Setup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8B33C-8386-A148-22AF-AE09C71CF8FF}"/>
              </a:ext>
            </a:extLst>
          </p:cNvPr>
          <p:cNvSpPr txBox="1"/>
          <p:nvPr/>
        </p:nvSpPr>
        <p:spPr>
          <a:xfrm>
            <a:off x="323640" y="699912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xv6/bootasm.S  [bootloader]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9A46-D7C9-4AB8-B603-174B883251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PC motherboard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4D68-A5CE-538E-A5F7-29314152E2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99D3327-3D4F-9A1F-D974-A7C306A5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375200"/>
            <a:ext cx="918576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4A5B2-FDB3-3958-FC1F-FDC93A7505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7026839"/>
            <a:ext cx="6125040" cy="5169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0C2463-3D15-4CE7-17EE-8D6A06C7702D}"/>
              </a:ext>
            </a:extLst>
          </p:cNvPr>
          <p:cNvSpPr/>
          <p:nvPr/>
        </p:nvSpPr>
        <p:spPr>
          <a:xfrm>
            <a:off x="5486400" y="1371600"/>
            <a:ext cx="137160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     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513ED3-8C44-252C-0239-5681901F3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Liberation Sans" pitchFamily="34"/>
              </a:rPr>
              <a:t>Need stack to use C</a:t>
            </a:r>
          </a:p>
          <a:p>
            <a:pPr marL="571500" lvl="1" indent="-5715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600" dirty="0">
                <a:latin typeface="Liberation Sans" pitchFamily="34"/>
              </a:rPr>
              <a:t>Function invocations</a:t>
            </a:r>
          </a:p>
          <a:p>
            <a:pPr marL="571500" lvl="1" indent="-5715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600" dirty="0">
                <a:latin typeface="Liberation Sans" pitchFamily="34"/>
              </a:rPr>
              <a:t>Note, there were no stack instructions before that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9166 </a:t>
            </a:r>
            <a:r>
              <a:rPr lang="en-US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$start, %</a:t>
            </a:r>
            <a:r>
              <a:rPr lang="en-US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9167 call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bootmain</a:t>
            </a:r>
            <a:endParaRPr lang="en-US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4700B8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9A873-39E2-E99D-E26C-9AF547B41D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Setup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B0E82-E1C3-EAFD-B8A8-36380B6AE6AC}"/>
              </a:ext>
            </a:extLst>
          </p:cNvPr>
          <p:cNvSpPr txBox="1"/>
          <p:nvPr/>
        </p:nvSpPr>
        <p:spPr>
          <a:xfrm>
            <a:off x="323640" y="699912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xv6/bootasm.S  [bootloader]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9EFC-1A3E-99BF-873A-D2A3B0A0DD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First stack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4F569B7-1EB2-C334-C6E0-1FC4D7C8DCC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629360"/>
            <a:ext cx="8678160" cy="5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0BE14-3F61-CD4C-9070-A9CEE56568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lvl="0"/>
            <a:endParaRPr lang="en-US" sz="3600" dirty="0">
              <a:latin typeface="Liberation Sans" pitchFamily="34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9166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$start, %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9167 call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bootmain</a:t>
            </a:r>
            <a:endParaRPr lang="en-US" sz="24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4700B8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EB6CE-A1E0-AC95-4912-2141562A61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Invoke first C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AFC09-B10B-0945-850E-7D864348482A}"/>
              </a:ext>
            </a:extLst>
          </p:cNvPr>
          <p:cNvSpPr txBox="1"/>
          <p:nvPr/>
        </p:nvSpPr>
        <p:spPr>
          <a:xfrm>
            <a:off x="323640" y="699876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xv6/bootasm.S  [bootloader]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EA2DF1-D6CC-CF0B-37F2-315AFA195B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9216 void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9217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bootmain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9218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9219     struct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elfhdr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*elf;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9220     struct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proghdr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*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9221     void (*entry)(void);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9222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uchar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 pa;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9224     elf = (struct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elfhdr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*)0x10000; // scratch space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9225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9226     // Read 1st page off disk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9227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readseg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uchar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*)elf, 4096,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9229     // Is this an ELF executable?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9230     if(elf−&gt;magic != ELF_MAGIC)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9231          return; // let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bootasm.S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handle error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9232</a:t>
            </a:r>
          </a:p>
          <a:p>
            <a:pPr lvl="0"/>
            <a:endParaRPr lang="en-US" sz="3600" dirty="0">
              <a:solidFill>
                <a:srgbClr val="4700B8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D439A-48B1-492D-43E5-DA9EF55806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0400" y="338040"/>
            <a:ext cx="6858000" cy="1262160"/>
          </a:xfrm>
        </p:spPr>
        <p:txBody>
          <a:bodyPr/>
          <a:lstStyle/>
          <a:p>
            <a:pPr lvl="0"/>
            <a:r>
              <a:rPr lang="en-US" dirty="0" err="1"/>
              <a:t>bootmain</a:t>
            </a:r>
            <a:r>
              <a:rPr lang="en-US" dirty="0"/>
              <a:t>(): read kernel from disk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EE029-8415-1C4C-0629-113B2B8E6DEA}"/>
              </a:ext>
            </a:extLst>
          </p:cNvPr>
          <p:cNvSpPr txBox="1"/>
          <p:nvPr/>
        </p:nvSpPr>
        <p:spPr>
          <a:xfrm>
            <a:off x="369938" y="681354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bootmain.c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3DCF41-8F63-F558-9814-8DE8BCFFAE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9232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9233     // Load each program segment (ignores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flags).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9234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(struct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proghdr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*)((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uchar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*)elf + elf−&gt;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phoff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9235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+ elf−&gt;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phnum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9236     for(;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9237         pa = 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uchar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paddr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9238    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readseg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(pa,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−&gt;off);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9239         if(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memsz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&gt;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9240        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stosb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(pa +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memsz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9242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9243     // Call the entry point from the ELF header.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9244     // Does not return!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9245     entry = (void(*)(void))(elf−&gt;entry);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9246     entry();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9247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endParaRPr lang="en-US" sz="3600" dirty="0">
              <a:solidFill>
                <a:srgbClr val="4700B8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8612C-62F4-F171-0C3B-67D860B05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69512" y="5927450"/>
            <a:ext cx="6858000" cy="1262160"/>
          </a:xfrm>
        </p:spPr>
        <p:txBody>
          <a:bodyPr/>
          <a:lstStyle/>
          <a:p>
            <a:pPr lvl="0"/>
            <a:r>
              <a:rPr lang="en-US" dirty="0" err="1"/>
              <a:t>bootmain</a:t>
            </a:r>
            <a:r>
              <a:rPr lang="en-US" dirty="0"/>
              <a:t>(): read kernel from disk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88B79-F34B-76FB-FFF1-7736801984CD}"/>
              </a:ext>
            </a:extLst>
          </p:cNvPr>
          <p:cNvSpPr txBox="1"/>
          <p:nvPr/>
        </p:nvSpPr>
        <p:spPr>
          <a:xfrm>
            <a:off x="359731" y="681354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bootmain.c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E6892-8633-0E2B-B946-4C433657C4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9258 // Read a single sector at offset into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dst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9259 void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9260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readsect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 *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dst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offset)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9261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9262     // Issue command.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9263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waitdisk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9264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(0x1F2, 1); // count = 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9265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(0x1F3, offset);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9266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(0x1F4, offset &gt;&gt; 8);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9267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(0x1F5, offset &gt;&gt; 16);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9268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(0x1F6, (offset &gt;&gt; 24) | 0xE0);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9269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(0x1F7, 0x20); //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cmd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0x20 − read sectors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9271     // Read data.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9272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waitdisk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9273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insl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(0x1F0,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dst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SECTSIZE/4);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2A949-05B2-4A10-1192-A5F146FBCB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1800" y="0"/>
            <a:ext cx="6858000" cy="879676"/>
          </a:xfrm>
        </p:spPr>
        <p:txBody>
          <a:bodyPr/>
          <a:lstStyle/>
          <a:p>
            <a:pPr lvl="0"/>
            <a:r>
              <a:rPr lang="en-US" dirty="0"/>
              <a:t>How do we read disk?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EE480-1277-92FA-3075-05A77EDE6F93}"/>
              </a:ext>
            </a:extLst>
          </p:cNvPr>
          <p:cNvSpPr txBox="1"/>
          <p:nvPr/>
        </p:nvSpPr>
        <p:spPr>
          <a:xfrm>
            <a:off x="4355640" y="699876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xv6/bootmain.c  [bootloader]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E0BC5-BF67-A5BB-1B10-5697D786AE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25780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9250 void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9251 </a:t>
            </a:r>
            <a:r>
              <a:rPr lang="en-US" sz="22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waitdisk</a:t>
            </a:r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(void)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9252 {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9253     // Wait for disk ready.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9254     while((</a:t>
            </a:r>
            <a:r>
              <a:rPr lang="en-US" sz="22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inb</a:t>
            </a:r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(0x1F7) &amp; 0xC0) != 0x40)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9255     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9256 }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9257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9D790C-8A21-818A-C3CD-DB440DD2DC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0" y="338040"/>
            <a:ext cx="7315200" cy="1262160"/>
          </a:xfrm>
        </p:spPr>
        <p:txBody>
          <a:bodyPr/>
          <a:lstStyle/>
          <a:p>
            <a:pPr lvl="0"/>
            <a:r>
              <a:rPr lang="en-US"/>
              <a:t>How do we read disk (cont)?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B3FF7-D357-65EF-CC10-A8ED4381A878}"/>
              </a:ext>
            </a:extLst>
          </p:cNvPr>
          <p:cNvSpPr txBox="1"/>
          <p:nvPr/>
        </p:nvSpPr>
        <p:spPr>
          <a:xfrm>
            <a:off x="323640" y="699876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xv6/bootmain.c  [bootloader]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F52C0-FFAB-F0D1-31E1-56FAD12C66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9258 // Read a single sector at offset into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dst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9259 void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9260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readsect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 *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dst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offset)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9261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9262     // Issue command.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9263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waitdisk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9264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(0x1F2, 1); // count = 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9265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(0x1F3, offset);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9266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(0x1F4, offset &gt;&gt; 8);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9267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(0x1F5, offset &gt;&gt; 16);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9268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(0x1F6, (offset &gt;&gt; 24) | 0xE0);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9269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outb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(0x1F7, 0x20); //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cmd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0x20 − read sectors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9271     // Read data.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9272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waitdisk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9273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insl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(0x1F0,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dst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SECTSIZE/4);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9274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606A17-D92F-DFAE-57A4-5B9D5EB0AD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1800" y="0"/>
            <a:ext cx="6858000" cy="891251"/>
          </a:xfrm>
        </p:spPr>
        <p:txBody>
          <a:bodyPr/>
          <a:lstStyle/>
          <a:p>
            <a:pPr lvl="0"/>
            <a:r>
              <a:rPr lang="en-US" dirty="0"/>
              <a:t>How do we read disk?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A7B75-E0B9-3A5D-36B2-78CD70532341}"/>
              </a:ext>
            </a:extLst>
          </p:cNvPr>
          <p:cNvSpPr txBox="1"/>
          <p:nvPr/>
        </p:nvSpPr>
        <p:spPr>
          <a:xfrm>
            <a:off x="4355640" y="699876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3200"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xv6/bootmain.c  [bootloader]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EAAA8-32AB-BB93-BDA8-3AEDBE1927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9232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9233     // Load each program segment (ignores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flags).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9234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(struct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proghdr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*)((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uchar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*)elf + elf−&gt;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phoff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9235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+ elf−&gt;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phnum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9236     for(;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9237         pa = 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uchar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paddr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9238    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readseg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(pa,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−&gt;off);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9239         if(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memsz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&gt;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9240        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stosb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(pa +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memsz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filesz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9242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9243     // Call the entry point from the ELF header.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9244     // Does not return!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9245     entry = (void(*)(void))(elf−&gt;entry);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9246     entry();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9247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4700B8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8A734-D1DE-D224-5501-A4E7D4ACEC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9320" y="5840315"/>
            <a:ext cx="6858000" cy="1262160"/>
          </a:xfrm>
        </p:spPr>
        <p:txBody>
          <a:bodyPr/>
          <a:lstStyle/>
          <a:p>
            <a:pPr lvl="0"/>
            <a:r>
              <a:rPr lang="en-US" dirty="0"/>
              <a:t>Call kernel entry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D298C-B112-048D-7EBC-02356F65CD24}"/>
              </a:ext>
            </a:extLst>
          </p:cNvPr>
          <p:cNvSpPr txBox="1"/>
          <p:nvPr/>
        </p:nvSpPr>
        <p:spPr>
          <a:xfrm>
            <a:off x="323640" y="6893820"/>
            <a:ext cx="53913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bootmain.c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 [bootloader]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C4EA4-C59D-9604-0378-AC42EBE0FC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0" y="457200"/>
            <a:ext cx="9699585" cy="662940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1039 .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globl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entry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1136 # By convention, the _start symbol specifies the ELF entry point.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1137 # Since we haven’t set up virtual memory yet, our entry point is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1138 # the physical address of ’entry’.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1139 .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globl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_start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1140 _start = V2P_WO(entry)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1141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1142 # Entering xv6 on boot processor, with paging off.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1143 .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globl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entry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1144 entry: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1145 # Turn on page size extension for 4Mbyte pages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1146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%cr4, %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1147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orl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$(CR4_PSE), %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1148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%cr4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5EC2E-F867-AB36-6B92-0AE0288514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0400" y="6172200"/>
            <a:ext cx="6858000" cy="1262160"/>
          </a:xfrm>
        </p:spPr>
        <p:txBody>
          <a:bodyPr/>
          <a:lstStyle/>
          <a:p>
            <a:pPr lvl="0"/>
            <a:r>
              <a:rPr lang="en-US"/>
              <a:t>entry(): kernel ELF entry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EA906-33DE-0482-EE33-5AAE076BAA22}"/>
              </a:ext>
            </a:extLst>
          </p:cNvPr>
          <p:cNvSpPr txBox="1"/>
          <p:nvPr/>
        </p:nvSpPr>
        <p:spPr>
          <a:xfrm>
            <a:off x="323640" y="6999120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entry.S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[kernel]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3CD8-F28E-0F1F-BA18-FAB4BBA8D1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I/O Devices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2E7AB08-CAA7-B2FA-1C43-D7F69774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2400" y="2057400"/>
            <a:ext cx="7763400" cy="479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008A-ECCC-135D-1FB2-EF52BC8014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Kernel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E079417-30F8-A6DA-740C-D03C6A0A9B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00200"/>
            <a:ext cx="9038520" cy="571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1404E7-9AC4-41D3-04D6-D401E69098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4000" y="457200"/>
            <a:ext cx="9251639" cy="662940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1039 .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globl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entry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1136 # By convention, the _start symbol specifies the ELF entry point.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1137 # Since we haven’t set up virtual memory yet, our entry point is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1138 # the physical address of ’entry’.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1139 .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globl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_start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1140 _start = V2P_WO(entry)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1141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1142 # Entering xv6 on boot processor, with paging off.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1143 .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globl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entry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1144 entry:</a:t>
            </a:r>
          </a:p>
          <a:p>
            <a:pPr lvl="0"/>
            <a:r>
              <a:rPr lang="en-US" sz="1800" dirty="0">
                <a:solidFill>
                  <a:srgbClr val="0000C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1145 # Turn on page size extension for 4Mbyte pages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1146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%cr4, %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1147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orl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$(CR4_PSE), %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1148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%cr4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02BA8-73D1-85D5-5C17-38D6A8A717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22625" y="-158005"/>
            <a:ext cx="6858000" cy="1262160"/>
          </a:xfrm>
        </p:spPr>
        <p:txBody>
          <a:bodyPr/>
          <a:lstStyle/>
          <a:p>
            <a:pPr lvl="0"/>
            <a:r>
              <a:rPr lang="en-US" dirty="0"/>
              <a:t>entry(): kernel ELF entry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BCB37-FEE1-C93A-380E-924ACD3919E8}"/>
              </a:ext>
            </a:extLst>
          </p:cNvPr>
          <p:cNvSpPr txBox="1"/>
          <p:nvPr/>
        </p:nvSpPr>
        <p:spPr>
          <a:xfrm>
            <a:off x="5784479" y="6721687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entry.S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[kernel]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3DA1-4519-1AA7-B50A-AD467419E9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32bit x86 supports two page sizes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7F83C-4503-25BA-66A5-66F6289AD7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4KB pages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4MB pages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F46D-7CBA-A421-20F4-22C959A19E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 for 4MB pages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1C002DA-A5C5-AD94-3621-7FE3444CF6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240" y="2142720"/>
            <a:ext cx="9603360" cy="361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4DD5-B75E-9982-68AC-2527D89268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 for 4MB pages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7A2BF8A-45AB-216F-C9AF-5B47DB608E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1248480"/>
            <a:ext cx="7219080" cy="60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F576C-C721-2EAC-713D-4FBDE7BD49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9071640" cy="50292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1149 # Set page directory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1150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$(V2P_WO(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entrypgdir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)), %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1151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%cr3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D9B3E-F2D1-08F7-890E-849268910A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0" y="338040"/>
            <a:ext cx="6858000" cy="1262160"/>
          </a:xfrm>
        </p:spPr>
        <p:txBody>
          <a:bodyPr/>
          <a:lstStyle/>
          <a:p>
            <a:pPr lvl="0"/>
            <a:r>
              <a:rPr lang="en-US"/>
              <a:t>Set up page directory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9AF93-1037-5F17-F999-61074E7F0189}"/>
              </a:ext>
            </a:extLst>
          </p:cNvPr>
          <p:cNvSpPr txBox="1"/>
          <p:nvPr/>
        </p:nvSpPr>
        <p:spPr>
          <a:xfrm>
            <a:off x="324000" y="6825860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entry.S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[kernel]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01BA-9427-C026-BDDC-0D8BDEBAD1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Our goal: 2GB/2GB address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58BB954-1FF2-0440-CED3-7182477998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7320" y="2251800"/>
            <a:ext cx="919188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007A-7C82-46BB-A5D0-8CE1A5FCCE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2201FCE-47D4-4ECF-4967-FE12261147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7800" y="698400"/>
            <a:ext cx="9422640" cy="639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8AD95-1246-74FE-9B6F-640F5C3219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Liberation Sans" pitchFamily="34"/>
              </a:rPr>
              <a:t>Two 4MB entries (large pages)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/>
                </a:solidFill>
                <a:latin typeface="Liberation Sans" pitchFamily="34"/>
              </a:rPr>
              <a:t>Entry #0</a:t>
            </a:r>
          </a:p>
          <a:p>
            <a:pPr marL="1028700" lvl="2" indent="-5715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000000"/>
                </a:solidFill>
                <a:latin typeface="Liberation Sans" pitchFamily="34"/>
              </a:rPr>
              <a:t>0x0 – 4MB → 0x0:0x400000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/>
                </a:solidFill>
                <a:latin typeface="Liberation Sans" pitchFamily="34"/>
              </a:rPr>
              <a:t>Entry #512</a:t>
            </a:r>
          </a:p>
          <a:p>
            <a:pPr marL="1028700" lvl="2" indent="-5715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0x0 – 4MB → 0x8000000:0x80400000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C4999-2234-3972-A8BA-3673C8FF23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First page table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BCC0E-C28C-A3D5-9230-AED72217EA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000" y="457200"/>
            <a:ext cx="9450625" cy="66294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1406 // The boot page table used in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and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entryother.S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1407 // Page directories (and page tables) must start on page          boundaries,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1408 // hence the __aligned__ attribute.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1409 // PTE_PS in a page directory entry enables 4Mbyte pages.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1410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1411 __attribute__((__aligned__(PGSIZE)))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1412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pde_t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entrypgdir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[NPDENTRIES] = {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1413   // Map VA’s [0, 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1414   [0]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1415   // Map VA’s [KERNBASE, KERNBASE+4MB)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1416   [KERNBASE&gt;&gt;PDXSHIFT]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1417 };</a:t>
            </a:r>
          </a:p>
          <a:p>
            <a:pPr lvl="0">
              <a:lnSpc>
                <a:spcPct val="120000"/>
              </a:lnSpc>
            </a:pPr>
            <a:endParaRPr lang="en-US" sz="3600" dirty="0">
              <a:solidFill>
                <a:srgbClr val="1C1C1C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78C01-E085-3884-D1A8-B48511FAA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560" y="6172200"/>
            <a:ext cx="9071640" cy="1262160"/>
          </a:xfrm>
        </p:spPr>
        <p:txBody>
          <a:bodyPr/>
          <a:lstStyle/>
          <a:p>
            <a:pPr lvl="0"/>
            <a:r>
              <a:rPr lang="en-US"/>
              <a:t>First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9BA42EE-094B-646D-067A-3A67C18AE8A4}"/>
              </a:ext>
            </a:extLst>
          </p:cNvPr>
          <p:cNvSpPr/>
          <p:nvPr/>
        </p:nvSpPr>
        <p:spPr>
          <a:xfrm>
            <a:off x="196769" y="2986268"/>
            <a:ext cx="9568855" cy="3541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281D-E5CD-B5DB-42C4-E437A4972B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301320"/>
            <a:ext cx="6629400" cy="1262160"/>
          </a:xfrm>
        </p:spPr>
        <p:txBody>
          <a:bodyPr/>
          <a:lstStyle/>
          <a:p>
            <a:pPr lvl="0"/>
            <a:r>
              <a:rPr lang="en-US"/>
              <a:t>Dell R830 4-socket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DF37F-E60C-2FF7-7A3F-D4E522057E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887B2F26-39E6-78F2-4693-235C1193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240" y="3982320"/>
            <a:ext cx="2939760" cy="150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87FF4972-B86D-1FCA-8DC1-9A44647C132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40960" y="1673640"/>
            <a:ext cx="5388840" cy="404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109A7-D935-84C0-E089-3B38034BC5B9}"/>
              </a:ext>
            </a:extLst>
          </p:cNvPr>
          <p:cNvSpPr txBox="1"/>
          <p:nvPr/>
        </p:nvSpPr>
        <p:spPr>
          <a:xfrm>
            <a:off x="249838" y="6068520"/>
            <a:ext cx="6875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Dell </a:t>
            </a:r>
            <a:r>
              <a:rPr lang="en-US" sz="1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Poweredge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R830 System Server with 2 sockets on the main floor and 2 sockets on the expansion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1CF89-9B11-0A37-1D63-19B0A4F0D683}"/>
              </a:ext>
            </a:extLst>
          </p:cNvPr>
          <p:cNvSpPr txBox="1"/>
          <p:nvPr/>
        </p:nvSpPr>
        <p:spPr>
          <a:xfrm>
            <a:off x="249837" y="6606706"/>
            <a:ext cx="9461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  <a:hlinkClick r:id="rId5"/>
              </a:rPr>
              <a:t>http://www.dell.com/support/manuals/us/en/19/poweredge-r830/r830_om/supported-configurations-for-the-poweredge-r830-system?guid=guid-01303b2b-f884-4435-b4e2-57bec2ce225a&amp;lang=en-us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BCC0E-C28C-A3D5-9230-AED72217EA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000" y="457200"/>
            <a:ext cx="9450625" cy="66294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1406 // The boot page table used in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and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entryother.S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1407 // Page directories (and page tables) must start on page          boundaries,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1408 // hence the __aligned__ attribute.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1409 // PTE_PS in a page directory entry enables 4Mbyte pages.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1410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1411 __attribute__((__aligned__(PGSIZE)))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1412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pde_t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entrypgdir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[NPDENTRIES] = {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1413   // Map VA’s [0, 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1414   [0]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1415   // Map VA’s [KERNBASE, KERNBASE+4MB)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1416   [KERNBASE&gt;&gt;PDXSHIFT]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1417 };</a:t>
            </a:r>
          </a:p>
          <a:p>
            <a:pPr lvl="0">
              <a:lnSpc>
                <a:spcPct val="120000"/>
              </a:lnSpc>
            </a:pPr>
            <a:endParaRPr lang="en-US" sz="3600" dirty="0">
              <a:solidFill>
                <a:srgbClr val="1C1C1C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78C01-E085-3884-D1A8-B48511FAA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560" y="6172200"/>
            <a:ext cx="9071640" cy="1262160"/>
          </a:xfrm>
        </p:spPr>
        <p:txBody>
          <a:bodyPr/>
          <a:lstStyle/>
          <a:p>
            <a:pPr lvl="0"/>
            <a:r>
              <a:rPr lang="en-US"/>
              <a:t>First page table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CC36CCA-A577-C339-1453-8FD4A006CFFB}"/>
              </a:ext>
            </a:extLst>
          </p:cNvPr>
          <p:cNvSpPr/>
          <p:nvPr/>
        </p:nvSpPr>
        <p:spPr>
          <a:xfrm>
            <a:off x="3498449" y="3551237"/>
            <a:ext cx="1872204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66872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7B3C6-AB23-E8A3-2186-03A42E5484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743200"/>
            <a:ext cx="9118440" cy="4343400"/>
          </a:xfrm>
        </p:spPr>
        <p:txBody>
          <a:bodyPr/>
          <a:lstStyle/>
          <a:p>
            <a:pPr lvl="0"/>
            <a:endParaRPr lang="en-US" sz="2400" dirty="0">
              <a:solidFill>
                <a:srgbClr val="006600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0870 // Page directory and page table constants.</a:t>
            </a:r>
          </a:p>
          <a:p>
            <a:pPr lvl="0"/>
            <a:r>
              <a:rPr lang="en-US" sz="24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0871 #define NPDENTRIES 1024</a:t>
            </a:r>
          </a:p>
          <a:p>
            <a:pPr lvl="0"/>
            <a:endParaRPr lang="en-US" sz="2400" dirty="0">
              <a:solidFill>
                <a:srgbClr val="1C1C1C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65CE2-2D42-0E59-09B9-3B43E43492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560" y="566640"/>
            <a:ext cx="9071640" cy="1262160"/>
          </a:xfrm>
        </p:spPr>
        <p:txBody>
          <a:bodyPr/>
          <a:lstStyle/>
          <a:p>
            <a:pPr lvl="0"/>
            <a:r>
              <a:rPr lang="en-US"/>
              <a:t>First page table (cont)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BCC0E-C28C-A3D5-9230-AED72217EA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000" y="457200"/>
            <a:ext cx="9450625" cy="66294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1406 // The boot page table used in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and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entryother.S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1407 // Page directories (and page tables) must start on page          boundaries,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1408 // hence the __aligned__ attribute.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1409 // PTE_PS in a page directory entry enables 4Mbyte pages.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1410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1411 __attribute__((__aligned__(PGSIZE)))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1412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pde_t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entrypgdir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[NPDENTRIES] = {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1413   // Map VA’s [0, 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1414   [0]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1415   // Map VA’s [KERNBASE, KERNBASE+4MB)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1416   [KERNBASE&gt;&gt;PDXSHIFT]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1417 };</a:t>
            </a:r>
          </a:p>
          <a:p>
            <a:pPr lvl="0">
              <a:lnSpc>
                <a:spcPct val="120000"/>
              </a:lnSpc>
            </a:pPr>
            <a:endParaRPr lang="en-US" sz="3600" dirty="0">
              <a:solidFill>
                <a:srgbClr val="1C1C1C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78C01-E085-3884-D1A8-B48511FAA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560" y="6172200"/>
            <a:ext cx="9071640" cy="1262160"/>
          </a:xfrm>
        </p:spPr>
        <p:txBody>
          <a:bodyPr/>
          <a:lstStyle/>
          <a:p>
            <a:pPr lvl="0"/>
            <a:r>
              <a:rPr lang="en-US" dirty="0"/>
              <a:t>First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2F6DDB8-B80C-BFD7-E3B5-E017131239B8}"/>
              </a:ext>
            </a:extLst>
          </p:cNvPr>
          <p:cNvSpPr/>
          <p:nvPr/>
        </p:nvSpPr>
        <p:spPr>
          <a:xfrm>
            <a:off x="1343005" y="4517453"/>
            <a:ext cx="543668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8F0EE38-E018-6BD2-82EA-D8DE60504947}"/>
              </a:ext>
            </a:extLst>
          </p:cNvPr>
          <p:cNvSpPr/>
          <p:nvPr/>
        </p:nvSpPr>
        <p:spPr>
          <a:xfrm>
            <a:off x="1343004" y="5503853"/>
            <a:ext cx="3124823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28383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BCC0E-C28C-A3D5-9230-AED72217EA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000" y="457200"/>
            <a:ext cx="9450625" cy="66294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1406 // The boot page table used in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and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entryother.S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1407 // Page directories (and page tables) must start on page          boundaries,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1408 // hence the __aligned__ attribute.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1409 // PTE_PS in a page directory entry enables 4Mbyte pages.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1410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1411 __attribute__((__aligned__(PGSIZE)))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1412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pde_t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entrypgdir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[NPDENTRIES] = {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1413   // Map VA’s [0, 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1414   [0]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1415   // Map VA’s [KERNBASE, KERNBASE+4MB)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1416   [KERNBASE&gt;&gt;PDXSHIFT]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1417 };</a:t>
            </a:r>
          </a:p>
          <a:p>
            <a:pPr lvl="0">
              <a:lnSpc>
                <a:spcPct val="120000"/>
              </a:lnSpc>
            </a:pPr>
            <a:endParaRPr lang="en-US" sz="3600" dirty="0">
              <a:solidFill>
                <a:srgbClr val="1C1C1C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78C01-E085-3884-D1A8-B48511FAA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560" y="6172200"/>
            <a:ext cx="9071640" cy="1262160"/>
          </a:xfrm>
        </p:spPr>
        <p:txBody>
          <a:bodyPr/>
          <a:lstStyle/>
          <a:p>
            <a:pPr lvl="0"/>
            <a:r>
              <a:rPr lang="en-US" dirty="0"/>
              <a:t>First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2F6DDB8-B80C-BFD7-E3B5-E017131239B8}"/>
              </a:ext>
            </a:extLst>
          </p:cNvPr>
          <p:cNvSpPr/>
          <p:nvPr/>
        </p:nvSpPr>
        <p:spPr>
          <a:xfrm>
            <a:off x="2233913" y="4517453"/>
            <a:ext cx="4560425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8F0EE38-E018-6BD2-82EA-D8DE60504947}"/>
              </a:ext>
            </a:extLst>
          </p:cNvPr>
          <p:cNvSpPr/>
          <p:nvPr/>
        </p:nvSpPr>
        <p:spPr>
          <a:xfrm>
            <a:off x="4815068" y="5503853"/>
            <a:ext cx="4560425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05883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BCC0E-C28C-A3D5-9230-AED72217EA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000" y="457200"/>
            <a:ext cx="9450625" cy="66294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1406 // The boot page table used in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and </a:t>
            </a:r>
            <a:r>
              <a:rPr lang="en-US" sz="3600" dirty="0" err="1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entryother.S</a:t>
            </a: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1407 // Page directories (and page tables) must start on page          boundaries,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1408 // hence the __aligned__ attribute.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1409 // PTE_PS in a page directory entry enables 4Mbyte pages.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1410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1411 __attribute__((__aligned__(PGSIZE)))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1412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pde_t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entrypgdir</a:t>
            </a:r>
            <a:r>
              <a:rPr lang="en-US" sz="3600" dirty="0">
                <a:solidFill>
                  <a:srgbClr val="333333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[NPDENTRIES] = {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1413   // Map VA’s [0, 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1414   [0]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1415   // Map VA’s [KERNBASE, KERNBASE+4MB) to PA’s [0, 4MB)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1416   [KERNBASE&gt;&gt;PDXSHIFT] = (0) | PTE_P | PTE_W | PTE_PS,</a:t>
            </a:r>
          </a:p>
          <a:p>
            <a:pPr lvl="0">
              <a:lnSpc>
                <a:spcPct val="120000"/>
              </a:lnSpc>
            </a:pP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1417 };</a:t>
            </a:r>
          </a:p>
          <a:p>
            <a:pPr lvl="0">
              <a:lnSpc>
                <a:spcPct val="120000"/>
              </a:lnSpc>
            </a:pPr>
            <a:endParaRPr lang="en-US" sz="3600" dirty="0">
              <a:solidFill>
                <a:srgbClr val="1C1C1C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78C01-E085-3884-D1A8-B48511FAA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560" y="6172200"/>
            <a:ext cx="9071640" cy="1262160"/>
          </a:xfrm>
        </p:spPr>
        <p:txBody>
          <a:bodyPr/>
          <a:lstStyle/>
          <a:p>
            <a:pPr lvl="0"/>
            <a:r>
              <a:rPr lang="en-US" dirty="0"/>
              <a:t>First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2F6DDB8-B80C-BFD7-E3B5-E017131239B8}"/>
              </a:ext>
            </a:extLst>
          </p:cNvPr>
          <p:cNvSpPr/>
          <p:nvPr/>
        </p:nvSpPr>
        <p:spPr>
          <a:xfrm>
            <a:off x="2233914" y="4517453"/>
            <a:ext cx="59031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8F0EE38-E018-6BD2-82EA-D8DE60504947}"/>
              </a:ext>
            </a:extLst>
          </p:cNvPr>
          <p:cNvSpPr/>
          <p:nvPr/>
        </p:nvSpPr>
        <p:spPr>
          <a:xfrm>
            <a:off x="4815068" y="5503853"/>
            <a:ext cx="59030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04216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A954-2F39-7407-D5D9-A4EC8B28A8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227880"/>
            <a:ext cx="4525200" cy="626760"/>
          </a:xfrm>
        </p:spPr>
        <p:txBody>
          <a:bodyPr/>
          <a:lstStyle/>
          <a:p>
            <a:pPr lvl="0"/>
            <a:r>
              <a:rPr lang="en-US"/>
              <a:t>First page table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2210297-299E-69CE-2C5A-8C0A15BD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6400" y="1014840"/>
            <a:ext cx="9178200" cy="616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C97D-3C9E-6BAF-6231-B565142466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1152 # Turn on paging.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1153 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%cr0, %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1154 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orl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$(CR0_PG|CR0_WP), %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1155 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%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%cr0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C4745-144D-E6B3-D0BE-CBEC321DA6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0" y="338040"/>
            <a:ext cx="6858000" cy="1262160"/>
          </a:xfrm>
        </p:spPr>
        <p:txBody>
          <a:bodyPr/>
          <a:lstStyle/>
          <a:p>
            <a:pPr lvl="0"/>
            <a:r>
              <a:rPr lang="en-US"/>
              <a:t>Turn on paging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8D23C-26AC-1455-8F48-D57FE39EDDBD}"/>
              </a:ext>
            </a:extLst>
          </p:cNvPr>
          <p:cNvSpPr txBox="1"/>
          <p:nvPr/>
        </p:nvSpPr>
        <p:spPr>
          <a:xfrm>
            <a:off x="503999" y="6675515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entry.S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[kernel]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0E403-1DBA-F812-5B47-122592990C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855000"/>
            <a:ext cx="9347666" cy="6231600"/>
          </a:xfrm>
        </p:spPr>
        <p:txBody>
          <a:bodyPr>
            <a:normAutofit/>
          </a:bodyPr>
          <a:lstStyle/>
          <a:p>
            <a:pPr lvl="0"/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1157 # Set up the stack pointer.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1158 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$(stack + KSTACKSIZE), %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1159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1167 .comm stack, KSTACKSIZE</a:t>
            </a:r>
          </a:p>
          <a:p>
            <a:pPr lvl="0"/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0151 #define KSTACKSIZE 4096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400" dirty="0">
                <a:solidFill>
                  <a:srgbClr val="006C3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// size of</a:t>
            </a:r>
          </a:p>
          <a:p>
            <a:pPr lvl="0"/>
            <a:r>
              <a:rPr lang="en-US" sz="2400" dirty="0">
                <a:solidFill>
                  <a:srgbClr val="006C3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per−process kernel stack</a:t>
            </a:r>
          </a:p>
          <a:p>
            <a:pPr lvl="0"/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E838B-50EF-9E5E-283C-F4F289C854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960" y="228240"/>
            <a:ext cx="8001000" cy="626760"/>
          </a:xfrm>
        </p:spPr>
        <p:txBody>
          <a:bodyPr/>
          <a:lstStyle/>
          <a:p>
            <a:pPr lvl="0"/>
            <a:r>
              <a:rPr lang="en-US"/>
              <a:t>High address stack (4K)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E35881D-6902-1BCB-40D8-49675C0117BF}"/>
              </a:ext>
            </a:extLst>
          </p:cNvPr>
          <p:cNvSpPr/>
          <p:nvPr/>
        </p:nvSpPr>
        <p:spPr>
          <a:xfrm>
            <a:off x="1276799" y="3513600"/>
            <a:ext cx="445335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27C61-E898-F27C-C6A5-D692F691B8CE}"/>
              </a:ext>
            </a:extLst>
          </p:cNvPr>
          <p:cNvSpPr txBox="1"/>
          <p:nvPr/>
        </p:nvSpPr>
        <p:spPr>
          <a:xfrm>
            <a:off x="324000" y="6769440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</a:t>
            </a:r>
            <a:r>
              <a:rPr lang="en-US" sz="3200" b="0" i="0" u="none" strike="noStrike" kern="1200" dirty="0" err="1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entry.S</a:t>
            </a:r>
            <a:r>
              <a:rPr lang="en-US" sz="3200" b="0" i="0" u="none" strike="noStrike" kern="1200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[kernel]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E784-F5DD-7DF3-874C-CC5517541B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227880"/>
            <a:ext cx="8001000" cy="626760"/>
          </a:xfrm>
        </p:spPr>
        <p:txBody>
          <a:bodyPr/>
          <a:lstStyle/>
          <a:p>
            <a:pPr lvl="0"/>
            <a:r>
              <a:rPr lang="en-US"/>
              <a:t>High address stack (4K)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B8F7220-BB92-8D80-143E-1DB89D30AE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1600" y="914400"/>
            <a:ext cx="8949600" cy="625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ECDB66-8516-974B-644E-BB0D14D758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855360"/>
            <a:ext cx="9071640" cy="6231240"/>
          </a:xfrm>
        </p:spPr>
        <p:txBody>
          <a:bodyPr>
            <a:normAutofit/>
          </a:bodyPr>
          <a:lstStyle/>
          <a:p>
            <a:pPr lvl="0"/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1160 # Jump to main(), and switch to executing at</a:t>
            </a: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1161 # high addresses. The indirect call is</a:t>
            </a: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needed because</a:t>
            </a: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1162 # the assembler produces a PC−relative</a:t>
            </a: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instruction</a:t>
            </a:r>
          </a:p>
          <a:p>
            <a:pPr lvl="0"/>
            <a:r>
              <a:rPr lang="en-US" sz="24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1163 # for a direct jump.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1164 mov $main, %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1165 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jmp</a:t>
            </a:r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*%</a:t>
            </a:r>
            <a:r>
              <a:rPr lang="en-US" sz="24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1166</a:t>
            </a:r>
          </a:p>
          <a:p>
            <a:pPr lvl="0"/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endParaRPr lang="en-US" sz="24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67F024-5F16-9408-1314-E95F7879A8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9320" y="228600"/>
            <a:ext cx="8001000" cy="626760"/>
          </a:xfrm>
        </p:spPr>
        <p:txBody>
          <a:bodyPr/>
          <a:lstStyle/>
          <a:p>
            <a:pPr lvl="0"/>
            <a:r>
              <a:rPr lang="en-US" dirty="0"/>
              <a:t>Jump to main()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4381C-D6AD-BA35-F2A0-C8DE14DBB0FC}"/>
              </a:ext>
            </a:extLst>
          </p:cNvPr>
          <p:cNvSpPr txBox="1"/>
          <p:nvPr/>
        </p:nvSpPr>
        <p:spPr>
          <a:xfrm>
            <a:off x="312425" y="6556355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xv6/entry.S [kernel]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D02C-3A97-D1AB-0CB2-240696C0E4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Multi-socket machines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AC597E8-8BF9-DEC1-FC75-DC0BDB3919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600" y="1700640"/>
            <a:ext cx="9372600" cy="559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20ECF-9DC8-9C04-2A77-948C08E452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855720"/>
            <a:ext cx="9071640" cy="623088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1313 // Bootstrap processor starts running C code here.</a:t>
            </a:r>
          </a:p>
          <a:p>
            <a:pPr lvl="0"/>
            <a:r>
              <a:rPr lang="en-US" sz="18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1314 // Allocate a real stack and switch to it, first</a:t>
            </a:r>
          </a:p>
          <a:p>
            <a:pPr lvl="0"/>
            <a:r>
              <a:rPr lang="en-US" sz="18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1315 // doing some setup required for memory allocator to work.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1316 int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1317 main(void)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1318 {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1319     kinit1(end, P2V(4*1024*1024)); //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phys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page allocator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1320    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kvmalloc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kernel page table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1321    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mpinit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1322    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lapicinit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interrupt controller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1323    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seginit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segment descriptors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1324    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cprintf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("\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ncpu%d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: starting xv6\n\n", </a:t>
            </a:r>
            <a:r>
              <a:rPr lang="en-US" sz="18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cpunum</a:t>
            </a:r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());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1340 }</a:t>
            </a:r>
          </a:p>
          <a:p>
            <a:pPr lvl="0"/>
            <a:endParaRPr lang="en-US" sz="18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endParaRPr lang="en-US" sz="18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CBBE9D-8E34-9955-025B-D0B3709A12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9680" y="228960"/>
            <a:ext cx="8001000" cy="626760"/>
          </a:xfrm>
        </p:spPr>
        <p:txBody>
          <a:bodyPr/>
          <a:lstStyle/>
          <a:p>
            <a:pPr lvl="0"/>
            <a:r>
              <a:rPr lang="en-US"/>
              <a:t>Running in main()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BFA5C-9E80-32D3-85A0-E14FBED1F5BE}"/>
              </a:ext>
            </a:extLst>
          </p:cNvPr>
          <p:cNvSpPr txBox="1"/>
          <p:nvPr/>
        </p:nvSpPr>
        <p:spPr>
          <a:xfrm>
            <a:off x="324000" y="6999480"/>
            <a:ext cx="3791160" cy="54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3200" b="0" i="0" u="none" strike="noStrike" kern="120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xv6/main.c [kernel]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21F8-0259-9E31-A4E8-41F2663103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 of the boot sequence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4048-DCD9-E59A-8180-5F7CEB67D9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segments (data and code)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Switched to protected mode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Loaded GDT (segmentation is on)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stack (to call C functions)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Loaded kernel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first page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2 entries [ 0 : 4MB ] and [ 2GB : (2GB + 4MB) ]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high-address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Jumped to main()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DBA6-D4C3-C58F-91F2-16B8670612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2EAF-CF50-660A-CBD6-E9742478AB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We've booted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We're running in main()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5220F9-E3C9-D4FF-822A-1C8C10610E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Thank you!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9870-C106-8804-908B-84070317FD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D2967-DE6A-CCFA-C4C5-517BD0AE14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[1] </a:t>
            </a:r>
            <a:r>
              <a:rPr lang="en-US" dirty="0" err="1"/>
              <a:t>Costan</a:t>
            </a:r>
            <a:r>
              <a:rPr lang="en-US" dirty="0"/>
              <a:t>, Victor, and Srinivas Devadas. "Intel SGX Explained." IACR Cryptology </a:t>
            </a:r>
            <a:r>
              <a:rPr lang="en-US" dirty="0" err="1"/>
              <a:t>ePrint</a:t>
            </a:r>
            <a:r>
              <a:rPr lang="en-US" dirty="0"/>
              <a:t> Archive 2016 (2016): 86.   </a:t>
            </a:r>
            <a:r>
              <a:rPr lang="en-US" dirty="0">
                <a:hlinkClick r:id="rId3"/>
              </a:rPr>
              <a:t>https://eprint.iacr.org/2016/086.pdf</a:t>
            </a:r>
            <a:r>
              <a:rPr lang="en-US" dirty="0"/>
              <a:t> 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7F69-7E71-A587-7FEF-27DDA7719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8000" y="2404440"/>
            <a:ext cx="2971800" cy="1253160"/>
          </a:xfrm>
        </p:spPr>
        <p:txBody>
          <a:bodyPr/>
          <a:lstStyle/>
          <a:p>
            <a:pPr lvl="0"/>
            <a:r>
              <a:rPr lang="en-US"/>
              <a:t>Function </a:t>
            </a:r>
            <a:br>
              <a:rPr lang="en-US"/>
            </a:br>
            <a:r>
              <a:rPr lang="en-US"/>
              <a:t>pointers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0770F-FB99-8139-1A8E-78F0823095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457200"/>
            <a:ext cx="9071640" cy="68580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#include &lt;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stdio.h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&gt;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endParaRPr lang="en-US" sz="24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void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func_a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(void){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printf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("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func_a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\n");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return;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}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endParaRPr lang="en-US" sz="24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void </a:t>
            </a:r>
            <a:r>
              <a:rPr lang="en-US" sz="24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func_b</a:t>
            </a: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(void) 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{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printf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("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func_b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\n");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return;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}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endParaRPr lang="en-US" sz="24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int main(int ac, char **av)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void (*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fp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)(void);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endParaRPr lang="en-US" sz="24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sz="24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fp</a:t>
            </a: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</a:t>
            </a:r>
            <a:r>
              <a:rPr lang="en-US" sz="24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func_b</a:t>
            </a: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sz="24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fp</a:t>
            </a:r>
            <a:r>
              <a:rPr lang="en-US" sz="24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return;</a:t>
            </a:r>
          </a:p>
          <a:p>
            <a:pPr lvl="0">
              <a:spcAft>
                <a:spcPts val="0"/>
              </a:spcAft>
              <a:buSzPct val="100000"/>
              <a:buAutoNum type="arabicPeriod"/>
            </a:pP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913C-028A-D539-4508-255F21E2DB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93999" y="2404440"/>
            <a:ext cx="2971800" cy="1253160"/>
          </a:xfrm>
        </p:spPr>
        <p:txBody>
          <a:bodyPr/>
          <a:lstStyle/>
          <a:p>
            <a:pPr lvl="0"/>
            <a:r>
              <a:rPr lang="en-US"/>
              <a:t>Function </a:t>
            </a:r>
            <a:br>
              <a:rPr lang="en-US"/>
            </a:br>
            <a:r>
              <a:rPr lang="en-US"/>
              <a:t>pointers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7D6FD-7B61-1B06-08D9-F1DBD752E4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457200"/>
            <a:ext cx="9071640" cy="68580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08048432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func_b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&gt;: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8048432:       55                      push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8048433:       89 e5                   mov 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8048435:       83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18                sub    $0x18,%esp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8048438:       c7 04 24 07 85 04 08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$0x8048507,(%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804843f:       e8 ac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fe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ff ff          call   80482f0 &lt;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puts@plt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&gt;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8048444:       90                  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nop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8048445:       c9                      leave  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8048446:       c3                      ret    </a:t>
            </a:r>
          </a:p>
          <a:p>
            <a:pPr lvl="0">
              <a:spcAft>
                <a:spcPts val="0"/>
              </a:spcAft>
            </a:pPr>
            <a:endParaRPr lang="en-US" sz="1800" dirty="0"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08048447 &lt;main&gt;: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8048447:       55                      push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8048448:       89 e5                   mov 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804844a:       83 e4 f0                and    $0xfffffff0,%esp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804844d:       83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10                sub    $0x10,%esp</a:t>
            </a:r>
          </a:p>
          <a:p>
            <a:pPr lvl="0">
              <a:spcAft>
                <a:spcPts val="0"/>
              </a:spcAft>
            </a:pP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                     # Load pointer to 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func_p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on the stack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8048450:       c7 44 24 0c 32 84 04    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$0x8048432,0xc(%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8048457:       08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8048458:       8b 44 24 0c             mov    0xc(%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),%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804845c:       ff d0                   call   *%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804845e:       90                  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nop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804845f:       c9                      leave  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8048460:       c3                      ret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50B8-7453-2E85-D71E-2B7CDEBE67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2172" y="2155785"/>
            <a:ext cx="2971800" cy="1253160"/>
          </a:xfrm>
        </p:spPr>
        <p:txBody>
          <a:bodyPr/>
          <a:lstStyle/>
          <a:p>
            <a:pPr lvl="0"/>
            <a:r>
              <a:rPr lang="en-US" sz="3600" dirty="0"/>
              <a:t>Function </a:t>
            </a:r>
            <a:br>
              <a:rPr lang="en-US" sz="3600" dirty="0"/>
            </a:br>
            <a:r>
              <a:rPr lang="en-US" sz="3600" dirty="0"/>
              <a:t>pointers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930F4-E17B-16F9-26DB-B9276211D1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457200"/>
            <a:ext cx="9071640" cy="68580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08048432 &lt;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func_b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&gt;: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8048432:       55                      push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8048433:       89 e5                   mov 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8048435:       83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18                sub    $0x18,%esp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8048438:       c7 04 24 07 85 04 08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$0x8048507,(%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804843f:       e8 ac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fe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ff ff          call   80482f0 &lt;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puts@plt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&gt;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8048444:       90                  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nop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8048445:       c9                      leave  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8048446:       c3                      ret    </a:t>
            </a:r>
          </a:p>
          <a:p>
            <a:pPr lvl="0">
              <a:spcAft>
                <a:spcPts val="0"/>
              </a:spcAft>
            </a:pP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08048447 &lt;main&gt;: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8048447:       55                      push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8048448:       89 e5                   mov    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804844a:       83 e4 f0                and    $0xfffffff0,%esp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804844d:       83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10                sub    $0x10,%esp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                        # Load pointer to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on the stack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8048450:       c7 44 24 0c 32 84 04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movl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$0x8048432,0xc(%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8048457:       08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                        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# Move 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func_b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into %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8048458:       8b 44 24 0c             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    0xc(%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esp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),%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b="1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804845c:       ff d0                   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call   *%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1800" b="1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# Call %</a:t>
            </a:r>
            <a:r>
              <a:rPr lang="en-US" sz="1800" b="1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endParaRPr lang="en-US" sz="1800" b="1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804845e:       90                      </a:t>
            </a:r>
            <a:r>
              <a:rPr lang="en-US" sz="1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nop</a:t>
            </a:r>
            <a:endParaRPr lang="en-US" sz="18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804845f:       c9                      leave  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8048460:       c3                      ret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A7F5808-D0D6-3B87-AECB-D7E80C04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375200"/>
            <a:ext cx="918576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43BFB586-E736-27F4-61F1-9BEFF1B806B6}"/>
              </a:ext>
            </a:extLst>
          </p:cNvPr>
          <p:cNvSpPr/>
          <p:nvPr/>
        </p:nvSpPr>
        <p:spPr>
          <a:xfrm>
            <a:off x="228600" y="1371600"/>
            <a:ext cx="6858000" cy="502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122A5-AB81-7DB3-C7DA-15257ACE17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/>
          <a:lstStyle/>
          <a:p>
            <a:pPr lvl="0"/>
            <a:r>
              <a:rPr lang="en-US"/>
              <a:t>PC motherboard components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11149</TotalTime>
  <Words>4393</Words>
  <Application>Microsoft Macintosh PowerPoint</Application>
  <PresentationFormat>Widescreen</PresentationFormat>
  <Paragraphs>668</Paragraphs>
  <Slides>87</Slides>
  <Notes>87</Notes>
  <HiddenSlides>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87</vt:i4>
      </vt:variant>
    </vt:vector>
  </HeadingPairs>
  <TitlesOfParts>
    <vt:vector size="102" baseType="lpstr">
      <vt:lpstr>Arial</vt:lpstr>
      <vt:lpstr>Bitstream Vera Sans</vt:lpstr>
      <vt:lpstr>Calibri</vt:lpstr>
      <vt:lpstr>FiraMono Nerd Font</vt:lpstr>
      <vt:lpstr>FiraMono Nerd Font Mono</vt:lpstr>
      <vt:lpstr>Liberation Sans</vt:lpstr>
      <vt:lpstr>Liberation Serif</vt:lpstr>
      <vt:lpstr>LMMono10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Lecture: System boot</vt:lpstr>
      <vt:lpstr>What happens when we turn on the power?</vt:lpstr>
      <vt:lpstr>PowerPoint Presentation</vt:lpstr>
      <vt:lpstr>B360 AORUS Motherboard</vt:lpstr>
      <vt:lpstr>PC motherboard components</vt:lpstr>
      <vt:lpstr>I/O Devices</vt:lpstr>
      <vt:lpstr>Dell R830 4-socket server</vt:lpstr>
      <vt:lpstr>Multi-socket machines</vt:lpstr>
      <vt:lpstr>PC motherboard components</vt:lpstr>
      <vt:lpstr>PCH – Platform Controller Hub</vt:lpstr>
      <vt:lpstr>B360 AORUS Motherboard</vt:lpstr>
      <vt:lpstr>ME gets power before CPUs</vt:lpstr>
      <vt:lpstr>Intel Management Engine (ME)</vt:lpstr>
      <vt:lpstr>ME: Theft prevention use-case</vt:lpstr>
      <vt:lpstr>Intel Management Engine (ME)</vt:lpstr>
      <vt:lpstr>What’s running there?</vt:lpstr>
      <vt:lpstr>ME starts first</vt:lpstr>
      <vt:lpstr>Bootstrap processor (BSP)</vt:lpstr>
      <vt:lpstr>BSP starts reading BIOS</vt:lpstr>
      <vt:lpstr>BSP starts without DRAM</vt:lpstr>
      <vt:lpstr>Cache-as-RAM</vt:lpstr>
      <vt:lpstr>BIOS firmware</vt:lpstr>
      <vt:lpstr>System Management Mode</vt:lpstr>
      <vt:lpstr>BIOS loads the boot loader</vt:lpstr>
      <vt:lpstr>BIOS loads bootloader</vt:lpstr>
      <vt:lpstr>Outline of the boot sequence</vt:lpstr>
      <vt:lpstr>Outline of the boot sequence</vt:lpstr>
      <vt:lpstr>Bootloader starts</vt:lpstr>
      <vt:lpstr>Why start happens to be 0x7c00?</vt:lpstr>
      <vt:lpstr>Linker is instructed to link the boot block code in the Makefile</vt:lpstr>
      <vt:lpstr>Switch to protected mode</vt:lpstr>
      <vt:lpstr>Load GDT</vt:lpstr>
      <vt:lpstr>Recap: complete address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GDT is defined</vt:lpstr>
      <vt:lpstr>How GDT is defined</vt:lpstr>
      <vt:lpstr>Actual switch</vt:lpstr>
      <vt:lpstr>Why CS is 0x8, not 0x1?</vt:lpstr>
      <vt:lpstr>Long jump</vt:lpstr>
      <vt:lpstr>Segments</vt:lpstr>
      <vt:lpstr>Segments</vt:lpstr>
      <vt:lpstr>Setup stack</vt:lpstr>
      <vt:lpstr>Setup stack</vt:lpstr>
      <vt:lpstr>First stack</vt:lpstr>
      <vt:lpstr>Invoke first C function</vt:lpstr>
      <vt:lpstr>bootmain(): read kernel from disk</vt:lpstr>
      <vt:lpstr>bootmain(): read kernel from disk</vt:lpstr>
      <vt:lpstr>How do we read disk?</vt:lpstr>
      <vt:lpstr>How do we read disk (cont)?</vt:lpstr>
      <vt:lpstr>How do we read disk?</vt:lpstr>
      <vt:lpstr>Call kernel entry</vt:lpstr>
      <vt:lpstr>entry(): kernel ELF entry</vt:lpstr>
      <vt:lpstr>Kernel</vt:lpstr>
      <vt:lpstr>entry(): kernel ELF entry</vt:lpstr>
      <vt:lpstr>32bit x86 supports two page sizes</vt:lpstr>
      <vt:lpstr>Page translation for 4MB pages</vt:lpstr>
      <vt:lpstr>Page translation for 4MB pages</vt:lpstr>
      <vt:lpstr>Set up page directory</vt:lpstr>
      <vt:lpstr>Our goal: 2GB/2GB address space</vt:lpstr>
      <vt:lpstr>PowerPoint Presentation</vt:lpstr>
      <vt:lpstr>First page table</vt:lpstr>
      <vt:lpstr>First page table</vt:lpstr>
      <vt:lpstr>First page table</vt:lpstr>
      <vt:lpstr>First page table (cont)</vt:lpstr>
      <vt:lpstr>First page table</vt:lpstr>
      <vt:lpstr>First page table</vt:lpstr>
      <vt:lpstr>First page table</vt:lpstr>
      <vt:lpstr>First page table</vt:lpstr>
      <vt:lpstr>Turn on paging</vt:lpstr>
      <vt:lpstr>High address stack (4K)</vt:lpstr>
      <vt:lpstr>High address stack (4K)</vt:lpstr>
      <vt:lpstr>Jump to main()</vt:lpstr>
      <vt:lpstr>Running in main()</vt:lpstr>
      <vt:lpstr>Recap of the boot sequence</vt:lpstr>
      <vt:lpstr>Conclusion</vt:lpstr>
      <vt:lpstr>PowerPoint Presentation</vt:lpstr>
      <vt:lpstr>References</vt:lpstr>
      <vt:lpstr>Function  pointers</vt:lpstr>
      <vt:lpstr>Function  pointers</vt:lpstr>
      <vt:lpstr>Function  pointers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Lecture: System boot</dc:title>
  <dc:creator>Anton Burtsev</dc:creator>
  <cp:lastModifiedBy>Anton Burtsev</cp:lastModifiedBy>
  <cp:revision>437</cp:revision>
  <dcterms:created xsi:type="dcterms:W3CDTF">2012-05-17T21:33:40Z</dcterms:created>
  <dcterms:modified xsi:type="dcterms:W3CDTF">2024-02-23T00:18:26Z</dcterms:modified>
</cp:coreProperties>
</file>