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76"/>
    <p:restoredTop sz="94737"/>
  </p:normalViewPr>
  <p:slideViewPr>
    <p:cSldViewPr snapToGrid="0">
      <p:cViewPr varScale="1">
        <p:scale>
          <a:sx n="117" d="100"/>
          <a:sy n="117" d="100"/>
        </p:scale>
        <p:origin x="1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0AA657D-5CAD-4295-A054-82AE95E4695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753F6C5-187F-4B56-B77D-22FF8AC9331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A6B3B62-24A0-4DEB-8272-1884B38FEE8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87FBEE0-1455-450B-A9D3-EC2E871CFC5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FEE0820-9B9A-4556-BCB4-A17AE8333F72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B1F4494-FE9D-4BD4-8A66-114B7FB0D8E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7948F98-1EED-45AB-932F-632F66830BD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39A635C-BE82-4B70-A59F-1A818D72C7F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8C13CE2-F2A5-4D42-A42E-F36F2FED04B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C2C4175-B4EB-4EED-BF24-D462961AB3F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901B6C4-8C85-4A16-AAA9-28A724E3A40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2CDE38C-3F93-44F3-93DF-B004B51EED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C744A6EE-D0C7-4B9E-BCF8-201BB2286D17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en_Thompso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en.wikipedia.org/wiki/PDP-11" TargetMode="External"/><Relationship Id="rId4" Type="http://schemas.openxmlformats.org/officeDocument/2006/relationships/hyperlink" Target="https://en.wikipedia.org/wiki/Dennis_Ritchi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690480"/>
            <a:ext cx="9071640" cy="3881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Lecture 2: OS Interfaces</a:t>
            </a:r>
            <a:br>
              <a:rPr sz="4400"/>
            </a:b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cs5460/6460 Operating Systems</a:t>
            </a:r>
          </a:p>
        </p:txBody>
      </p:sp>
      <p:sp>
        <p:nvSpPr>
          <p:cNvPr id="206" name="PlaceHolder 2"/>
          <p:cNvSpPr>
            <a:spLocks noGrp="1"/>
          </p:cNvSpPr>
          <p:nvPr>
            <p:ph type="subTitle"/>
          </p:nvPr>
        </p:nvSpPr>
        <p:spPr>
          <a:xfrm>
            <a:off x="504000" y="3886200"/>
            <a:ext cx="9071640" cy="2871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buNone/>
            </a:pP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buNone/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 algn="ctr">
              <a:buNone/>
            </a:pPr>
            <a:r>
              <a:rPr lang="en-US" sz="2600" b="0" strike="noStrike" spc="-1">
                <a:solidFill>
                  <a:srgbClr val="000000"/>
                </a:solidFill>
                <a:latin typeface="Arial"/>
              </a:rPr>
              <a:t>Anton Burtsev</a:t>
            </a:r>
          </a:p>
          <a:p>
            <a:pPr indent="0" algn="ctr">
              <a:buNone/>
            </a:pPr>
            <a:r>
              <a:rPr lang="en-US" sz="2600" b="0" strike="noStrike" spc="-1">
                <a:solidFill>
                  <a:srgbClr val="000000"/>
                </a:solidFill>
                <a:latin typeface="Arial"/>
              </a:rPr>
              <a:t>January,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Picture 223"/>
          <p:cNvPicPr/>
          <p:nvPr/>
        </p:nvPicPr>
        <p:blipFill>
          <a:blip r:embed="rId2"/>
          <a:stretch/>
        </p:blipFill>
        <p:spPr>
          <a:xfrm>
            <a:off x="685800" y="228600"/>
            <a:ext cx="8007840" cy="6405840"/>
          </a:xfrm>
          <a:prstGeom prst="rect">
            <a:avLst/>
          </a:prstGeom>
          <a:ln w="0">
            <a:noFill/>
          </a:ln>
        </p:spPr>
      </p:pic>
      <p:sp>
        <p:nvSpPr>
          <p:cNvPr id="225" name="TextBox 224"/>
          <p:cNvSpPr txBox="1"/>
          <p:nvPr/>
        </p:nvSpPr>
        <p:spPr>
          <a:xfrm>
            <a:off x="1828800" y="6858000"/>
            <a:ext cx="77724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  <a:hlinkClick r:id="rId3"/>
              </a:rPr>
              <a:t>Ken Thompson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 (sitting) and 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hlinkClick r:id="rId4"/>
              </a:rPr>
              <a:t>Dennis Ritchie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 (standing) are working together on a 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hlinkClick r:id="rId5"/>
              </a:rPr>
              <a:t>PDP-11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 (around 1970). They are using Teletype Model 33 terminals.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1828800" y="6858000"/>
            <a:ext cx="77724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DEC LA36 DECwriter II Terminal</a:t>
            </a:r>
          </a:p>
        </p:txBody>
      </p:sp>
      <p:pic>
        <p:nvPicPr>
          <p:cNvPr id="229" name="Picture 228"/>
          <p:cNvPicPr/>
          <p:nvPr/>
        </p:nvPicPr>
        <p:blipFill>
          <a:blip r:embed="rId2"/>
          <a:stretch/>
        </p:blipFill>
        <p:spPr>
          <a:xfrm>
            <a:off x="685800" y="100800"/>
            <a:ext cx="6049800" cy="652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1828800" y="6858000"/>
            <a:ext cx="77724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DEC VT100 terminal, 1980</a:t>
            </a:r>
          </a:p>
        </p:txBody>
      </p:sp>
      <p:pic>
        <p:nvPicPr>
          <p:cNvPr id="233" name="Picture 232"/>
          <p:cNvPicPr/>
          <p:nvPr/>
        </p:nvPicPr>
        <p:blipFill>
          <a:blip r:embed="rId2"/>
          <a:stretch/>
        </p:blipFill>
        <p:spPr>
          <a:xfrm>
            <a:off x="457200" y="228600"/>
            <a:ext cx="7201080" cy="639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300960"/>
            <a:ext cx="93726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3600" b="0" strike="noStrike" spc="-1">
                <a:solidFill>
                  <a:srgbClr val="000000"/>
                </a:solidFill>
                <a:latin typeface="Arial"/>
              </a:rPr>
              <a:t>Suddenly this makes sense</a:t>
            </a: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806" lnSpcReduction="20000"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List all files</a:t>
            </a:r>
          </a:p>
          <a:p>
            <a:pPr indent="0">
              <a:buNone/>
            </a:pPr>
            <a:r>
              <a:rPr lang="en-US" sz="3200" b="0" strike="noStrike" spc="-1">
                <a:solidFill>
                  <a:srgbClr val="772953"/>
                </a:solidFill>
                <a:latin typeface="LMMono10"/>
              </a:rPr>
              <a:t>\&gt; ls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772953"/>
                </a:solidFill>
                <a:latin typeface="LMMono10"/>
              </a:rPr>
              <a:t>total 9212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772953"/>
                </a:solidFill>
                <a:latin typeface="LMMono10"/>
              </a:rPr>
              <a:t>drwxrwxr-x  3 aburtsev aburtsev   12288 Oct  1 08:27 ./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772953"/>
                </a:solidFill>
                <a:latin typeface="LMMono10"/>
              </a:rPr>
              <a:t>drwxrwxr-x 43 aburtsev aburtsev    4096 Oct  1 08:25 ../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772953"/>
                </a:solidFill>
                <a:latin typeface="LMMono10"/>
              </a:rPr>
              <a:t>-rw-rw-r--  1 aburtsev aburtsev     936 Oct  1 08:26 asm.h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772953"/>
                </a:solidFill>
                <a:latin typeface="LMMono10"/>
              </a:rPr>
              <a:t>-rw-rw-r--  1 aburtsev aburtsev    3397 Oct  1 08:26 bio.c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772953"/>
                </a:solidFill>
                <a:latin typeface="LMMono10"/>
              </a:rPr>
              <a:t>-rw-rw-r--  1 aburtsev aburtsev     100 Oct  1 08:26 bio.d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772953"/>
                </a:solidFill>
                <a:latin typeface="LMMono10"/>
              </a:rPr>
              <a:t>-rw-rw-r--  1 aburtsev aburtsev    6416 Oct  1 08:26 bio.o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772953"/>
                </a:solidFill>
                <a:latin typeface="LMMono10"/>
              </a:rPr>
              <a:t>…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Count number of lines in a file (ls.c imlements ls)</a:t>
            </a:r>
          </a:p>
          <a:p>
            <a:pPr indent="0">
              <a:buNone/>
            </a:pPr>
            <a:r>
              <a:rPr lang="en-US" sz="4400" b="0" strike="noStrike" spc="-1">
                <a:solidFill>
                  <a:srgbClr val="772953"/>
                </a:solidFill>
                <a:latin typeface="LMMono10"/>
              </a:rPr>
              <a:t>\&gt; wc -l ls.c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4400" b="0" strike="noStrike" spc="-1">
                <a:solidFill>
                  <a:srgbClr val="772953"/>
                </a:solidFill>
                <a:latin typeface="LMMono10"/>
              </a:rPr>
              <a:t>85 ls.c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68580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But what is shell?</a:t>
            </a: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68580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But what is shell?</a:t>
            </a: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Normal process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Kernel starts it for each user that logs into the system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In xv6 shell is created after the kernel boots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Shell interacts with the kernel through system calls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E.g., starts other processes</a:t>
            </a: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300960"/>
            <a:ext cx="93726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3600" b="0" strike="noStrike" spc="-1">
                <a:solidFill>
                  <a:srgbClr val="000000"/>
                </a:solidFill>
                <a:latin typeface="Arial"/>
              </a:rPr>
              <a:t>What happens underneath?</a:t>
            </a: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504000" y="11430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3744" lnSpcReduction="10000"/>
          </a:bodyPr>
          <a:lstStyle/>
          <a:p>
            <a:pPr indent="0">
              <a:spcAft>
                <a:spcPts val="1414"/>
              </a:spcAft>
              <a:buNone/>
            </a:pPr>
            <a:r>
              <a:rPr lang="en-US" sz="4400" b="0" strike="noStrike" spc="-1">
                <a:solidFill>
                  <a:srgbClr val="772953"/>
                </a:solidFill>
                <a:latin typeface="LMMono10"/>
              </a:rPr>
              <a:t>\&gt; wc -l ls.c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4400" b="0" strike="noStrike" spc="-1">
                <a:solidFill>
                  <a:srgbClr val="772953"/>
                </a:solidFill>
                <a:latin typeface="LMMono10"/>
              </a:rPr>
              <a:t>85 ls.c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4400" b="0" strike="noStrike" spc="-1">
                <a:solidFill>
                  <a:srgbClr val="772953"/>
                </a:solidFill>
                <a:latin typeface="LMMono10"/>
              </a:rPr>
              <a:t>\&gt;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Shell starts 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wc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Creates a new process to run 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wc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Passes the arguments (-l and ls.c) 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wc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 sends its output to the terminal (console)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Exits when done with 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exit()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Shell detects that 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wc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 is done (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wait()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)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Prints (to the same terminal) its command prompt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Ready to execute the next command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800" b="0" strike="noStrike" spc="-1">
                <a:solidFill>
                  <a:srgbClr val="000000"/>
                </a:solidFill>
                <a:latin typeface="Arial"/>
              </a:rPr>
              <a:t>Console and file I/O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89154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File open</a:t>
            </a: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fd = open(“ls.c”, O_READONLY) </a:t>
            </a: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– open a file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Operating system returns a file descriptor</a:t>
            </a: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74970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File descriptors</a:t>
            </a:r>
          </a:p>
        </p:txBody>
      </p:sp>
      <p:pic>
        <p:nvPicPr>
          <p:cNvPr id="246" name="Picture 245"/>
          <p:cNvPicPr/>
          <p:nvPr/>
        </p:nvPicPr>
        <p:blipFill>
          <a:blip r:embed="rId2"/>
          <a:stretch/>
        </p:blipFill>
        <p:spPr>
          <a:xfrm>
            <a:off x="2514600" y="1722960"/>
            <a:ext cx="5008320" cy="5363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Recap: role of the operating system</a:t>
            </a: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492" lnSpcReduction="10000"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Share hardware across multiple processes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Illusion of private CPU, private memory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Abstract hardware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Hide details of specific hardware devices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Provide services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Serve as a library for applications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Security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Isolation of processes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Controlled ways to communicate (in a secure manner)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89154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File descriptors</a:t>
            </a: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An index into a table, i.e., just an integer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The table maintains pointers to “file” objects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Abstracts files, devices, pipes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In UNIX everything is a file – all objects provide file interface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Process may obtain file descriptors through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Opening a file, directory, device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By creating a pipe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Duplicating an existing descriptor</a:t>
            </a:r>
          </a:p>
          <a:p>
            <a:pPr indent="0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89154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File I/O</a:t>
            </a: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fd = open(“foobar.txt”, O_READONLY) </a:t>
            </a: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– open a file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Operating system returns a file desciptor</a:t>
            </a: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read(fd, buf, n)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– read </a:t>
            </a: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n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bytes from </a:t>
            </a: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fd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into </a:t>
            </a: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buf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write(fd, buf, n)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– write </a:t>
            </a: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n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bytes from </a:t>
            </a: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buf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into </a:t>
            </a: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fd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338040"/>
            <a:ext cx="91440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File descriptors: two processes</a:t>
            </a:r>
          </a:p>
        </p:txBody>
      </p:sp>
      <p:pic>
        <p:nvPicPr>
          <p:cNvPr id="252" name="Picture 251"/>
          <p:cNvPicPr/>
          <p:nvPr/>
        </p:nvPicPr>
        <p:blipFill>
          <a:blip r:embed="rId2"/>
          <a:stretch/>
        </p:blipFill>
        <p:spPr>
          <a:xfrm>
            <a:off x="0" y="1730520"/>
            <a:ext cx="10079640" cy="523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Console I/O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95760"/>
            <a:ext cx="8915400" cy="125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Each process has standard file descriptors</a:t>
            </a: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504000" y="1600200"/>
            <a:ext cx="9071640" cy="548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Numbers are just a convention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0 – standard input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1 – standard output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2 – standard error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This convention is used by the shell to implement I/O redirection and pipes</a:t>
            </a:r>
          </a:p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338040"/>
            <a:ext cx="91440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Console read (read of standard intput)</a:t>
            </a:r>
          </a:p>
        </p:txBody>
      </p:sp>
      <p:pic>
        <p:nvPicPr>
          <p:cNvPr id="257" name="Picture 256"/>
          <p:cNvPicPr/>
          <p:nvPr/>
        </p:nvPicPr>
        <p:blipFill>
          <a:blip r:embed="rId2"/>
          <a:stretch/>
        </p:blipFill>
        <p:spPr>
          <a:xfrm>
            <a:off x="858960" y="2004480"/>
            <a:ext cx="8250480" cy="4284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338040"/>
            <a:ext cx="91440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Console write (write of standard output)</a:t>
            </a:r>
          </a:p>
        </p:txBody>
      </p:sp>
      <p:pic>
        <p:nvPicPr>
          <p:cNvPr id="259" name="Picture 258"/>
          <p:cNvPicPr/>
          <p:nvPr/>
        </p:nvPicPr>
        <p:blipFill>
          <a:blip r:embed="rId2"/>
          <a:stretch/>
        </p:blipFill>
        <p:spPr>
          <a:xfrm>
            <a:off x="858960" y="2004480"/>
            <a:ext cx="8250480" cy="4284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89154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Example: cat</a:t>
            </a: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504360" y="137196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366" lnSpcReduction="10000"/>
          </a:bodyPr>
          <a:lstStyle/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char buf[512];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  <a:ea typeface="WenQuanYi Micro Hei"/>
              </a:rPr>
              <a:t>    </a:t>
            </a: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int n;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for(;;) {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   n = read(0, buf, sizeof buf);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   if(n == 0)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       break;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   if(n &lt; 0) {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       fprintf(2, "read error\n");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       exit(); }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   if(write(1, buf, n) != n) {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       fprintf(2, "write error\n");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       exit();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   }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}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800" b="0" strike="noStrike" spc="-1">
                <a:solidFill>
                  <a:srgbClr val="000000"/>
                </a:solidFill>
                <a:latin typeface="Arial"/>
              </a:rPr>
              <a:t>Creating processes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45252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fork()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" name="Picture 263"/>
          <p:cNvPicPr/>
          <p:nvPr/>
        </p:nvPicPr>
        <p:blipFill>
          <a:blip r:embed="rId2"/>
          <a:stretch/>
        </p:blipFill>
        <p:spPr>
          <a:xfrm>
            <a:off x="682200" y="2057400"/>
            <a:ext cx="8872200" cy="4608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294480"/>
            <a:ext cx="4296600" cy="62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Typical UNIX OS</a:t>
            </a:r>
          </a:p>
        </p:txBody>
      </p:sp>
      <p:pic>
        <p:nvPicPr>
          <p:cNvPr id="210" name="Picture 209"/>
          <p:cNvPicPr/>
          <p:nvPr/>
        </p:nvPicPr>
        <p:blipFill>
          <a:blip r:embed="rId2"/>
          <a:stretch/>
        </p:blipFill>
        <p:spPr>
          <a:xfrm>
            <a:off x="913680" y="914400"/>
            <a:ext cx="7315920" cy="6400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45252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fork()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" name="Picture 265"/>
          <p:cNvPicPr/>
          <p:nvPr/>
        </p:nvPicPr>
        <p:blipFill>
          <a:blip r:embed="rId2"/>
          <a:stretch/>
        </p:blipFill>
        <p:spPr>
          <a:xfrm>
            <a:off x="682200" y="2057400"/>
            <a:ext cx="8872200" cy="4608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228600" y="301320"/>
            <a:ext cx="93726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LMMono10"/>
              </a:rPr>
              <a:t>fork()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 -- creates a new process </a:t>
            </a: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1143000" y="1263600"/>
            <a:ext cx="8432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366"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  </a:t>
            </a: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int pid;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pid = fork();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if(pid &gt; 0){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printf("parent: child=%d\n", pid);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pid = wait();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printf("child %d is done\n", pid);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} else if(pid == 0){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printf("child: exiting\n");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exit();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} else {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 printf("fork error\n");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}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247320"/>
            <a:ext cx="9071640" cy="137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This is weird... 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fork()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 creates copies of the same process, why?</a:t>
            </a:r>
          </a:p>
        </p:txBody>
      </p:sp>
      <p:sp>
        <p:nvSpPr>
          <p:cNvPr id="270" name="PlaceHolder 2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-23040"/>
            <a:ext cx="9372600" cy="1490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fork()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 is used together with 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exec()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exec()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-- replaces memory of a current process with a memory image (of a program) loaded from a file</a:t>
            </a:r>
          </a:p>
          <a:p>
            <a:pPr indent="0">
              <a:buNone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char *argv[3];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argv[0] = "echo";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argv[1] = "hello";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argv[2] = 0;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exec("/bin/echo", argv);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3200" b="0" strike="noStrike" spc="-1">
                <a:solidFill>
                  <a:srgbClr val="006600"/>
                </a:solidFill>
                <a:latin typeface="LMMono10"/>
              </a:rPr>
              <a:t>    printf("exec error\n");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fork()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 and 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exec()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Picture 273"/>
          <p:cNvPicPr/>
          <p:nvPr/>
        </p:nvPicPr>
        <p:blipFill>
          <a:blip r:embed="rId2"/>
          <a:stretch/>
        </p:blipFill>
        <p:spPr>
          <a:xfrm>
            <a:off x="835560" y="2323080"/>
            <a:ext cx="8442720" cy="4384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fork()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 and 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exec()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" name="Picture 275"/>
          <p:cNvPicPr/>
          <p:nvPr/>
        </p:nvPicPr>
        <p:blipFill>
          <a:blip r:embed="rId2"/>
          <a:stretch/>
        </p:blipFill>
        <p:spPr>
          <a:xfrm>
            <a:off x="835560" y="2323080"/>
            <a:ext cx="8442720" cy="4384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Still weird... why first </a:t>
            </a:r>
            <a:r>
              <a:rPr lang="en-US" sz="3200" b="0" strike="noStrike" spc="-1">
                <a:solidFill>
                  <a:srgbClr val="000000"/>
                </a:solidFill>
                <a:latin typeface="LM Mono 10"/>
              </a:rPr>
              <a:t>fork()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and then </a:t>
            </a:r>
            <a:r>
              <a:rPr lang="en-US" sz="3200" b="0" strike="noStrike" spc="-1">
                <a:solidFill>
                  <a:srgbClr val="000000"/>
                </a:solidFill>
                <a:latin typeface="LM Mono 10"/>
              </a:rPr>
              <a:t>exec()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?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Why not </a:t>
            </a:r>
            <a:r>
              <a:rPr lang="en-US" sz="3200" b="0" strike="noStrike" spc="-1">
                <a:solidFill>
                  <a:srgbClr val="000000"/>
                </a:solidFill>
                <a:latin typeface="LM Mono 10"/>
              </a:rPr>
              <a:t>exec()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directly?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en-US" sz="4800" b="0" strike="noStrike" spc="-1" dirty="0">
                <a:solidFill>
                  <a:srgbClr val="000000"/>
                </a:solidFill>
                <a:latin typeface="Arial"/>
              </a:rPr>
              <a:t>I/O Redirection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Motivating example #1</a:t>
            </a: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743" lnSpcReduction="20000"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Normally </a:t>
            </a:r>
            <a:r>
              <a:rPr lang="en-US" sz="4400" b="0" strike="noStrike" spc="-1">
                <a:solidFill>
                  <a:srgbClr val="7E0021"/>
                </a:solidFill>
                <a:latin typeface="LM Mono 10"/>
              </a:rPr>
              <a:t>wc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 sends its output to the console (screen)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Count the number of lines in </a:t>
            </a:r>
            <a:r>
              <a:rPr lang="en-US" sz="4400" b="0" strike="noStrike" spc="-1">
                <a:solidFill>
                  <a:srgbClr val="800000"/>
                </a:solidFill>
                <a:latin typeface="LM Mono 10"/>
              </a:rPr>
              <a:t>ls.c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spcAft>
                <a:spcPts val="1414"/>
              </a:spcAft>
              <a:buNone/>
            </a:pPr>
            <a:r>
              <a:rPr lang="en-US" sz="4400" b="0" strike="noStrike" spc="-1">
                <a:solidFill>
                  <a:srgbClr val="772953"/>
                </a:solidFill>
                <a:latin typeface="LMMono10"/>
              </a:rPr>
              <a:t>\&gt; wc -l ls.c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spcAft>
                <a:spcPts val="1414"/>
              </a:spcAft>
              <a:buNone/>
            </a:pPr>
            <a:r>
              <a:rPr lang="en-US" sz="4400" b="0" strike="noStrike" spc="-1">
                <a:solidFill>
                  <a:srgbClr val="772953"/>
                </a:solidFill>
                <a:latin typeface="LMMono10"/>
              </a:rPr>
              <a:t>85 ls.c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What if we want to save the number of lines  into a file? </a:t>
            </a:r>
          </a:p>
          <a:p>
            <a:pPr marL="432000" indent="0">
              <a:spcAft>
                <a:spcPts val="1414"/>
              </a:spcAft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Motivating example #1</a:t>
            </a: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55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743" lnSpcReduction="20000"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Normally </a:t>
            </a:r>
            <a:r>
              <a:rPr lang="en-US" sz="4400" b="0" strike="noStrike" spc="-1">
                <a:solidFill>
                  <a:srgbClr val="7E0021"/>
                </a:solidFill>
                <a:latin typeface="LM Mono 10"/>
              </a:rPr>
              <a:t>wc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 sends its output to the console (screen)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Count the number of lines in </a:t>
            </a:r>
            <a:r>
              <a:rPr lang="en-US" sz="4400" b="0" strike="noStrike" spc="-1">
                <a:solidFill>
                  <a:srgbClr val="800000"/>
                </a:solidFill>
                <a:latin typeface="LM Mono 10"/>
              </a:rPr>
              <a:t>ls.c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spcAft>
                <a:spcPts val="1414"/>
              </a:spcAft>
              <a:buNone/>
            </a:pPr>
            <a:r>
              <a:rPr lang="en-US" sz="4400" b="0" strike="noStrike" spc="-1">
                <a:solidFill>
                  <a:srgbClr val="772953"/>
                </a:solidFill>
                <a:latin typeface="LMMono10"/>
              </a:rPr>
              <a:t>\&gt; wc -l ls.c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spcAft>
                <a:spcPts val="1414"/>
              </a:spcAft>
              <a:buNone/>
            </a:pPr>
            <a:r>
              <a:rPr lang="en-US" sz="4400" b="0" strike="noStrike" spc="-1">
                <a:solidFill>
                  <a:srgbClr val="772953"/>
                </a:solidFill>
                <a:latin typeface="LMMono10"/>
              </a:rPr>
              <a:t>85 ls.c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What if we want to save the number of lines into a file? 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We can add an argument</a:t>
            </a:r>
          </a:p>
          <a:p>
            <a:pPr indent="0">
              <a:spcAft>
                <a:spcPts val="1414"/>
              </a:spcAft>
              <a:buNone/>
            </a:pPr>
            <a:r>
              <a:rPr lang="en-US" sz="4400" b="0" strike="noStrike" spc="-1">
                <a:solidFill>
                  <a:srgbClr val="772953"/>
                </a:solidFill>
                <a:latin typeface="LMMono10"/>
              </a:rPr>
              <a:t>\&gt; wc -l ls.c </a:t>
            </a:r>
            <a:r>
              <a:rPr lang="en-US" sz="4400" b="1" strike="noStrike" spc="-1">
                <a:solidFill>
                  <a:srgbClr val="772953"/>
                </a:solidFill>
                <a:latin typeface="LMMono10"/>
              </a:rPr>
              <a:t>-o foobar.txt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38862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System calls</a:t>
            </a: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Provide user to kernel communication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Effectively an invocation of a kernel function</a:t>
            </a: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i="1" strike="noStrike" spc="-1">
                <a:solidFill>
                  <a:srgbClr val="000000"/>
                </a:solidFill>
                <a:latin typeface="Arial"/>
              </a:rPr>
              <a:t>System calls implement the interface of the OS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Motivating example #1</a:t>
            </a: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55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0">
              <a:spcAft>
                <a:spcPts val="141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spcAft>
                <a:spcPts val="1414"/>
              </a:spcAft>
              <a:buNone/>
            </a:pPr>
            <a:r>
              <a:rPr lang="en-US" sz="2800" b="0" strike="noStrike" spc="-1">
                <a:solidFill>
                  <a:srgbClr val="772953"/>
                </a:solidFill>
                <a:latin typeface="LMMono10"/>
              </a:rPr>
              <a:t>\&gt; wc -l ls.c </a:t>
            </a:r>
            <a:r>
              <a:rPr lang="en-US" sz="2800" b="1" strike="noStrike" spc="-1">
                <a:solidFill>
                  <a:srgbClr val="772953"/>
                </a:solidFill>
                <a:latin typeface="LMMono10"/>
              </a:rPr>
              <a:t>-o foobar.txt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But there is a better way</a:t>
            </a:r>
          </a:p>
          <a:p>
            <a:pPr indent="0">
              <a:spcAft>
                <a:spcPts val="1414"/>
              </a:spcAft>
              <a:buNone/>
            </a:pPr>
            <a:r>
              <a:rPr lang="en-US" sz="2800" b="0" strike="noStrike" spc="-1">
                <a:solidFill>
                  <a:srgbClr val="772953"/>
                </a:solidFill>
                <a:latin typeface="LMMono10"/>
              </a:rPr>
              <a:t>\&gt; wc -l ls.c </a:t>
            </a:r>
            <a:r>
              <a:rPr lang="en-US" sz="2800" b="1" strike="noStrike" spc="-1">
                <a:solidFill>
                  <a:srgbClr val="772953"/>
                </a:solidFill>
                <a:latin typeface="LMMono10"/>
              </a:rPr>
              <a:t>&gt; foobar.txt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I/O redirection</a:t>
            </a: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53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5305" lnSpcReduction="20000"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000" b="1" strike="noStrike" spc="-1" dirty="0">
                <a:solidFill>
                  <a:srgbClr val="00B0F0"/>
                </a:solidFill>
                <a:latin typeface="LM Mono 10"/>
              </a:rPr>
              <a:t>&gt;</a:t>
            </a:r>
            <a:r>
              <a:rPr lang="en-US" sz="4000" b="0" strike="noStrike" spc="-1" dirty="0">
                <a:solidFill>
                  <a:srgbClr val="000000"/>
                </a:solidFill>
                <a:latin typeface="Arial"/>
              </a:rPr>
              <a:t> redirect output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600" b="0" strike="noStrike" spc="-1" dirty="0">
                <a:solidFill>
                  <a:srgbClr val="000000"/>
                </a:solidFill>
                <a:latin typeface="Arial"/>
              </a:rPr>
              <a:t>Redirect output of a command into a file</a:t>
            </a:r>
          </a:p>
          <a:p>
            <a:pPr indent="0">
              <a:spcAft>
                <a:spcPts val="1414"/>
              </a:spcAft>
              <a:buNone/>
            </a:pP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\&gt;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wc</a:t>
            </a: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 -l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ls.c</a:t>
            </a: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 &gt;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foobar.txt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spcAft>
                <a:spcPts val="1414"/>
              </a:spcAft>
              <a:buNone/>
            </a:pP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\&gt; cat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ls.c</a:t>
            </a: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 &gt; ls-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new.c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000" b="1" strike="noStrike" spc="-1" dirty="0">
                <a:solidFill>
                  <a:srgbClr val="00B0F0"/>
                </a:solidFill>
                <a:latin typeface="LM Mono 10"/>
              </a:rPr>
              <a:t>&lt;</a:t>
            </a:r>
            <a:r>
              <a:rPr lang="en-US" sz="4000" b="0" strike="noStrike" spc="-1" dirty="0">
                <a:solidFill>
                  <a:srgbClr val="000000"/>
                </a:solidFill>
                <a:latin typeface="Arial"/>
              </a:rPr>
              <a:t> redirect input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600" b="0" strike="noStrike" spc="-1" dirty="0">
                <a:solidFill>
                  <a:srgbClr val="000000"/>
                </a:solidFill>
                <a:latin typeface="Arial"/>
              </a:rPr>
              <a:t>Redirect input to read from a file</a:t>
            </a:r>
          </a:p>
          <a:p>
            <a:pPr indent="0">
              <a:spcAft>
                <a:spcPts val="1414"/>
              </a:spcAft>
              <a:buNone/>
            </a:pP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\&gt;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wc</a:t>
            </a: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 -l &lt;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ls.c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spcAft>
                <a:spcPts val="1414"/>
              </a:spcAft>
              <a:buNone/>
            </a:pP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\&gt; cat &lt;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ls.c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000" spc="-1" dirty="0">
                <a:solidFill>
                  <a:srgbClr val="000000"/>
                </a:solidFill>
                <a:latin typeface="Arial"/>
              </a:rPr>
              <a:t>You can r</a:t>
            </a:r>
            <a:r>
              <a:rPr lang="en-US" sz="4000" b="0" strike="noStrike" spc="-1" dirty="0">
                <a:solidFill>
                  <a:srgbClr val="000000"/>
                </a:solidFill>
                <a:latin typeface="Arial"/>
              </a:rPr>
              <a:t>edirect both</a:t>
            </a:r>
          </a:p>
          <a:p>
            <a:pPr indent="0">
              <a:spcAft>
                <a:spcPts val="1414"/>
              </a:spcAft>
              <a:buNone/>
            </a:pP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\&gt;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wc</a:t>
            </a: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 -l &lt;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ls.c</a:t>
            </a: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 &gt;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foobar.txt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spcAft>
                <a:spcPts val="1414"/>
              </a:spcAft>
              <a:buNone/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338040"/>
            <a:ext cx="91440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Standard output is now a file</a:t>
            </a:r>
          </a:p>
        </p:txBody>
      </p:sp>
      <p:pic>
        <p:nvPicPr>
          <p:cNvPr id="289" name="Picture 288"/>
          <p:cNvPicPr/>
          <p:nvPr/>
        </p:nvPicPr>
        <p:blipFill>
          <a:blip r:embed="rId2"/>
          <a:stretch/>
        </p:blipFill>
        <p:spPr>
          <a:xfrm>
            <a:off x="858960" y="2004480"/>
            <a:ext cx="8250480" cy="4284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Powerful design choice</a:t>
            </a: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File descriptors don't have to point to files </a:t>
            </a:r>
            <a:r>
              <a:rPr lang="en-US" sz="3200" b="0" i="1" strike="noStrike" spc="-1">
                <a:solidFill>
                  <a:srgbClr val="000000"/>
                </a:solidFill>
                <a:latin typeface="Arial"/>
              </a:rPr>
              <a:t>only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Any object with the same read/write interface is ok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Files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Devices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Console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Pipes</a:t>
            </a: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89154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Example: cat</a:t>
            </a: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504360" y="137196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8116"/>
          </a:bodyPr>
          <a:lstStyle/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char </a:t>
            </a:r>
            <a:r>
              <a:rPr lang="en-US" sz="3200" b="0" strike="noStrike" spc="-1" dirty="0" err="1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[512]; int n;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for(;;) {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n = read(0, </a:t>
            </a:r>
            <a:r>
              <a:rPr lang="en-US" sz="3200" b="0" strike="noStrike" spc="-1" dirty="0" err="1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3200" b="0" strike="noStrike" spc="-1" dirty="0" err="1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sizeof</a:t>
            </a: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3200" b="0" strike="noStrike" spc="-1" dirty="0" err="1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if(n == 0)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break;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if(n &lt; 0) {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3200" b="0" strike="noStrike" spc="-1" dirty="0" err="1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fprintf</a:t>
            </a: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(2, "read error\n");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108000">
              <a:buClr>
                <a:srgbClr val="000000"/>
              </a:buClr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exit(); }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if(write(1, </a:t>
            </a:r>
            <a:r>
              <a:rPr lang="en-US" sz="3200" b="0" strike="noStrike" spc="-1" dirty="0" err="1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n) != n) { 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3200" b="0" strike="noStrike" spc="-1" dirty="0" err="1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fprintf</a:t>
            </a: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(2, "write error\n");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exit(); 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 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Why do we need I/O redirection?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We want to see how many strings in </a:t>
            </a:r>
            <a:r>
              <a:rPr lang="en-US" sz="3200" b="0" strike="noStrike" spc="-1" dirty="0" err="1">
                <a:solidFill>
                  <a:srgbClr val="00B0F0"/>
                </a:solidFill>
                <a:latin typeface="Arial"/>
              </a:rPr>
              <a:t>ls.c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contain “</a:t>
            </a:r>
            <a:r>
              <a:rPr lang="en-US" sz="3200" b="0" strike="noStrike" spc="-1" dirty="0">
                <a:solidFill>
                  <a:srgbClr val="00B0F0"/>
                </a:solidFill>
                <a:latin typeface="Arial"/>
              </a:rPr>
              <a:t>main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”</a:t>
            </a:r>
          </a:p>
          <a:p>
            <a:pPr marL="432000" indent="0">
              <a:spcAft>
                <a:spcPts val="1414"/>
              </a:spcAft>
              <a:buNone/>
            </a:pPr>
            <a:endParaRPr lang="en-U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Motivating example #2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304" lnSpcReduction="10000"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We want to see how many strings in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rial"/>
              </a:rPr>
              <a:t>ls.c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contain “main”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Imagine we have </a:t>
            </a:r>
            <a:r>
              <a:rPr lang="en-US" sz="3200" b="0" strike="noStrike" spc="-1" dirty="0">
                <a:solidFill>
                  <a:srgbClr val="00B0F0"/>
                </a:solidFill>
                <a:latin typeface="LM Mono 10"/>
              </a:rPr>
              <a:t>grep</a:t>
            </a:r>
            <a:endParaRPr lang="en-US" sz="3200" b="0" strike="noStrike" spc="-1" dirty="0">
              <a:solidFill>
                <a:srgbClr val="00B0F0"/>
              </a:solidFill>
              <a:latin typeface="Arial"/>
            </a:endParaRP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strike="noStrike" spc="-1" dirty="0">
                <a:solidFill>
                  <a:srgbClr val="00B0F0"/>
                </a:solidFill>
                <a:latin typeface="LM Mono 10"/>
              </a:rPr>
              <a:t>grep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filters strings matching a pattern</a:t>
            </a:r>
          </a:p>
          <a:p>
            <a:pPr indent="0">
              <a:spcAft>
                <a:spcPts val="1414"/>
              </a:spcAft>
              <a:buNone/>
            </a:pPr>
            <a:r>
              <a:rPr lang="en-US" sz="2700" b="0" strike="noStrike" spc="-1" dirty="0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\&gt;grep "main" </a:t>
            </a:r>
            <a:r>
              <a:rPr lang="en-US" sz="2700" b="0" strike="noStrike" spc="-1" dirty="0" err="1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ls.c</a:t>
            </a:r>
            <a:endParaRPr lang="en-US" sz="27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indent="0">
              <a:spcAft>
                <a:spcPts val="1414"/>
              </a:spcAft>
              <a:buNone/>
            </a:pPr>
            <a:r>
              <a:rPr lang="en-US" sz="2700" b="0" strike="noStrike" spc="-1" dirty="0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main(int </a:t>
            </a:r>
            <a:r>
              <a:rPr lang="en-US" sz="2700" b="0" strike="noStrike" spc="-1" dirty="0" err="1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2700" b="0" strike="noStrike" spc="-1" dirty="0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char *</a:t>
            </a:r>
            <a:r>
              <a:rPr lang="en-US" sz="2700" b="0" strike="noStrike" spc="-1" dirty="0" err="1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2700" b="0" strike="noStrike" spc="-1" dirty="0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[])</a:t>
            </a:r>
            <a:endParaRPr lang="en-US" sz="27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Or the same written differently</a:t>
            </a:r>
          </a:p>
          <a:p>
            <a:pPr indent="0">
              <a:spcAft>
                <a:spcPts val="1414"/>
              </a:spcAft>
              <a:buNone/>
            </a:pPr>
            <a:r>
              <a:rPr lang="en-US" sz="2700" b="0" strike="noStrike" spc="-1" dirty="0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\&gt;grep "main" &lt; </a:t>
            </a:r>
            <a:r>
              <a:rPr lang="en-US" sz="2700" b="0" strike="noStrike" spc="-1" dirty="0" err="1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ls.c</a:t>
            </a:r>
            <a:endParaRPr lang="en-US" sz="27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indent="0">
              <a:spcAft>
                <a:spcPts val="1414"/>
              </a:spcAft>
              <a:buNone/>
            </a:pPr>
            <a:r>
              <a:rPr lang="en-US" sz="2700" b="0" strike="noStrike" spc="-1" dirty="0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main(int </a:t>
            </a:r>
            <a:r>
              <a:rPr lang="en-US" sz="2700" b="0" strike="noStrike" spc="-1" dirty="0" err="1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2700" b="0" strike="noStrike" spc="-1" dirty="0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char *</a:t>
            </a:r>
            <a:r>
              <a:rPr lang="en-US" sz="2700" b="0" strike="noStrike" spc="-1" dirty="0" err="1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2700" b="0" strike="noStrike" spc="-1" dirty="0">
                <a:solidFill>
                  <a:srgbClr val="77295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[])</a:t>
            </a:r>
            <a:endParaRPr lang="en-US" sz="27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Motivating example #2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740" lnSpcReduction="10000"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Now we have 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B0F0"/>
                </a:solidFill>
                <a:latin typeface="LM Mono 10"/>
              </a:rPr>
              <a:t>grep</a:t>
            </a:r>
            <a:endParaRPr lang="en-US" sz="3200" b="0" strike="noStrike" spc="-1" dirty="0">
              <a:solidFill>
                <a:srgbClr val="00B0F0"/>
              </a:solidFill>
              <a:latin typeface="Arial"/>
            </a:endParaRP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Filters strings matching a pattern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B0F0"/>
                </a:solidFill>
                <a:latin typeface="Arial"/>
              </a:rPr>
              <a:t>wc</a:t>
            </a:r>
            <a:r>
              <a:rPr lang="en-US" sz="3200" b="0" strike="noStrike" spc="-1" dirty="0">
                <a:solidFill>
                  <a:srgbClr val="00B0F0"/>
                </a:solidFill>
                <a:latin typeface="Arial"/>
              </a:rPr>
              <a:t> -l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Counts lines</a:t>
            </a:r>
          </a:p>
          <a:p>
            <a:pPr marL="1296000" lvl="2" indent="0">
              <a:spcAft>
                <a:spcPts val="850"/>
              </a:spcAft>
              <a:buNone/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1296000" lvl="2" indent="0">
              <a:spcAft>
                <a:spcPts val="850"/>
              </a:spcAft>
              <a:buNone/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Can we combine them? </a:t>
            </a:r>
          </a:p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Motivating example #2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Pipes</a:t>
            </a: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504000" y="1805040"/>
            <a:ext cx="9071640" cy="55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600" b="0" strike="noStrike" spc="-1" dirty="0">
                <a:solidFill>
                  <a:srgbClr val="000000"/>
                </a:solidFill>
                <a:latin typeface="Arial"/>
              </a:rPr>
              <a:t>Imagine we have a way to redirect output of one process into input of another  </a:t>
            </a:r>
          </a:p>
          <a:p>
            <a:pPr marL="432000" indent="0">
              <a:spcAft>
                <a:spcPts val="1414"/>
              </a:spcAft>
              <a:buNone/>
            </a:pP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  \&gt; cat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ls.c</a:t>
            </a: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 | grep main 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|</a:t>
            </a:r>
            <a:r>
              <a:rPr lang="en-US" sz="3600" b="0" strike="noStrike" spc="-1" dirty="0">
                <a:solidFill>
                  <a:srgbClr val="000000"/>
                </a:solidFill>
                <a:latin typeface="Arial"/>
              </a:rPr>
              <a:t>(a “</a:t>
            </a:r>
            <a:r>
              <a:rPr lang="en-US" sz="3600" b="0" strike="noStrike" spc="-1" dirty="0">
                <a:solidFill>
                  <a:srgbClr val="00B0F0"/>
                </a:solidFill>
                <a:latin typeface="Arial"/>
              </a:rPr>
              <a:t>pipe</a:t>
            </a:r>
            <a:r>
              <a:rPr lang="en-US" sz="3600" b="0" strike="noStrike" spc="-1" dirty="0">
                <a:solidFill>
                  <a:srgbClr val="000000"/>
                </a:solidFill>
                <a:latin typeface="Arial"/>
              </a:rPr>
              <a:t>”) does redirection </a:t>
            </a:r>
          </a:p>
          <a:p>
            <a:pPr indent="0">
              <a:buNone/>
            </a:pP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  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72360" y="228600"/>
            <a:ext cx="4271040" cy="103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System call</a:t>
            </a:r>
          </a:p>
        </p:txBody>
      </p:sp>
      <p:pic>
        <p:nvPicPr>
          <p:cNvPr id="214" name="Picture 213"/>
          <p:cNvPicPr/>
          <p:nvPr/>
        </p:nvPicPr>
        <p:blipFill>
          <a:blip r:embed="rId2"/>
          <a:stretch/>
        </p:blipFill>
        <p:spPr>
          <a:xfrm>
            <a:off x="1771560" y="1143000"/>
            <a:ext cx="7829640" cy="5943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Pipes</a:t>
            </a: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504000" y="1805040"/>
            <a:ext cx="9071640" cy="55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In our example:</a:t>
            </a:r>
          </a:p>
          <a:p>
            <a:pPr marL="432000" indent="0">
              <a:spcAft>
                <a:spcPts val="1414"/>
              </a:spcAft>
              <a:buNone/>
            </a:pPr>
            <a:r>
              <a:rPr lang="en-US" sz="3200" b="0" strike="noStrike" spc="-1" dirty="0">
                <a:solidFill>
                  <a:srgbClr val="772953"/>
                </a:solidFill>
                <a:latin typeface="LMMono10"/>
              </a:rPr>
              <a:t>  \&gt; cat </a:t>
            </a:r>
            <a:r>
              <a:rPr lang="en-US" sz="3200" b="0" strike="noStrike" spc="-1" dirty="0" err="1">
                <a:solidFill>
                  <a:srgbClr val="772953"/>
                </a:solidFill>
                <a:latin typeface="LMMono10"/>
              </a:rPr>
              <a:t>ls.c</a:t>
            </a:r>
            <a:r>
              <a:rPr lang="en-US" sz="3200" b="0" strike="noStrike" spc="-1" dirty="0">
                <a:solidFill>
                  <a:srgbClr val="772953"/>
                </a:solidFill>
                <a:latin typeface="LMMono10"/>
              </a:rPr>
              <a:t> | grep main 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B0F0"/>
                </a:solidFill>
                <a:latin typeface="Arial"/>
              </a:rPr>
              <a:t>cat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outputs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Arial"/>
              </a:rPr>
              <a:t>ls.c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to its output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B0F0"/>
                </a:solidFill>
                <a:latin typeface="Arial"/>
              </a:rPr>
              <a:t>cat's 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output is connected to </a:t>
            </a:r>
            <a:r>
              <a:rPr lang="en-US" sz="3200" b="0" strike="noStrike" spc="-1" dirty="0">
                <a:solidFill>
                  <a:srgbClr val="00B0F0"/>
                </a:solidFill>
                <a:latin typeface="Arial"/>
              </a:rPr>
              <a:t>grep's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input with the pipe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B0F0"/>
                </a:solidFill>
                <a:latin typeface="Arial"/>
              </a:rPr>
              <a:t>grep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filters lines that match a specific criteria, i.e., once that have “main”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72720"/>
            <a:ext cx="8915400" cy="129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 dirty="0">
                <a:solidFill>
                  <a:srgbClr val="00B0F0"/>
                </a:solidFill>
                <a:latin typeface="LMMono10"/>
              </a:rPr>
              <a:t>pipe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 - inter-process communication</a:t>
            </a: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Pipe is a kernel buffer exposed as a pair of file descriptors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One for reading, one for writing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Pipes allow processes to communicate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Send messages to each other</a:t>
            </a:r>
          </a:p>
          <a:p>
            <a:pPr indent="0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3258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Two file descriptors pointing to a pipe</a:t>
            </a:r>
          </a:p>
        </p:txBody>
      </p:sp>
      <p:pic>
        <p:nvPicPr>
          <p:cNvPr id="308" name="Picture 307"/>
          <p:cNvPicPr/>
          <p:nvPr/>
        </p:nvPicPr>
        <p:blipFill>
          <a:blip r:embed="rId2"/>
          <a:stretch/>
        </p:blipFill>
        <p:spPr>
          <a:xfrm>
            <a:off x="0" y="1743120"/>
            <a:ext cx="10079640" cy="523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en-US" sz="3200" b="0" strike="noStrike" spc="-1" dirty="0">
                <a:solidFill>
                  <a:srgbClr val="00B0F0"/>
                </a:solidFill>
                <a:latin typeface="Arial"/>
              </a:rPr>
              <a:t>Pipes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allow us to </a:t>
            </a:r>
            <a:r>
              <a:rPr lang="en-US" sz="3200" b="0" strike="noStrike" spc="-1" dirty="0">
                <a:solidFill>
                  <a:srgbClr val="00B0F0"/>
                </a:solidFill>
                <a:latin typeface="Arial"/>
              </a:rPr>
              <a:t>connect programs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, </a:t>
            </a:r>
          </a:p>
          <a:p>
            <a:pPr marL="0" indent="0" algn="ctr">
              <a:buNone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i.e., the output of one program to the input of another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Composability</a:t>
            </a: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554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7492"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Now if we want to see how many strings in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Arial"/>
              </a:rPr>
              <a:t>ls.c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contain “main”  we do:</a:t>
            </a:r>
          </a:p>
          <a:p>
            <a:pPr indent="0">
              <a:spcAft>
                <a:spcPts val="1414"/>
              </a:spcAft>
              <a:buNone/>
            </a:pPr>
            <a:r>
              <a:rPr lang="en-US" sz="2800" b="0" strike="noStrike" spc="-1" dirty="0">
                <a:solidFill>
                  <a:srgbClr val="772953"/>
                </a:solidFill>
                <a:latin typeface="LMMono10"/>
              </a:rPr>
              <a:t>\&gt; cat </a:t>
            </a:r>
            <a:r>
              <a:rPr lang="en-US" sz="2800" b="0" strike="noStrike" spc="-1" dirty="0" err="1">
                <a:solidFill>
                  <a:srgbClr val="772953"/>
                </a:solidFill>
                <a:latin typeface="LMMono10"/>
              </a:rPr>
              <a:t>ls.c</a:t>
            </a:r>
            <a:r>
              <a:rPr lang="en-US" sz="2800" b="0" strike="noStrike" spc="-1" dirty="0">
                <a:solidFill>
                  <a:srgbClr val="772953"/>
                </a:solidFill>
                <a:latin typeface="LMMono10"/>
              </a:rPr>
              <a:t> | grep main | </a:t>
            </a:r>
            <a:r>
              <a:rPr lang="en-US" sz="2800" b="0" strike="noStrike" spc="-1" dirty="0" err="1">
                <a:solidFill>
                  <a:srgbClr val="772953"/>
                </a:solidFill>
                <a:latin typeface="LMMono10"/>
              </a:rPr>
              <a:t>wc</a:t>
            </a:r>
            <a:r>
              <a:rPr lang="en-US" sz="2800" b="0" strike="noStrike" spc="-1" dirty="0">
                <a:solidFill>
                  <a:srgbClr val="772953"/>
                </a:solidFill>
                <a:latin typeface="LMMono10"/>
              </a:rPr>
              <a:t> -l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2800" b="0" strike="noStrike" spc="-1" dirty="0">
                <a:solidFill>
                  <a:srgbClr val="772953"/>
                </a:solidFill>
                <a:latin typeface="LMMono10"/>
              </a:rPr>
              <a:t>1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.. but if we want to count the once that contain “a”:</a:t>
            </a:r>
          </a:p>
          <a:p>
            <a:pPr indent="0">
              <a:spcAft>
                <a:spcPts val="1414"/>
              </a:spcAft>
              <a:buNone/>
            </a:pPr>
            <a:r>
              <a:rPr lang="en-US" sz="2800" b="0" strike="noStrike" spc="-1" dirty="0">
                <a:solidFill>
                  <a:srgbClr val="772953"/>
                </a:solidFill>
                <a:latin typeface="LMMono10"/>
              </a:rPr>
              <a:t>cat </a:t>
            </a:r>
            <a:r>
              <a:rPr lang="en-US" sz="2800" b="0" strike="noStrike" spc="-1" dirty="0" err="1">
                <a:solidFill>
                  <a:srgbClr val="772953"/>
                </a:solidFill>
                <a:latin typeface="LMMono10"/>
              </a:rPr>
              <a:t>ls.c</a:t>
            </a:r>
            <a:r>
              <a:rPr lang="en-US" sz="2800" b="0" strike="noStrike" spc="-1" dirty="0">
                <a:solidFill>
                  <a:srgbClr val="772953"/>
                </a:solidFill>
                <a:latin typeface="LMMono10"/>
              </a:rPr>
              <a:t> | grep </a:t>
            </a:r>
            <a:r>
              <a:rPr lang="en-US" sz="2800" b="1" strike="noStrike" spc="-1" dirty="0">
                <a:solidFill>
                  <a:srgbClr val="772953"/>
                </a:solidFill>
                <a:latin typeface="LMMono10"/>
              </a:rPr>
              <a:t>a</a:t>
            </a:r>
            <a:r>
              <a:rPr lang="en-US" sz="2800" b="0" strike="noStrike" spc="-1" dirty="0">
                <a:solidFill>
                  <a:srgbClr val="772953"/>
                </a:solidFill>
                <a:latin typeface="LMMono10"/>
              </a:rPr>
              <a:t> | </a:t>
            </a:r>
            <a:r>
              <a:rPr lang="en-US" sz="2800" b="0" strike="noStrike" spc="-1" dirty="0" err="1">
                <a:solidFill>
                  <a:srgbClr val="772953"/>
                </a:solidFill>
                <a:latin typeface="LMMono10"/>
              </a:rPr>
              <a:t>wc</a:t>
            </a:r>
            <a:r>
              <a:rPr lang="en-US" sz="2800" b="0" strike="noStrike" spc="-1" dirty="0">
                <a:solidFill>
                  <a:srgbClr val="772953"/>
                </a:solidFill>
                <a:latin typeface="LMMono10"/>
              </a:rPr>
              <a:t> -l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r>
              <a:rPr lang="en-US" sz="2800" b="0" strike="noStrike" spc="-1" dirty="0">
                <a:solidFill>
                  <a:srgbClr val="772953"/>
                </a:solidFill>
                <a:latin typeface="LMMono10"/>
              </a:rPr>
              <a:t>33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We change only input to grep! 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Small set of tools (</a:t>
            </a:r>
            <a:r>
              <a:rPr lang="en-US" sz="2800" b="0" strike="noStrike" spc="-1" dirty="0">
                <a:solidFill>
                  <a:srgbClr val="00B0F0"/>
                </a:solidFill>
                <a:latin typeface="Arial"/>
              </a:rPr>
              <a:t>ls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b="0" strike="noStrike" spc="-1" dirty="0">
                <a:solidFill>
                  <a:srgbClr val="00B0F0"/>
                </a:solidFill>
                <a:latin typeface="Arial"/>
              </a:rPr>
              <a:t>grep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b="0" strike="noStrike" spc="-1" dirty="0" err="1">
                <a:solidFill>
                  <a:srgbClr val="00B0F0"/>
                </a:solidFill>
                <a:latin typeface="Arial"/>
              </a:rPr>
              <a:t>wc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) compose into complex workflows</a:t>
            </a:r>
          </a:p>
          <a:p>
            <a:pPr marL="432000" indent="0">
              <a:spcAft>
                <a:spcPts val="1414"/>
              </a:spcAft>
              <a:buNone/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Better than this...</a:t>
            </a:r>
          </a:p>
        </p:txBody>
      </p:sp>
      <p:pic>
        <p:nvPicPr>
          <p:cNvPr id="313" name="Picture 312"/>
          <p:cNvPicPr/>
          <p:nvPr/>
        </p:nvPicPr>
        <p:blipFill>
          <a:blip r:embed="rId2"/>
          <a:stretch/>
        </p:blipFill>
        <p:spPr>
          <a:xfrm>
            <a:off x="1600200" y="1371600"/>
            <a:ext cx="7057800" cy="6009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en-US" sz="4000" b="0" strike="noStrike" spc="-1" dirty="0">
                <a:solidFill>
                  <a:srgbClr val="000000"/>
                </a:solidFill>
                <a:latin typeface="Arial"/>
              </a:rPr>
              <a:t>Building I/O redirection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How can we build this?</a:t>
            </a: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17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\&gt; cat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ls.c</a:t>
            </a: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 | grep main | </a:t>
            </a:r>
            <a:r>
              <a:rPr lang="en-US" sz="3600" b="0" strike="noStrike" spc="-1" dirty="0" err="1">
                <a:solidFill>
                  <a:srgbClr val="772953"/>
                </a:solidFill>
                <a:latin typeface="LMMono10"/>
              </a:rPr>
              <a:t>wc</a:t>
            </a:r>
            <a:r>
              <a:rPr lang="en-US" sz="3600" b="0" strike="noStrike" spc="-1" dirty="0">
                <a:solidFill>
                  <a:srgbClr val="772953"/>
                </a:solidFill>
                <a:latin typeface="LMMono10"/>
              </a:rPr>
              <a:t> -l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600" b="0" strike="noStrike" spc="-1" dirty="0" err="1">
                <a:solidFill>
                  <a:srgbClr val="00B0F0"/>
                </a:solidFill>
                <a:latin typeface="LM Mono 10"/>
              </a:rPr>
              <a:t>wc</a:t>
            </a:r>
            <a:r>
              <a:rPr lang="en-US" sz="3600" b="0" strike="noStrike" spc="-1" dirty="0">
                <a:solidFill>
                  <a:srgbClr val="000000"/>
                </a:solidFill>
                <a:latin typeface="Arial"/>
              </a:rPr>
              <a:t> has to operate on the output of </a:t>
            </a:r>
            <a:r>
              <a:rPr lang="en-US" sz="3600" b="0" strike="noStrike" spc="-1" dirty="0">
                <a:solidFill>
                  <a:srgbClr val="00B0F0"/>
                </a:solidFill>
                <a:latin typeface="LM Mono 10"/>
              </a:rPr>
              <a:t>grep</a:t>
            </a:r>
            <a:endParaRPr lang="en-US" sz="3600" b="0" strike="noStrike" spc="-1" dirty="0">
              <a:solidFill>
                <a:srgbClr val="00B0F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600" b="0" strike="noStrike" spc="-1" dirty="0">
                <a:solidFill>
                  <a:srgbClr val="00B0F0"/>
                </a:solidFill>
                <a:latin typeface="LM Mono 10"/>
              </a:rPr>
              <a:t>grep</a:t>
            </a:r>
            <a:r>
              <a:rPr lang="en-US" sz="3600" b="0" strike="noStrike" spc="-1" dirty="0">
                <a:solidFill>
                  <a:srgbClr val="000000"/>
                </a:solidFill>
                <a:latin typeface="Arial"/>
              </a:rPr>
              <a:t> operates on the output of </a:t>
            </a:r>
            <a:r>
              <a:rPr lang="en-US" sz="3600" b="0" strike="noStrike" spc="-1" dirty="0">
                <a:solidFill>
                  <a:srgbClr val="00B0F0"/>
                </a:solidFill>
                <a:latin typeface="LM Mono 10"/>
              </a:rPr>
              <a:t>cat</a:t>
            </a:r>
            <a:endParaRPr lang="en-US" sz="3600" b="0" strike="noStrike" spc="-1" dirty="0">
              <a:solidFill>
                <a:srgbClr val="00B0F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45252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Back to 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fork()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8" name="Picture 317"/>
          <p:cNvPicPr/>
          <p:nvPr/>
        </p:nvPicPr>
        <p:blipFill>
          <a:blip r:embed="rId2"/>
          <a:stretch/>
        </p:blipFill>
        <p:spPr>
          <a:xfrm>
            <a:off x="682560" y="2057760"/>
            <a:ext cx="8872200" cy="4608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45252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fork()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0" name="Picture 319"/>
          <p:cNvPicPr/>
          <p:nvPr/>
        </p:nvPicPr>
        <p:blipFill>
          <a:blip r:embed="rId2"/>
          <a:stretch/>
        </p:blipFill>
        <p:spPr>
          <a:xfrm>
            <a:off x="682560" y="2057760"/>
            <a:ext cx="8872200" cy="4608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What system calls do we need?</a:t>
            </a: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886860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File descriptors after 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fork()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2" name="Picture 321"/>
          <p:cNvPicPr/>
          <p:nvPr/>
        </p:nvPicPr>
        <p:blipFill>
          <a:blip r:embed="rId2"/>
          <a:stretch/>
        </p:blipFill>
        <p:spPr>
          <a:xfrm>
            <a:off x="682200" y="2057400"/>
            <a:ext cx="8872200" cy="4608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89154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Two system calls for I/O redirection</a:t>
            </a:r>
          </a:p>
        </p:txBody>
      </p:sp>
      <p:sp>
        <p:nvSpPr>
          <p:cNvPr id="324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B0F0"/>
                </a:solidFill>
                <a:latin typeface="LMMono10"/>
              </a:rPr>
              <a:t>close</a:t>
            </a:r>
            <a:r>
              <a:rPr lang="en-US" sz="3200" b="0" strike="noStrike" spc="-1" dirty="0">
                <a:solidFill>
                  <a:srgbClr val="000000"/>
                </a:solidFill>
                <a:latin typeface="LMMono10"/>
              </a:rPr>
              <a:t>(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LMMono10"/>
              </a:rPr>
              <a:t>fd</a:t>
            </a:r>
            <a:r>
              <a:rPr lang="en-US" sz="3200" b="0" strike="noStrike" spc="-1" dirty="0">
                <a:solidFill>
                  <a:srgbClr val="000000"/>
                </a:solidFill>
                <a:latin typeface="LMMono10"/>
              </a:rPr>
              <a:t>)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– closes file descriptor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The next opened file descriptor will have the lowest number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4000" y="247320"/>
            <a:ext cx="9325800" cy="137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File descriptors after 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close()</a:t>
            </a: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/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open()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6" name="Picture 325"/>
          <p:cNvPicPr/>
          <p:nvPr/>
        </p:nvPicPr>
        <p:blipFill>
          <a:blip r:embed="rId2"/>
          <a:stretch/>
        </p:blipFill>
        <p:spPr>
          <a:xfrm>
            <a:off x="682200" y="2057400"/>
            <a:ext cx="8872200" cy="4608360"/>
          </a:xfrm>
          <a:prstGeom prst="rect">
            <a:avLst/>
          </a:prstGeom>
          <a:ln w="0">
            <a:noFill/>
          </a:ln>
        </p:spPr>
      </p:pic>
      <p:sp>
        <p:nvSpPr>
          <p:cNvPr id="327" name="TextBox 326"/>
          <p:cNvSpPr txBox="1"/>
          <p:nvPr/>
        </p:nvSpPr>
        <p:spPr>
          <a:xfrm>
            <a:off x="604440" y="1371600"/>
            <a:ext cx="465336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Example: </a:t>
            </a:r>
            <a:r>
              <a:rPr lang="en-US" sz="2800" b="0" strike="noStrike" spc="-1">
                <a:solidFill>
                  <a:srgbClr val="772953"/>
                </a:solidFill>
                <a:latin typeface="Arial"/>
              </a:rPr>
              <a:t>\&gt; cat &lt; ls.c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89154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Two system calls for I/O redirection</a:t>
            </a:r>
          </a:p>
        </p:txBody>
      </p:sp>
      <p:sp>
        <p:nvSpPr>
          <p:cNvPr id="329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B0F0"/>
                </a:solidFill>
                <a:latin typeface="LMMono10"/>
              </a:rPr>
              <a:t>close</a:t>
            </a:r>
            <a:r>
              <a:rPr lang="en-US" sz="3200" b="0" strike="noStrike" spc="-1" dirty="0">
                <a:solidFill>
                  <a:srgbClr val="000000"/>
                </a:solidFill>
                <a:latin typeface="LMMono10"/>
              </a:rPr>
              <a:t>(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LMMono10"/>
              </a:rPr>
              <a:t>fd</a:t>
            </a:r>
            <a:r>
              <a:rPr lang="en-US" sz="3200" b="0" strike="noStrike" spc="-1" dirty="0">
                <a:solidFill>
                  <a:srgbClr val="000000"/>
                </a:solidFill>
                <a:latin typeface="LMMono10"/>
              </a:rPr>
              <a:t>)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– closes file descriptor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The next opened file descriptor will have the lowest number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B0F0"/>
                </a:solidFill>
                <a:latin typeface="LMMono10"/>
              </a:rPr>
              <a:t>exec</a:t>
            </a:r>
            <a:r>
              <a:rPr lang="en-US" sz="3200" b="0" strike="noStrike" spc="-1" dirty="0">
                <a:solidFill>
                  <a:srgbClr val="000000"/>
                </a:solidFill>
                <a:latin typeface="LMMono10"/>
              </a:rPr>
              <a:t>() 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replaces process memory, but 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leaves its file descriptor table </a:t>
            </a:r>
            <a:r>
              <a:rPr lang="en-US" sz="2800" b="1" strike="noStrike" spc="-1" dirty="0">
                <a:solidFill>
                  <a:srgbClr val="00B0F0"/>
                </a:solidFill>
                <a:latin typeface="Arial"/>
              </a:rPr>
              <a:t>intact</a:t>
            </a:r>
            <a:endParaRPr lang="en-US" sz="2800" b="0" strike="noStrike" spc="-1" dirty="0">
              <a:solidFill>
                <a:srgbClr val="00B0F0"/>
              </a:solidFill>
              <a:latin typeface="Arial"/>
            </a:endParaRP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A process can create a copy of itself with </a:t>
            </a:r>
            <a:r>
              <a:rPr lang="en-US" sz="2800" b="0" strike="noStrike" spc="-1" dirty="0">
                <a:solidFill>
                  <a:srgbClr val="000000"/>
                </a:solidFill>
                <a:latin typeface="LM Mono 10"/>
              </a:rPr>
              <a:t>fork()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Change the file descriptors for the next program it is about to run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And then execute the program with </a:t>
            </a:r>
            <a:r>
              <a:rPr lang="en-US" sz="2800" b="0" strike="noStrike" spc="-1" dirty="0">
                <a:solidFill>
                  <a:srgbClr val="00B0F0"/>
                </a:solidFill>
                <a:latin typeface="LM Mono 10"/>
              </a:rPr>
              <a:t>exec</a:t>
            </a:r>
            <a:r>
              <a:rPr lang="en-US" sz="2800" b="0" strike="noStrike" spc="-1" dirty="0">
                <a:solidFill>
                  <a:srgbClr val="000000"/>
                </a:solidFill>
                <a:latin typeface="LM Mono 10"/>
              </a:rPr>
              <a:t>()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504000" y="247320"/>
            <a:ext cx="9325800" cy="137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File descriptors after </a:t>
            </a:r>
            <a:r>
              <a:rPr lang="en-US" sz="4400" b="0" strike="noStrike" spc="-1">
                <a:solidFill>
                  <a:srgbClr val="000000"/>
                </a:solidFill>
                <a:latin typeface="LM Mono 10"/>
              </a:rPr>
              <a:t>exec()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1" name="Picture 330"/>
          <p:cNvPicPr/>
          <p:nvPr/>
        </p:nvPicPr>
        <p:blipFill>
          <a:blip r:embed="rId2"/>
          <a:stretch/>
        </p:blipFill>
        <p:spPr>
          <a:xfrm>
            <a:off x="682200" y="2057400"/>
            <a:ext cx="8872200" cy="4608360"/>
          </a:xfrm>
          <a:prstGeom prst="rect">
            <a:avLst/>
          </a:prstGeom>
          <a:ln w="0">
            <a:noFill/>
          </a:ln>
        </p:spPr>
      </p:pic>
      <p:sp>
        <p:nvSpPr>
          <p:cNvPr id="332" name="TextBox 331"/>
          <p:cNvSpPr txBox="1"/>
          <p:nvPr/>
        </p:nvSpPr>
        <p:spPr>
          <a:xfrm>
            <a:off x="604440" y="1371600"/>
            <a:ext cx="4653360" cy="6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Example: </a:t>
            </a:r>
            <a:r>
              <a:rPr lang="en-US" sz="2800" b="0" strike="noStrike" spc="-1">
                <a:solidFill>
                  <a:srgbClr val="772953"/>
                </a:solidFill>
                <a:latin typeface="Arial"/>
              </a:rPr>
              <a:t>\&gt; cat &lt; ls.c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89154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Example: </a:t>
            </a:r>
            <a:r>
              <a:rPr lang="en-US" sz="4400" b="0" strike="noStrike" spc="-1">
                <a:solidFill>
                  <a:srgbClr val="772953"/>
                </a:solidFill>
                <a:latin typeface="Arial"/>
              </a:rPr>
              <a:t>\&gt; cat &lt; ls.c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504360" y="137196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char *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[2];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[0] = "cat";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[1] = 0;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if(fork() == 0) {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close(0);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open("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ls.c</a:t>
            </a: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", O_RDONLY);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exec("cat",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3200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…</a:t>
            </a: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0">
              <a:buNone/>
            </a:pPr>
            <a:endParaRPr lang="en-US" sz="32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PlaceHolder 2">
            <a:extLst>
              <a:ext uri="{FF2B5EF4-FFF2-40B4-BE49-F238E27FC236}">
                <a16:creationId xmlns:a16="http://schemas.microsoft.com/office/drawing/2014/main" id="{CDD226BB-9B28-CFB4-B9B8-0011EAB4979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04000" y="5268686"/>
            <a:ext cx="9071640" cy="181791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0000"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B0F0"/>
                </a:solidFill>
                <a:latin typeface="LMMono10"/>
              </a:rPr>
              <a:t>Poll time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Inside the </a:t>
            </a:r>
            <a:r>
              <a:rPr lang="en-US" sz="2800" b="0" strike="noStrike" spc="-1" dirty="0">
                <a:solidFill>
                  <a:srgbClr val="00B0F0"/>
                </a:solidFill>
                <a:latin typeface="Arial"/>
              </a:rPr>
              <a:t>cat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process which file file descriptor 0 points to?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solidFill>
                  <a:srgbClr val="000000"/>
                </a:solidFill>
                <a:latin typeface="Arial"/>
              </a:rPr>
              <a:t>Do we reach line 9?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Why </a:t>
            </a:r>
            <a:r>
              <a:rPr lang="en-US" sz="4400" b="0" strike="noStrike" spc="-1" dirty="0">
                <a:solidFill>
                  <a:srgbClr val="00B0F0"/>
                </a:solidFill>
                <a:latin typeface="LM Mono 10"/>
              </a:rPr>
              <a:t>fork</a:t>
            </a:r>
            <a:r>
              <a:rPr lang="en-US" sz="4400" b="0" strike="noStrike" spc="-1" dirty="0">
                <a:solidFill>
                  <a:srgbClr val="000000"/>
                </a:solidFill>
                <a:latin typeface="LM Mono 10"/>
              </a:rPr>
              <a:t>()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 not just </a:t>
            </a:r>
            <a:r>
              <a:rPr lang="en-US" sz="4400" b="0" strike="noStrike" spc="-1" dirty="0">
                <a:solidFill>
                  <a:srgbClr val="00B0F0"/>
                </a:solidFill>
                <a:latin typeface="LM Mono 10"/>
              </a:rPr>
              <a:t>exec</a:t>
            </a:r>
            <a:r>
              <a:rPr lang="en-US" sz="4400" b="0" strike="noStrike" spc="-1" dirty="0">
                <a:solidFill>
                  <a:srgbClr val="000000"/>
                </a:solidFill>
                <a:latin typeface="LM Mono 10"/>
              </a:rPr>
              <a:t>()</a:t>
            </a:r>
            <a:endParaRPr lang="en-U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The reason for the pair of </a:t>
            </a:r>
            <a:r>
              <a:rPr lang="en-US" sz="3200" b="0" strike="noStrike" spc="-1" dirty="0">
                <a:solidFill>
                  <a:srgbClr val="00B0F0"/>
                </a:solidFill>
                <a:latin typeface="LM Mono 10"/>
              </a:rPr>
              <a:t>fork</a:t>
            </a:r>
            <a:r>
              <a:rPr lang="en-US" sz="3200" b="0" strike="noStrike" spc="-1" dirty="0">
                <a:solidFill>
                  <a:srgbClr val="000000"/>
                </a:solidFill>
                <a:latin typeface="LM Mono 10"/>
              </a:rPr>
              <a:t>()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/</a:t>
            </a:r>
            <a:r>
              <a:rPr lang="en-US" sz="3200" b="0" strike="noStrike" spc="-1" dirty="0">
                <a:solidFill>
                  <a:srgbClr val="00B0F0"/>
                </a:solidFill>
                <a:latin typeface="LM Mono 10"/>
              </a:rPr>
              <a:t>exec</a:t>
            </a:r>
            <a:r>
              <a:rPr lang="en-US" sz="3200" b="0" strike="noStrike" spc="-1" dirty="0">
                <a:solidFill>
                  <a:srgbClr val="000000"/>
                </a:solidFill>
                <a:latin typeface="LM Mono 10"/>
              </a:rPr>
              <a:t>()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Shell can manipulate the new process (the copy created by </a:t>
            </a:r>
            <a:r>
              <a:rPr lang="en-US" sz="2800" b="0" strike="noStrike" spc="-1" dirty="0">
                <a:solidFill>
                  <a:srgbClr val="00B0F0"/>
                </a:solidFill>
                <a:latin typeface="LM Mono 10"/>
              </a:rPr>
              <a:t>fork</a:t>
            </a:r>
            <a:r>
              <a:rPr lang="en-US" sz="2800" b="0" strike="noStrike" spc="-1" dirty="0">
                <a:solidFill>
                  <a:srgbClr val="000000"/>
                </a:solidFill>
                <a:latin typeface="LM Mono 10"/>
              </a:rPr>
              <a:t>()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Before running it with </a:t>
            </a:r>
            <a:r>
              <a:rPr lang="en-US" sz="2800" b="0" strike="noStrike" spc="-1" dirty="0">
                <a:solidFill>
                  <a:srgbClr val="00B0F0"/>
                </a:solidFill>
                <a:latin typeface="LM Mono 10"/>
              </a:rPr>
              <a:t>exec</a:t>
            </a:r>
            <a:r>
              <a:rPr lang="en-US" sz="2800" b="0" strike="noStrike" spc="-1" dirty="0">
                <a:solidFill>
                  <a:srgbClr val="000000"/>
                </a:solidFill>
                <a:latin typeface="LM Mono 10"/>
              </a:rPr>
              <a:t>()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Back to Motivating example #2 </a:t>
            </a:r>
          </a:p>
          <a:p>
            <a:pPr marL="0" indent="0" algn="ctr">
              <a:buNone/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  <a:ea typeface="WenQuanYi Micro Hei"/>
              </a:rPr>
              <a:t>(</a:t>
            </a:r>
            <a:r>
              <a:rPr lang="en-US" sz="2800" b="0" strike="noStrike" spc="-1" dirty="0">
                <a:solidFill>
                  <a:srgbClr val="772953"/>
                </a:solidFill>
                <a:latin typeface="LMMono10"/>
              </a:rPr>
              <a:t>\&gt; cat </a:t>
            </a:r>
            <a:r>
              <a:rPr lang="en-US" sz="2800" b="0" strike="noStrike" spc="-1" dirty="0" err="1">
                <a:solidFill>
                  <a:srgbClr val="772953"/>
                </a:solidFill>
                <a:latin typeface="LMMono10"/>
              </a:rPr>
              <a:t>ls.c</a:t>
            </a:r>
            <a:r>
              <a:rPr lang="en-US" sz="2800" b="0" strike="noStrike" spc="-1" dirty="0">
                <a:solidFill>
                  <a:srgbClr val="772953"/>
                </a:solidFill>
                <a:latin typeface="LMMono10"/>
              </a:rPr>
              <a:t> | grep main | </a:t>
            </a:r>
            <a:r>
              <a:rPr lang="en-US" sz="2800" b="0" strike="noStrike" spc="-1" dirty="0" err="1">
                <a:solidFill>
                  <a:srgbClr val="772953"/>
                </a:solidFill>
                <a:latin typeface="LMMono10"/>
              </a:rPr>
              <a:t>wc</a:t>
            </a:r>
            <a:r>
              <a:rPr lang="en-US" sz="2800" b="0" strike="noStrike" spc="-1" dirty="0">
                <a:solidFill>
                  <a:srgbClr val="772953"/>
                </a:solidFill>
                <a:latin typeface="LMMono10"/>
              </a:rPr>
              <a:t> -l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Pipes</a:t>
            </a:r>
          </a:p>
        </p:txBody>
      </p:sp>
      <p:sp>
        <p:nvSpPr>
          <p:cNvPr id="339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We now understand how to use a pipe to connect two programs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Create a pipe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Fork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Attach one end to standard output 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of the left side of “|”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Another to the standard input 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of the right side of “|”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6096000" y="1529828"/>
            <a:ext cx="3657600" cy="1879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wc on the read end of the pipe</a:t>
            </a:r>
          </a:p>
        </p:txBody>
      </p:sp>
      <p:sp>
        <p:nvSpPr>
          <p:cNvPr id="341" name="PlaceHolder 2"/>
          <p:cNvSpPr>
            <a:spLocks noGrp="1"/>
          </p:cNvSpPr>
          <p:nvPr>
            <p:ph/>
          </p:nvPr>
        </p:nvSpPr>
        <p:spPr>
          <a:xfrm>
            <a:off x="504360" y="457200"/>
            <a:ext cx="9071640" cy="662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8116"/>
          </a:bodyPr>
          <a:lstStyle/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int p[2]; 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char *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[2];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[0] = "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wc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";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[1] = 0;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pipe(p);</a:t>
            </a:r>
            <a:endParaRPr lang="en-US" sz="28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if(fork() == 0) {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close(0);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dup(p[0]);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close(p[0]);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close(p[1]);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exec("/bin/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wc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",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 else {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write(p[1], "hello world\n", 12);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close(p[0]);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close(p[1]);</a:t>
            </a:r>
          </a:p>
          <a:p>
            <a:pPr marL="432000" indent="-324000">
              <a:buClr>
                <a:srgbClr val="000000"/>
              </a:buClr>
              <a:buFont typeface="OpenSymbol"/>
              <a:buAutoNum type="arabicPeriod"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77724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System calls, interface for...</a:t>
            </a: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Processes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Creating, exiting, waiting, terminating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Memory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Allocation, deallocation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Files and folders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Opening, reading, writing, closing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Inter-process communication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Pipes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3" name="Picture 342"/>
          <p:cNvPicPr/>
          <p:nvPr/>
        </p:nvPicPr>
        <p:blipFill>
          <a:blip r:embed="rId2"/>
          <a:stretch/>
        </p:blipFill>
        <p:spPr>
          <a:xfrm>
            <a:off x="818280" y="1768680"/>
            <a:ext cx="8442720" cy="4384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Powerful conclusion</a:t>
            </a:r>
          </a:p>
        </p:txBody>
      </p:sp>
      <p:sp>
        <p:nvSpPr>
          <p:cNvPr id="34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B0F0"/>
                </a:solidFill>
                <a:latin typeface="LM Mono 10"/>
              </a:rPr>
              <a:t>fork</a:t>
            </a:r>
            <a:r>
              <a:rPr lang="en-US" sz="3200" b="0" strike="noStrike" spc="-1" dirty="0">
                <a:solidFill>
                  <a:srgbClr val="000000"/>
                </a:solidFill>
                <a:latin typeface="LM Mono 10"/>
              </a:rPr>
              <a:t>()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, standard file descriptors, </a:t>
            </a:r>
            <a:r>
              <a:rPr lang="en-US" sz="3200" b="0" strike="noStrike" spc="-1" dirty="0">
                <a:solidFill>
                  <a:srgbClr val="000000"/>
                </a:solidFill>
                <a:latin typeface="LM Mono 10"/>
              </a:rPr>
              <a:t>pipes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n-US" sz="3200" b="0" strike="noStrike" spc="-1" dirty="0">
                <a:solidFill>
                  <a:srgbClr val="00B0F0"/>
                </a:solidFill>
                <a:latin typeface="LM Mono 10"/>
              </a:rPr>
              <a:t>exec</a:t>
            </a:r>
            <a:r>
              <a:rPr lang="en-US" sz="3200" b="0" strike="noStrike" spc="-1" dirty="0">
                <a:solidFill>
                  <a:srgbClr val="000000"/>
                </a:solidFill>
                <a:latin typeface="LM Mono 10"/>
              </a:rPr>
              <a:t>()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allow complex programs out of simple tools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They form the core of the UNIX interface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en-US" sz="4000" b="0" strike="noStrike" spc="-1" dirty="0">
                <a:solidFill>
                  <a:srgbClr val="000000"/>
                </a:solidFill>
                <a:latin typeface="Arial"/>
              </a:rPr>
              <a:t>More system calls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Process management</a:t>
            </a: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exit</a:t>
            </a:r>
            <a: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  <a:t>() </a:t>
            </a:r>
            <a:r>
              <a:rPr lang="en-US" sz="3200" dirty="0"/>
              <a:t>-- terminate current process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wait</a:t>
            </a:r>
            <a: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  <a:t>() </a:t>
            </a:r>
            <a:r>
              <a:rPr lang="en-US" sz="3200" dirty="0"/>
              <a:t>-- wait for the child to exit</a:t>
            </a:r>
          </a:p>
          <a:p>
            <a:pPr marL="889200" lvl="1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dirty="0"/>
              <a:t>Any child (can be multiple)</a:t>
            </a:r>
          </a:p>
          <a:p>
            <a:pPr marL="889200" lvl="1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dirty="0"/>
              <a:t>Return it’s process id (</a:t>
            </a:r>
            <a:r>
              <a:rPr lang="en-US" sz="2800" dirty="0" err="1">
                <a:solidFill>
                  <a:srgbClr val="00B0F0"/>
                </a:solidFill>
              </a:rPr>
              <a:t>pid</a:t>
            </a:r>
            <a:r>
              <a:rPr lang="en-US" sz="2800" dirty="0"/>
              <a:t>)</a:t>
            </a:r>
          </a:p>
          <a:p>
            <a:pPr marL="432000" indent="0">
              <a:spcAft>
                <a:spcPts val="1414"/>
              </a:spcAft>
              <a:buNone/>
            </a:pPr>
            <a:endParaRPr lang="en-US" sz="32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89154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Creating files</a:t>
            </a: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B0F0"/>
                </a:solidFill>
                <a:latin typeface="LMMono10"/>
              </a:rPr>
              <a:t>mkdir</a:t>
            </a:r>
            <a:r>
              <a:rPr lang="en-US" sz="3200" b="0" strike="noStrike" spc="-1" dirty="0">
                <a:solidFill>
                  <a:srgbClr val="000000"/>
                </a:solidFill>
                <a:latin typeface="LMMono10"/>
              </a:rPr>
              <a:t>()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– creates a directory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B0F0"/>
                </a:solidFill>
                <a:latin typeface="LMMono10"/>
              </a:rPr>
              <a:t>open</a:t>
            </a:r>
            <a:r>
              <a:rPr lang="en-US" sz="3200" b="0" strike="noStrike" spc="-1" dirty="0">
                <a:solidFill>
                  <a:srgbClr val="000000"/>
                </a:solidFill>
                <a:latin typeface="LMMono10"/>
              </a:rPr>
              <a:t>(…, O_CREATE)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– creates a file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B0F0"/>
                </a:solidFill>
                <a:latin typeface="LMMono10"/>
              </a:rPr>
              <a:t>mknod</a:t>
            </a:r>
            <a:r>
              <a:rPr lang="en-US" sz="3200" b="0" strike="noStrike" spc="-1" dirty="0">
                <a:solidFill>
                  <a:srgbClr val="000000"/>
                </a:solidFill>
                <a:latin typeface="LMMono10"/>
              </a:rPr>
              <a:t>()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– creates an empty file marked as device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Major and minor numbers uniquely identify the device in the kernel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B0F0"/>
                </a:solidFill>
                <a:latin typeface="LMMono10"/>
              </a:rPr>
              <a:t>fstat</a:t>
            </a:r>
            <a:r>
              <a:rPr lang="en-US" sz="3200" b="0" strike="noStrike" spc="-1" dirty="0">
                <a:solidFill>
                  <a:srgbClr val="000000"/>
                </a:solidFill>
                <a:latin typeface="LMMono10"/>
              </a:rPr>
              <a:t>()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 – retrieve information about a file</a:t>
            </a:r>
          </a:p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buNone/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89154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Links, inodes</a:t>
            </a:r>
          </a:p>
        </p:txBody>
      </p:sp>
      <p:sp>
        <p:nvSpPr>
          <p:cNvPr id="353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Same file can have multiple names – links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But unique </a:t>
            </a:r>
            <a:r>
              <a:rPr lang="en-US" sz="2800" b="0" strike="noStrike" spc="-1" dirty="0" err="1">
                <a:solidFill>
                  <a:srgbClr val="00B0F0"/>
                </a:solidFill>
                <a:latin typeface="Arial"/>
              </a:rPr>
              <a:t>inode</a:t>
            </a: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 number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link</a:t>
            </a: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 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– create a link 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unlink</a:t>
            </a:r>
            <a:r>
              <a:rPr lang="en-US" sz="32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 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– delete file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Example, create a temporary file</a:t>
            </a:r>
          </a:p>
          <a:p>
            <a:pPr indent="0">
              <a:buNone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2800" b="0" strike="noStrike" spc="-1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("/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tmp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xyz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", O_CREATE|O_RDWR);</a:t>
            </a:r>
          </a:p>
          <a:p>
            <a:pPr indent="0">
              <a:buNone/>
            </a:pP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800" b="0" strike="noStrike" spc="-1" dirty="0">
                <a:solidFill>
                  <a:srgbClr val="00B0F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unlink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("/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tmp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xyz</a:t>
            </a:r>
            <a:r>
              <a:rPr lang="en-US" sz="28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");</a:t>
            </a:r>
          </a:p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6375240" y="473075"/>
            <a:ext cx="3200400" cy="125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Xv6 system </a:t>
            </a:r>
            <a:br>
              <a:rPr sz="4400"/>
            </a:b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calls</a:t>
            </a: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504000" y="228600"/>
            <a:ext cx="9071640" cy="685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7492" lnSpcReduction="10000"/>
          </a:bodyPr>
          <a:lstStyle/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fork()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Create a process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exit()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Terminate the current process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wait()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Wait for a child process to exit	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kill(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pid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Terminate process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pid</a:t>
            </a:r>
            <a:endParaRPr lang="en-US" sz="20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getpid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Return the current process’s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pid</a:t>
            </a:r>
            <a:endParaRPr lang="en-US" sz="20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sleep(n)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Sleep for n clock ticks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exec(filename, *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Load a file and execute it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sbrk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(n)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Grow process’s memory by n bytes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open(filename, flags)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Open a file; the flags indicate read/write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read(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n)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 n bytes from an open file into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endParaRPr lang="en-US" sz="20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write(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n)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 n bytes to an open file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close(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Release open file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endParaRPr lang="en-US" sz="20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dup(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Duplicate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endParaRPr lang="en-US" sz="2000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pipe(p)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Create a pipe and return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fd’s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 p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chdir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dirname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Change the current directory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mkdir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dirname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Create a new directory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mknod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(name, major, minor)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Create a device file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fstat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fd</a:t>
            </a: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Return info about an open file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link(f1, f2)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Create another name (f2) for the file f1</a:t>
            </a:r>
          </a:p>
          <a:p>
            <a:pPr indent="0">
              <a:lnSpc>
                <a:spcPct val="120000"/>
              </a:lnSpc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unlink(filename)</a:t>
            </a:r>
            <a:r>
              <a:rPr lang="en-US" sz="2000" b="0" strike="noStrike" spc="-1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Remove a file</a:t>
            </a:r>
            <a:endParaRPr lang="en-US" b="0" strike="noStrike" spc="-1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In many ways xv6 is </a:t>
            </a:r>
            <a:r>
              <a:rPr lang="en-US" sz="4400" b="0" strike="noStrike" spc="-1" dirty="0">
                <a:solidFill>
                  <a:srgbClr val="00B0F0"/>
                </a:solidFill>
                <a:latin typeface="Arial"/>
              </a:rPr>
              <a:t>very similar</a:t>
            </a:r>
            <a:r>
              <a:rPr lang="en-US" sz="4400" b="0" strike="noStrike" spc="-1" dirty="0">
                <a:solidFill>
                  <a:srgbClr val="000000"/>
                </a:solidFill>
                <a:latin typeface="Arial"/>
              </a:rPr>
              <a:t> to  the operating systems we run today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Box 356"/>
          <p:cNvSpPr txBox="1"/>
          <p:nvPr/>
        </p:nvSpPr>
        <p:spPr>
          <a:xfrm>
            <a:off x="1828800" y="6858000"/>
            <a:ext cx="77724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Evolution of Unix and Unix-like systems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DCAF9B-0694-88D1-4B46-AA3F06F2F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3" y="489856"/>
            <a:ext cx="9266078" cy="647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0" name="Picture 359"/>
          <p:cNvPicPr/>
          <p:nvPr/>
        </p:nvPicPr>
        <p:blipFill>
          <a:blip r:embed="rId2"/>
          <a:stretch/>
        </p:blipFill>
        <p:spPr>
          <a:xfrm>
            <a:off x="0" y="-37440"/>
            <a:ext cx="10079640" cy="6666840"/>
          </a:xfrm>
          <a:prstGeom prst="rect">
            <a:avLst/>
          </a:prstGeom>
          <a:ln w="0">
            <a:noFill/>
          </a:ln>
        </p:spPr>
      </p:pic>
      <p:sp>
        <p:nvSpPr>
          <p:cNvPr id="361" name="TextBox 360"/>
          <p:cNvSpPr txBox="1"/>
          <p:nvPr/>
        </p:nvSpPr>
        <p:spPr>
          <a:xfrm>
            <a:off x="1828800" y="6858000"/>
            <a:ext cx="77724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Speakers from the 1984 Summer USENIX Conference (Salt Lake City, UT)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18"/>
          <p:cNvPicPr/>
          <p:nvPr/>
        </p:nvPicPr>
        <p:blipFill>
          <a:blip r:embed="rId2"/>
          <a:stretch/>
        </p:blipFill>
        <p:spPr>
          <a:xfrm>
            <a:off x="360" y="1782000"/>
            <a:ext cx="10079640" cy="5761800"/>
          </a:xfrm>
          <a:prstGeom prst="rect">
            <a:avLst/>
          </a:prstGeom>
          <a:ln w="0">
            <a:noFill/>
          </a:ln>
        </p:spPr>
      </p:pic>
      <p:sp>
        <p:nvSpPr>
          <p:cNvPr id="22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1527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UNIX (xv6) system calls are designed around the </a:t>
            </a:r>
            <a:r>
              <a:rPr lang="en-US" sz="4000" b="1" strike="noStrike" spc="-1">
                <a:solidFill>
                  <a:srgbClr val="000000"/>
                </a:solidFill>
                <a:latin typeface="Arial"/>
              </a:rPr>
              <a:t>shell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Backup slides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457200" y="301320"/>
            <a:ext cx="8915400" cy="84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Pipes</a:t>
            </a:r>
          </a:p>
        </p:txBody>
      </p:sp>
      <p:sp>
        <p:nvSpPr>
          <p:cNvPr id="364" name="PlaceHolder 2"/>
          <p:cNvSpPr>
            <a:spLocks noGrp="1"/>
          </p:cNvSpPr>
          <p:nvPr>
            <p:ph/>
          </p:nvPr>
        </p:nvSpPr>
        <p:spPr>
          <a:xfrm>
            <a:off x="504000" y="1371600"/>
            <a:ext cx="9071640" cy="5715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Shell composes simple utilities into more complex actions with pipes, e.g.</a:t>
            </a:r>
          </a:p>
          <a:p>
            <a:pPr indent="0">
              <a:spcAft>
                <a:spcPts val="1414"/>
              </a:spcAft>
              <a:buNone/>
            </a:pPr>
            <a:r>
              <a:rPr lang="en-US" sz="3200" b="0" strike="noStrike" spc="-1">
                <a:solidFill>
                  <a:srgbClr val="000000"/>
                </a:solidFill>
                <a:latin typeface="LMMono10"/>
              </a:rPr>
              <a:t>    grep FORK sh.c | wc -l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Create a pipe and connect ends</a:t>
            </a:r>
          </a:p>
          <a:p>
            <a:pPr indent="0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432000" indent="0">
              <a:spcAft>
                <a:spcPts val="1414"/>
              </a:spcAft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0">
              <a:spcAft>
                <a:spcPts val="1134"/>
              </a:spcAft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72360" y="228600"/>
            <a:ext cx="4271040" cy="103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System call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228600" y="109440"/>
            <a:ext cx="5943600" cy="103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User address space</a:t>
            </a:r>
          </a:p>
        </p:txBody>
      </p:sp>
      <p:pic>
        <p:nvPicPr>
          <p:cNvPr id="367" name="Picture 366"/>
          <p:cNvPicPr/>
          <p:nvPr/>
        </p:nvPicPr>
        <p:blipFill>
          <a:blip r:embed="rId2"/>
          <a:stretch/>
        </p:blipFill>
        <p:spPr>
          <a:xfrm>
            <a:off x="1371600" y="1143000"/>
            <a:ext cx="7915680" cy="638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228600" y="109440"/>
            <a:ext cx="5943600" cy="103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Kernel address space</a:t>
            </a:r>
          </a:p>
        </p:txBody>
      </p:sp>
      <p:pic>
        <p:nvPicPr>
          <p:cNvPr id="369" name="Picture 368"/>
          <p:cNvPicPr/>
          <p:nvPr/>
        </p:nvPicPr>
        <p:blipFill>
          <a:blip r:embed="rId2"/>
          <a:stretch/>
        </p:blipFill>
        <p:spPr>
          <a:xfrm>
            <a:off x="2287800" y="1072440"/>
            <a:ext cx="6856200" cy="6014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228600" y="109440"/>
            <a:ext cx="8686800" cy="103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Kernel and user address spaces</a:t>
            </a:r>
          </a:p>
        </p:txBody>
      </p:sp>
      <p:pic>
        <p:nvPicPr>
          <p:cNvPr id="371" name="Picture 370"/>
          <p:cNvPicPr/>
          <p:nvPr/>
        </p:nvPicPr>
        <p:blipFill>
          <a:blip r:embed="rId2"/>
          <a:stretch/>
        </p:blipFill>
        <p:spPr>
          <a:xfrm>
            <a:off x="1602000" y="1143000"/>
            <a:ext cx="6856200" cy="6014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Why shell?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15251</TotalTime>
  <Words>2578</Words>
  <Application>Microsoft Macintosh PowerPoint</Application>
  <PresentationFormat>Custom</PresentationFormat>
  <Paragraphs>386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4" baseType="lpstr">
      <vt:lpstr>Arial</vt:lpstr>
      <vt:lpstr>Consolas</vt:lpstr>
      <vt:lpstr>LM Mono 10</vt:lpstr>
      <vt:lpstr>LMMono10</vt:lpstr>
      <vt:lpstr>OpenSymbol</vt:lpstr>
      <vt:lpstr>Symbol</vt:lpstr>
      <vt:lpstr>Times New Roman</vt:lpstr>
      <vt:lpstr>Wingdings</vt:lpstr>
      <vt:lpstr>Office Theme</vt:lpstr>
      <vt:lpstr>Lecture 2: OS Interfaces cs5460/6460 Operating Systems</vt:lpstr>
      <vt:lpstr>Recap: role of the operating system</vt:lpstr>
      <vt:lpstr>Typical UNIX OS</vt:lpstr>
      <vt:lpstr>System calls</vt:lpstr>
      <vt:lpstr>System call</vt:lpstr>
      <vt:lpstr>What system calls do we need?</vt:lpstr>
      <vt:lpstr>System calls, interface for...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Suddenly this makes sense</vt:lpstr>
      <vt:lpstr>But what is shell?</vt:lpstr>
      <vt:lpstr>But what is shell?</vt:lpstr>
      <vt:lpstr>What happens underneath?</vt:lpstr>
      <vt:lpstr>PowerPoint Presentation</vt:lpstr>
      <vt:lpstr>File open</vt:lpstr>
      <vt:lpstr>File descriptors</vt:lpstr>
      <vt:lpstr>File descriptors</vt:lpstr>
      <vt:lpstr>File I/O</vt:lpstr>
      <vt:lpstr>File descriptors: two processes</vt:lpstr>
      <vt:lpstr>PowerPoint Presentation</vt:lpstr>
      <vt:lpstr>Each process has standard file descriptors</vt:lpstr>
      <vt:lpstr>Console read (read of standard intput)</vt:lpstr>
      <vt:lpstr>Console write (write of standard output)</vt:lpstr>
      <vt:lpstr>Example: cat</vt:lpstr>
      <vt:lpstr>PowerPoint Presentation</vt:lpstr>
      <vt:lpstr>fork()</vt:lpstr>
      <vt:lpstr>fork()</vt:lpstr>
      <vt:lpstr>fork() -- creates a new process </vt:lpstr>
      <vt:lpstr>This is weird... fork() creates copies of the same process, why?</vt:lpstr>
      <vt:lpstr>fork() is used together with exec()</vt:lpstr>
      <vt:lpstr>fork() and exec()</vt:lpstr>
      <vt:lpstr>fork() and exec()</vt:lpstr>
      <vt:lpstr>PowerPoint Presentation</vt:lpstr>
      <vt:lpstr>PowerPoint Presentation</vt:lpstr>
      <vt:lpstr>Motivating example #1</vt:lpstr>
      <vt:lpstr>Motivating example #1</vt:lpstr>
      <vt:lpstr>Motivating example #1</vt:lpstr>
      <vt:lpstr>I/O redirection</vt:lpstr>
      <vt:lpstr>Standard output is now a file</vt:lpstr>
      <vt:lpstr>Powerful design choice</vt:lpstr>
      <vt:lpstr>Example: cat</vt:lpstr>
      <vt:lpstr>PowerPoint Presentation</vt:lpstr>
      <vt:lpstr>Motivating example #2</vt:lpstr>
      <vt:lpstr>Motivating example #2</vt:lpstr>
      <vt:lpstr>Motivating example #2</vt:lpstr>
      <vt:lpstr>Pipes</vt:lpstr>
      <vt:lpstr>Pipes</vt:lpstr>
      <vt:lpstr>pipe - inter-process communication</vt:lpstr>
      <vt:lpstr>Two file descriptors pointing to a pipe</vt:lpstr>
      <vt:lpstr>PowerPoint Presentation</vt:lpstr>
      <vt:lpstr>Composability</vt:lpstr>
      <vt:lpstr>Better than this...</vt:lpstr>
      <vt:lpstr>PowerPoint Presentation</vt:lpstr>
      <vt:lpstr>How can we build this?</vt:lpstr>
      <vt:lpstr>Back to fork()</vt:lpstr>
      <vt:lpstr>fork()</vt:lpstr>
      <vt:lpstr>File descriptors after fork()</vt:lpstr>
      <vt:lpstr>Two system calls for I/O redirection</vt:lpstr>
      <vt:lpstr>File descriptors after close()/open()</vt:lpstr>
      <vt:lpstr>Two system calls for I/O redirection</vt:lpstr>
      <vt:lpstr>File descriptors after exec()</vt:lpstr>
      <vt:lpstr>Example: \&gt; cat &lt; ls.c</vt:lpstr>
      <vt:lpstr>Why fork() not just exec()</vt:lpstr>
      <vt:lpstr>PowerPoint Presentation</vt:lpstr>
      <vt:lpstr>Pipes</vt:lpstr>
      <vt:lpstr>wc on the read end of the pipe</vt:lpstr>
      <vt:lpstr>PowerPoint Presentation</vt:lpstr>
      <vt:lpstr>Powerful conclusion</vt:lpstr>
      <vt:lpstr>PowerPoint Presentation</vt:lpstr>
      <vt:lpstr>Process management</vt:lpstr>
      <vt:lpstr>Creating files</vt:lpstr>
      <vt:lpstr>Links, inodes</vt:lpstr>
      <vt:lpstr>Xv6 system  calls</vt:lpstr>
      <vt:lpstr>PowerPoint Presentation</vt:lpstr>
      <vt:lpstr>PowerPoint Presentation</vt:lpstr>
      <vt:lpstr>PowerPoint Presentation</vt:lpstr>
      <vt:lpstr>PowerPoint Presentation</vt:lpstr>
      <vt:lpstr>Pipes</vt:lpstr>
      <vt:lpstr>System call</vt:lpstr>
      <vt:lpstr>User address space</vt:lpstr>
      <vt:lpstr>Kernel address space</vt:lpstr>
      <vt:lpstr>Kernel and user address spaces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OS Interfaces cs5460/6460 Operating Systems</dc:title>
  <dc:subject/>
  <dc:creator>Anton Burtsev</dc:creator>
  <dc:description/>
  <cp:lastModifiedBy>Anton Burtsev</cp:lastModifiedBy>
  <cp:revision>314</cp:revision>
  <dcterms:created xsi:type="dcterms:W3CDTF">2012-05-17T21:33:40Z</dcterms:created>
  <dcterms:modified xsi:type="dcterms:W3CDTF">2024-01-24T20:41:57Z</dcterms:modified>
  <dc:language>en-US</dc:language>
</cp:coreProperties>
</file>