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6"/>
  </p:notesMasterIdLst>
  <p:sldIdLst>
    <p:sldId id="256" r:id="rId2"/>
    <p:sldId id="257" r:id="rId3"/>
    <p:sldId id="417" r:id="rId4"/>
    <p:sldId id="358" r:id="rId5"/>
    <p:sldId id="261" r:id="rId6"/>
    <p:sldId id="302" r:id="rId7"/>
    <p:sldId id="366" r:id="rId8"/>
    <p:sldId id="259" r:id="rId9"/>
    <p:sldId id="368" r:id="rId10"/>
    <p:sldId id="370" r:id="rId11"/>
    <p:sldId id="416" r:id="rId12"/>
    <p:sldId id="413" r:id="rId13"/>
    <p:sldId id="432" r:id="rId14"/>
    <p:sldId id="467" r:id="rId15"/>
    <p:sldId id="468" r:id="rId16"/>
    <p:sldId id="470" r:id="rId17"/>
    <p:sldId id="409" r:id="rId18"/>
    <p:sldId id="471" r:id="rId19"/>
    <p:sldId id="472" r:id="rId20"/>
    <p:sldId id="473" r:id="rId21"/>
    <p:sldId id="474" r:id="rId22"/>
    <p:sldId id="475" r:id="rId23"/>
    <p:sldId id="476" r:id="rId24"/>
    <p:sldId id="477" r:id="rId25"/>
    <p:sldId id="478" r:id="rId26"/>
    <p:sldId id="479" r:id="rId27"/>
    <p:sldId id="480" r:id="rId28"/>
    <p:sldId id="481" r:id="rId29"/>
    <p:sldId id="493" r:id="rId30"/>
    <p:sldId id="482" r:id="rId31"/>
    <p:sldId id="483" r:id="rId32"/>
    <p:sldId id="484" r:id="rId33"/>
    <p:sldId id="485" r:id="rId34"/>
    <p:sldId id="2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61"/>
    <a:srgbClr val="FF9900"/>
    <a:srgbClr val="222A60"/>
    <a:srgbClr val="194083"/>
    <a:srgbClr val="1A2653"/>
    <a:srgbClr val="04246C"/>
    <a:srgbClr val="F7E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3" autoAdjust="0"/>
    <p:restoredTop sz="80680" autoAdjust="0"/>
  </p:normalViewPr>
  <p:slideViewPr>
    <p:cSldViewPr snapToGrid="0">
      <p:cViewPr varScale="1">
        <p:scale>
          <a:sx n="108" d="100"/>
          <a:sy n="108" d="100"/>
        </p:scale>
        <p:origin x="-768" y="-24"/>
      </p:cViewPr>
      <p:guideLst/>
    </p:cSldViewPr>
  </p:slideViewPr>
  <p:notesTextViewPr>
    <p:cViewPr>
      <p:scale>
        <a:sx n="1" d="1"/>
        <a:sy n="1" d="1"/>
      </p:scale>
      <p:origin x="0" y="0"/>
    </p:cViewPr>
  </p:notesTextViewPr>
  <p:notesViewPr>
    <p:cSldViewPr snapToGrid="0">
      <p:cViewPr varScale="1">
        <p:scale>
          <a:sx n="71" d="100"/>
          <a:sy n="71" d="100"/>
        </p:scale>
        <p:origin x="26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aseline="0" dirty="0"/>
              <a:t>Linux Kernel Vulnerabilities by Year</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Linux Kernel Vulnerabilities</c:v>
                </c:pt>
              </c:strCache>
            </c:strRef>
          </c:tx>
          <c:spPr>
            <a:solidFill>
              <a:schemeClr val="accent1"/>
            </a:solidFill>
            <a:ln>
              <a:noFill/>
            </a:ln>
            <a:effectLst/>
          </c:spPr>
          <c:invertIfNegative val="0"/>
          <c:cat>
            <c:numRef>
              <c:f>Sheet1!$A$2:$A$16</c:f>
              <c:numCache>
                <c:formatCode>General</c:formatCode>
                <c:ptCount val="15"/>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numCache>
            </c:numRef>
          </c:cat>
          <c:val>
            <c:numRef>
              <c:f>Sheet1!$B$2:$B$16</c:f>
              <c:numCache>
                <c:formatCode>General</c:formatCode>
                <c:ptCount val="15"/>
                <c:pt idx="0">
                  <c:v>105</c:v>
                </c:pt>
                <c:pt idx="1">
                  <c:v>124</c:v>
                </c:pt>
                <c:pt idx="2">
                  <c:v>83</c:v>
                </c:pt>
                <c:pt idx="3">
                  <c:v>115</c:v>
                </c:pt>
                <c:pt idx="4">
                  <c:v>189</c:v>
                </c:pt>
                <c:pt idx="5">
                  <c:v>133</c:v>
                </c:pt>
                <c:pt idx="6">
                  <c:v>86</c:v>
                </c:pt>
                <c:pt idx="7">
                  <c:v>217</c:v>
                </c:pt>
                <c:pt idx="8">
                  <c:v>454</c:v>
                </c:pt>
                <c:pt idx="9">
                  <c:v>178</c:v>
                </c:pt>
                <c:pt idx="10">
                  <c:v>290</c:v>
                </c:pt>
                <c:pt idx="11">
                  <c:v>126</c:v>
                </c:pt>
                <c:pt idx="12">
                  <c:v>174</c:v>
                </c:pt>
                <c:pt idx="13">
                  <c:v>313</c:v>
                </c:pt>
                <c:pt idx="14">
                  <c:v>258</c:v>
                </c:pt>
              </c:numCache>
            </c:numRef>
          </c:val>
          <c:extLst>
            <c:ext xmlns:c16="http://schemas.microsoft.com/office/drawing/2014/chart" uri="{C3380CC4-5D6E-409C-BE32-E72D297353CC}">
              <c16:uniqueId val="{00000000-757B-4AEC-980C-122808D45458}"/>
            </c:ext>
          </c:extLst>
        </c:ser>
        <c:dLbls>
          <c:showLegendKey val="0"/>
          <c:showVal val="0"/>
          <c:showCatName val="0"/>
          <c:showSerName val="0"/>
          <c:showPercent val="0"/>
          <c:showBubbleSize val="0"/>
        </c:dLbls>
        <c:gapWidth val="150"/>
        <c:axId val="454235216"/>
        <c:axId val="454241096"/>
      </c:barChart>
      <c:catAx>
        <c:axId val="45423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54241096"/>
        <c:crosses val="autoZero"/>
        <c:auto val="1"/>
        <c:lblAlgn val="ctr"/>
        <c:lblOffset val="100"/>
        <c:noMultiLvlLbl val="0"/>
      </c:catAx>
      <c:valAx>
        <c:axId val="454241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54235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02433-EF0C-4ACA-AA69-B26B85851B28}" type="datetimeFigureOut">
              <a:rPr lang="en-US" smtClean="0"/>
              <a:t>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5C477-61CD-4CEC-A624-BD9F4F09E1E3}" type="slidenum">
              <a:rPr lang="en-US" smtClean="0"/>
              <a:t>‹#›</a:t>
            </a:fld>
            <a:endParaRPr lang="en-US"/>
          </a:p>
        </p:txBody>
      </p:sp>
    </p:spTree>
    <p:extLst>
      <p:ext uri="{BB962C8B-B14F-4D97-AF65-F5344CB8AC3E}">
        <p14:creationId xmlns:p14="http://schemas.microsoft.com/office/powerpoint/2010/main" val="251050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I’ll talk</a:t>
            </a:r>
            <a:r>
              <a:rPr lang="en-US" baseline="0" dirty="0"/>
              <a:t> about my work on </a:t>
            </a:r>
            <a:r>
              <a:rPr lang="en-US" dirty="0"/>
              <a:t>designing and building a safer, more secure operating</a:t>
            </a:r>
            <a:r>
              <a:rPr lang="en-US" baseline="0" dirty="0"/>
              <a:t> system kernel. </a:t>
            </a:r>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1</a:t>
            </a:fld>
            <a:endParaRPr lang="en-US" dirty="0"/>
          </a:p>
        </p:txBody>
      </p:sp>
    </p:spTree>
    <p:extLst>
      <p:ext uri="{BB962C8B-B14F-4D97-AF65-F5344CB8AC3E}">
        <p14:creationId xmlns:p14="http://schemas.microsoft.com/office/powerpoint/2010/main" val="221301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moment we work on </a:t>
            </a:r>
            <a:r>
              <a:rPr lang="en-US" dirty="0" err="1"/>
              <a:t>RedLeaf</a:t>
            </a:r>
            <a:r>
              <a:rPr lang="en-US" dirty="0"/>
              <a:t>, a new operating system aimed at leveraging a safe, linear-typed</a:t>
            </a:r>
          </a:p>
          <a:p>
            <a:r>
              <a:rPr lang="en-US" dirty="0"/>
              <a:t>programming language, Rust, for developing secure and reliable systems. 3 </a:t>
            </a:r>
            <a:r>
              <a:rPr lang="en-US" dirty="0" err="1"/>
              <a:t>RedLeaf</a:t>
            </a:r>
            <a:r>
              <a:rPr lang="en-US" dirty="0"/>
              <a:t> builds on two premises: (1) </a:t>
            </a:r>
            <a:r>
              <a:rPr lang="en-US" dirty="0" err="1"/>
              <a:t>lin</a:t>
            </a:r>
            <a:r>
              <a:rPr lang="en-US" dirty="0"/>
              <a:t>-</a:t>
            </a:r>
          </a:p>
          <a:p>
            <a:r>
              <a:rPr lang="en-US" dirty="0"/>
              <a:t>ear types enable practical language safety even for systems with tightest performance and resource bud-</a:t>
            </a:r>
          </a:p>
          <a:p>
            <a:r>
              <a:rPr lang="en-US" dirty="0"/>
              <a:t>gets, (2) a combination of SMT-based reasoning and pointer discipline enforced by Rust’s linear type system</a:t>
            </a:r>
          </a:p>
          <a:p>
            <a:r>
              <a:rPr lang="en-US" dirty="0"/>
              <a:t>provides a way to automate and simplify verification effort and scale it to the size of an operating system</a:t>
            </a:r>
          </a:p>
          <a:p>
            <a:r>
              <a:rPr lang="en-US" dirty="0"/>
              <a:t>kernel. </a:t>
            </a:r>
            <a:r>
              <a:rPr lang="en-US" dirty="0" err="1"/>
              <a:t>RedLeaf</a:t>
            </a:r>
            <a:r>
              <a:rPr lang="en-US" dirty="0"/>
              <a:t> provides a </a:t>
            </a:r>
            <a:r>
              <a:rPr lang="en-US" dirty="0" err="1"/>
              <a:t>Dafny</a:t>
            </a:r>
            <a:r>
              <a:rPr lang="en-US" dirty="0"/>
              <a:t>-style [24] automated verification for low-level systems that are designed</a:t>
            </a:r>
          </a:p>
          <a:p>
            <a:r>
              <a:rPr lang="en-US" dirty="0"/>
              <a:t>to be fast. </a:t>
            </a:r>
            <a:r>
              <a:rPr lang="en-US" dirty="0" err="1"/>
              <a:t>RedLeaf</a:t>
            </a:r>
            <a:r>
              <a:rPr lang="en-US" dirty="0"/>
              <a:t> develops a new verification </a:t>
            </a:r>
            <a:r>
              <a:rPr lang="en-US" dirty="0" err="1"/>
              <a:t>toolchain</a:t>
            </a:r>
            <a:r>
              <a:rPr lang="en-US" dirty="0"/>
              <a:t> built on the SMACK verifier, Boogie </a:t>
            </a:r>
            <a:r>
              <a:rPr lang="en-US" dirty="0" err="1"/>
              <a:t>intermedi</a:t>
            </a:r>
            <a:r>
              <a:rPr lang="en-US" dirty="0"/>
              <a:t>-</a:t>
            </a:r>
          </a:p>
          <a:p>
            <a:r>
              <a:rPr lang="en-US" dirty="0"/>
              <a:t>ate verification language, and the Z3 SMT solver. We argue that </a:t>
            </a:r>
            <a:r>
              <a:rPr lang="en-US" dirty="0" err="1"/>
              <a:t>RedLeaf</a:t>
            </a:r>
            <a:r>
              <a:rPr lang="en-US" dirty="0"/>
              <a:t> is a good fit for implementing</a:t>
            </a:r>
          </a:p>
          <a:p>
            <a:r>
              <a:rPr lang="en-US" dirty="0"/>
              <a:t>functionality of typical firmware subsystems that provide strong security through safety and verification.</a:t>
            </a:r>
          </a:p>
        </p:txBody>
      </p:sp>
      <p:sp>
        <p:nvSpPr>
          <p:cNvPr id="4" name="Slide Number Placeholder 3"/>
          <p:cNvSpPr>
            <a:spLocks noGrp="1"/>
          </p:cNvSpPr>
          <p:nvPr>
            <p:ph type="sldNum" sz="quarter" idx="10"/>
          </p:nvPr>
        </p:nvSpPr>
        <p:spPr/>
        <p:txBody>
          <a:bodyPr/>
          <a:lstStyle/>
          <a:p>
            <a:fld id="{35D2D2AF-5899-461C-9D22-E857EC604DED}" type="slidenum">
              <a:rPr lang="en-US" smtClean="0"/>
              <a:t>11</a:t>
            </a:fld>
            <a:endParaRPr lang="en-US"/>
          </a:p>
        </p:txBody>
      </p:sp>
    </p:spTree>
    <p:extLst>
      <p:ext uri="{BB962C8B-B14F-4D97-AF65-F5344CB8AC3E}">
        <p14:creationId xmlns:p14="http://schemas.microsoft.com/office/powerpoint/2010/main" val="3217607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2D2AF-5899-461C-9D22-E857EC604DED}" type="slidenum">
              <a:rPr lang="en-US" smtClean="0"/>
              <a:t>12</a:t>
            </a:fld>
            <a:endParaRPr lang="en-US"/>
          </a:p>
        </p:txBody>
      </p:sp>
    </p:spTree>
    <p:extLst>
      <p:ext uri="{BB962C8B-B14F-4D97-AF65-F5344CB8AC3E}">
        <p14:creationId xmlns:p14="http://schemas.microsoft.com/office/powerpoint/2010/main" val="234219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moment we work on </a:t>
            </a:r>
            <a:r>
              <a:rPr lang="en-US" dirty="0" err="1"/>
              <a:t>RedLeaf</a:t>
            </a:r>
            <a:r>
              <a:rPr lang="en-US" dirty="0"/>
              <a:t>, a new operating system aimed at leveraging a safe, linear-typed</a:t>
            </a:r>
          </a:p>
          <a:p>
            <a:r>
              <a:rPr lang="en-US" dirty="0"/>
              <a:t>programming language, Rust, for developing secure and reliable systems. 3 </a:t>
            </a:r>
            <a:r>
              <a:rPr lang="en-US" dirty="0" err="1"/>
              <a:t>RedLeaf</a:t>
            </a:r>
            <a:r>
              <a:rPr lang="en-US" dirty="0"/>
              <a:t> builds on two premises: (1) </a:t>
            </a:r>
            <a:r>
              <a:rPr lang="en-US" dirty="0" err="1"/>
              <a:t>lin</a:t>
            </a:r>
            <a:r>
              <a:rPr lang="en-US" dirty="0"/>
              <a:t>-</a:t>
            </a:r>
          </a:p>
          <a:p>
            <a:r>
              <a:rPr lang="en-US" dirty="0"/>
              <a:t>ear types enable practical language safety even for systems with tightest performance and resource bud-</a:t>
            </a:r>
          </a:p>
          <a:p>
            <a:r>
              <a:rPr lang="en-US" dirty="0"/>
              <a:t>gets, (2) a combination of SMT-based reasoning and pointer discipline enforced by Rust’s linear type system</a:t>
            </a:r>
          </a:p>
          <a:p>
            <a:r>
              <a:rPr lang="en-US" dirty="0"/>
              <a:t>provides a way to automate and simplify verification effort and scale it to the size of an operating system</a:t>
            </a:r>
          </a:p>
          <a:p>
            <a:r>
              <a:rPr lang="en-US" dirty="0"/>
              <a:t>kernel. </a:t>
            </a:r>
            <a:r>
              <a:rPr lang="en-US" dirty="0" err="1"/>
              <a:t>RedLeaf</a:t>
            </a:r>
            <a:r>
              <a:rPr lang="en-US" dirty="0"/>
              <a:t> provides a </a:t>
            </a:r>
            <a:r>
              <a:rPr lang="en-US" dirty="0" err="1"/>
              <a:t>Dafny</a:t>
            </a:r>
            <a:r>
              <a:rPr lang="en-US" dirty="0"/>
              <a:t>-style [24] automated verification for low-level systems that are designed</a:t>
            </a:r>
          </a:p>
          <a:p>
            <a:r>
              <a:rPr lang="en-US" dirty="0"/>
              <a:t>to be fast. </a:t>
            </a:r>
            <a:r>
              <a:rPr lang="en-US" dirty="0" err="1"/>
              <a:t>RedLeaf</a:t>
            </a:r>
            <a:r>
              <a:rPr lang="en-US" dirty="0"/>
              <a:t> develops a new verification </a:t>
            </a:r>
            <a:r>
              <a:rPr lang="en-US" dirty="0" err="1"/>
              <a:t>toolchain</a:t>
            </a:r>
            <a:r>
              <a:rPr lang="en-US" dirty="0"/>
              <a:t> built on the SMACK verifier, Boogie </a:t>
            </a:r>
            <a:r>
              <a:rPr lang="en-US" dirty="0" err="1"/>
              <a:t>intermedi</a:t>
            </a:r>
            <a:r>
              <a:rPr lang="en-US" dirty="0"/>
              <a:t>-</a:t>
            </a:r>
          </a:p>
          <a:p>
            <a:r>
              <a:rPr lang="en-US" dirty="0"/>
              <a:t>ate verification language, and the Z3 SMT solver. We argue that </a:t>
            </a:r>
            <a:r>
              <a:rPr lang="en-US" dirty="0" err="1"/>
              <a:t>RedLeaf</a:t>
            </a:r>
            <a:r>
              <a:rPr lang="en-US" dirty="0"/>
              <a:t> is a good fit for implementing</a:t>
            </a:r>
          </a:p>
          <a:p>
            <a:r>
              <a:rPr lang="en-US" dirty="0"/>
              <a:t>functionality of typical firmware subsystems that provide strong security through safety and verification.</a:t>
            </a:r>
          </a:p>
        </p:txBody>
      </p:sp>
      <p:sp>
        <p:nvSpPr>
          <p:cNvPr id="4" name="Slide Number Placeholder 3"/>
          <p:cNvSpPr>
            <a:spLocks noGrp="1"/>
          </p:cNvSpPr>
          <p:nvPr>
            <p:ph type="sldNum" sz="quarter" idx="10"/>
          </p:nvPr>
        </p:nvSpPr>
        <p:spPr/>
        <p:txBody>
          <a:bodyPr/>
          <a:lstStyle/>
          <a:p>
            <a:fld id="{35D2D2AF-5899-461C-9D22-E857EC604DED}" type="slidenum">
              <a:rPr lang="en-US" smtClean="0"/>
              <a:t>17</a:t>
            </a:fld>
            <a:endParaRPr lang="en-US"/>
          </a:p>
        </p:txBody>
      </p:sp>
    </p:spTree>
    <p:extLst>
      <p:ext uri="{BB962C8B-B14F-4D97-AF65-F5344CB8AC3E}">
        <p14:creationId xmlns:p14="http://schemas.microsoft.com/office/powerpoint/2010/main" val="2710133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numerous ways in how the use of computer systems has evolved over the last four decades, modern OS kernels rely on the software</a:t>
            </a:r>
          </a:p>
          <a:p>
            <a:r>
              <a:rPr lang="en-US" dirty="0"/>
              <a:t>development technology that has not changed since early computer systems. </a:t>
            </a:r>
          </a:p>
          <a:p>
            <a:endParaRPr lang="en-US" dirty="0"/>
          </a:p>
          <a:p>
            <a:r>
              <a:rPr lang="en-US" dirty="0"/>
              <a:t>Modern kernels are still developed with a legacy software engineering techniques - a combination of an unsafe programming</a:t>
            </a:r>
          </a:p>
          <a:p>
            <a:r>
              <a:rPr lang="en-US" dirty="0"/>
              <a:t>Language,</a:t>
            </a:r>
            <a:r>
              <a:rPr lang="en-US" baseline="0" dirty="0"/>
              <a:t> </a:t>
            </a:r>
            <a:r>
              <a:rPr lang="en-US" dirty="0"/>
              <a:t>and virtually no testing or verification tools.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2</a:t>
            </a:fld>
            <a:endParaRPr lang="en-US" dirty="0"/>
          </a:p>
        </p:txBody>
      </p:sp>
    </p:spTree>
    <p:extLst>
      <p:ext uri="{BB962C8B-B14F-4D97-AF65-F5344CB8AC3E}">
        <p14:creationId xmlns:p14="http://schemas.microsoft.com/office/powerpoint/2010/main" val="141112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numerous ways in how the use of computer systems has evolved over the last four decades, modern OS kernels rely on the software</a:t>
            </a:r>
          </a:p>
          <a:p>
            <a:r>
              <a:rPr lang="en-US" dirty="0"/>
              <a:t>development technology that has not changed since early computer systems. </a:t>
            </a:r>
          </a:p>
          <a:p>
            <a:endParaRPr lang="en-US" dirty="0"/>
          </a:p>
          <a:p>
            <a:r>
              <a:rPr lang="en-US" dirty="0"/>
              <a:t>Modern kernels are still developed with a legacy software engineering techniques - a combination of an unsafe programming</a:t>
            </a:r>
          </a:p>
          <a:p>
            <a:r>
              <a:rPr lang="en-US" dirty="0"/>
              <a:t>Language,</a:t>
            </a:r>
            <a:r>
              <a:rPr lang="en-US" baseline="0" dirty="0"/>
              <a:t> </a:t>
            </a:r>
            <a:r>
              <a:rPr lang="en-US" dirty="0"/>
              <a:t>and virtually no testing or verification tools.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3</a:t>
            </a:fld>
            <a:endParaRPr lang="en-US" dirty="0"/>
          </a:p>
        </p:txBody>
      </p:sp>
    </p:spTree>
    <p:extLst>
      <p:ext uri="{BB962C8B-B14F-4D97-AF65-F5344CB8AC3E}">
        <p14:creationId xmlns:p14="http://schemas.microsoft.com/office/powerpoint/2010/main" val="327303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a:t>
            </a:r>
            <a:r>
              <a:rPr lang="en-US" baseline="0" dirty="0"/>
              <a:t> kernels are designed to time-share scarce hardware resources of a single server, but today, thousands of machines are dedicated to a single task. </a:t>
            </a:r>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4</a:t>
            </a:fld>
            <a:endParaRPr lang="en-US" dirty="0"/>
          </a:p>
        </p:txBody>
      </p:sp>
    </p:spTree>
    <p:extLst>
      <p:ext uri="{BB962C8B-B14F-4D97-AF65-F5344CB8AC3E}">
        <p14:creationId xmlns:p14="http://schemas.microsoft.com/office/powerpoint/2010/main" val="169720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t>
            </a:r>
            <a:r>
              <a:rPr lang="en-US" baseline="0" dirty="0"/>
              <a:t> kernels </a:t>
            </a:r>
            <a:r>
              <a:rPr lang="en-US" dirty="0"/>
              <a:t>provide an industry  standard execution environment for nearly every consumer and enterprise device</a:t>
            </a:r>
            <a:r>
              <a:rPr lang="en-US" baseline="0" dirty="0"/>
              <a:t> ranging from mobile phones to data centers.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Today, conventional</a:t>
            </a:r>
            <a:r>
              <a:rPr lang="en-US" baseline="0" dirty="0"/>
              <a:t> </a:t>
            </a:r>
            <a:r>
              <a:rPr lang="en-US" dirty="0"/>
              <a:t>OS kernels are a de-facto part of many mission critical systems</a:t>
            </a:r>
          </a:p>
          <a:p>
            <a:pPr marL="171450" indent="-171450">
              <a:buFontTx/>
              <a:buChar char="-"/>
            </a:pPr>
            <a:r>
              <a:rPr lang="en-US" dirty="0"/>
              <a:t>Autonomous</a:t>
            </a:r>
            <a:r>
              <a:rPr lang="en-US" baseline="0" dirty="0"/>
              <a:t> cars</a:t>
            </a:r>
            <a:r>
              <a:rPr lang="en-US" dirty="0"/>
              <a:t>, </a:t>
            </a:r>
          </a:p>
          <a:p>
            <a:pPr marL="171450" indent="-171450">
              <a:buFontTx/>
              <a:buChar char="-"/>
            </a:pPr>
            <a:r>
              <a:rPr lang="en-US" dirty="0"/>
              <a:t>Embedded</a:t>
            </a:r>
            <a:r>
              <a:rPr lang="en-US" baseline="0" dirty="0"/>
              <a:t> m</a:t>
            </a:r>
            <a:r>
              <a:rPr lang="en-US" dirty="0"/>
              <a:t>edical devices</a:t>
            </a:r>
          </a:p>
          <a:p>
            <a:pPr marL="171450" indent="-171450">
              <a:buFontTx/>
              <a:buChar char="-"/>
            </a:pPr>
            <a:r>
              <a:rPr lang="en-US" dirty="0"/>
              <a:t>Industrial</a:t>
            </a:r>
            <a:r>
              <a:rPr lang="en-US" baseline="0" dirty="0"/>
              <a:t> control systems </a:t>
            </a:r>
            <a:r>
              <a:rPr lang="en-US" dirty="0"/>
              <a:t>like uranium</a:t>
            </a:r>
            <a:r>
              <a:rPr lang="en-US" baseline="0" dirty="0"/>
              <a:t> centrifuges </a:t>
            </a:r>
            <a:r>
              <a:rPr lang="en-US" dirty="0"/>
              <a:t> </a:t>
            </a:r>
          </a:p>
          <a:p>
            <a:pPr marL="171450" indent="-171450">
              <a:buFontTx/>
              <a:buChar char="-"/>
            </a:pPr>
            <a:r>
              <a:rPr lang="en-US" dirty="0"/>
              <a:t>Flight control and in-flight</a:t>
            </a:r>
            <a:r>
              <a:rPr lang="en-US" baseline="0" dirty="0"/>
              <a:t> entertainment systems, </a:t>
            </a:r>
          </a:p>
          <a:p>
            <a:pPr marL="171450" indent="-171450">
              <a:buFontTx/>
              <a:buChar char="-"/>
            </a:pPr>
            <a:r>
              <a:rPr lang="en-US" baseline="0" dirty="0"/>
              <a:t>And even scientific tools like large </a:t>
            </a:r>
            <a:r>
              <a:rPr lang="en-US" baseline="0" dirty="0" err="1"/>
              <a:t>hordon</a:t>
            </a:r>
            <a:r>
              <a:rPr lang="en-US" baseline="0" dirty="0"/>
              <a:t> collider</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24B5C477-61CD-4CEC-A624-BD9F4F09E1E3}" type="slidenum">
              <a:rPr lang="en-US" smtClean="0"/>
              <a:t>5</a:t>
            </a:fld>
            <a:endParaRPr lang="en-US"/>
          </a:p>
        </p:txBody>
      </p:sp>
    </p:spTree>
    <p:extLst>
      <p:ext uri="{BB962C8B-B14F-4D97-AF65-F5344CB8AC3E}">
        <p14:creationId xmlns:p14="http://schemas.microsoft.com/office/powerpoint/2010/main" val="136859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Modern kernels are notoriously complex. A typical kernel like Linux consists of 12,000,000 lines of code, 40 major</a:t>
            </a:r>
            <a:r>
              <a:rPr lang="en-US" sz="2800" baseline="0" dirty="0"/>
              <a:t> subsystems, and over 3,000 device drivers. </a:t>
            </a:r>
          </a:p>
          <a:p>
            <a:r>
              <a:rPr lang="en-US" sz="2800" baseline="0" dirty="0"/>
              <a:t>Kernel </a:t>
            </a:r>
            <a:r>
              <a:rPr lang="en-US" sz="2800" dirty="0"/>
              <a:t>code routinely employs </a:t>
            </a:r>
          </a:p>
          <a:p>
            <a:r>
              <a:rPr lang="en-US" sz="2800" baseline="0" dirty="0"/>
              <a:t>   -- </a:t>
            </a:r>
            <a:r>
              <a:rPr lang="en-US" sz="2800" dirty="0"/>
              <a:t>manual management of low-level concurrency primitives, </a:t>
            </a:r>
          </a:p>
          <a:p>
            <a:r>
              <a:rPr lang="en-US" sz="2800" dirty="0"/>
              <a:t>   --</a:t>
            </a:r>
            <a:r>
              <a:rPr lang="en-US" sz="2800" baseline="0" dirty="0"/>
              <a:t> </a:t>
            </a:r>
            <a:r>
              <a:rPr lang="en-US" sz="2800" dirty="0"/>
              <a:t>handles millions of object allocations and </a:t>
            </a:r>
            <a:r>
              <a:rPr lang="en-US" sz="2800" dirty="0" err="1"/>
              <a:t>deallocations</a:t>
            </a:r>
            <a:r>
              <a:rPr lang="en-US" sz="2800" dirty="0"/>
              <a:t> per second,</a:t>
            </a:r>
          </a:p>
          <a:p>
            <a:r>
              <a:rPr lang="en-US" sz="2800" dirty="0"/>
              <a:t>   --</a:t>
            </a:r>
            <a:r>
              <a:rPr lang="en-US" sz="2800" baseline="0" dirty="0"/>
              <a:t> </a:t>
            </a:r>
            <a:r>
              <a:rPr lang="en-US" sz="2800" dirty="0"/>
              <a:t>implements numerous security and access control checks, </a:t>
            </a:r>
          </a:p>
          <a:p>
            <a:r>
              <a:rPr lang="en-US" sz="2800" dirty="0"/>
              <a:t>   -- and adheres to multiple conventions that</a:t>
            </a:r>
            <a:r>
              <a:rPr lang="en-US" sz="2800" baseline="0" dirty="0"/>
              <a:t> </a:t>
            </a:r>
            <a:r>
              <a:rPr lang="en-US" sz="2800" dirty="0"/>
              <a:t>describe allocation, locking, and synchronization of kernel data structures in nearly every kernel function.</a:t>
            </a:r>
          </a:p>
          <a:p>
            <a:endParaRPr lang="en-US" sz="2800" dirty="0"/>
          </a:p>
          <a:p>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6</a:t>
            </a:fld>
            <a:endParaRPr lang="en-US"/>
          </a:p>
        </p:txBody>
      </p:sp>
    </p:spTree>
    <p:extLst>
      <p:ext uri="{BB962C8B-B14F-4D97-AF65-F5344CB8AC3E}">
        <p14:creationId xmlns:p14="http://schemas.microsoft.com/office/powerpoint/2010/main" val="333808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the Common Vulnerabilities and Exposures database lists 133 Linux kernel vulnerabilities that allow for privilege escalation,</a:t>
            </a:r>
          </a:p>
          <a:p>
            <a:r>
              <a:rPr lang="en-US" dirty="0"/>
              <a:t>denial-of-service, and other exploits. This number is consistent across several years.</a:t>
            </a:r>
          </a:p>
          <a:p>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8</a:t>
            </a:fld>
            <a:endParaRPr lang="en-US" dirty="0"/>
          </a:p>
        </p:txBody>
      </p:sp>
    </p:spTree>
    <p:extLst>
      <p:ext uri="{BB962C8B-B14F-4D97-AF65-F5344CB8AC3E}">
        <p14:creationId xmlns:p14="http://schemas.microsoft.com/office/powerpoint/2010/main" val="312345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Kernel</a:t>
            </a:r>
            <a:r>
              <a:rPr lang="en-US" baseline="0" dirty="0"/>
              <a:t> bugs can be simple. </a:t>
            </a:r>
            <a:r>
              <a:rPr lang="en-US" dirty="0"/>
              <a:t>This is an example of an</a:t>
            </a:r>
            <a:r>
              <a:rPr lang="en-US" baseline="0" dirty="0"/>
              <a:t> error that allows execution of an arbitrary code, and thus privilege escalation. This exploit was present in the Linux kernel for nearly three years. Moreover this code is part of the Linux network firewall, or in other words part of the system that is responsible for controlling network traffic to the system. This exploit was enabling exploitation of the system over the network by simply sending a well-designed network packet. </a:t>
            </a:r>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9</a:t>
            </a:fld>
            <a:endParaRPr lang="en-US"/>
          </a:p>
        </p:txBody>
      </p:sp>
    </p:spTree>
    <p:extLst>
      <p:ext uri="{BB962C8B-B14F-4D97-AF65-F5344CB8AC3E}">
        <p14:creationId xmlns:p14="http://schemas.microsoft.com/office/powerpoint/2010/main" val="137412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modern system, an attacker is one kernel vulnerability away from taking control over the entire machine. </a:t>
            </a:r>
          </a:p>
          <a:p>
            <a:endParaRPr lang="en-US" dirty="0"/>
          </a:p>
          <a:p>
            <a:r>
              <a:rPr lang="en-US" dirty="0"/>
              <a:t>Despite the fact that a number of dynamic mechanisms have been invented to protect execution of the operating system kernel (like</a:t>
            </a:r>
            <a:r>
              <a:rPr lang="en-US" baseline="0" dirty="0"/>
              <a:t> </a:t>
            </a:r>
          </a:p>
          <a:p>
            <a:r>
              <a:rPr lang="en-US" baseline="0" dirty="0"/>
              <a:t>  -- </a:t>
            </a:r>
            <a:r>
              <a:rPr lang="en-US" dirty="0"/>
              <a:t>stack guards [32], </a:t>
            </a:r>
          </a:p>
          <a:p>
            <a:r>
              <a:rPr lang="en-US" dirty="0"/>
              <a:t>  -- address space randomization [60], </a:t>
            </a:r>
          </a:p>
          <a:p>
            <a:r>
              <a:rPr lang="en-US" dirty="0"/>
              <a:t>  --</a:t>
            </a:r>
            <a:r>
              <a:rPr lang="en-US" baseline="0" dirty="0"/>
              <a:t> </a:t>
            </a:r>
            <a:r>
              <a:rPr lang="en-US" dirty="0"/>
              <a:t>executable space protection [110], </a:t>
            </a:r>
          </a:p>
          <a:p>
            <a:r>
              <a:rPr lang="en-US" dirty="0"/>
              <a:t>  --</a:t>
            </a:r>
            <a:r>
              <a:rPr lang="en-US" baseline="0" dirty="0"/>
              <a:t> </a:t>
            </a:r>
            <a:r>
              <a:rPr lang="en-US" dirty="0"/>
              <a:t>control flow integrity [1, 40], </a:t>
            </a:r>
          </a:p>
          <a:p>
            <a:endParaRPr lang="en-US" dirty="0"/>
          </a:p>
          <a:p>
            <a:r>
              <a:rPr lang="en-US" dirty="0"/>
              <a:t>Attackers come up with new ways to bypass these protection techniques</a:t>
            </a:r>
          </a:p>
          <a:p>
            <a:endParaRPr lang="en-US" dirty="0"/>
          </a:p>
          <a:p>
            <a:r>
              <a:rPr lang="en-US" dirty="0"/>
              <a:t>At the same time, monolithic kernels are still beyond the</a:t>
            </a:r>
            <a:r>
              <a:rPr lang="en-US" baseline="0" dirty="0"/>
              <a:t>  </a:t>
            </a:r>
            <a:r>
              <a:rPr lang="en-US" dirty="0"/>
              <a:t>reach of verification and static analysis tools due to their complexity in terms of size, number</a:t>
            </a:r>
            <a:r>
              <a:rPr lang="en-US" baseline="0" dirty="0"/>
              <a:t> of components, </a:t>
            </a:r>
            <a:r>
              <a:rPr lang="en-US" dirty="0"/>
              <a:t>complex interfaces,</a:t>
            </a:r>
            <a:r>
              <a:rPr lang="en-US" baseline="0" dirty="0"/>
              <a:t> and </a:t>
            </a:r>
            <a:r>
              <a:rPr lang="en-US" dirty="0"/>
              <a:t>complex</a:t>
            </a:r>
            <a:r>
              <a:rPr lang="en-US" baseline="0" dirty="0"/>
              <a:t> </a:t>
            </a:r>
            <a:r>
              <a:rPr lang="en-US" dirty="0"/>
              <a:t>interactions.</a:t>
            </a:r>
          </a:p>
          <a:p>
            <a:endParaRPr lang="en-US" dirty="0"/>
          </a:p>
        </p:txBody>
      </p:sp>
      <p:sp>
        <p:nvSpPr>
          <p:cNvPr id="4" name="Slide Number Placeholder 3"/>
          <p:cNvSpPr>
            <a:spLocks noGrp="1"/>
          </p:cNvSpPr>
          <p:nvPr>
            <p:ph type="sldNum" sz="quarter" idx="10"/>
          </p:nvPr>
        </p:nvSpPr>
        <p:spPr/>
        <p:txBody>
          <a:bodyPr/>
          <a:lstStyle/>
          <a:p>
            <a:fld id="{24B5C477-61CD-4CEC-A624-BD9F4F09E1E3}" type="slidenum">
              <a:rPr lang="en-US" smtClean="0"/>
              <a:t>10</a:t>
            </a:fld>
            <a:endParaRPr lang="en-US"/>
          </a:p>
        </p:txBody>
      </p:sp>
    </p:spTree>
    <p:extLst>
      <p:ext uri="{BB962C8B-B14F-4D97-AF65-F5344CB8AC3E}">
        <p14:creationId xmlns:p14="http://schemas.microsoft.com/office/powerpoint/2010/main" val="328500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39B064B-878F-4E5B-89A0-98A0D1CD6167}"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2F4811-90BF-4609-8FB4-BCFF6D360607}" type="datetime1">
              <a:rPr lang="en-US" smtClean="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4A72B97-E237-48D3-A751-31DD263ED9D5}"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5B6D68C-EC47-4C54-A23D-AD68AAFD8C7F}"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D71E4-A3C4-42D9-9558-AFABC84487C8}"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898AD8C-A6F6-4936-B106-17D996426F87}" type="datetime1">
              <a:rPr lang="en-US" smtClean="0"/>
              <a:t>1/9/24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8F980E-0C2E-48AD-96CA-25801E4A77FB}" type="datetime1">
              <a:rPr lang="en-US" smtClean="0"/>
              <a:t>1/9/24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F1B1F-BBFC-427B-B092-D350D5D24B26}"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714AB2-F159-4800-836C-C6C76B10A938}"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3350E-A335-4AD3-8B4E-597E3509FAD7}"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7A4712-4F3A-4719-A61E-CF3AEFDC03A5}"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7E788-72D2-470C-9A16-F92AD867A7ED}" type="datetime1">
              <a:rPr lang="en-US" smtClean="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16A8A7-BFBB-455F-B9A7-4E9C0E6213DD}" type="datetime1">
              <a:rPr lang="en-US" smtClean="0"/>
              <a:t>1/9/24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21C3B21-5B5E-4DBE-A054-BFFA4C46BA56}" type="datetime1">
              <a:rPr lang="en-US" smtClean="0"/>
              <a:t>1/9/24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195BA8-2CA3-4FBA-96C9-F58B497BC4F0}" type="datetime1">
              <a:rPr lang="en-US" smtClean="0"/>
              <a:t>1/9/24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096C64A-4BF0-43BA-AEF2-B2A04197E9C8}" type="datetime1">
              <a:rPr lang="en-US" smtClean="0"/>
              <a:t>1/9/24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0CD2C-27EF-49A1-B64F-412854FE780C}" type="datetime1">
              <a:rPr lang="en-US" smtClean="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20">
                    <a14:imgEffect>
                      <a14:brightnessContrast bright="-64000" contrast="14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C4A6E18-3EC1-4E57-A8A6-FE161E273712}" type="datetime1">
              <a:rPr lang="en-US" smtClean="0"/>
              <a:t>1/9/24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423677"/>
            <a:ext cx="10046445" cy="2640106"/>
          </a:xfrm>
        </p:spPr>
        <p:txBody>
          <a:bodyPr/>
          <a:lstStyle/>
          <a:p>
            <a:r>
              <a:rPr lang="en-US" sz="4800" dirty="0"/>
              <a:t>Why should you do an OS class?</a:t>
            </a:r>
          </a:p>
        </p:txBody>
      </p:sp>
      <p:sp>
        <p:nvSpPr>
          <p:cNvPr id="4" name="Text Placeholder 3"/>
          <p:cNvSpPr>
            <a:spLocks noGrp="1"/>
          </p:cNvSpPr>
          <p:nvPr>
            <p:ph type="subTitle" idx="1"/>
          </p:nvPr>
        </p:nvSpPr>
        <p:spPr>
          <a:xfrm>
            <a:off x="1154955" y="2891967"/>
            <a:ext cx="8825658" cy="1712259"/>
          </a:xfrm>
        </p:spPr>
        <p:txBody>
          <a:bodyPr>
            <a:noAutofit/>
          </a:bodyPr>
          <a:lstStyle/>
          <a:p>
            <a:r>
              <a:rPr lang="en-US" sz="3200" dirty="0"/>
              <a:t>In the age of data centers, heterogeneous hardware and targeted Security attacks</a:t>
            </a:r>
          </a:p>
        </p:txBody>
      </p:sp>
      <p:sp>
        <p:nvSpPr>
          <p:cNvPr id="5" name="Title 3"/>
          <p:cNvSpPr txBox="1">
            <a:spLocks/>
          </p:cNvSpPr>
          <p:nvPr/>
        </p:nvSpPr>
        <p:spPr>
          <a:xfrm>
            <a:off x="6603101" y="4353499"/>
            <a:ext cx="4864375" cy="1780263"/>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Anton Burtsev</a:t>
            </a:r>
          </a:p>
          <a:p>
            <a:r>
              <a:rPr lang="en-US" sz="2400" dirty="0"/>
              <a:t>www.cs.utah.edu/~aburtsev</a:t>
            </a:r>
          </a:p>
          <a:p>
            <a:r>
              <a:rPr lang="en-US" sz="2400" dirty="0"/>
              <a:t>anton.burtsev@utah.edu</a:t>
            </a:r>
            <a:endParaRPr lang="en-US" dirty="0"/>
          </a:p>
        </p:txBody>
      </p:sp>
    </p:spTree>
    <p:extLst>
      <p:ext uri="{BB962C8B-B14F-4D97-AF65-F5344CB8AC3E}">
        <p14:creationId xmlns:p14="http://schemas.microsoft.com/office/powerpoint/2010/main" val="191181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03312" y="1385454"/>
            <a:ext cx="8946541" cy="4862945"/>
          </a:xfrm>
        </p:spPr>
        <p:txBody>
          <a:bodyPr>
            <a:normAutofit/>
          </a:bodyPr>
          <a:lstStyle/>
          <a:p>
            <a:pPr marL="0" indent="0">
              <a:buNone/>
            </a:pPr>
            <a:r>
              <a:rPr lang="en-US" sz="3200" dirty="0"/>
              <a:t>In a modern system, an attacker is </a:t>
            </a:r>
            <a:r>
              <a:rPr lang="en-US" sz="3200" b="1" dirty="0"/>
              <a:t>one kernel vulnerability away</a:t>
            </a:r>
            <a:r>
              <a:rPr lang="en-US" sz="3200" dirty="0"/>
              <a:t> from gaining complete control of the entire machine</a:t>
            </a:r>
          </a:p>
          <a:p>
            <a:pPr marL="0" indent="0">
              <a:buNone/>
            </a:pPr>
            <a:endParaRPr lang="en-US" sz="3200" dirty="0"/>
          </a:p>
          <a:p>
            <a:pPr marL="0" indent="0">
              <a:buNone/>
            </a:pPr>
            <a:endParaRPr lang="en-US" sz="3200" dirty="0"/>
          </a:p>
          <a:p>
            <a:r>
              <a:rPr lang="en-US" sz="3200" dirty="0"/>
              <a:t>Not going to change</a:t>
            </a:r>
          </a:p>
        </p:txBody>
      </p:sp>
      <p:sp>
        <p:nvSpPr>
          <p:cNvPr id="2" name="Slide Number Placeholder 1"/>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3046997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pizza, indoor, food, vegetable&#10;&#10;Description generated with high confidence">
            <a:extLst>
              <a:ext uri="{FF2B5EF4-FFF2-40B4-BE49-F238E27FC236}">
                <a16:creationId xmlns:a16="http://schemas.microsoft.com/office/drawing/2014/main" id="{EA17AEAB-545B-4D56-AE1F-4778147681E0}"/>
              </a:ext>
            </a:extLst>
          </p:cNvPr>
          <p:cNvPicPr>
            <a:picLocks noChangeAspect="1"/>
          </p:cNvPicPr>
          <p:nvPr/>
        </p:nvPicPr>
        <p:blipFill>
          <a:blip r:embed="rId3"/>
          <a:stretch>
            <a:fillRect/>
          </a:stretch>
        </p:blipFill>
        <p:spPr>
          <a:xfrm>
            <a:off x="-3067" y="-2744"/>
            <a:ext cx="12230421" cy="6863488"/>
          </a:xfrm>
          <a:prstGeom prst="rect">
            <a:avLst/>
          </a:prstGeom>
        </p:spPr>
      </p:pic>
      <p:sp>
        <p:nvSpPr>
          <p:cNvPr id="3" name="Title 2"/>
          <p:cNvSpPr>
            <a:spLocks noGrp="1"/>
          </p:cNvSpPr>
          <p:nvPr>
            <p:ph type="title"/>
          </p:nvPr>
        </p:nvSpPr>
        <p:spPr>
          <a:xfrm>
            <a:off x="1154956" y="3257289"/>
            <a:ext cx="10635140" cy="2839087"/>
          </a:xfrm>
        </p:spPr>
        <p:txBody>
          <a:bodyPr/>
          <a:lstStyle/>
          <a:p>
            <a:r>
              <a:rPr lang="en-US" sz="5400" dirty="0">
                <a:solidFill>
                  <a:schemeClr val="tx1"/>
                </a:solidFill>
              </a:rPr>
              <a:t>Can we make these systems secure? </a:t>
            </a:r>
            <a:br>
              <a:rPr lang="en-US" dirty="0">
                <a:solidFill>
                  <a:schemeClr val="tx1"/>
                </a:solidFill>
              </a:rPr>
            </a:br>
            <a:r>
              <a:rPr lang="en-US" sz="5400" b="1" dirty="0" err="1">
                <a:solidFill>
                  <a:schemeClr val="accent1"/>
                </a:solidFill>
              </a:rPr>
              <a:t>RedLeaf</a:t>
            </a:r>
            <a:r>
              <a:rPr lang="en-US" sz="5400" b="1" dirty="0">
                <a:solidFill>
                  <a:schemeClr val="accent1"/>
                </a:solidFill>
              </a:rPr>
              <a:t> Operating System </a:t>
            </a:r>
            <a:br>
              <a:rPr lang="en-US" sz="5400" b="1" dirty="0">
                <a:solidFill>
                  <a:schemeClr val="accent1"/>
                </a:solidFill>
                <a:cs typeface="Calibri Light"/>
              </a:rPr>
            </a:br>
            <a:r>
              <a:rPr lang="en-US" sz="5400" b="1" dirty="0">
                <a:solidFill>
                  <a:schemeClr val="tx1">
                    <a:lumMod val="95000"/>
                  </a:schemeClr>
                </a:solidFill>
              </a:rPr>
              <a:t>Rust + </a:t>
            </a:r>
            <a:r>
              <a:rPr lang="en-US" sz="5400" b="1" dirty="0" err="1">
                <a:solidFill>
                  <a:schemeClr val="tx1">
                    <a:lumMod val="95000"/>
                  </a:schemeClr>
                </a:solidFill>
              </a:rPr>
              <a:t>Dafny</a:t>
            </a:r>
            <a:r>
              <a:rPr lang="en-US" sz="5400" b="1" dirty="0">
                <a:solidFill>
                  <a:schemeClr val="tx1">
                    <a:lumMod val="95000"/>
                  </a:schemeClr>
                </a:solidFill>
              </a:rPr>
              <a:t>-style verification</a:t>
            </a:r>
            <a:endParaRPr lang="en-US" sz="5400" b="1" dirty="0">
              <a:solidFill>
                <a:schemeClr val="tx1">
                  <a:lumMod val="95000"/>
                </a:schemeClr>
              </a:solidFill>
              <a:cs typeface="Calibri Light"/>
            </a:endParaRPr>
          </a:p>
        </p:txBody>
      </p:sp>
    </p:spTree>
    <p:extLst>
      <p:ext uri="{BB962C8B-B14F-4D97-AF65-F5344CB8AC3E}">
        <p14:creationId xmlns:p14="http://schemas.microsoft.com/office/powerpoint/2010/main" val="4111572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723F-F382-4110-98EF-AC37CA8C1FB3}"/>
              </a:ext>
            </a:extLst>
          </p:cNvPr>
          <p:cNvSpPr>
            <a:spLocks noGrp="1"/>
          </p:cNvSpPr>
          <p:nvPr>
            <p:ph type="title"/>
          </p:nvPr>
        </p:nvSpPr>
        <p:spPr/>
        <p:txBody>
          <a:bodyPr/>
          <a:lstStyle/>
          <a:p>
            <a:r>
              <a:rPr lang="en-US" dirty="0">
                <a:cs typeface="Calibri Light"/>
              </a:rPr>
              <a:t>Rust</a:t>
            </a:r>
            <a:endParaRPr lang="en-US" dirty="0"/>
          </a:p>
        </p:txBody>
      </p:sp>
      <p:sp>
        <p:nvSpPr>
          <p:cNvPr id="3" name="Content Placeholder 2">
            <a:extLst>
              <a:ext uri="{FF2B5EF4-FFF2-40B4-BE49-F238E27FC236}">
                <a16:creationId xmlns:a16="http://schemas.microsoft.com/office/drawing/2014/main" id="{687893A1-E2C5-4C6F-B6BB-10CB1399325D}"/>
              </a:ext>
            </a:extLst>
          </p:cNvPr>
          <p:cNvSpPr>
            <a:spLocks noGrp="1"/>
          </p:cNvSpPr>
          <p:nvPr>
            <p:ph idx="1"/>
          </p:nvPr>
        </p:nvSpPr>
        <p:spPr>
          <a:xfrm>
            <a:off x="838200" y="1391830"/>
            <a:ext cx="4382924" cy="4871405"/>
          </a:xfrm>
        </p:spPr>
        <p:txBody>
          <a:bodyPr vert="horz" lIns="91440" tIns="45720" rIns="91440" bIns="45720" rtlCol="0" anchor="t">
            <a:noAutofit/>
          </a:bodyPr>
          <a:lstStyle/>
          <a:p>
            <a:r>
              <a:rPr lang="en-US" sz="1600" dirty="0">
                <a:latin typeface="+mn-lt"/>
                <a:cs typeface="Calibri"/>
              </a:rPr>
              <a:t>Safe language build around idea of linear types</a:t>
            </a:r>
          </a:p>
          <a:p>
            <a:endParaRPr lang="en-US" sz="1600" dirty="0">
              <a:latin typeface="+mn-lt"/>
            </a:endParaRPr>
          </a:p>
          <a:p>
            <a:pPr lvl="1"/>
            <a:r>
              <a:rPr lang="en-US" sz="1600" dirty="0">
                <a:latin typeface="+mn-lt"/>
              </a:rPr>
              <a:t>Normally, safety requires a garbage collector</a:t>
            </a:r>
          </a:p>
          <a:p>
            <a:pPr lvl="2"/>
            <a:r>
              <a:rPr lang="en-US" dirty="0">
                <a:latin typeface="+mn-lt"/>
              </a:rPr>
              <a:t>Multiple pointers can point into an object</a:t>
            </a:r>
          </a:p>
          <a:p>
            <a:pPr lvl="2"/>
            <a:r>
              <a:rPr lang="en-US" dirty="0">
                <a:latin typeface="+mn-lt"/>
              </a:rPr>
              <a:t>Even if one pointer is </a:t>
            </a:r>
            <a:r>
              <a:rPr lang="en-US" dirty="0" err="1">
                <a:latin typeface="+mn-lt"/>
              </a:rPr>
              <a:t>deallocated</a:t>
            </a:r>
            <a:r>
              <a:rPr lang="en-US" dirty="0">
                <a:latin typeface="+mn-lt"/>
              </a:rPr>
              <a:t> we don’t know if there are other aliases</a:t>
            </a:r>
          </a:p>
          <a:p>
            <a:pPr lvl="2"/>
            <a:endParaRPr lang="en-US" dirty="0">
              <a:latin typeface="+mn-lt"/>
            </a:endParaRPr>
          </a:p>
          <a:p>
            <a:pPr lvl="1"/>
            <a:r>
              <a:rPr lang="en-US" sz="1600" dirty="0">
                <a:latin typeface="+mn-lt"/>
              </a:rPr>
              <a:t>In Rust there are no aliases! </a:t>
            </a:r>
          </a:p>
          <a:p>
            <a:pPr lvl="2"/>
            <a:r>
              <a:rPr lang="en-US" dirty="0">
                <a:latin typeface="+mn-lt"/>
              </a:rPr>
              <a:t>No need to walk the heap</a:t>
            </a:r>
          </a:p>
          <a:p>
            <a:endParaRPr lang="en-US" sz="1600" dirty="0">
              <a:latin typeface="+mn-lt"/>
            </a:endParaRPr>
          </a:p>
        </p:txBody>
      </p:sp>
      <p:sp>
        <p:nvSpPr>
          <p:cNvPr id="5" name="Rectangle 4"/>
          <p:cNvSpPr/>
          <p:nvPr/>
        </p:nvSpPr>
        <p:spPr>
          <a:xfrm>
            <a:off x="7680960" y="1825625"/>
            <a:ext cx="1133856" cy="423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vec</a:t>
            </a:r>
            <a:endParaRPr lang="en-US" dirty="0"/>
          </a:p>
        </p:txBody>
      </p:sp>
      <p:cxnSp>
        <p:nvCxnSpPr>
          <p:cNvPr id="7" name="Straight Arrow Connector 6"/>
          <p:cNvCxnSpPr/>
          <p:nvPr/>
        </p:nvCxnSpPr>
        <p:spPr>
          <a:xfrm>
            <a:off x="6812280" y="687340"/>
            <a:ext cx="1325880" cy="9418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567928" y="967676"/>
            <a:ext cx="1325880" cy="6596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611112" y="554577"/>
            <a:ext cx="137160" cy="132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343688" y="658574"/>
            <a:ext cx="317716" cy="369332"/>
          </a:xfrm>
          <a:prstGeom prst="rect">
            <a:avLst/>
          </a:prstGeom>
          <a:noFill/>
        </p:spPr>
        <p:txBody>
          <a:bodyPr wrap="none" rtlCol="0">
            <a:spAutoFit/>
          </a:bodyPr>
          <a:lstStyle/>
          <a:p>
            <a:r>
              <a:rPr lang="en-US" dirty="0"/>
              <a:t>A</a:t>
            </a:r>
          </a:p>
        </p:txBody>
      </p:sp>
      <p:sp>
        <p:nvSpPr>
          <p:cNvPr id="12" name="Oval 11"/>
          <p:cNvSpPr/>
          <p:nvPr/>
        </p:nvSpPr>
        <p:spPr>
          <a:xfrm>
            <a:off x="9973056" y="849542"/>
            <a:ext cx="137160" cy="132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138086" y="617172"/>
            <a:ext cx="317716" cy="369332"/>
          </a:xfrm>
          <a:prstGeom prst="rect">
            <a:avLst/>
          </a:prstGeom>
          <a:noFill/>
        </p:spPr>
        <p:txBody>
          <a:bodyPr wrap="none" rtlCol="0">
            <a:spAutoFit/>
          </a:bodyPr>
          <a:lstStyle/>
          <a:p>
            <a:r>
              <a:rPr lang="en-US" dirty="0"/>
              <a:t>B</a:t>
            </a:r>
          </a:p>
        </p:txBody>
      </p:sp>
      <p:cxnSp>
        <p:nvCxnSpPr>
          <p:cNvPr id="15" name="Straight Arrow Connector 14"/>
          <p:cNvCxnSpPr/>
          <p:nvPr/>
        </p:nvCxnSpPr>
        <p:spPr>
          <a:xfrm>
            <a:off x="7068312" y="617172"/>
            <a:ext cx="2825496" cy="2260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7680960" y="5059553"/>
            <a:ext cx="1133856" cy="423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vec</a:t>
            </a:r>
            <a:endParaRPr lang="en-US" dirty="0"/>
          </a:p>
        </p:txBody>
      </p:sp>
      <p:cxnSp>
        <p:nvCxnSpPr>
          <p:cNvPr id="17" name="Straight Arrow Connector 16"/>
          <p:cNvCxnSpPr/>
          <p:nvPr/>
        </p:nvCxnSpPr>
        <p:spPr>
          <a:xfrm>
            <a:off x="6812280" y="3921268"/>
            <a:ext cx="1325880" cy="9418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567928" y="4201604"/>
            <a:ext cx="1325880" cy="6596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611112" y="3788505"/>
            <a:ext cx="137160" cy="132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43688" y="3892502"/>
            <a:ext cx="317716" cy="369332"/>
          </a:xfrm>
          <a:prstGeom prst="rect">
            <a:avLst/>
          </a:prstGeom>
          <a:noFill/>
        </p:spPr>
        <p:txBody>
          <a:bodyPr wrap="none" rtlCol="0">
            <a:spAutoFit/>
          </a:bodyPr>
          <a:lstStyle/>
          <a:p>
            <a:r>
              <a:rPr lang="en-US" dirty="0"/>
              <a:t>A</a:t>
            </a:r>
          </a:p>
        </p:txBody>
      </p:sp>
      <p:sp>
        <p:nvSpPr>
          <p:cNvPr id="21" name="Oval 20"/>
          <p:cNvSpPr/>
          <p:nvPr/>
        </p:nvSpPr>
        <p:spPr>
          <a:xfrm>
            <a:off x="9973056" y="4083470"/>
            <a:ext cx="137160" cy="132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138086" y="3851100"/>
            <a:ext cx="317716" cy="369332"/>
          </a:xfrm>
          <a:prstGeom prst="rect">
            <a:avLst/>
          </a:prstGeom>
          <a:noFill/>
        </p:spPr>
        <p:txBody>
          <a:bodyPr wrap="none" rtlCol="0">
            <a:spAutoFit/>
          </a:bodyPr>
          <a:lstStyle/>
          <a:p>
            <a:r>
              <a:rPr lang="en-US" dirty="0"/>
              <a:t>B</a:t>
            </a:r>
          </a:p>
        </p:txBody>
      </p:sp>
      <p:cxnSp>
        <p:nvCxnSpPr>
          <p:cNvPr id="23" name="Straight Arrow Connector 22"/>
          <p:cNvCxnSpPr/>
          <p:nvPr/>
        </p:nvCxnSpPr>
        <p:spPr>
          <a:xfrm>
            <a:off x="7068312" y="3851100"/>
            <a:ext cx="2825496" cy="2260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9893808" y="1708156"/>
            <a:ext cx="1452372" cy="646331"/>
          </a:xfrm>
          <a:prstGeom prst="rect">
            <a:avLst/>
          </a:prstGeom>
          <a:solidFill>
            <a:schemeClr val="accent2">
              <a:lumMod val="60000"/>
              <a:lumOff val="40000"/>
            </a:schemeClr>
          </a:solidFill>
        </p:spPr>
        <p:txBody>
          <a:bodyPr wrap="square" rtlCol="0">
            <a:spAutoFit/>
          </a:bodyPr>
          <a:lstStyle/>
          <a:p>
            <a:pPr algn="ctr"/>
            <a:r>
              <a:rPr lang="en-US" dirty="0">
                <a:solidFill>
                  <a:schemeClr val="tx2">
                    <a:lumMod val="25000"/>
                  </a:schemeClr>
                </a:solidFill>
              </a:rPr>
              <a:t>Garbage </a:t>
            </a:r>
          </a:p>
          <a:p>
            <a:pPr algn="ctr"/>
            <a:r>
              <a:rPr lang="en-US" dirty="0">
                <a:solidFill>
                  <a:schemeClr val="tx2">
                    <a:lumMod val="25000"/>
                  </a:schemeClr>
                </a:solidFill>
              </a:rPr>
              <a:t>Collector</a:t>
            </a:r>
          </a:p>
        </p:txBody>
      </p:sp>
      <p:sp>
        <p:nvSpPr>
          <p:cNvPr id="26" name="TextBox 25"/>
          <p:cNvSpPr txBox="1"/>
          <p:nvPr/>
        </p:nvSpPr>
        <p:spPr>
          <a:xfrm>
            <a:off x="5308376" y="1668192"/>
            <a:ext cx="926023" cy="369332"/>
          </a:xfrm>
          <a:prstGeom prst="rect">
            <a:avLst/>
          </a:prstGeom>
          <a:noFill/>
        </p:spPr>
        <p:txBody>
          <a:bodyPr wrap="none" rtlCol="0">
            <a:spAutoFit/>
          </a:bodyPr>
          <a:lstStyle/>
          <a:p>
            <a:r>
              <a:rPr lang="en-US" dirty="0"/>
              <a:t>Java, C#</a:t>
            </a:r>
          </a:p>
        </p:txBody>
      </p:sp>
      <p:sp>
        <p:nvSpPr>
          <p:cNvPr id="27" name="TextBox 26"/>
          <p:cNvSpPr txBox="1"/>
          <p:nvPr/>
        </p:nvSpPr>
        <p:spPr>
          <a:xfrm>
            <a:off x="5313233" y="4392184"/>
            <a:ext cx="595676" cy="369332"/>
          </a:xfrm>
          <a:prstGeom prst="rect">
            <a:avLst/>
          </a:prstGeom>
          <a:noFill/>
        </p:spPr>
        <p:txBody>
          <a:bodyPr wrap="none" rtlCol="0">
            <a:spAutoFit/>
          </a:bodyPr>
          <a:lstStyle/>
          <a:p>
            <a:r>
              <a:rPr lang="en-US" dirty="0"/>
              <a:t>Rust</a:t>
            </a:r>
          </a:p>
        </p:txBody>
      </p:sp>
      <p:sp>
        <p:nvSpPr>
          <p:cNvPr id="4" name="TextBox 3"/>
          <p:cNvSpPr txBox="1"/>
          <p:nvPr/>
        </p:nvSpPr>
        <p:spPr>
          <a:xfrm>
            <a:off x="9215343" y="1738935"/>
            <a:ext cx="375424" cy="584775"/>
          </a:xfrm>
          <a:prstGeom prst="rect">
            <a:avLst/>
          </a:prstGeom>
          <a:noFill/>
        </p:spPr>
        <p:txBody>
          <a:bodyPr wrap="none" rtlCol="0">
            <a:spAutoFit/>
          </a:bodyPr>
          <a:lstStyle/>
          <a:p>
            <a:r>
              <a:rPr lang="en-US" sz="3200" dirty="0">
                <a:solidFill>
                  <a:schemeClr val="accent1">
                    <a:lumMod val="75000"/>
                  </a:schemeClr>
                </a:solidFill>
              </a:rPr>
              <a:t>?</a:t>
            </a:r>
          </a:p>
        </p:txBody>
      </p:sp>
    </p:spTree>
    <p:extLst>
      <p:ext uri="{BB962C8B-B14F-4D97-AF65-F5344CB8AC3E}">
        <p14:creationId xmlns:p14="http://schemas.microsoft.com/office/powerpoint/2010/main" val="29652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nodeType="with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fade">
                                      <p:cBhvr>
                                        <p:cTn id="72" dur="500"/>
                                        <p:tgtEl>
                                          <p:spTgt spid="3">
                                            <p:txEl>
                                              <p:pRg st="2" end="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
                                            <p:txEl>
                                              <p:pRg st="3" end="3"/>
                                            </p:txEl>
                                          </p:spTgt>
                                        </p:tgtEl>
                                        <p:attrNameLst>
                                          <p:attrName>style.visibility</p:attrName>
                                        </p:attrNameLst>
                                      </p:cBhvr>
                                      <p:to>
                                        <p:strVal val="visible"/>
                                      </p:to>
                                    </p:set>
                                    <p:animEffect transition="in" filter="fade">
                                      <p:cBhvr>
                                        <p:cTn id="75" dur="500"/>
                                        <p:tgtEl>
                                          <p:spTgt spid="3">
                                            <p:txEl>
                                              <p:pRg st="3" end="3"/>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fade">
                                      <p:cBhvr>
                                        <p:cTn id="78" dur="500"/>
                                        <p:tgtEl>
                                          <p:spTgt spid="3">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xit" presetSubtype="0" fill="hold"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fade">
                                      <p:cBhvr>
                                        <p:cTn id="114" dur="500"/>
                                        <p:tgtEl>
                                          <p:spTgt spid="1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0"/>
                                        </p:tgtEl>
                                      </p:cBhvr>
                                    </p:animEffect>
                                    <p:set>
                                      <p:cBhvr>
                                        <p:cTn id="125" dur="1" fill="hold">
                                          <p:stCondLst>
                                            <p:cond delay="499"/>
                                          </p:stCondLst>
                                        </p:cTn>
                                        <p:tgtEl>
                                          <p:spTgt spid="20"/>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1" nodeType="clickEffect">
                                  <p:stCondLst>
                                    <p:cond delay="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3">
                                            <p:txEl>
                                              <p:pRg st="6" end="6"/>
                                            </p:txEl>
                                          </p:spTgt>
                                        </p:tgtEl>
                                        <p:attrNameLst>
                                          <p:attrName>style.visibility</p:attrName>
                                        </p:attrNameLst>
                                      </p:cBhvr>
                                      <p:to>
                                        <p:strVal val="visible"/>
                                      </p:to>
                                    </p:set>
                                    <p:animEffect transition="in" filter="fade">
                                      <p:cBhvr>
                                        <p:cTn id="144" dur="500"/>
                                        <p:tgtEl>
                                          <p:spTgt spid="3">
                                            <p:txEl>
                                              <p:pRg st="6" end="6"/>
                                            </p:txEl>
                                          </p:spTgt>
                                        </p:tgtEl>
                                      </p:cBhvr>
                                    </p:animEffect>
                                  </p:childTnLst>
                                </p:cTn>
                              </p:par>
                              <p:par>
                                <p:cTn id="145" presetID="10" presetClass="entr" presetSubtype="0" fill="hold" nodeType="withEffect">
                                  <p:stCondLst>
                                    <p:cond delay="0"/>
                                  </p:stCondLst>
                                  <p:childTnLst>
                                    <p:set>
                                      <p:cBhvr>
                                        <p:cTn id="146" dur="1" fill="hold">
                                          <p:stCondLst>
                                            <p:cond delay="0"/>
                                          </p:stCondLst>
                                        </p:cTn>
                                        <p:tgtEl>
                                          <p:spTgt spid="3">
                                            <p:txEl>
                                              <p:pRg st="7" end="7"/>
                                            </p:txEl>
                                          </p:spTgt>
                                        </p:tgtEl>
                                        <p:attrNameLst>
                                          <p:attrName>style.visibility</p:attrName>
                                        </p:attrNameLst>
                                      </p:cBhvr>
                                      <p:to>
                                        <p:strVal val="visible"/>
                                      </p:to>
                                    </p:set>
                                    <p:animEffect transition="in" filter="fade">
                                      <p:cBhvr>
                                        <p:cTn id="1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11" grpId="0"/>
      <p:bldP spid="11" grpId="1"/>
      <p:bldP spid="12" grpId="0" animBg="1"/>
      <p:bldP spid="12" grpId="1" animBg="1"/>
      <p:bldP spid="13" grpId="0"/>
      <p:bldP spid="13" grpId="1"/>
      <p:bldP spid="16" grpId="0" animBg="1"/>
      <p:bldP spid="16" grpId="1" animBg="1"/>
      <p:bldP spid="19" grpId="0" animBg="1"/>
      <p:bldP spid="19" grpId="1" animBg="1"/>
      <p:bldP spid="20" grpId="0"/>
      <p:bldP spid="20" grpId="1"/>
      <p:bldP spid="21" grpId="0" animBg="1"/>
      <p:bldP spid="21" grpId="1" animBg="1"/>
      <p:bldP spid="22" grpId="0"/>
      <p:bldP spid="22" grpId="1"/>
      <p:bldP spid="24" grpId="0" animBg="1"/>
      <p:bldP spid="26" grpId="0"/>
      <p:bldP spid="2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Rust is the first safe alternative to C for low-level systems code</a:t>
            </a:r>
          </a:p>
        </p:txBody>
      </p:sp>
      <p:sp>
        <p:nvSpPr>
          <p:cNvPr id="3" name="Content Placeholder 2"/>
          <p:cNvSpPr>
            <a:spLocks noGrp="1"/>
          </p:cNvSpPr>
          <p:nvPr>
            <p:ph idx="1"/>
          </p:nvPr>
        </p:nvSpPr>
        <p:spPr/>
        <p:txBody>
          <a:bodyPr/>
          <a:lstStyle/>
          <a:p>
            <a:r>
              <a:rPr lang="en-US" dirty="0">
                <a:solidFill>
                  <a:schemeClr val="accent1"/>
                </a:solidFill>
              </a:rPr>
              <a:t>Safe code remains fast </a:t>
            </a:r>
          </a:p>
          <a:p>
            <a:pPr lvl="1"/>
            <a:r>
              <a:rPr lang="en-US" dirty="0"/>
              <a:t>No garbage collection</a:t>
            </a:r>
          </a:p>
          <a:p>
            <a:pPr lvl="1"/>
            <a:r>
              <a:rPr lang="en-US" dirty="0"/>
              <a:t>Lightweight fine-grained software isolation</a:t>
            </a:r>
          </a:p>
          <a:p>
            <a:pPr lvl="1"/>
            <a:r>
              <a:rPr lang="en-US" dirty="0"/>
              <a:t>Zero-copy communication across isolated subsystems</a:t>
            </a:r>
          </a:p>
          <a:p>
            <a:pPr marL="0" indent="0">
              <a:buNone/>
            </a:pPr>
            <a:endParaRPr lang="en-US" dirty="0"/>
          </a:p>
        </p:txBody>
      </p:sp>
    </p:spTree>
    <p:extLst>
      <p:ext uri="{BB962C8B-B14F-4D97-AF65-F5344CB8AC3E}">
        <p14:creationId xmlns:p14="http://schemas.microsoft.com/office/powerpoint/2010/main" val="351317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2"/>
          <a:stretch>
            <a:fillRect/>
          </a:stretch>
        </p:blipFill>
        <p:spPr>
          <a:xfrm>
            <a:off x="594608" y="0"/>
            <a:ext cx="8928415" cy="6858000"/>
          </a:xfrm>
          <a:prstGeom prst="rect">
            <a:avLst/>
          </a:prstGeom>
        </p:spPr>
      </p:pic>
    </p:spTree>
    <p:extLst>
      <p:ext uri="{BB962C8B-B14F-4D97-AF65-F5344CB8AC3E}">
        <p14:creationId xmlns:p14="http://schemas.microsoft.com/office/powerpoint/2010/main" val="13255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pic>
        <p:nvPicPr>
          <p:cNvPr id="2" name="Picture 1"/>
          <p:cNvPicPr>
            <a:picLocks noChangeAspect="1"/>
          </p:cNvPicPr>
          <p:nvPr/>
        </p:nvPicPr>
        <p:blipFill>
          <a:blip r:embed="rId2"/>
          <a:stretch>
            <a:fillRect/>
          </a:stretch>
        </p:blipFill>
        <p:spPr>
          <a:xfrm>
            <a:off x="634581" y="-11316"/>
            <a:ext cx="8932888" cy="6869316"/>
          </a:xfrm>
          <a:prstGeom prst="rect">
            <a:avLst/>
          </a:prstGeom>
        </p:spPr>
      </p:pic>
    </p:spTree>
    <p:extLst>
      <p:ext uri="{BB962C8B-B14F-4D97-AF65-F5344CB8AC3E}">
        <p14:creationId xmlns:p14="http://schemas.microsoft.com/office/powerpoint/2010/main" val="3555906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16</a:t>
            </a:fld>
            <a:endParaRPr lang="en-US" dirty="0"/>
          </a:p>
        </p:txBody>
      </p:sp>
      <p:pic>
        <p:nvPicPr>
          <p:cNvPr id="3" name="Picture 2"/>
          <p:cNvPicPr>
            <a:picLocks noChangeAspect="1"/>
          </p:cNvPicPr>
          <p:nvPr/>
        </p:nvPicPr>
        <p:blipFill>
          <a:blip r:embed="rId2"/>
          <a:stretch>
            <a:fillRect/>
          </a:stretch>
        </p:blipFill>
        <p:spPr>
          <a:xfrm>
            <a:off x="354800" y="0"/>
            <a:ext cx="10904222" cy="6858000"/>
          </a:xfrm>
          <a:prstGeom prst="rect">
            <a:avLst/>
          </a:prstGeom>
        </p:spPr>
      </p:pic>
    </p:spTree>
    <p:extLst>
      <p:ext uri="{BB962C8B-B14F-4D97-AF65-F5344CB8AC3E}">
        <p14:creationId xmlns:p14="http://schemas.microsoft.com/office/powerpoint/2010/main" val="406141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94544" y="5391462"/>
            <a:ext cx="11095552" cy="1204212"/>
          </a:xfrm>
        </p:spPr>
        <p:txBody>
          <a:bodyPr/>
          <a:lstStyle/>
          <a:p>
            <a:r>
              <a:rPr lang="en-US" sz="5400" dirty="0" err="1">
                <a:solidFill>
                  <a:schemeClr val="tx1">
                    <a:lumMod val="50000"/>
                  </a:schemeClr>
                </a:solidFill>
              </a:rPr>
              <a:t>RedLeaf</a:t>
            </a:r>
            <a:endParaRPr lang="en-US" sz="5400" dirty="0">
              <a:solidFill>
                <a:schemeClr val="tx1">
                  <a:lumMod val="50000"/>
                </a:schemeClr>
              </a:solidFill>
              <a:cs typeface="Calibri Light"/>
            </a:endParaRPr>
          </a:p>
        </p:txBody>
      </p:sp>
      <p:pic>
        <p:nvPicPr>
          <p:cNvPr id="2" name="Picture 1"/>
          <p:cNvPicPr>
            <a:picLocks noChangeAspect="1"/>
          </p:cNvPicPr>
          <p:nvPr/>
        </p:nvPicPr>
        <p:blipFill>
          <a:blip r:embed="rId3"/>
          <a:stretch>
            <a:fillRect/>
          </a:stretch>
        </p:blipFill>
        <p:spPr>
          <a:xfrm>
            <a:off x="6551136" y="109927"/>
            <a:ext cx="3395556" cy="6713006"/>
          </a:xfrm>
          <a:prstGeom prst="rect">
            <a:avLst/>
          </a:prstGeom>
        </p:spPr>
      </p:pic>
      <p:pic>
        <p:nvPicPr>
          <p:cNvPr id="4" name="Picture 3"/>
          <p:cNvPicPr>
            <a:picLocks noChangeAspect="1"/>
          </p:cNvPicPr>
          <p:nvPr/>
        </p:nvPicPr>
        <p:blipFill>
          <a:blip r:embed="rId4"/>
          <a:stretch>
            <a:fillRect/>
          </a:stretch>
        </p:blipFill>
        <p:spPr>
          <a:xfrm>
            <a:off x="644364" y="462490"/>
            <a:ext cx="4767297" cy="5143538"/>
          </a:xfrm>
          <a:prstGeom prst="rect">
            <a:avLst/>
          </a:prstGeom>
        </p:spPr>
      </p:pic>
    </p:spTree>
    <p:extLst>
      <p:ext uri="{BB962C8B-B14F-4D97-AF65-F5344CB8AC3E}">
        <p14:creationId xmlns:p14="http://schemas.microsoft.com/office/powerpoint/2010/main" val="337010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1138" y="3551730"/>
            <a:ext cx="9583177" cy="1981200"/>
          </a:xfrm>
        </p:spPr>
        <p:txBody>
          <a:bodyPr/>
          <a:lstStyle/>
          <a:p>
            <a:r>
              <a:rPr lang="en-US" b="1" dirty="0"/>
              <a:t>Problem #2</a:t>
            </a:r>
            <a:r>
              <a:rPr lang="en-US" dirty="0"/>
              <a:t>: Performance</a:t>
            </a:r>
            <a:br>
              <a:rPr lang="en-US" dirty="0"/>
            </a:br>
            <a:r>
              <a:rPr lang="en-US" dirty="0"/>
              <a:t>What does the new hardware look like? </a:t>
            </a:r>
          </a:p>
        </p:txBody>
      </p:sp>
      <p:sp>
        <p:nvSpPr>
          <p:cNvPr id="4" name="Slide Number Placeholder 3"/>
          <p:cNvSpPr>
            <a:spLocks noGrp="1"/>
          </p:cNvSpPr>
          <p:nvPr>
            <p:ph type="sldNum" sz="quarter" idx="12"/>
          </p:nvPr>
        </p:nvSpPr>
        <p:spPr/>
        <p:txBody>
          <a:bodyPr/>
          <a:lstStyle/>
          <a:p>
            <a:fld id="{D57F1E4F-1CFF-5643-939E-02111984F565}" type="slidenum">
              <a:rPr lang="en-US" smtClean="0"/>
              <a:pPr/>
              <a:t>18</a:t>
            </a:fld>
            <a:endParaRPr lang="en-US" dirty="0"/>
          </a:p>
        </p:txBody>
      </p:sp>
    </p:spTree>
    <p:extLst>
      <p:ext uri="{BB962C8B-B14F-4D97-AF65-F5344CB8AC3E}">
        <p14:creationId xmlns:p14="http://schemas.microsoft.com/office/powerpoint/2010/main" val="724576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 name="TextShape 1"/>
          <p:cNvSpPr txBox="1"/>
          <p:nvPr/>
        </p:nvSpPr>
        <p:spPr>
          <a:xfrm>
            <a:off x="1980740" y="273352"/>
            <a:ext cx="8229627" cy="1145009"/>
          </a:xfrm>
          <a:prstGeom prst="rect">
            <a:avLst/>
          </a:prstGeom>
        </p:spPr>
        <p:txBody>
          <a:bodyPr lIns="0" tIns="0" rIns="0" bIns="0" anchor="ctr"/>
          <a:lstStyle/>
          <a:p>
            <a:pPr algn="ctr" defTabSz="829544"/>
            <a:r>
              <a:rPr lang="en-US" sz="3992">
                <a:solidFill>
                  <a:prstClr val="black"/>
                </a:solidFill>
                <a:latin typeface="Arial"/>
              </a:rPr>
              <a:t>CPU</a:t>
            </a:r>
            <a:endParaRPr sz="1633">
              <a:solidFill>
                <a:prstClr val="black"/>
              </a:solidFill>
              <a:latin typeface="Arial"/>
            </a:endParaRPr>
          </a:p>
        </p:txBody>
      </p:sp>
      <p:pic>
        <p:nvPicPr>
          <p:cNvPr id="198" name="Picture 197"/>
          <p:cNvPicPr/>
          <p:nvPr/>
        </p:nvPicPr>
        <p:blipFill>
          <a:blip r:embed="rId2"/>
          <a:stretch>
            <a:fillRect/>
          </a:stretch>
        </p:blipFill>
        <p:spPr>
          <a:xfrm>
            <a:off x="7943537" y="829528"/>
            <a:ext cx="2082636" cy="1866436"/>
          </a:xfrm>
          <a:prstGeom prst="rect">
            <a:avLst/>
          </a:prstGeom>
          <a:ln>
            <a:noFill/>
          </a:ln>
        </p:spPr>
      </p:pic>
      <p:sp>
        <p:nvSpPr>
          <p:cNvPr id="199" name="TextShape 2"/>
          <p:cNvSpPr txBox="1"/>
          <p:nvPr/>
        </p:nvSpPr>
        <p:spPr>
          <a:xfrm>
            <a:off x="1730902" y="1451673"/>
            <a:ext cx="8295271" cy="4871349"/>
          </a:xfrm>
          <a:prstGeom prst="rect">
            <a:avLst/>
          </a:prstGeom>
        </p:spPr>
        <p:txBody>
          <a:bodyPr lIns="81646" tIns="40823" rIns="81646" bIns="40823"/>
          <a:lstStyle/>
          <a:p>
            <a:pPr defTabSz="829544">
              <a:buSzPct val="45000"/>
              <a:buFont typeface="StarSymbol"/>
              <a:buChar char=""/>
            </a:pPr>
            <a:r>
              <a:rPr lang="en-US" sz="2903">
                <a:solidFill>
                  <a:prstClr val="black"/>
                </a:solidFill>
                <a:latin typeface="Arial"/>
              </a:rPr>
              <a:t>1 CPU socket</a:t>
            </a:r>
            <a:endParaRPr sz="1633">
              <a:solidFill>
                <a:prstClr val="black"/>
              </a:solidFill>
              <a:latin typeface="Arial"/>
            </a:endParaRPr>
          </a:p>
          <a:p>
            <a:pPr marL="414772" lvl="1" defTabSz="829544">
              <a:buSzPct val="45000"/>
              <a:buFont typeface="StarSymbol"/>
              <a:buChar char=""/>
            </a:pPr>
            <a:r>
              <a:rPr lang="en-US" sz="2903">
                <a:solidFill>
                  <a:prstClr val="black"/>
                </a:solidFill>
                <a:latin typeface="Arial"/>
              </a:rPr>
              <a:t>4 cores</a:t>
            </a:r>
            <a:endParaRPr sz="1633">
              <a:solidFill>
                <a:prstClr val="black"/>
              </a:solidFill>
              <a:latin typeface="Arial"/>
            </a:endParaRPr>
          </a:p>
          <a:p>
            <a:pPr marL="414772" lvl="1" defTabSz="829544">
              <a:buSzPct val="45000"/>
              <a:buFont typeface="StarSymbol"/>
              <a:buChar char=""/>
            </a:pPr>
            <a:r>
              <a:rPr lang="en-US" sz="2903">
                <a:solidFill>
                  <a:prstClr val="black"/>
                </a:solidFill>
                <a:latin typeface="Arial"/>
              </a:rPr>
              <a:t>2 logical (HT) threads each</a:t>
            </a:r>
            <a:endParaRPr sz="1633">
              <a:solidFill>
                <a:prstClr val="black"/>
              </a:solidFill>
              <a:latin typeface="Arial"/>
            </a:endParaRPr>
          </a:p>
        </p:txBody>
      </p:sp>
      <p:pic>
        <p:nvPicPr>
          <p:cNvPr id="200" name="Picture 199"/>
          <p:cNvPicPr/>
          <p:nvPr/>
        </p:nvPicPr>
        <p:blipFill>
          <a:blip r:embed="rId3"/>
          <a:stretch>
            <a:fillRect/>
          </a:stretch>
        </p:blipFill>
        <p:spPr>
          <a:xfrm>
            <a:off x="2353047" y="3022549"/>
            <a:ext cx="5214264" cy="3237115"/>
          </a:xfrm>
          <a:prstGeom prst="rect">
            <a:avLst/>
          </a:prstGeom>
          <a:ln>
            <a:noFill/>
          </a:ln>
        </p:spPr>
      </p:pic>
    </p:spTree>
    <p:extLst>
      <p:ext uri="{BB962C8B-B14F-4D97-AF65-F5344CB8AC3E}">
        <p14:creationId xmlns:p14="http://schemas.microsoft.com/office/powerpoint/2010/main" val="19058165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5333903" cy="1400530"/>
          </a:xfrm>
        </p:spPr>
        <p:txBody>
          <a:bodyPr/>
          <a:lstStyle/>
          <a:p>
            <a:r>
              <a:rPr lang="en-US" dirty="0"/>
              <a:t>Operating systems haven’t changed for decades</a:t>
            </a:r>
          </a:p>
        </p:txBody>
      </p:sp>
      <p:pic>
        <p:nvPicPr>
          <p:cNvPr id="4" name="Picture 3"/>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3390" y="1260246"/>
            <a:ext cx="6148610" cy="4862286"/>
          </a:xfrm>
          <a:prstGeom prst="rect">
            <a:avLst/>
          </a:prstGeom>
          <a:noFill/>
        </p:spPr>
      </p:pic>
      <p:sp>
        <p:nvSpPr>
          <p:cNvPr id="5" name="Slide Number Placeholder 4"/>
          <p:cNvSpPr>
            <a:spLocks noGrp="1"/>
          </p:cNvSpPr>
          <p:nvPr>
            <p:ph type="sldNum" sz="quarter" idx="12"/>
          </p:nvPr>
        </p:nvSpPr>
        <p:spPr/>
        <p:txBody>
          <a:bodyPr/>
          <a:lstStyle/>
          <a:p>
            <a:fld id="{D57F1E4F-1CFF-5643-939E-02111984F565}" type="slidenum">
              <a:rPr lang="en-US" smtClean="0"/>
              <a:t>2</a:t>
            </a:fld>
            <a:endParaRPr lang="en-US" dirty="0"/>
          </a:p>
        </p:txBody>
      </p:sp>
      <p:sp>
        <p:nvSpPr>
          <p:cNvPr id="6" name="Content Placeholder 2"/>
          <p:cNvSpPr txBox="1">
            <a:spLocks/>
          </p:cNvSpPr>
          <p:nvPr/>
        </p:nvSpPr>
        <p:spPr>
          <a:xfrm>
            <a:off x="1063769" y="3188263"/>
            <a:ext cx="4916245" cy="199912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800" dirty="0"/>
              <a:t>40 years old</a:t>
            </a:r>
          </a:p>
          <a:p>
            <a:pPr lvl="1"/>
            <a:r>
              <a:rPr lang="en-US" sz="2600" dirty="0"/>
              <a:t>Time-sharing</a:t>
            </a:r>
          </a:p>
          <a:p>
            <a:pPr lvl="1"/>
            <a:r>
              <a:rPr lang="en-US" sz="2600" dirty="0"/>
              <a:t>Expensive hardware</a:t>
            </a:r>
          </a:p>
          <a:p>
            <a:pPr lvl="1"/>
            <a:r>
              <a:rPr lang="en-US" sz="2600" dirty="0"/>
              <a:t>Overly general</a:t>
            </a:r>
          </a:p>
        </p:txBody>
      </p:sp>
      <p:sp>
        <p:nvSpPr>
          <p:cNvPr id="8" name="Rectangle 7"/>
          <p:cNvSpPr/>
          <p:nvPr/>
        </p:nvSpPr>
        <p:spPr>
          <a:xfrm>
            <a:off x="3034513" y="6213745"/>
            <a:ext cx="8488545" cy="369332"/>
          </a:xfrm>
          <a:prstGeom prst="rect">
            <a:avLst/>
          </a:prstGeom>
        </p:spPr>
        <p:txBody>
          <a:bodyPr wrap="square">
            <a:spAutoFit/>
          </a:bodyPr>
          <a:lstStyle/>
          <a:p>
            <a:r>
              <a:rPr lang="en-US" dirty="0">
                <a:latin typeface="Roboto"/>
              </a:rPr>
              <a:t>Ken Thompson (sitting) and Dennis Ritchie working together at a PDP-11 (1972)</a:t>
            </a:r>
            <a:endParaRPr lang="en-US" dirty="0"/>
          </a:p>
        </p:txBody>
      </p:sp>
    </p:spTree>
    <p:extLst>
      <p:ext uri="{BB962C8B-B14F-4D97-AF65-F5344CB8AC3E}">
        <p14:creationId xmlns:p14="http://schemas.microsoft.com/office/powerpoint/2010/main" val="57866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 name="TextShape 1"/>
          <p:cNvSpPr txBox="1"/>
          <p:nvPr/>
        </p:nvSpPr>
        <p:spPr>
          <a:xfrm>
            <a:off x="1980740" y="273352"/>
            <a:ext cx="8229627" cy="1145009"/>
          </a:xfrm>
          <a:prstGeom prst="rect">
            <a:avLst/>
          </a:prstGeom>
        </p:spPr>
        <p:txBody>
          <a:bodyPr lIns="0" tIns="0" rIns="0" bIns="0" anchor="ctr"/>
          <a:lstStyle/>
          <a:p>
            <a:pPr algn="ctr" defTabSz="829544"/>
            <a:r>
              <a:rPr lang="en-US" sz="3992">
                <a:solidFill>
                  <a:prstClr val="black"/>
                </a:solidFill>
                <a:latin typeface="Arial"/>
              </a:rPr>
              <a:t>I/O Devices</a:t>
            </a:r>
            <a:endParaRPr sz="1633">
              <a:solidFill>
                <a:prstClr val="black"/>
              </a:solidFill>
              <a:latin typeface="Arial"/>
            </a:endParaRPr>
          </a:p>
        </p:txBody>
      </p:sp>
      <p:pic>
        <p:nvPicPr>
          <p:cNvPr id="208" name="Picture 207"/>
          <p:cNvPicPr/>
          <p:nvPr/>
        </p:nvPicPr>
        <p:blipFill>
          <a:blip r:embed="rId2"/>
          <a:stretch>
            <a:fillRect/>
          </a:stretch>
        </p:blipFill>
        <p:spPr>
          <a:xfrm>
            <a:off x="2353047" y="1866436"/>
            <a:ext cx="7042816" cy="4348812"/>
          </a:xfrm>
          <a:prstGeom prst="rect">
            <a:avLst/>
          </a:prstGeom>
          <a:ln>
            <a:noFill/>
          </a:ln>
        </p:spPr>
      </p:pic>
    </p:spTree>
    <p:extLst>
      <p:ext uri="{BB962C8B-B14F-4D97-AF65-F5344CB8AC3E}">
        <p14:creationId xmlns:p14="http://schemas.microsoft.com/office/powerpoint/2010/main" val="33403525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9" name="TextShape 1"/>
          <p:cNvSpPr txBox="1"/>
          <p:nvPr/>
        </p:nvSpPr>
        <p:spPr>
          <a:xfrm>
            <a:off x="1980740" y="273352"/>
            <a:ext cx="8229627" cy="1145009"/>
          </a:xfrm>
          <a:prstGeom prst="rect">
            <a:avLst/>
          </a:prstGeom>
        </p:spPr>
        <p:txBody>
          <a:bodyPr lIns="0" tIns="0" rIns="0" bIns="0" anchor="ctr"/>
          <a:lstStyle/>
          <a:p>
            <a:pPr algn="ctr" defTabSz="829544"/>
            <a:r>
              <a:rPr lang="en-US" sz="3992">
                <a:solidFill>
                  <a:prstClr val="black"/>
                </a:solidFill>
                <a:latin typeface="Arial"/>
              </a:rPr>
              <a:t>Multi-socket machines</a:t>
            </a:r>
            <a:endParaRPr sz="1633">
              <a:solidFill>
                <a:prstClr val="black"/>
              </a:solidFill>
              <a:latin typeface="Arial"/>
            </a:endParaRPr>
          </a:p>
        </p:txBody>
      </p:sp>
      <p:pic>
        <p:nvPicPr>
          <p:cNvPr id="210" name="Picture 209"/>
          <p:cNvPicPr/>
          <p:nvPr/>
        </p:nvPicPr>
        <p:blipFill>
          <a:blip r:embed="rId2"/>
          <a:stretch>
            <a:fillRect/>
          </a:stretch>
        </p:blipFill>
        <p:spPr>
          <a:xfrm>
            <a:off x="1763561" y="1542790"/>
            <a:ext cx="8502653" cy="5071546"/>
          </a:xfrm>
          <a:prstGeom prst="rect">
            <a:avLst/>
          </a:prstGeom>
          <a:ln>
            <a:noFill/>
          </a:ln>
        </p:spPr>
      </p:pic>
    </p:spTree>
    <p:extLst>
      <p:ext uri="{BB962C8B-B14F-4D97-AF65-F5344CB8AC3E}">
        <p14:creationId xmlns:p14="http://schemas.microsoft.com/office/powerpoint/2010/main" val="32020217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 name="TextShape 1"/>
          <p:cNvSpPr txBox="1"/>
          <p:nvPr/>
        </p:nvSpPr>
        <p:spPr>
          <a:xfrm>
            <a:off x="693994" y="234652"/>
            <a:ext cx="6014071" cy="1145009"/>
          </a:xfrm>
          <a:prstGeom prst="rect">
            <a:avLst/>
          </a:prstGeom>
        </p:spPr>
        <p:txBody>
          <a:bodyPr lIns="0" tIns="0" rIns="0" bIns="0" anchor="ctr"/>
          <a:lstStyle/>
          <a:p>
            <a:pPr algn="ctr" defTabSz="829544"/>
            <a:r>
              <a:rPr lang="en-US" sz="3992" dirty="0">
                <a:solidFill>
                  <a:prstClr val="black"/>
                </a:solidFill>
                <a:latin typeface="Arial"/>
              </a:rPr>
              <a:t>Dell R830 4-socket server</a:t>
            </a:r>
            <a:endParaRPr sz="1633" dirty="0">
              <a:solidFill>
                <a:prstClr val="black"/>
              </a:solidFill>
              <a:latin typeface="Arial"/>
            </a:endParaRPr>
          </a:p>
        </p:txBody>
      </p:sp>
      <p:sp>
        <p:nvSpPr>
          <p:cNvPr id="212" name="TextShape 2"/>
          <p:cNvSpPr txBox="1"/>
          <p:nvPr/>
        </p:nvSpPr>
        <p:spPr>
          <a:xfrm>
            <a:off x="1980740" y="1604842"/>
            <a:ext cx="8229627" cy="3977484"/>
          </a:xfrm>
          <a:prstGeom prst="rect">
            <a:avLst/>
          </a:prstGeom>
        </p:spPr>
        <p:txBody>
          <a:bodyPr lIns="0" tIns="0" rIns="0" bIns="0"/>
          <a:lstStyle/>
          <a:p>
            <a:pPr defTabSz="829544"/>
            <a:endParaRPr sz="1633">
              <a:solidFill>
                <a:prstClr val="black"/>
              </a:solidFill>
              <a:latin typeface="Arial"/>
            </a:endParaRPr>
          </a:p>
        </p:txBody>
      </p:sp>
      <p:sp>
        <p:nvSpPr>
          <p:cNvPr id="213" name="TextShape 3"/>
          <p:cNvSpPr txBox="1"/>
          <p:nvPr/>
        </p:nvSpPr>
        <p:spPr>
          <a:xfrm>
            <a:off x="1730902" y="5465082"/>
            <a:ext cx="4977163" cy="550623"/>
          </a:xfrm>
          <a:prstGeom prst="rect">
            <a:avLst/>
          </a:prstGeom>
        </p:spPr>
        <p:txBody>
          <a:bodyPr lIns="81646" tIns="40823" rIns="81646" bIns="40823"/>
          <a:lstStyle/>
          <a:p>
            <a:pPr defTabSz="829544"/>
            <a:r>
              <a:rPr lang="en-US" sz="1633">
                <a:solidFill>
                  <a:prstClr val="black"/>
                </a:solidFill>
                <a:latin typeface="Arial"/>
              </a:rPr>
              <a:t>Dell Poweredge R830 System Server with 2 sockets on the main floor and 2 sockets on the expansion </a:t>
            </a:r>
            <a:endParaRPr sz="1633">
              <a:solidFill>
                <a:prstClr val="black"/>
              </a:solidFill>
              <a:latin typeface="Arial"/>
            </a:endParaRPr>
          </a:p>
        </p:txBody>
      </p:sp>
      <p:pic>
        <p:nvPicPr>
          <p:cNvPr id="214" name="Picture 213"/>
          <p:cNvPicPr/>
          <p:nvPr/>
        </p:nvPicPr>
        <p:blipFill>
          <a:blip r:embed="rId2"/>
          <a:stretch>
            <a:fillRect/>
          </a:stretch>
        </p:blipFill>
        <p:spPr>
          <a:xfrm>
            <a:off x="1523521" y="1071201"/>
            <a:ext cx="4537578" cy="4355017"/>
          </a:xfrm>
          <a:prstGeom prst="rect">
            <a:avLst/>
          </a:prstGeom>
          <a:ln>
            <a:noFill/>
          </a:ln>
        </p:spPr>
      </p:pic>
      <p:pic>
        <p:nvPicPr>
          <p:cNvPr id="215" name="Picture 214"/>
          <p:cNvPicPr/>
          <p:nvPr/>
        </p:nvPicPr>
        <p:blipFill>
          <a:blip r:embed="rId3"/>
          <a:stretch>
            <a:fillRect/>
          </a:stretch>
        </p:blipFill>
        <p:spPr>
          <a:xfrm>
            <a:off x="6092451" y="1040175"/>
            <a:ext cx="4555867" cy="4386043"/>
          </a:xfrm>
          <a:prstGeom prst="rect">
            <a:avLst/>
          </a:prstGeom>
          <a:ln>
            <a:noFill/>
          </a:ln>
        </p:spPr>
      </p:pic>
      <p:pic>
        <p:nvPicPr>
          <p:cNvPr id="216" name="Picture 215"/>
          <p:cNvPicPr/>
          <p:nvPr/>
        </p:nvPicPr>
        <p:blipFill>
          <a:blip r:embed="rId4"/>
          <a:stretch>
            <a:fillRect/>
          </a:stretch>
        </p:blipFill>
        <p:spPr>
          <a:xfrm>
            <a:off x="6944513" y="5064361"/>
            <a:ext cx="2666897" cy="1364474"/>
          </a:xfrm>
          <a:prstGeom prst="rect">
            <a:avLst/>
          </a:prstGeom>
          <a:ln>
            <a:noFill/>
          </a:ln>
        </p:spPr>
      </p:pic>
      <p:sp>
        <p:nvSpPr>
          <p:cNvPr id="217" name="TextShape 4"/>
          <p:cNvSpPr txBox="1"/>
          <p:nvPr/>
        </p:nvSpPr>
        <p:spPr>
          <a:xfrm>
            <a:off x="179883" y="6110415"/>
            <a:ext cx="11822242" cy="550623"/>
          </a:xfrm>
          <a:prstGeom prst="rect">
            <a:avLst/>
          </a:prstGeom>
        </p:spPr>
        <p:txBody>
          <a:bodyPr lIns="81646" tIns="40823" rIns="81646" bIns="40823"/>
          <a:lstStyle/>
          <a:p>
            <a:pPr defTabSz="829544"/>
            <a:r>
              <a:rPr lang="en-US" sz="1633" dirty="0">
                <a:solidFill>
                  <a:prstClr val="black"/>
                </a:solidFill>
                <a:latin typeface="Arial"/>
              </a:rPr>
              <a:t>http://www.dell.com/support/manuals/us/en/19/poweredge-r830/r830_om/supported-configurations-for-the-poweredge-r830-system?guid=guid-01303b2b-f884-4435-b4e2-57bec2ce225a&amp;lang=en-us </a:t>
            </a:r>
          </a:p>
        </p:txBody>
      </p:sp>
    </p:spTree>
    <p:extLst>
      <p:ext uri="{BB962C8B-B14F-4D97-AF65-F5344CB8AC3E}">
        <p14:creationId xmlns:p14="http://schemas.microsoft.com/office/powerpoint/2010/main" val="24746378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ulab.Net - Emulab - Network Emulation Testbed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7" y="-1"/>
            <a:ext cx="8194623" cy="687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57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But what will it look like in 5-10 years?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pPr/>
              <a:t>24</a:t>
            </a:fld>
            <a:endParaRPr lang="en-US" dirty="0"/>
          </a:p>
        </p:txBody>
      </p:sp>
    </p:spTree>
    <p:extLst>
      <p:ext uri="{BB962C8B-B14F-4D97-AF65-F5344CB8AC3E}">
        <p14:creationId xmlns:p14="http://schemas.microsoft.com/office/powerpoint/2010/main" val="164396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3200" dirty="0"/>
              <a:t>Massively heterogeneous</a:t>
            </a:r>
          </a:p>
          <a:p>
            <a:pPr lvl="1"/>
            <a:r>
              <a:rPr lang="en-US" sz="2800" dirty="0"/>
              <a:t>Not just many-cores </a:t>
            </a:r>
          </a:p>
          <a:p>
            <a:pPr lvl="1"/>
            <a:r>
              <a:rPr lang="en-US" sz="2800" dirty="0"/>
              <a:t>GPUs, AI accelerators, near-storage and near-network cores</a:t>
            </a:r>
          </a:p>
          <a:p>
            <a:r>
              <a:rPr lang="en-US" sz="3200" dirty="0"/>
              <a:t>But also</a:t>
            </a:r>
          </a:p>
          <a:p>
            <a:pPr lvl="1"/>
            <a:r>
              <a:rPr lang="en-US" sz="2800" dirty="0"/>
              <a:t>Fine-grained hardware ASICs accelerators</a:t>
            </a:r>
          </a:p>
          <a:p>
            <a:pPr lvl="1"/>
            <a:r>
              <a:rPr lang="en-US" sz="2800" dirty="0"/>
              <a:t>Programmable hardware (FPGA)</a:t>
            </a:r>
          </a:p>
          <a:p>
            <a:endParaRPr lang="en-US" sz="3200"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25</a:t>
            </a:fld>
            <a:endParaRPr lang="en-US" dirty="0"/>
          </a:p>
        </p:txBody>
      </p:sp>
    </p:spTree>
    <p:extLst>
      <p:ext uri="{BB962C8B-B14F-4D97-AF65-F5344CB8AC3E}">
        <p14:creationId xmlns:p14="http://schemas.microsoft.com/office/powerpoint/2010/main" val="158350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61" y="6051948"/>
            <a:ext cx="8812019" cy="914559"/>
          </a:xfrm>
        </p:spPr>
        <p:txBody>
          <a:bodyPr vert="horz" lIns="91440" tIns="45720" rIns="91440" bIns="45720" rtlCol="0" anchor="t">
            <a:normAutofit/>
          </a:bodyPr>
          <a:lstStyle/>
          <a:p>
            <a:r>
              <a:rPr lang="en-US" sz="3200" dirty="0">
                <a:solidFill>
                  <a:schemeClr val="bg1"/>
                </a:solidFill>
              </a:rPr>
              <a:t>Execution will no longer stay on the CPU</a:t>
            </a:r>
          </a:p>
          <a:p>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z="4000" smtClean="0"/>
              <a:pPr/>
              <a:t>26</a:t>
            </a:fld>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55" y="4476638"/>
            <a:ext cx="7473711" cy="14325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697" y="2212025"/>
            <a:ext cx="5715012" cy="17952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938" y="2454180"/>
            <a:ext cx="8183897" cy="2264669"/>
          </a:xfrm>
          <a:prstGeom prst="rect">
            <a:avLst/>
          </a:prstGeom>
        </p:spPr>
      </p:pic>
      <p:sp>
        <p:nvSpPr>
          <p:cNvPr id="9" name="Title 1"/>
          <p:cNvSpPr>
            <a:spLocks noGrp="1"/>
          </p:cNvSpPr>
          <p:nvPr>
            <p:ph type="title"/>
          </p:nvPr>
        </p:nvSpPr>
        <p:spPr>
          <a:xfrm>
            <a:off x="646111" y="452718"/>
            <a:ext cx="9404723" cy="1400530"/>
          </a:xfrm>
        </p:spPr>
        <p:txBody>
          <a:bodyPr/>
          <a:lstStyle/>
          <a:p>
            <a:r>
              <a:rPr lang="en-US" dirty="0">
                <a:solidFill>
                  <a:schemeClr val="bg1"/>
                </a:solidFill>
              </a:rPr>
              <a:t>Redshift: Operating system for heterogeneous hardware	</a:t>
            </a:r>
          </a:p>
        </p:txBody>
      </p:sp>
    </p:spTree>
    <p:extLst>
      <p:ext uri="{BB962C8B-B14F-4D97-AF65-F5344CB8AC3E}">
        <p14:creationId xmlns:p14="http://schemas.microsoft.com/office/powerpoint/2010/main" val="9011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1138" y="3551730"/>
            <a:ext cx="9583177" cy="1981200"/>
          </a:xfrm>
        </p:spPr>
        <p:txBody>
          <a:bodyPr/>
          <a:lstStyle/>
          <a:p>
            <a:r>
              <a:rPr lang="en-US" b="1" dirty="0"/>
              <a:t>Problem #3</a:t>
            </a:r>
            <a:r>
              <a:rPr lang="en-US" dirty="0"/>
              <a:t>: Can we own our data in the cloud?</a:t>
            </a:r>
          </a:p>
        </p:txBody>
      </p:sp>
      <p:sp>
        <p:nvSpPr>
          <p:cNvPr id="4" name="Slide Number Placeholder 3"/>
          <p:cNvSpPr>
            <a:spLocks noGrp="1"/>
          </p:cNvSpPr>
          <p:nvPr>
            <p:ph type="sldNum" sz="quarter" idx="12"/>
          </p:nvPr>
        </p:nvSpPr>
        <p:spPr/>
        <p:txBody>
          <a:bodyPr/>
          <a:lstStyle/>
          <a:p>
            <a:fld id="{D57F1E4F-1CFF-5643-939E-02111984F565}" type="slidenum">
              <a:rPr lang="en-US" smtClean="0"/>
              <a:pPr/>
              <a:t>27</a:t>
            </a:fld>
            <a:endParaRPr lang="en-US" dirty="0"/>
          </a:p>
        </p:txBody>
      </p:sp>
    </p:spTree>
    <p:extLst>
      <p:ext uri="{BB962C8B-B14F-4D97-AF65-F5344CB8AC3E}">
        <p14:creationId xmlns:p14="http://schemas.microsoft.com/office/powerpoint/2010/main" val="2184726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home security camera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295" y="3259163"/>
            <a:ext cx="5722160" cy="3285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635" y="501649"/>
            <a:ext cx="3990975" cy="264795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flipV="1">
            <a:off x="7295177" y="2829968"/>
            <a:ext cx="2337945" cy="1241448"/>
          </a:xfrm>
          <a:prstGeom prst="bentConnector3">
            <a:avLst>
              <a:gd name="adj1" fmla="val 104242"/>
            </a:avLst>
          </a:prstGeom>
          <a:ln w="76200"/>
        </p:spPr>
        <p:style>
          <a:lnRef idx="1">
            <a:schemeClr val="accent1"/>
          </a:lnRef>
          <a:fillRef idx="0">
            <a:schemeClr val="accent1"/>
          </a:fillRef>
          <a:effectRef idx="0">
            <a:schemeClr val="accent1"/>
          </a:effectRef>
          <a:fontRef idx="minor">
            <a:schemeClr val="tx1"/>
          </a:fontRef>
        </p:style>
      </p:cxnSp>
      <p:pic>
        <p:nvPicPr>
          <p:cNvPr id="1034" name="Picture 10" descr="Image result for roomba 9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35" y="331087"/>
            <a:ext cx="3413853" cy="256039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Elbow Connector 17"/>
          <p:cNvCxnSpPr/>
          <p:nvPr/>
        </p:nvCxnSpPr>
        <p:spPr>
          <a:xfrm>
            <a:off x="4199982" y="1690688"/>
            <a:ext cx="3613306" cy="658502"/>
          </a:xfrm>
          <a:prstGeom prst="bentConnector3">
            <a:avLst>
              <a:gd name="adj1" fmla="val 50000"/>
            </a:avLst>
          </a:prstGeom>
          <a:ln w="762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9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pPr/>
              <a:t>29</a:t>
            </a:fld>
            <a:endParaRPr lang="en-US" dirty="0"/>
          </a:p>
        </p:txBody>
      </p:sp>
      <p:pic>
        <p:nvPicPr>
          <p:cNvPr id="5" name="Picture 4"/>
          <p:cNvPicPr>
            <a:picLocks noChangeAspect="1"/>
          </p:cNvPicPr>
          <p:nvPr/>
        </p:nvPicPr>
        <p:blipFill>
          <a:blip r:embed="rId2"/>
          <a:stretch>
            <a:fillRect/>
          </a:stretch>
        </p:blipFill>
        <p:spPr>
          <a:xfrm>
            <a:off x="2779776" y="-66822"/>
            <a:ext cx="9065569" cy="6859652"/>
          </a:xfrm>
          <a:prstGeom prst="rect">
            <a:avLst/>
          </a:prstGeom>
        </p:spPr>
      </p:pic>
    </p:spTree>
    <p:extLst>
      <p:ext uri="{BB962C8B-B14F-4D97-AF65-F5344CB8AC3E}">
        <p14:creationId xmlns:p14="http://schemas.microsoft.com/office/powerpoint/2010/main" val="88651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65" y="537149"/>
            <a:ext cx="5333903" cy="1400530"/>
          </a:xfrm>
        </p:spPr>
        <p:txBody>
          <a:bodyPr/>
          <a:lstStyle/>
          <a:p>
            <a:r>
              <a:rPr lang="en-US" dirty="0"/>
              <a:t>cs5460/6460 teaches this system</a:t>
            </a:r>
          </a:p>
        </p:txBody>
      </p:sp>
      <p:sp>
        <p:nvSpPr>
          <p:cNvPr id="5" name="Slide Number Placeholder 4"/>
          <p:cNvSpPr>
            <a:spLocks noGrp="1"/>
          </p:cNvSpPr>
          <p:nvPr>
            <p:ph type="sldNum" sz="quarter" idx="12"/>
          </p:nvPr>
        </p:nvSpPr>
        <p:spPr/>
        <p:txBody>
          <a:bodyPr/>
          <a:lstStyle/>
          <a:p>
            <a:fld id="{D57F1E4F-1CFF-5643-939E-02111984F565}" type="slidenum">
              <a:rPr lang="en-US" smtClean="0"/>
              <a:t>3</a:t>
            </a:fld>
            <a:endParaRPr lang="en-US" dirty="0"/>
          </a:p>
        </p:txBody>
      </p:sp>
      <p:sp>
        <p:nvSpPr>
          <p:cNvPr id="6" name="Content Placeholder 2"/>
          <p:cNvSpPr txBox="1">
            <a:spLocks/>
          </p:cNvSpPr>
          <p:nvPr/>
        </p:nvSpPr>
        <p:spPr>
          <a:xfrm>
            <a:off x="459165" y="3188262"/>
            <a:ext cx="4916245" cy="31325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800" dirty="0"/>
              <a:t>Xv6 is an x86 implementation of UNIX 6th edition</a:t>
            </a:r>
          </a:p>
          <a:p>
            <a:r>
              <a:rPr lang="en-US" sz="2800" dirty="0"/>
              <a:t>All lectures are recorded</a:t>
            </a:r>
          </a:p>
          <a:p>
            <a:pPr lvl="1"/>
            <a:r>
              <a:rPr lang="en-US" sz="2600" dirty="0"/>
              <a:t>You’re welcome to take a look</a:t>
            </a:r>
          </a:p>
        </p:txBody>
      </p:sp>
    </p:spTree>
    <p:extLst>
      <p:ext uri="{BB962C8B-B14F-4D97-AF65-F5344CB8AC3E}">
        <p14:creationId xmlns:p14="http://schemas.microsoft.com/office/powerpoint/2010/main" val="327585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descr="Image result for nanopore mi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131" y="400340"/>
            <a:ext cx="7749085" cy="5171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7803" y="5723835"/>
            <a:ext cx="10515600" cy="906255"/>
          </a:xfrm>
        </p:spPr>
        <p:txBody>
          <a:bodyPr>
            <a:normAutofit fontScale="90000"/>
          </a:bodyPr>
          <a:lstStyle/>
          <a:p>
            <a:r>
              <a:rPr lang="en-US" dirty="0" err="1"/>
              <a:t>MinION</a:t>
            </a:r>
            <a:r>
              <a:rPr lang="en-US" dirty="0"/>
              <a:t> </a:t>
            </a:r>
            <a:r>
              <a:rPr lang="en-US" dirty="0" err="1"/>
              <a:t>Nanopore</a:t>
            </a:r>
            <a:r>
              <a:rPr lang="en-US" dirty="0"/>
              <a:t> DNA Sequencing </a:t>
            </a:r>
            <a:br>
              <a:rPr lang="en-US" dirty="0"/>
            </a:br>
            <a:endParaRPr lang="en-US" dirty="0"/>
          </a:p>
        </p:txBody>
      </p:sp>
    </p:spTree>
    <p:extLst>
      <p:ext uri="{BB962C8B-B14F-4D97-AF65-F5344CB8AC3E}">
        <p14:creationId xmlns:p14="http://schemas.microsoft.com/office/powerpoint/2010/main" val="61253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9238" y="2016213"/>
            <a:ext cx="1603251" cy="2002540"/>
          </a:xfrm>
          <a:prstGeom prst="rect">
            <a:avLst/>
          </a:prstGeom>
        </p:spPr>
      </p:pic>
      <p:sp>
        <p:nvSpPr>
          <p:cNvPr id="2" name="Title 1"/>
          <p:cNvSpPr>
            <a:spLocks noGrp="1"/>
          </p:cNvSpPr>
          <p:nvPr>
            <p:ph type="title"/>
          </p:nvPr>
        </p:nvSpPr>
        <p:spPr/>
        <p:txBody>
          <a:bodyPr/>
          <a:lstStyle/>
          <a:p>
            <a:r>
              <a:rPr lang="en-US" dirty="0">
                <a:solidFill>
                  <a:schemeClr val="bg1"/>
                </a:solidFill>
              </a:rPr>
              <a:t>Deeper problem: cloud is inherently collaborative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2363" y="4685467"/>
            <a:ext cx="188976" cy="18897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4941" y="3207615"/>
            <a:ext cx="1801372" cy="9326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444" y="3378394"/>
            <a:ext cx="1255779" cy="64617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6431" y="2909496"/>
            <a:ext cx="1045466" cy="1432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6647" y="3631536"/>
            <a:ext cx="359665" cy="10058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8064" y="3164621"/>
            <a:ext cx="1036322" cy="99365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560330" y="4295169"/>
            <a:ext cx="1183015" cy="390298"/>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9779" y="2738236"/>
            <a:ext cx="655321" cy="298705"/>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9649" y="2965703"/>
            <a:ext cx="2279909" cy="792482"/>
          </a:xfrm>
          <a:prstGeom prst="rect">
            <a:avLst/>
          </a:prstGeom>
        </p:spPr>
      </p:pic>
      <p:sp>
        <p:nvSpPr>
          <p:cNvPr id="22" name="Content Placeholder 4"/>
          <p:cNvSpPr>
            <a:spLocks noGrp="1"/>
          </p:cNvSpPr>
          <p:nvPr>
            <p:ph idx="1"/>
          </p:nvPr>
        </p:nvSpPr>
        <p:spPr>
          <a:xfrm>
            <a:off x="838200" y="1825625"/>
            <a:ext cx="10515600" cy="4351338"/>
          </a:xfrm>
        </p:spPr>
        <p:txBody>
          <a:bodyPr/>
          <a:lstStyle/>
          <a:p>
            <a:r>
              <a:rPr lang="en-US" dirty="0">
                <a:solidFill>
                  <a:schemeClr val="bg1"/>
                </a:solidFill>
              </a:rPr>
              <a:t>Data is processed by third parties</a:t>
            </a:r>
          </a:p>
        </p:txBody>
      </p:sp>
      <p:pic>
        <p:nvPicPr>
          <p:cNvPr id="24" name="Picture 2"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8787" y="5140175"/>
            <a:ext cx="876422" cy="3821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imag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5585" y="3067622"/>
            <a:ext cx="817987" cy="109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61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needs to be done? </a:t>
            </a:r>
          </a:p>
        </p:txBody>
      </p:sp>
      <p:sp>
        <p:nvSpPr>
          <p:cNvPr id="5" name="Content Placeholder 4"/>
          <p:cNvSpPr>
            <a:spLocks noGrp="1"/>
          </p:cNvSpPr>
          <p:nvPr>
            <p:ph idx="1"/>
          </p:nvPr>
        </p:nvSpPr>
        <p:spPr/>
        <p:txBody>
          <a:bodyPr>
            <a:normAutofit/>
          </a:bodyPr>
          <a:lstStyle/>
          <a:p>
            <a:r>
              <a:rPr lang="en-US" sz="3200" dirty="0">
                <a:solidFill>
                  <a:schemeClr val="accent1">
                    <a:lumMod val="75000"/>
                  </a:schemeClr>
                </a:solidFill>
              </a:rPr>
              <a:t>Goal #1</a:t>
            </a:r>
            <a:r>
              <a:rPr lang="en-US" sz="3200" dirty="0"/>
              <a:t>: Secure execution environment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0838" y="2696384"/>
            <a:ext cx="5240696" cy="3242558"/>
          </a:xfrm>
          <a:prstGeom prst="rect">
            <a:avLst/>
          </a:prstGeom>
        </p:spPr>
      </p:pic>
      <p:pic>
        <p:nvPicPr>
          <p:cNvPr id="205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509" y="3096882"/>
            <a:ext cx="2187130" cy="95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74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58154" cy="6935491"/>
          </a:xfrm>
          <a:prstGeom prst="rect">
            <a:avLst/>
          </a:prstGeom>
          <a:solidFill>
            <a:srgbClr val="042061"/>
          </a:solidFill>
        </p:spPr>
      </p:pic>
      <p:sp>
        <p:nvSpPr>
          <p:cNvPr id="5" name="Rectangle 4"/>
          <p:cNvSpPr/>
          <p:nvPr/>
        </p:nvSpPr>
        <p:spPr>
          <a:xfrm>
            <a:off x="6844145" y="4073236"/>
            <a:ext cx="5073022" cy="23762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7021461" y="4364182"/>
            <a:ext cx="4895706" cy="165255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rPr>
              <a:t>27,000,000 LoC</a:t>
            </a:r>
          </a:p>
          <a:p>
            <a:pPr lvl="1"/>
            <a:r>
              <a:rPr lang="en-US" sz="3200" dirty="0">
                <a:solidFill>
                  <a:schemeClr val="bg1"/>
                </a:solidFill>
              </a:rPr>
              <a:t>40 subsystems</a:t>
            </a:r>
          </a:p>
          <a:p>
            <a:pPr lvl="1"/>
            <a:r>
              <a:rPr lang="en-US" sz="3200" dirty="0">
                <a:solidFill>
                  <a:schemeClr val="bg1"/>
                </a:solidFill>
              </a:rPr>
              <a:t>8,900 device drivers</a:t>
            </a:r>
          </a:p>
        </p:txBody>
      </p:sp>
      <p:sp>
        <p:nvSpPr>
          <p:cNvPr id="7" name="Rectangle 6"/>
          <p:cNvSpPr/>
          <p:nvPr/>
        </p:nvSpPr>
        <p:spPr>
          <a:xfrm>
            <a:off x="1308608" y="248854"/>
            <a:ext cx="6884584" cy="6247864"/>
          </a:xfrm>
          <a:prstGeom prst="rect">
            <a:avLst/>
          </a:prstGeom>
        </p:spPr>
        <p:txBody>
          <a:bodyPr wrap="square">
            <a:spAutoFit/>
          </a:bodyPr>
          <a:lstStyle/>
          <a:p>
            <a:r>
              <a:rPr lang="en-US" sz="8000" b="1" dirty="0">
                <a:solidFill>
                  <a:srgbClr val="FFFF00"/>
                </a:solidFill>
              </a:rPr>
              <a:t>It’s impossible to secure legacy OS stack</a:t>
            </a:r>
          </a:p>
        </p:txBody>
      </p:sp>
    </p:spTree>
    <p:extLst>
      <p:ext uri="{BB962C8B-B14F-4D97-AF65-F5344CB8AC3E}">
        <p14:creationId xmlns:p14="http://schemas.microsoft.com/office/powerpoint/2010/main" val="22153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9985" y="2437853"/>
            <a:ext cx="9911367" cy="1915647"/>
          </a:xfrm>
        </p:spPr>
        <p:txBody>
          <a:bodyPr/>
          <a:lstStyle/>
          <a:p>
            <a:r>
              <a:rPr lang="en-US" sz="4800" dirty="0">
                <a:solidFill>
                  <a:schemeClr val="accent1"/>
                </a:solidFill>
              </a:rPr>
              <a:t>Thank you!</a:t>
            </a:r>
          </a:p>
        </p:txBody>
      </p:sp>
      <p:sp>
        <p:nvSpPr>
          <p:cNvPr id="2" name="Slide Number Placeholder 1"/>
          <p:cNvSpPr>
            <a:spLocks noGrp="1"/>
          </p:cNvSpPr>
          <p:nvPr>
            <p:ph type="sldNum" sz="quarter" idx="12"/>
          </p:nvPr>
        </p:nvSpPr>
        <p:spPr/>
        <p:txBody>
          <a:bodyPr/>
          <a:lstStyle/>
          <a:p>
            <a:fld id="{D57F1E4F-1CFF-5643-939E-02111984F565}" type="slidenum">
              <a:rPr lang="en-US" smtClean="0"/>
              <a:t>34</a:t>
            </a:fld>
            <a:endParaRPr lang="en-US" dirty="0"/>
          </a:p>
        </p:txBody>
      </p:sp>
      <p:sp>
        <p:nvSpPr>
          <p:cNvPr id="5" name="Title 3"/>
          <p:cNvSpPr txBox="1">
            <a:spLocks/>
          </p:cNvSpPr>
          <p:nvPr/>
        </p:nvSpPr>
        <p:spPr>
          <a:xfrm>
            <a:off x="1744980" y="4886900"/>
            <a:ext cx="9722497" cy="1426674"/>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Anton </a:t>
            </a:r>
            <a:r>
              <a:rPr lang="en-US" sz="3600" dirty="0" err="1"/>
              <a:t>Burtsev</a:t>
            </a:r>
            <a:endParaRPr lang="en-US" sz="3600" dirty="0"/>
          </a:p>
          <a:p>
            <a:r>
              <a:rPr lang="en-US" sz="3600" dirty="0"/>
              <a:t>http://www.cs.utah.edu/~aburtsev</a:t>
            </a:r>
          </a:p>
          <a:p>
            <a:r>
              <a:rPr lang="en-US" sz="3600" dirty="0"/>
              <a:t>anton.burtsev@utah.edu</a:t>
            </a:r>
          </a:p>
        </p:txBody>
      </p:sp>
    </p:spTree>
    <p:extLst>
      <p:ext uri="{BB962C8B-B14F-4D97-AF65-F5344CB8AC3E}">
        <p14:creationId xmlns:p14="http://schemas.microsoft.com/office/powerpoint/2010/main" val="2137491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pPr/>
              <a:t>4</a:t>
            </a:fld>
            <a:endParaRPr lang="en-US" dirty="0"/>
          </a:p>
        </p:txBody>
      </p:sp>
    </p:spTree>
    <p:extLst>
      <p:ext uri="{BB962C8B-B14F-4D97-AF65-F5344CB8AC3E}">
        <p14:creationId xmlns:p14="http://schemas.microsoft.com/office/powerpoint/2010/main" val="86925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94109" y="-61581"/>
            <a:ext cx="13604622" cy="6986115"/>
            <a:chOff x="-1394109" y="-61581"/>
            <a:chExt cx="13604622" cy="698611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110" y="-61388"/>
              <a:ext cx="5519922" cy="34578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109" y="2808816"/>
              <a:ext cx="6067075" cy="40383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7435" y="2896351"/>
              <a:ext cx="5377832" cy="402818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782" y="-61581"/>
              <a:ext cx="5825947" cy="326881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3911" y="-49109"/>
              <a:ext cx="3438701" cy="275096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9940" y="4853347"/>
              <a:ext cx="4572060" cy="203075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8675" y="2571942"/>
              <a:ext cx="3581838" cy="2383550"/>
            </a:xfrm>
            <a:prstGeom prst="rect">
              <a:avLst/>
            </a:prstGeom>
          </p:spPr>
        </p:pic>
      </p:grpSp>
      <p:sp>
        <p:nvSpPr>
          <p:cNvPr id="2" name="Title 1"/>
          <p:cNvSpPr>
            <a:spLocks noGrp="1"/>
          </p:cNvSpPr>
          <p:nvPr>
            <p:ph type="title"/>
          </p:nvPr>
        </p:nvSpPr>
        <p:spPr>
          <a:xfrm>
            <a:off x="128210" y="144714"/>
            <a:ext cx="6737801" cy="986781"/>
          </a:xfrm>
          <a:solidFill>
            <a:srgbClr val="042061">
              <a:alpha val="90000"/>
            </a:srgbClr>
          </a:solidFill>
        </p:spPr>
        <p:txBody>
          <a:bodyPr/>
          <a:lstStyle/>
          <a:p>
            <a:r>
              <a:rPr lang="en-US" dirty="0"/>
              <a:t>OS kernels are ubiquitous</a:t>
            </a:r>
          </a:p>
        </p:txBody>
      </p:sp>
      <p:sp>
        <p:nvSpPr>
          <p:cNvPr id="4" name="Slide Number Placeholder 3"/>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380990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3650"/>
                    </a14:imgEffect>
                  </a14:imgLayer>
                </a14:imgProps>
              </a:ext>
              <a:ext uri="{28A0092B-C50C-407E-A947-70E740481C1C}">
                <a14:useLocalDpi xmlns:a14="http://schemas.microsoft.com/office/drawing/2010/main" val="0"/>
              </a:ext>
            </a:extLst>
          </a:blip>
          <a:stretch>
            <a:fillRect/>
          </a:stretch>
        </p:blipFill>
        <p:spPr>
          <a:xfrm>
            <a:off x="0" y="-11085"/>
            <a:ext cx="9958154" cy="6935491"/>
          </a:xfrm>
          <a:prstGeom prst="rect">
            <a:avLst/>
          </a:prstGeom>
          <a:solidFill>
            <a:srgbClr val="042061"/>
          </a:solidFill>
        </p:spPr>
      </p:pic>
      <p:sp>
        <p:nvSpPr>
          <p:cNvPr id="7" name="Rectangle 6"/>
          <p:cNvSpPr/>
          <p:nvPr/>
        </p:nvSpPr>
        <p:spPr>
          <a:xfrm>
            <a:off x="6844145" y="4073236"/>
            <a:ext cx="5073022" cy="23762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021461" y="4364182"/>
            <a:ext cx="4895706" cy="1652551"/>
          </a:xfrm>
          <a:noFill/>
        </p:spPr>
        <p:txBody>
          <a:bodyPr>
            <a:noAutofit/>
          </a:bodyPr>
          <a:lstStyle/>
          <a:p>
            <a:pPr>
              <a:buClrTx/>
              <a:buFont typeface="Arial" panose="020B0604020202020204" pitchFamily="34" charset="0"/>
              <a:buChar char="•"/>
            </a:pPr>
            <a:r>
              <a:rPr lang="en-US" sz="3600" dirty="0">
                <a:solidFill>
                  <a:schemeClr val="bg1"/>
                </a:solidFill>
              </a:rPr>
              <a:t>27,000,000 LoC</a:t>
            </a:r>
          </a:p>
          <a:p>
            <a:pPr lvl="1">
              <a:buClrTx/>
              <a:buFont typeface="Arial" panose="020B0604020202020204" pitchFamily="34" charset="0"/>
              <a:buChar char="•"/>
            </a:pPr>
            <a:r>
              <a:rPr lang="en-US" sz="3200" dirty="0">
                <a:solidFill>
                  <a:schemeClr val="bg1"/>
                </a:solidFill>
              </a:rPr>
              <a:t>40 subsystems</a:t>
            </a:r>
          </a:p>
          <a:p>
            <a:pPr lvl="1">
              <a:buClrTx/>
              <a:buFont typeface="Arial" panose="020B0604020202020204" pitchFamily="34" charset="0"/>
              <a:buChar char="•"/>
            </a:pPr>
            <a:r>
              <a:rPr lang="en-US" sz="3200" dirty="0">
                <a:solidFill>
                  <a:schemeClr val="bg1"/>
                </a:solidFill>
              </a:rPr>
              <a:t>8,900 device drivers</a:t>
            </a:r>
          </a:p>
        </p:txBody>
      </p:sp>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191428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1138" y="3551730"/>
            <a:ext cx="8825659" cy="1981200"/>
          </a:xfrm>
        </p:spPr>
        <p:txBody>
          <a:bodyPr/>
          <a:lstStyle/>
          <a:p>
            <a:r>
              <a:rPr lang="en-US" dirty="0"/>
              <a:t>Problem #1: Security</a:t>
            </a:r>
          </a:p>
        </p:txBody>
      </p:sp>
      <p:sp>
        <p:nvSpPr>
          <p:cNvPr id="4" name="Slide Number Placeholder 3"/>
          <p:cNvSpPr>
            <a:spLocks noGrp="1"/>
          </p:cNvSpPr>
          <p:nvPr>
            <p:ph type="sldNum" sz="quarter" idx="12"/>
          </p:nvPr>
        </p:nvSpPr>
        <p:spPr/>
        <p:txBody>
          <a:bodyPr/>
          <a:lstStyle/>
          <a:p>
            <a:fld id="{D57F1E4F-1CFF-5643-939E-02111984F565}" type="slidenum">
              <a:rPr lang="en-US" smtClean="0"/>
              <a:pPr/>
              <a:t>7</a:t>
            </a:fld>
            <a:endParaRPr lang="en-US" dirty="0"/>
          </a:p>
        </p:txBody>
      </p:sp>
    </p:spTree>
    <p:extLst>
      <p:ext uri="{BB962C8B-B14F-4D97-AF65-F5344CB8AC3E}">
        <p14:creationId xmlns:p14="http://schemas.microsoft.com/office/powerpoint/2010/main" val="316303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02111984F565}" type="slidenum">
              <a:rPr lang="en-US" smtClean="0"/>
              <a:t>8</a:t>
            </a:fld>
            <a:endParaRPr lang="en-US" dirty="0"/>
          </a:p>
        </p:txBody>
      </p:sp>
      <p:graphicFrame>
        <p:nvGraphicFramePr>
          <p:cNvPr id="6" name="Content Placeholder 12"/>
          <p:cNvGraphicFramePr>
            <a:graphicFrameLocks/>
          </p:cNvGraphicFramePr>
          <p:nvPr>
            <p:extLst>
              <p:ext uri="{D42A27DB-BD31-4B8C-83A1-F6EECF244321}">
                <p14:modId xmlns:p14="http://schemas.microsoft.com/office/powerpoint/2010/main" val="3945252834"/>
              </p:ext>
            </p:extLst>
          </p:nvPr>
        </p:nvGraphicFramePr>
        <p:xfrm>
          <a:off x="685800" y="850900"/>
          <a:ext cx="10096500" cy="5397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256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5" name="TextBox 4"/>
          <p:cNvSpPr txBox="1"/>
          <p:nvPr/>
        </p:nvSpPr>
        <p:spPr>
          <a:xfrm>
            <a:off x="646111" y="1745446"/>
            <a:ext cx="8421689" cy="1938992"/>
          </a:xfrm>
          <a:prstGeom prst="rect">
            <a:avLst/>
          </a:prstGeom>
          <a:noFill/>
        </p:spPr>
        <p:txBody>
          <a:bodyPr wrap="square" rtlCol="0">
            <a:spAutoFit/>
          </a:bodyPr>
          <a:lstStyle/>
          <a:p>
            <a:r>
              <a:rPr lang="en-US" sz="2000" dirty="0">
                <a:solidFill>
                  <a:schemeClr val="accent1"/>
                </a:solidFill>
                <a:latin typeface="Lucida Console" panose="020B0609040504020204" pitchFamily="49" charset="0"/>
                <a:cs typeface="Courier New" panose="02070309020205020404" pitchFamily="49" charset="0"/>
              </a:rPr>
              <a:t>static</a:t>
            </a:r>
            <a:r>
              <a:rPr lang="en-US" sz="2000" dirty="0">
                <a:latin typeface="Lucida Console" panose="020B0609040504020204" pitchFamily="49" charset="0"/>
                <a:cs typeface="Courier New" panose="02070309020205020404" pitchFamily="49" charset="0"/>
              </a:rPr>
              <a:t> </a:t>
            </a:r>
            <a:r>
              <a:rPr lang="en-US" sz="2000" dirty="0">
                <a:solidFill>
                  <a:schemeClr val="accent1"/>
                </a:solidFill>
                <a:latin typeface="Lucida Console" panose="020B0609040504020204" pitchFamily="49" charset="0"/>
                <a:cs typeface="Courier New" panose="02070309020205020404" pitchFamily="49" charset="0"/>
              </a:rPr>
              <a:t>bool </a:t>
            </a:r>
            <a:r>
              <a:rPr lang="en-US" sz="2000" dirty="0" err="1">
                <a:latin typeface="Lucida Console" panose="020B0609040504020204" pitchFamily="49" charset="0"/>
                <a:cs typeface="Courier New" panose="02070309020205020404" pitchFamily="49" charset="0"/>
              </a:rPr>
              <a:t>dccp_new</a:t>
            </a:r>
            <a:r>
              <a:rPr lang="en-US" sz="2000" dirty="0">
                <a:latin typeface="Lucida Console" panose="020B0609040504020204" pitchFamily="49" charset="0"/>
                <a:cs typeface="Courier New" panose="02070309020205020404" pitchFamily="49" charset="0"/>
              </a:rPr>
              <a:t> (...) {</a:t>
            </a:r>
          </a:p>
          <a:p>
            <a:r>
              <a:rPr lang="en-US" sz="2000" dirty="0">
                <a:latin typeface="Lucida Console" panose="020B0609040504020204" pitchFamily="49" charset="0"/>
                <a:cs typeface="Courier New" panose="02070309020205020404" pitchFamily="49" charset="0"/>
              </a:rPr>
              <a:t>  </a:t>
            </a:r>
            <a:r>
              <a:rPr lang="en-US" sz="2000" dirty="0" err="1">
                <a:solidFill>
                  <a:schemeClr val="accent1"/>
                </a:solidFill>
                <a:latin typeface="Lucida Console" panose="020B0609040504020204" pitchFamily="49" charset="0"/>
                <a:cs typeface="Courier New" panose="02070309020205020404" pitchFamily="49" charset="0"/>
              </a:rPr>
              <a:t>struct</a:t>
            </a:r>
            <a:r>
              <a:rPr lang="en-US" sz="2000" dirty="0">
                <a:solidFill>
                  <a:schemeClr val="accent1"/>
                </a:solidFill>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dccp_header</a:t>
            </a:r>
            <a:r>
              <a:rPr lang="en-US" sz="2000" dirty="0">
                <a:latin typeface="Lucida Console" panose="020B0609040504020204" pitchFamily="49" charset="0"/>
                <a:cs typeface="Courier New" panose="02070309020205020404" pitchFamily="49" charset="0"/>
              </a:rPr>
              <a:t> _dh, *dh;</a:t>
            </a:r>
          </a:p>
          <a:p>
            <a:r>
              <a:rPr lang="en-US" sz="2000" dirty="0">
                <a:latin typeface="Lucida Console" panose="020B0609040504020204" pitchFamily="49" charset="0"/>
                <a:cs typeface="Courier New" panose="02070309020205020404" pitchFamily="49" charset="0"/>
              </a:rPr>
              <a:t> </a:t>
            </a:r>
          </a:p>
          <a:p>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skb_header_pointer</a:t>
            </a:r>
            <a:r>
              <a:rPr lang="en-US" sz="2000" dirty="0">
                <a:latin typeface="Lucida Console" panose="020B0609040504020204" pitchFamily="49" charset="0"/>
                <a:cs typeface="Courier New" panose="02070309020205020404" pitchFamily="49" charset="0"/>
              </a:rPr>
              <a:t>(</a:t>
            </a:r>
            <a:r>
              <a:rPr lang="en-US" sz="2000" dirty="0" err="1">
                <a:latin typeface="Lucida Console" panose="020B0609040504020204" pitchFamily="49" charset="0"/>
                <a:cs typeface="Courier New" panose="02070309020205020404" pitchFamily="49" charset="0"/>
              </a:rPr>
              <a:t>skb</a:t>
            </a:r>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dataoff</a:t>
            </a:r>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sizeof</a:t>
            </a:r>
            <a:r>
              <a:rPr lang="en-US" sz="2000" dirty="0">
                <a:latin typeface="Lucida Console" panose="020B0609040504020204" pitchFamily="49" charset="0"/>
                <a:cs typeface="Courier New" panose="02070309020205020404" pitchFamily="49" charset="0"/>
              </a:rPr>
              <a:t>(_dh), </a:t>
            </a:r>
            <a:r>
              <a:rPr lang="en-US" sz="2000" dirty="0">
                <a:solidFill>
                  <a:srgbClr val="FF0000"/>
                </a:solidFill>
                <a:latin typeface="Lucida Console" panose="020B0609040504020204" pitchFamily="49" charset="0"/>
                <a:cs typeface="Courier New" panose="02070309020205020404" pitchFamily="49" charset="0"/>
              </a:rPr>
              <a:t>&amp;dh</a:t>
            </a:r>
            <a:r>
              <a:rPr lang="en-US" sz="2000" dirty="0">
                <a:latin typeface="Lucida Console" panose="020B0609040504020204" pitchFamily="49" charset="0"/>
                <a:cs typeface="Courier New" panose="02070309020205020404" pitchFamily="49" charset="0"/>
              </a:rPr>
              <a:t>);</a:t>
            </a:r>
          </a:p>
          <a:p>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skb_header_pointer</a:t>
            </a:r>
            <a:r>
              <a:rPr lang="en-US" sz="2000" dirty="0">
                <a:latin typeface="Lucida Console" panose="020B0609040504020204" pitchFamily="49" charset="0"/>
                <a:cs typeface="Courier New" panose="02070309020205020404" pitchFamily="49" charset="0"/>
              </a:rPr>
              <a:t>(</a:t>
            </a:r>
            <a:r>
              <a:rPr lang="en-US" sz="2000" dirty="0" err="1">
                <a:latin typeface="Lucida Console" panose="020B0609040504020204" pitchFamily="49" charset="0"/>
                <a:cs typeface="Courier New" panose="02070309020205020404" pitchFamily="49" charset="0"/>
              </a:rPr>
              <a:t>skb</a:t>
            </a:r>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dataoff</a:t>
            </a:r>
            <a:r>
              <a:rPr lang="en-US" sz="2000" dirty="0">
                <a:latin typeface="Lucida Console" panose="020B0609040504020204" pitchFamily="49" charset="0"/>
                <a:cs typeface="Courier New" panose="02070309020205020404" pitchFamily="49" charset="0"/>
              </a:rPr>
              <a:t>, </a:t>
            </a:r>
            <a:r>
              <a:rPr lang="en-US" sz="2000" dirty="0" err="1">
                <a:latin typeface="Lucida Console" panose="020B0609040504020204" pitchFamily="49" charset="0"/>
                <a:cs typeface="Courier New" panose="02070309020205020404" pitchFamily="49" charset="0"/>
              </a:rPr>
              <a:t>sizeof</a:t>
            </a:r>
            <a:r>
              <a:rPr lang="en-US" sz="2000" dirty="0">
                <a:latin typeface="Lucida Console" panose="020B0609040504020204" pitchFamily="49" charset="0"/>
                <a:cs typeface="Courier New" panose="02070309020205020404" pitchFamily="49" charset="0"/>
              </a:rPr>
              <a:t>(_dh), </a:t>
            </a:r>
            <a:r>
              <a:rPr lang="en-US" sz="2000" dirty="0">
                <a:solidFill>
                  <a:schemeClr val="accent1"/>
                </a:solidFill>
                <a:latin typeface="Lucida Console" panose="020B0609040504020204" pitchFamily="49" charset="0"/>
                <a:cs typeface="Courier New" panose="02070309020205020404" pitchFamily="49" charset="0"/>
              </a:rPr>
              <a:t>&amp;_dh</a:t>
            </a:r>
            <a:r>
              <a:rPr lang="en-US" sz="2000" dirty="0">
                <a:latin typeface="Lucida Console" panose="020B0609040504020204" pitchFamily="49" charset="0"/>
                <a:cs typeface="Courier New" panose="02070309020205020404" pitchFamily="49" charset="0"/>
              </a:rPr>
              <a:t>);</a:t>
            </a:r>
          </a:p>
          <a:p>
            <a:r>
              <a:rPr lang="en-US" sz="2000" dirty="0">
                <a:latin typeface="Lucida Console" panose="020B0609040504020204" pitchFamily="49" charset="0"/>
                <a:cs typeface="Courier New" panose="02070309020205020404" pitchFamily="49" charset="0"/>
              </a:rPr>
              <a:t>};</a:t>
            </a:r>
          </a:p>
        </p:txBody>
      </p:sp>
      <p:sp>
        <p:nvSpPr>
          <p:cNvPr id="6" name="Content Placeholder 2"/>
          <p:cNvSpPr>
            <a:spLocks noGrp="1"/>
          </p:cNvSpPr>
          <p:nvPr>
            <p:ph idx="1"/>
          </p:nvPr>
        </p:nvSpPr>
        <p:spPr>
          <a:xfrm>
            <a:off x="646111" y="4047972"/>
            <a:ext cx="9668933" cy="2205498"/>
          </a:xfrm>
        </p:spPr>
        <p:txBody>
          <a:bodyPr>
            <a:noAutofit/>
          </a:bodyPr>
          <a:lstStyle/>
          <a:p>
            <a:r>
              <a:rPr lang="en-US" sz="2800" dirty="0"/>
              <a:t>Remote exploit in Linux network firewall</a:t>
            </a:r>
          </a:p>
          <a:p>
            <a:pPr lvl="1"/>
            <a:r>
              <a:rPr lang="en-US" sz="2600" dirty="0"/>
              <a:t>Arbitrary code execution</a:t>
            </a:r>
          </a:p>
          <a:p>
            <a:pPr lvl="1"/>
            <a:r>
              <a:rPr lang="en-US" sz="2600" dirty="0"/>
              <a:t>Linux Kernel v 3.0 (June, 2011) – 3.13.6 (March, 2014)</a:t>
            </a:r>
          </a:p>
          <a:p>
            <a:pPr lvl="1"/>
            <a:r>
              <a:rPr lang="en-US" sz="2400" dirty="0"/>
              <a:t>CVE-2014-2523</a:t>
            </a:r>
            <a:endParaRPr lang="en-US" sz="2600" dirty="0"/>
          </a:p>
          <a:p>
            <a:endParaRPr lang="en-US" sz="2800" dirty="0"/>
          </a:p>
          <a:p>
            <a:pPr lvl="1"/>
            <a:endParaRPr lang="en-US" sz="2400" dirty="0"/>
          </a:p>
        </p:txBody>
      </p:sp>
      <p:sp>
        <p:nvSpPr>
          <p:cNvPr id="7" name="TextBox 6"/>
          <p:cNvSpPr txBox="1"/>
          <p:nvPr/>
        </p:nvSpPr>
        <p:spPr>
          <a:xfrm>
            <a:off x="9825079" y="2499910"/>
            <a:ext cx="2260888" cy="461665"/>
          </a:xfrm>
          <a:prstGeom prst="rect">
            <a:avLst/>
          </a:prstGeom>
          <a:noFill/>
          <a:ln>
            <a:solidFill>
              <a:srgbClr val="FF0000"/>
            </a:solidFill>
          </a:ln>
        </p:spPr>
        <p:txBody>
          <a:bodyPr wrap="square" rtlCol="0">
            <a:spAutoFit/>
          </a:bodyPr>
          <a:lstStyle/>
          <a:p>
            <a:r>
              <a:rPr lang="en-US" sz="2400" b="1" dirty="0">
                <a:solidFill>
                  <a:srgbClr val="FF0000"/>
                </a:solidFill>
              </a:rPr>
              <a:t>Stack smash</a:t>
            </a:r>
          </a:p>
        </p:txBody>
      </p:sp>
      <p:cxnSp>
        <p:nvCxnSpPr>
          <p:cNvPr id="8" name="Straight Arrow Connector 7"/>
          <p:cNvCxnSpPr/>
          <p:nvPr/>
        </p:nvCxnSpPr>
        <p:spPr>
          <a:xfrm flipH="1">
            <a:off x="8924164" y="2843340"/>
            <a:ext cx="586771" cy="0"/>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9825079" y="3004788"/>
            <a:ext cx="2260888" cy="461665"/>
          </a:xfrm>
          <a:prstGeom prst="rect">
            <a:avLst/>
          </a:prstGeom>
          <a:noFill/>
          <a:ln>
            <a:solidFill>
              <a:schemeClr val="accent1"/>
            </a:solidFill>
          </a:ln>
        </p:spPr>
        <p:txBody>
          <a:bodyPr wrap="square" rtlCol="0">
            <a:spAutoFit/>
          </a:bodyPr>
          <a:lstStyle/>
          <a:p>
            <a:r>
              <a:rPr lang="en-US" sz="2400" b="1" dirty="0">
                <a:solidFill>
                  <a:schemeClr val="accent1"/>
                </a:solidFill>
              </a:rPr>
              <a:t>Correct</a:t>
            </a:r>
          </a:p>
        </p:txBody>
      </p:sp>
      <p:cxnSp>
        <p:nvCxnSpPr>
          <p:cNvPr id="10" name="Straight Arrow Connector 9"/>
          <p:cNvCxnSpPr/>
          <p:nvPr/>
        </p:nvCxnSpPr>
        <p:spPr>
          <a:xfrm flipH="1">
            <a:off x="8924164" y="3185060"/>
            <a:ext cx="586771" cy="0"/>
          </a:xfrm>
          <a:prstGeom prst="straightConnector1">
            <a:avLst/>
          </a:prstGeom>
          <a:ln w="3810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sp>
        <p:nvSpPr>
          <p:cNvPr id="3" name="Slide Number Placeholder 2"/>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20482487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29899</TotalTime>
  <Words>1481</Words>
  <Application>Microsoft Macintosh PowerPoint</Application>
  <PresentationFormat>Widescreen</PresentationFormat>
  <Paragraphs>185</Paragraphs>
  <Slides>34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Century Gothic</vt:lpstr>
      <vt:lpstr>Lucida Console</vt:lpstr>
      <vt:lpstr>Roboto</vt:lpstr>
      <vt:lpstr>StarSymbol</vt:lpstr>
      <vt:lpstr>Wingdings 3</vt:lpstr>
      <vt:lpstr>Ion</vt:lpstr>
      <vt:lpstr>Why should you do an OS class?</vt:lpstr>
      <vt:lpstr>Operating systems haven’t changed for decades</vt:lpstr>
      <vt:lpstr>cs5460/6460 teaches this system</vt:lpstr>
      <vt:lpstr>PowerPoint Presentation</vt:lpstr>
      <vt:lpstr>OS kernels are ubiquitous</vt:lpstr>
      <vt:lpstr>PowerPoint Presentation</vt:lpstr>
      <vt:lpstr>Problem #1: Security</vt:lpstr>
      <vt:lpstr>PowerPoint Presentation</vt:lpstr>
      <vt:lpstr>Example</vt:lpstr>
      <vt:lpstr>PowerPoint Presentation</vt:lpstr>
      <vt:lpstr>Can we make these systems secure?  RedLeaf Operating System  Rust + Dafny-style verification</vt:lpstr>
      <vt:lpstr>Rust</vt:lpstr>
      <vt:lpstr>Rust is the first safe alternative to C for low-level systems code</vt:lpstr>
      <vt:lpstr>PowerPoint Presentation</vt:lpstr>
      <vt:lpstr>PowerPoint Presentation</vt:lpstr>
      <vt:lpstr>PowerPoint Presentation</vt:lpstr>
      <vt:lpstr>RedLeaf</vt:lpstr>
      <vt:lpstr>Problem #2: Performance What does the new hardware look like? </vt:lpstr>
      <vt:lpstr>PowerPoint Presentation</vt:lpstr>
      <vt:lpstr>PowerPoint Presentation</vt:lpstr>
      <vt:lpstr>PowerPoint Presentation</vt:lpstr>
      <vt:lpstr>PowerPoint Presentation</vt:lpstr>
      <vt:lpstr>PowerPoint Presentation</vt:lpstr>
      <vt:lpstr>But what will it look like in 5-10 years?</vt:lpstr>
      <vt:lpstr>PowerPoint Presentation</vt:lpstr>
      <vt:lpstr>Redshift: Operating system for heterogeneous hardware </vt:lpstr>
      <vt:lpstr>Problem #3: Can we own our data in the cloud?</vt:lpstr>
      <vt:lpstr>PowerPoint Presentation</vt:lpstr>
      <vt:lpstr>PowerPoint Presentation</vt:lpstr>
      <vt:lpstr>MinION Nanopore DNA Sequencing  </vt:lpstr>
      <vt:lpstr>Deeper problem: cloud is inherently collaborative</vt:lpstr>
      <vt:lpstr>What needs to be done?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BMX</dc:title>
  <dc:creator>Anton</dc:creator>
  <cp:lastModifiedBy>Anton Burtsev</cp:lastModifiedBy>
  <cp:revision>479</cp:revision>
  <dcterms:created xsi:type="dcterms:W3CDTF">2014-08-06T16:29:47Z</dcterms:created>
  <dcterms:modified xsi:type="dcterms:W3CDTF">2024-01-09T23:30:53Z</dcterms:modified>
</cp:coreProperties>
</file>