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4" r:id="rId4"/>
    <p:sldId id="258" r:id="rId5"/>
    <p:sldId id="259" r:id="rId6"/>
    <p:sldId id="287" r:id="rId7"/>
    <p:sldId id="286" r:id="rId8"/>
    <p:sldId id="285" r:id="rId9"/>
    <p:sldId id="289" r:id="rId10"/>
    <p:sldId id="260" r:id="rId11"/>
    <p:sldId id="293" r:id="rId12"/>
    <p:sldId id="263" r:id="rId13"/>
    <p:sldId id="264" r:id="rId14"/>
    <p:sldId id="294" r:id="rId15"/>
    <p:sldId id="295" r:id="rId16"/>
    <p:sldId id="291" r:id="rId17"/>
    <p:sldId id="290" r:id="rId18"/>
    <p:sldId id="292" r:id="rId19"/>
    <p:sldId id="296" r:id="rId20"/>
    <p:sldId id="262" r:id="rId21"/>
    <p:sldId id="265" r:id="rId22"/>
    <p:sldId id="266" r:id="rId23"/>
    <p:sldId id="281" r:id="rId24"/>
    <p:sldId id="297" r:id="rId25"/>
    <p:sldId id="268" r:id="rId26"/>
    <p:sldId id="269" r:id="rId27"/>
    <p:sldId id="299" r:id="rId28"/>
    <p:sldId id="270" r:id="rId29"/>
    <p:sldId id="300" r:id="rId30"/>
    <p:sldId id="271" r:id="rId31"/>
    <p:sldId id="283" r:id="rId32"/>
    <p:sldId id="272" r:id="rId33"/>
    <p:sldId id="274" r:id="rId34"/>
    <p:sldId id="275" r:id="rId35"/>
  </p:sldIdLst>
  <p:sldSz cx="10158413" cy="7621588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FF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43" autoAdjust="0"/>
    <p:restoredTop sz="94660"/>
  </p:normalViewPr>
  <p:slideViewPr>
    <p:cSldViewPr>
      <p:cViewPr varScale="1">
        <p:scale>
          <a:sx n="96" d="100"/>
          <a:sy n="96" d="100"/>
        </p:scale>
        <p:origin x="-83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A82801-936C-44EB-93C4-9EB0D9739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28FEB9-8F87-49C8-943D-FE0F74BB69D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0791F5-A187-438D-B1EE-25A8EFB07C3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201807-5B7F-4EBA-8CF9-F8CD5DE7EF4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1DF8E3-A3C5-4F22-8804-0A57934231C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9C4AFB-6AF8-4991-A516-BAEE3A62FF0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D1C357-13E5-4EE9-8E95-43397A41FDC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F18B45-75E0-4747-BE8C-ECE12C5A185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397A2C-9E9A-4C41-A85F-359A89E3F19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ED3A59-26C6-436A-AF57-82A8662C82F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9544FE-60AA-4825-8CC4-073B80B85B3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7EAFC1-ADE8-49C7-A34B-E2713DC6171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158E26-515E-4EAF-8342-76DDE2AC1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Emulab</a:t>
            </a:r>
            <a:r>
              <a:rPr lang="en-US" dirty="0" smtClean="0"/>
              <a:t> lets researchers …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975A28-8F02-4497-9C4E-ECFA3380D51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D512C8-CF42-47DC-9DE0-8128CA55EF9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smtClean="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751F0A-13F3-46FD-A745-F158E86D228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An important note</a:t>
            </a:r>
            <a:r>
              <a:rPr lang="en-US" baseline="0" dirty="0" smtClean="0"/>
              <a:t> is that a </a:t>
            </a:r>
            <a:r>
              <a:rPr lang="en-US" baseline="0" dirty="0" smtClean="0"/>
              <a:t>certificate </a:t>
            </a:r>
            <a:r>
              <a:rPr lang="en-US" baseline="0" dirty="0" smtClean="0"/>
              <a:t>is embedded in the </a:t>
            </a:r>
            <a:r>
              <a:rPr lang="en-US" baseline="0" dirty="0" err="1" smtClean="0"/>
              <a:t>gPXE</a:t>
            </a:r>
            <a:r>
              <a:rPr lang="en-US" baseline="0" dirty="0" smtClean="0"/>
              <a:t> dongle…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68B285-B8A8-4A3F-AF22-4642B4C961F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smtClean="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CA664B-0945-464C-AD82-326EEACF39A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smtClean="0">
                <a:latin typeface="Arial" charset="0"/>
                <a:cs typeface="Lucida Sans Unicode" charset="0"/>
              </a:rPr>
              <a:t>WHY we want to boot to PXE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smtClean="0">
              <a:latin typeface="Arial" charset="0"/>
              <a:cs typeface="Lucida Sans Unicode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smtClean="0">
                <a:latin typeface="Arial" charset="0"/>
                <a:cs typeface="Lucida Sans Unicode" charset="0"/>
              </a:rPr>
              <a:t>but the problems are...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440E47-541A-4BC5-8C2D-5762C4E2D3A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1867B6-0B82-42B3-8D99-71D98244B19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707DDF-5D38-4558-B335-D78806BBF24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smtClean="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E734B3-B36F-4040-9236-95A268B5D49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707DDF-5D38-4558-B335-D78806BBF24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smtClean="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BD74FF-71E4-49E6-86D4-EDE333975F7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Why physical nodes?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75728B-A836-4AD7-B82D-8BB6D1FB97E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Explain in detail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723B26-62D7-4856-BE68-0AB0EB60B63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80B57D-6DC0-42FE-AF53-E9ED47EE107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66B8CA-8834-421B-9AEF-E1A35146487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2300E0-496A-4748-A4FA-2956C15B5C5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376AAE-F9AA-45F9-A73D-2E8F3BBA36C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Emulab</a:t>
            </a:r>
            <a:r>
              <a:rPr lang="en-US" baseline="0" dirty="0" smtClean="0"/>
              <a:t> will re-image but malware persists in BIOS…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28E7DB-027B-4171-9A0D-FA438CC5BF7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774BE1-298D-434D-90BC-0206A9A116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D4B436-4ADE-442C-B76A-99BFE8055C5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2C8C9B-8A2A-4CEA-8A83-20C1596F925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C847EF-2514-417D-B60E-CE5E048F1B6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1390-A93B-4BAB-AC62-FEADDDBAA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70C3B-F641-4168-8C1D-26FA9D970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741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E8EC-A78F-422A-96C8-7E6F293BB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6275"/>
            <a:ext cx="8634413" cy="127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671E6D2-6D87-4001-AE75-46EE9BA7C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5913-F758-45A8-BF81-80D4936CE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AFA6D-4C1E-449E-824D-FD53300A1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0213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2200275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FB66-27EC-4E17-9102-5B801DB75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A40E-CBF9-449B-B2F6-DE58A05BA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4C18D-1EF5-4F74-8AEE-6F2667D83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9A78-8626-49E7-82BC-A5177AEDD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460A-ADBF-4360-8F57-C0B89AF59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896B-7657-4566-A003-5C45FE7230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4413" cy="127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4413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942138"/>
            <a:ext cx="2116138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70275" y="6942138"/>
            <a:ext cx="3217863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80275" y="6942138"/>
            <a:ext cx="211772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96A983-B725-4520-A6A6-B36FAA8A1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01613" y="1019175"/>
            <a:ext cx="97536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>
                <a:solidFill>
                  <a:srgbClr val="FFFFFF"/>
                </a:solidFill>
                <a:latin typeface="Arial" charset="0"/>
              </a:rPr>
              <a:t>Trusted Disk Loading in the </a:t>
            </a:r>
            <a:endParaRPr lang="en-US" sz="4800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Emulab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Arial" charset="0"/>
              </a:rPr>
              <a:t>Network </a:t>
            </a:r>
            <a:r>
              <a:rPr lang="en-US" sz="4800" dirty="0" err="1">
                <a:solidFill>
                  <a:srgbClr val="FFFFFF"/>
                </a:solidFill>
                <a:latin typeface="Arial" charset="0"/>
              </a:rPr>
              <a:t>Testbed</a:t>
            </a:r>
            <a:endParaRPr lang="en-US" sz="4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50900" y="4064000"/>
            <a:ext cx="8297863" cy="471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u="sng" dirty="0">
                <a:solidFill>
                  <a:srgbClr val="FFFFFF"/>
                </a:solidFill>
                <a:latin typeface="Arial" charset="0"/>
              </a:rPr>
              <a:t>Cody Cutler</a:t>
            </a:r>
            <a:r>
              <a:rPr lang="en-US" sz="3200" dirty="0">
                <a:solidFill>
                  <a:srgbClr val="FFFFFF"/>
                </a:solidFill>
                <a:latin typeface="Arial" charset="0"/>
              </a:rPr>
              <a:t>,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 Mike </a:t>
            </a:r>
            <a:r>
              <a:rPr lang="en-US" sz="3200" dirty="0" err="1" smtClean="0">
                <a:solidFill>
                  <a:srgbClr val="FFFFFF"/>
                </a:solidFill>
                <a:latin typeface="Arial" charset="0"/>
              </a:rPr>
              <a:t>Hibler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, Eric </a:t>
            </a:r>
            <a:r>
              <a:rPr lang="en-US" sz="3200" dirty="0">
                <a:solidFill>
                  <a:srgbClr val="FFFFFF"/>
                </a:solidFill>
                <a:latin typeface="Arial" charset="0"/>
              </a:rPr>
              <a:t>Eide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sz="3200" dirty="0">
                <a:solidFill>
                  <a:srgbClr val="FFFFFF"/>
                </a:solidFill>
                <a:latin typeface="Arial" charset="0"/>
              </a:rPr>
              <a:t>Rob Ricci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487988"/>
            <a:ext cx="1558925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13" y="5030788"/>
            <a:ext cx="3060700" cy="2141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B79485-485A-48CB-9EBB-72EBE997816F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Node Reloading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312988" y="7850188"/>
            <a:ext cx="9353551" cy="83962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 b="1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" name="Picture 17" descr="reloading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3449638"/>
            <a:ext cx="82280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reloading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613" y="3452813"/>
            <a:ext cx="8229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reloading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" y="3459163"/>
            <a:ext cx="99917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reloading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3613" y="3449638"/>
            <a:ext cx="82184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eloading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3613" y="2973388"/>
            <a:ext cx="82153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eloading8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3613" y="1165225"/>
            <a:ext cx="82153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reloading6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613" y="992188"/>
            <a:ext cx="82296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eloading7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7413" y="1144588"/>
            <a:ext cx="83042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16758-45E7-4B8C-AC49-015B4DD0EEC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dirty="0" smtClean="0">
                <a:solidFill>
                  <a:srgbClr val="FFFFFF"/>
                </a:solidFill>
                <a:latin typeface="Arial" charset="0"/>
              </a:rPr>
              <a:t>Establish trust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4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dirty="0" smtClean="0">
                <a:solidFill>
                  <a:srgbClr val="FFFFFF"/>
                </a:solidFill>
                <a:latin typeface="Arial" charset="0"/>
              </a:rPr>
              <a:t>Verify every stage of node reloading with control server</a:t>
            </a: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4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dirty="0" smtClean="0">
                <a:solidFill>
                  <a:srgbClr val="00FFFF"/>
                </a:solidFill>
                <a:latin typeface="Arial" charset="0"/>
              </a:rPr>
              <a:t>Approach: use the Trusted</a:t>
            </a: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dirty="0" smtClean="0">
                <a:solidFill>
                  <a:srgbClr val="00FFFF"/>
                </a:solidFill>
                <a:latin typeface="Arial" charset="0"/>
              </a:rPr>
              <a:t>Platform Module</a:t>
            </a:r>
            <a:endParaRPr lang="en-US" sz="4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TDLS Fundamentals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952D6-F002-4E13-BAFD-74EB157D4A07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42888" y="300038"/>
            <a:ext cx="9663112" cy="20034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Trusted Platform Module (TPM)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84450" y="2844800"/>
            <a:ext cx="7339013" cy="789463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4000" smtClean="0">
                <a:solidFill>
                  <a:schemeClr val="bg1"/>
                </a:solidFill>
                <a:latin typeface="Arial" charset="0"/>
              </a:rPr>
              <a:t>Secure key storage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Measurement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Remote attestation (quotes)</a:t>
            </a:r>
          </a:p>
        </p:txBody>
      </p:sp>
      <p:pic>
        <p:nvPicPr>
          <p:cNvPr id="14340" name="Picture 5" descr="ch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13" y="3201988"/>
            <a:ext cx="1066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388426-C071-42A6-876F-5D48977463F9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99231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Secure Key Storage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613" y="1601788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 </a:t>
            </a: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Keys are always encrypted before they leave the TPM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Keys are only usable on the same TPM where they were created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Control server can identify nodes by the public portion of these keys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8BC5A1-4513-418C-B0E0-EB0B686DCBB9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smtClean="0">
                <a:solidFill>
                  <a:srgbClr val="00FF00"/>
                </a:solidFill>
                <a:latin typeface="Arial" charset="0"/>
              </a:rPr>
              <a:t>Establish trust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4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smtClean="0">
                <a:solidFill>
                  <a:srgbClr val="FFFFFF"/>
                </a:solidFill>
                <a:latin typeface="Arial" charset="0"/>
              </a:rPr>
              <a:t>Verify every stage of node reloading with control server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TDLS Fundamentals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70677-4ACA-4098-A940-5AFD143E1BD6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42888" y="300038"/>
            <a:ext cx="9663112" cy="20034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Trusted Platform Module (TPM)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84450" y="2844800"/>
            <a:ext cx="7339013" cy="789463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4000" smtClean="0">
                <a:solidFill>
                  <a:schemeClr val="bg1"/>
                </a:solidFill>
                <a:latin typeface="Arial" charset="0"/>
              </a:rPr>
              <a:t>Secure key storage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Measurement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Remote attestation (quotes)</a:t>
            </a:r>
          </a:p>
        </p:txBody>
      </p:sp>
      <p:pic>
        <p:nvPicPr>
          <p:cNvPr id="17412" name="Picture 5" descr="ch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13" y="3201988"/>
            <a:ext cx="1066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1C7A12-2DE3-44C8-BCAB-FE3A36A0D92E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99231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Measurement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8606" y="1677194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Measuring is when we hash a region of memory and extend a certain PCR with the resulting hash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Platform Configuration Registers (PCR)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TPMs generally have 24 PCRs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Holds a hash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PCRs can only be modified through extension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Extending: 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	PCR = </a:t>
            </a:r>
            <a:r>
              <a:rPr lang="en-US" sz="3200" dirty="0" smtClean="0">
                <a:solidFill>
                  <a:srgbClr val="FFC000"/>
                </a:solidFill>
                <a:latin typeface="Arial" charset="0"/>
              </a:rPr>
              <a:t>hash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</a:rPr>
              <a:t>previous value of PCR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+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a new hash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8C59D3-82FC-4BBB-8687-33473EF289B6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99231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800" smtClean="0">
                <a:solidFill>
                  <a:srgbClr val="FFFFFF"/>
                </a:solidFill>
                <a:latin typeface="Arial" charset="0"/>
              </a:rPr>
              <a:t>Secure Boot Chain with TPM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613" y="1373188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6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Immutable part of BIOS measures the rest of BIOS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BIOS measures boot device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Boot device then measures whatever it loads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etc.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F142E3-9959-4DC1-9466-189E84E8717F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99231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dirty="0" smtClean="0">
                <a:solidFill>
                  <a:srgbClr val="FFFFFF"/>
                </a:solidFill>
                <a:latin typeface="Arial" charset="0"/>
              </a:rPr>
              <a:t>Remote Attestation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TPM packages up the desired PCRs and signs them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This is called a quote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Tamper-proof as it is signed by the TPM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Very easy to differentiate between a genuine quote and arbitrary data signed by TPM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C84C4-4FD7-43EF-AAE8-AE030C78F146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smtClean="0">
                <a:solidFill>
                  <a:srgbClr val="00FF00"/>
                </a:solidFill>
                <a:latin typeface="Arial" charset="0"/>
              </a:rPr>
              <a:t>Establish trust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4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smtClean="0">
                <a:solidFill>
                  <a:srgbClr val="00FF00"/>
                </a:solidFill>
                <a:latin typeface="Arial" charset="0"/>
              </a:rPr>
              <a:t>Verify every stage of node reloading with control server</a:t>
            </a: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TDLS Fundamentals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50355A-77AD-4276-BD5E-A65A40DA9CAB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Emulab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1822450"/>
            <a:ext cx="9490075" cy="382428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Public network testbed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Create complex experiments quickly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500+ nodes at Utah Emulab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B5B7A6-6E15-4774-829B-329CFB77A6E7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TDLS Reloading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latin typeface="Arial" charset="0"/>
              </a:rPr>
              <a:t> </a:t>
            </a:r>
          </a:p>
        </p:txBody>
      </p:sp>
      <p:pic>
        <p:nvPicPr>
          <p:cNvPr id="22532" name="Picture 9" descr="overvi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449388"/>
            <a:ext cx="94980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8E2A40-3BAB-4938-9C6B-3BD225812EE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1630363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dirty="0" smtClean="0">
                <a:solidFill>
                  <a:srgbClr val="FFFFFF"/>
                </a:solidFill>
                <a:latin typeface="Arial" charset="0"/>
              </a:rPr>
              <a:t>Stage 1: PXE Boot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PXE is a network boot protocol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PXE ROMs aren’t TPM aware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PXE ROMs won't check-in with the control server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00FFFF"/>
                </a:solidFill>
                <a:latin typeface="Arial" charset="0"/>
              </a:rPr>
              <a:t>Boot to USB dongle with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</a:rPr>
              <a:t>gPXE</a:t>
            </a:r>
            <a:endParaRPr lang="en-US" sz="3600" dirty="0" smtClean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DD951-523F-4565-884B-73C699E18091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Stage 1: gPXE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613" y="2135188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Measured by BIOS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Embedded certificate</a:t>
            </a: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 for </a:t>
            </a: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server authentication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Sends a quote to control server</a:t>
            </a:r>
          </a:p>
        </p:txBody>
      </p:sp>
      <p:pic>
        <p:nvPicPr>
          <p:cNvPr id="24580" name="Picture 9" descr="fir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411288"/>
            <a:ext cx="92948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CBD50-F71E-427C-BB1B-055D57EE6776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1630363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Checking</a:t>
            </a:r>
            <a:r>
              <a:rPr lang="en-US" sz="6000" smtClean="0">
                <a:solidFill>
                  <a:srgbClr val="FFFFFF"/>
                </a:solidFill>
                <a:latin typeface="Arial" charset="0"/>
              </a:rPr>
              <a:t> Quotes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None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Server compares every PCR in the quote with known good values in the database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The TPM signature over the quotes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is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verified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Quotes contain a nonce from the server to guarantee freshness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Different stages are measured into different PCRs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EF89E-C95E-4132-8F2A-26D6A3366BFE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1630363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Incorrect Quotes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An incorrect PCR means something was modified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Failure to send a quote before a timeout is treated as a verification failure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Control server cuts power to the node and quarantines it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1AD02-FA43-416C-A66D-7042A7AD28A7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seco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1449388"/>
            <a:ext cx="96012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Stage 2: GRUB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613" y="1982788"/>
            <a:ext cx="965835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Retrieves, measures, and boots the imaging MFS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Will boot to disk when necessary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1A7450-80F1-4893-90F8-0E050AA2E572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Stage 3: Imaging MFS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Sends quote covering everything 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Writes the encrypted image to disk</a:t>
            </a:r>
          </a:p>
        </p:txBody>
      </p:sp>
      <p:pic>
        <p:nvPicPr>
          <p:cNvPr id="29700" name="Picture 5" descr="thir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525588"/>
            <a:ext cx="954881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3A99C6-41BF-433A-8DB4-64511F87FF7E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1630363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Sensitive Resources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Control server closely monitors a node’s progress via quotes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A node can only receive sensitive resources (decryption keys) in a particular state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32674-3827-4294-ABC5-B58D87CABFCA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dirty="0" smtClean="0">
                <a:solidFill>
                  <a:srgbClr val="FFFFFF"/>
                </a:solidFill>
                <a:latin typeface="Arial" charset="0"/>
              </a:rPr>
              <a:t>Stage 4: Signoff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613" y="1906588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Disk is imaged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Extends known value into designated reboot PCR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Marks the end of the trusted chain</a:t>
            </a:r>
          </a:p>
        </p:txBody>
      </p:sp>
      <p:pic>
        <p:nvPicPr>
          <p:cNvPr id="30724" name="Picture 5" descr="fourt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1455738"/>
            <a:ext cx="9448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6D75A-4B0B-4082-BA6E-C1E4B7160985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1630363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dirty="0" smtClean="0">
                <a:solidFill>
                  <a:srgbClr val="FFFFFF"/>
                </a:solidFill>
                <a:latin typeface="Arial" charset="0"/>
              </a:rPr>
              <a:t>Image Security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The TDLS writes the user-chosen disk image on a node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Security researchers want to use both secure and insecure images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By design, the TDLS does not check the user-chosen image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32674-3827-4294-ABC5-B58D87CABFCA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Emulab Nodes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1822450"/>
            <a:ext cx="9490075" cy="3824288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u="sng" smtClean="0">
                <a:solidFill>
                  <a:srgbClr val="FFFFFF"/>
                </a:solidFill>
                <a:latin typeface="Arial" charset="0"/>
              </a:rPr>
              <a:t>Physical</a:t>
            </a: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 nodes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Users have root</a:t>
            </a:r>
            <a:endParaRPr lang="en-US" sz="4000" u="sng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Space/time shared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smtClean="0">
                <a:solidFill>
                  <a:srgbClr val="00FFFF"/>
                </a:solidFill>
                <a:latin typeface="Arial" charset="0"/>
              </a:rPr>
              <a:t>Artifacts from previous experiment may persist on node</a:t>
            </a:r>
            <a:endParaRPr lang="en-US" sz="4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BCBC05-6369-41E7-B3EE-014534E91157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smtClean="0">
                <a:solidFill>
                  <a:srgbClr val="FFFFFF"/>
                </a:solidFill>
                <a:latin typeface="Arial" charset="0"/>
              </a:rPr>
              <a:t>Attacks That Will Fail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Any boot stage corruption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BIOS code or configuration modifications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Injecting new stages</a:t>
            </a:r>
          </a:p>
        </p:txBody>
      </p:sp>
      <p:pic>
        <p:nvPicPr>
          <p:cNvPr id="13" name="Picture 12" descr="t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8188"/>
            <a:ext cx="101584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8188"/>
            <a:ext cx="843121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" y="3087688"/>
            <a:ext cx="52435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8188"/>
            <a:ext cx="101584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D63EB-535B-480A-AA28-22E6D6622614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What this means</a:t>
            </a:r>
          </a:p>
        </p:txBody>
      </p:sp>
      <p:pic>
        <p:nvPicPr>
          <p:cNvPr id="5" name="Picture 4" descr="ev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2897188"/>
            <a:ext cx="35560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unch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3125788"/>
            <a:ext cx="343535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vil-ou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0613" y="3125788"/>
            <a:ext cx="384175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613" y="1373188"/>
            <a:ext cx="9664700" cy="5486400"/>
          </a:xfrm>
        </p:spPr>
        <p:txBody>
          <a:bodyPr lIns="0" tIns="0" rIns="0" bIns="0"/>
          <a:lstStyle/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9600" smtClean="0">
                <a:solidFill>
                  <a:schemeClr val="accent1"/>
                </a:solidFill>
                <a:latin typeface="Arial" charset="0"/>
              </a:rPr>
              <a:t>We win</a:t>
            </a:r>
          </a:p>
        </p:txBody>
      </p:sp>
      <p:pic>
        <p:nvPicPr>
          <p:cNvPr id="6" name="Picture 5" descr="pow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7013" y="1220788"/>
            <a:ext cx="72009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B269-4783-4DB3-B1B9-82554B95656D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9237E-6 8.24682E-6 C -0.0827 -0.00062 -0.16541 -0.0002 -0.24827 -0.00208 C -0.26923 -0.00249 -0.29283 -0.01208 -0.31347 -0.01667 C -0.31816 -0.01771 -0.3227 -0.01938 -0.32739 -0.02084 C -0.33145 -0.02209 -0.33974 -0.02501 -0.33974 -0.02501 C -0.35006 -0.03376 -0.33786 -0.02459 -0.35694 -0.03105 C -0.35913 -0.03189 -0.36085 -0.03418 -0.36303 -0.03522 C -0.37101 -0.03877 -0.38226 -0.03918 -0.38946 -0.04565 C -0.39555 -0.05107 -0.39243 -0.04898 -0.39884 -0.0519 C -0.40447 -0.05941 -0.41088 -0.0667 -0.41744 -0.07254 C -0.42542 -0.08838 -0.41525 -0.06983 -0.42526 -0.08296 C -0.4323 -0.09213 -0.42401 -0.08692 -0.43292 -0.09109 C -0.44058 -0.10131 -0.44903 -0.10631 -0.45778 -0.11402 C -0.45888 -0.11611 -0.4595 -0.1184 -0.46091 -0.12007 C -0.47076 -0.13133 -0.47029 -0.12299 -0.47029 -0.13049 " pathEditMode="relative" ptsTypes="ffffffffffffff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57 -0.28913 C -0.56754 -0.28142 -0.55972 -0.27621 -0.55284 -0.2685 C -0.54972 -0.26495 -0.548 -0.25932 -0.54487 -0.25599 C -0.54018 -0.25078 -0.53471 -0.24807 -0.52986 -0.24348 C -0.5197 -0.2341 -0.51078 -0.22222 -0.50015 -0.2143 C -0.49327 -0.2095 -0.48639 -0.20533 -0.47983 -0.1997 C -0.47451 -0.19512 -0.46998 -0.18845 -0.46497 -0.18323 C -0.46013 -0.17802 -0.45528 -0.17281 -0.45012 -0.16843 C -0.43996 -0.15968 -0.42933 -0.15197 -0.41901 -0.14342 C -0.41526 -0.1405 -0.41322 -0.13404 -0.40947 -0.13091 C -0.40494 -0.12695 -0.39947 -0.1257 -0.39462 -0.12278 C -0.38399 -0.11653 -0.37508 -0.10631 -0.36491 -0.09964 C -0.33536 -0.08046 -0.30331 -0.0815 -0.27298 -0.06837 C -0.25047 -0.05878 -0.22701 -0.0444 -0.20403 -0.03939 C -0.19684 -0.03502 -0.18855 -0.02897 -0.18105 -0.02689 C -0.17339 -0.02459 -0.16557 -0.02459 -0.15806 -0.02272 C -0.13711 -0.00979 -0.09584 -0.01334 -0.07426 -0.01229 C -0.04127 -0.00396 -0.00578 -0.00479 0.02721 -0.00416 C 0.07677 -0.00312 0.12649 -0.00187 0.17621 -0.00187 " pathEditMode="relative" rAng="0" ptsTypes="ffffffffffffffffff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Summary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613" y="1296988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Node state must be fully reset in a secure way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Some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testbed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properties make this very difficult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Trusted Disk Loading System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Tracks node progress with quotes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Guarantees node state is reset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Leveraging the Trusted Platform Module</a:t>
            </a:r>
          </a:p>
          <a:p>
            <a:pPr marL="1314450" lvl="3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§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Establish trust  between the node and server</a:t>
            </a:r>
          </a:p>
          <a:p>
            <a:pPr marL="1314450" lvl="3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§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Verify every stage of boot chain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 pitchFamily="49" charset="0"/>
              <a:buChar char="o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If experiment creation succeeds the disk has been securely reloaded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D6BEA-C0AF-4DD5-8ABA-A21AFC31EF0B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Future Work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Refine the violation model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Integrate with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</a:rPr>
              <a:t>Emulab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 UI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Deploy on 160 TPM-enabled nodes at Utah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Enable experimenters to verify node state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627063" algn="l"/>
                <a:tab pos="1541463" algn="l"/>
                <a:tab pos="2455863" algn="l"/>
                <a:tab pos="3370263" algn="l"/>
                <a:tab pos="4284663" algn="l"/>
                <a:tab pos="5199063" algn="l"/>
                <a:tab pos="6113463" algn="l"/>
                <a:tab pos="7027863" algn="l"/>
                <a:tab pos="7942263" algn="l"/>
                <a:tab pos="8856663" algn="l"/>
                <a:tab pos="977106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4D190E-E8F8-46E0-9CF3-AAE1D9F0C60B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dirty="0" smtClean="0">
                <a:solidFill>
                  <a:srgbClr val="FFFFFF"/>
                </a:solidFill>
                <a:latin typeface="Arial" charset="0"/>
              </a:rPr>
              <a:t>Questions?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ccutler@cs.utah.edu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			http://www.emulab.net 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2206" y="3429794"/>
            <a:ext cx="2070346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634" y="3024982"/>
            <a:ext cx="3955658" cy="2767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E8AD7D-F755-4535-8CEF-92FDC43024B2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buFont typeface="Times New Roman" pitchFamily="16" charset="0"/>
              <a:buNone/>
            </a:pPr>
            <a:endParaRPr lang="en-US" smtClean="0"/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40017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Node Corruption</a:t>
            </a:r>
          </a:p>
        </p:txBody>
      </p:sp>
      <p:pic>
        <p:nvPicPr>
          <p:cNvPr id="12" name="Picture 11" descr="corruptio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7388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rruption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7388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orruption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7388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rruption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7388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orruption6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87388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orruption7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87388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orruption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87388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orruption10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7388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B61041-74D3-4C0B-BD70-9C9715FFC43E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Why Reset State?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 </a:t>
            </a: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Experiment fidelity depends on a fresh start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“Contaminated start” is unacceptable 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for security sensitive experiments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D51DBC-C3B1-4707-841D-443C9B81D673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dirty="0" smtClean="0">
                <a:solidFill>
                  <a:srgbClr val="FFFFFF"/>
                </a:solidFill>
                <a:latin typeface="Arial" charset="0"/>
              </a:rPr>
              <a:t>Disk Reloading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8606" y="2135188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Control server forces reboot and directs node re-imaging over network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Disk reloading network is shared with other nodes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00FFFF"/>
                </a:solidFill>
                <a:latin typeface="Arial" charset="0"/>
              </a:rPr>
              <a:t>In current system state reset is not guaranteed and is not tamper-proof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806A1-F64C-4F42-8FE1-8E6BF8257848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Goals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 </a:t>
            </a: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Disk reloading must be reliable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Must be flexible for many boot paths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Must scale to size of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</a:rPr>
              <a:t>testbed</a:t>
            </a: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0C0E9-A8A1-4923-9A6A-D1E68855FCB4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Solution: Trusted Disk Loading System (TDLS)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smtClean="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smtClean="0">
                <a:solidFill>
                  <a:srgbClr val="FFFFFF"/>
                </a:solidFill>
                <a:latin typeface="Arial" charset="0"/>
              </a:rPr>
              <a:t>If the experiment is created successfully, node state is reset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36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A46F96-4C65-442D-BACC-3C1E1AA99E21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smtClean="0">
                <a:solidFill>
                  <a:srgbClr val="FFFFFF"/>
                </a:solidFill>
                <a:latin typeface="Arial" charset="0"/>
              </a:rPr>
              <a:t>Contributions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700" dirty="0" smtClean="0">
                <a:solidFill>
                  <a:srgbClr val="FFFFFF"/>
                </a:solidFill>
                <a:latin typeface="Arial" charset="0"/>
              </a:rPr>
              <a:t> </a:t>
            </a: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Design and implementation of secure disk loading protocol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Flexible and secure reloading software scalable to size of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</a:rPr>
              <a:t>testbed</a:t>
            </a:r>
            <a:endParaRPr lang="en-US" sz="40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4AD06C-1DAB-453E-8C61-4D5197DBF2D1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902</Words>
  <Application>Microsoft Macintosh PowerPoint</Application>
  <PresentationFormat>Custom</PresentationFormat>
  <Paragraphs>321</Paragraphs>
  <Slides>34</Slides>
  <Notes>34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Emulab</vt:lpstr>
      <vt:lpstr>Emulab Nodes</vt:lpstr>
      <vt:lpstr>Node Corruption</vt:lpstr>
      <vt:lpstr>Why Reset State?</vt:lpstr>
      <vt:lpstr>Disk Reloading</vt:lpstr>
      <vt:lpstr>Goals</vt:lpstr>
      <vt:lpstr>Solution: Trusted Disk Loading System (TDLS)</vt:lpstr>
      <vt:lpstr>Contributions</vt:lpstr>
      <vt:lpstr>Node Reloading</vt:lpstr>
      <vt:lpstr>TDLS Fundamentals</vt:lpstr>
      <vt:lpstr>Trusted Platform Module (TPM)</vt:lpstr>
      <vt:lpstr>Secure Key Storage</vt:lpstr>
      <vt:lpstr>TDLS Fundamentals</vt:lpstr>
      <vt:lpstr>Trusted Platform Module (TPM)</vt:lpstr>
      <vt:lpstr>Measurement</vt:lpstr>
      <vt:lpstr>Secure Boot Chain with TPM</vt:lpstr>
      <vt:lpstr>Remote Attestation</vt:lpstr>
      <vt:lpstr>TDLS Fundamentals</vt:lpstr>
      <vt:lpstr>TDLS Reloading</vt:lpstr>
      <vt:lpstr>Stage 1: PXE Boot</vt:lpstr>
      <vt:lpstr>Stage 1: gPXE</vt:lpstr>
      <vt:lpstr>Checking Quotes</vt:lpstr>
      <vt:lpstr>Incorrect Quotes</vt:lpstr>
      <vt:lpstr>Stage 2: GRUB</vt:lpstr>
      <vt:lpstr>Stage 3: Imaging MFS</vt:lpstr>
      <vt:lpstr>Sensitive Resources</vt:lpstr>
      <vt:lpstr>Stage 4: Signoff</vt:lpstr>
      <vt:lpstr>Image Security</vt:lpstr>
      <vt:lpstr>Attacks That Will Fail</vt:lpstr>
      <vt:lpstr>What this means</vt:lpstr>
      <vt:lpstr>Summary</vt:lpstr>
      <vt:lpstr>Future Work</vt:lpstr>
      <vt:lpstr>Questions?</vt:lpstr>
    </vt:vector>
  </TitlesOfParts>
  <Manager/>
  <Company>University of Utah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Trusted Disk Loading in the Emulab Network Testbed</dc:title>
  <dc:subject>Emulab's trusted disk-loading system (TDLS)</dc:subject>
  <dc:creator>Cody Cutler, Mike Hibler, Eric eide, and Robert Ricci</dc:creator>
  <cp:keywords/>
  <dc:description>Presentation at the 3rd Workshop on Cyber Security Experimentation and Test (CSET), August 2010</dc:description>
  <cp:lastModifiedBy>Eric Eide</cp:lastModifiedBy>
  <cp:revision>377</cp:revision>
  <cp:lastPrinted>1601-01-01T00:00:00Z</cp:lastPrinted>
  <dcterms:created xsi:type="dcterms:W3CDTF">2010-08-10T17:47:29Z</dcterms:created>
  <dcterms:modified xsi:type="dcterms:W3CDTF">2010-08-10T17:59:44Z</dcterms:modified>
  <cp:category/>
</cp:coreProperties>
</file>